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506" r:id="rId3"/>
    <p:sldId id="511" r:id="rId4"/>
    <p:sldId id="486" r:id="rId5"/>
    <p:sldId id="270" r:id="rId6"/>
    <p:sldId id="272" r:id="rId7"/>
    <p:sldId id="507" r:id="rId8"/>
    <p:sldId id="508" r:id="rId9"/>
    <p:sldId id="529" r:id="rId10"/>
    <p:sldId id="510" r:id="rId11"/>
    <p:sldId id="512" r:id="rId12"/>
    <p:sldId id="502" r:id="rId13"/>
    <p:sldId id="519" r:id="rId14"/>
    <p:sldId id="487" r:id="rId15"/>
    <p:sldId id="484" r:id="rId16"/>
    <p:sldId id="517" r:id="rId17"/>
    <p:sldId id="520" r:id="rId18"/>
    <p:sldId id="521" r:id="rId19"/>
    <p:sldId id="522" r:id="rId20"/>
    <p:sldId id="523" r:id="rId21"/>
    <p:sldId id="525" r:id="rId22"/>
    <p:sldId id="476" r:id="rId23"/>
    <p:sldId id="513" r:id="rId24"/>
    <p:sldId id="497" r:id="rId25"/>
    <p:sldId id="498" r:id="rId26"/>
    <p:sldId id="514" r:id="rId27"/>
    <p:sldId id="516" r:id="rId28"/>
    <p:sldId id="528" r:id="rId29"/>
    <p:sldId id="258" r:id="rId30"/>
    <p:sldId id="259" r:id="rId31"/>
    <p:sldId id="515" r:id="rId32"/>
    <p:sldId id="52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D1E44B-B815-9E46-A6F1-B2586BEDA516}">
          <p14:sldIdLst>
            <p14:sldId id="256"/>
            <p14:sldId id="506"/>
            <p14:sldId id="511"/>
            <p14:sldId id="486"/>
            <p14:sldId id="270"/>
            <p14:sldId id="272"/>
            <p14:sldId id="507"/>
            <p14:sldId id="508"/>
            <p14:sldId id="529"/>
            <p14:sldId id="510"/>
            <p14:sldId id="512"/>
            <p14:sldId id="502"/>
            <p14:sldId id="519"/>
            <p14:sldId id="487"/>
            <p14:sldId id="484"/>
            <p14:sldId id="517"/>
            <p14:sldId id="520"/>
            <p14:sldId id="521"/>
            <p14:sldId id="522"/>
            <p14:sldId id="523"/>
            <p14:sldId id="525"/>
            <p14:sldId id="476"/>
            <p14:sldId id="513"/>
            <p14:sldId id="497"/>
            <p14:sldId id="498"/>
            <p14:sldId id="514"/>
            <p14:sldId id="516"/>
            <p14:sldId id="528"/>
            <p14:sldId id="258"/>
            <p14:sldId id="259"/>
            <p14:sldId id="515"/>
            <p14:sldId id="5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p:restoredTop sz="78562"/>
  </p:normalViewPr>
  <p:slideViewPr>
    <p:cSldViewPr snapToGrid="0" snapToObjects="1">
      <p:cViewPr varScale="1">
        <p:scale>
          <a:sx n="101" d="100"/>
          <a:sy n="101" d="100"/>
        </p:scale>
        <p:origin x="2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FA5EB6-C627-FA4A-AA4F-0F751C98686F}" type="datetimeFigureOut">
              <a:rPr lang="en-US" smtClean="0"/>
              <a:t>12/4/19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0C59F-4155-9949-857D-B4E24D01EA34}" type="slidenum">
              <a:rPr lang="en-US" smtClean="0"/>
              <a:t>‹#›</a:t>
            </a:fld>
            <a:endParaRPr lang="en-US"/>
          </a:p>
        </p:txBody>
      </p:sp>
    </p:spTree>
    <p:extLst>
      <p:ext uri="{BB962C8B-B14F-4D97-AF65-F5344CB8AC3E}">
        <p14:creationId xmlns:p14="http://schemas.microsoft.com/office/powerpoint/2010/main" val="1986216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Microservices: SOA -&gt; Guerilla</a:t>
            </a:r>
            <a:r>
              <a:rPr lang="en-US" baseline="0" dirty="0">
                <a:effectLst/>
              </a:rPr>
              <a:t> SOA  (Jim Webber) -&gt; Microservices (Fred George </a:t>
            </a:r>
            <a:r>
              <a:rPr lang="mr-IN" baseline="0" dirty="0">
                <a:effectLst/>
              </a:rPr>
              <a:t>–</a:t>
            </a:r>
            <a:r>
              <a:rPr lang="en-US" baseline="0" dirty="0">
                <a:effectLst/>
              </a:rPr>
              <a:t> Programmer Anarchy)</a:t>
            </a:r>
          </a:p>
          <a:p>
            <a:r>
              <a:rPr lang="en-US" baseline="0" dirty="0">
                <a:effectLst/>
              </a:rPr>
              <a:t>Fowler and Lewis: Microservices -&gt; Much more Jim Webber Guerilla SOA than Fred George “I sing the body microservices”</a:t>
            </a:r>
            <a:endParaRPr lang="en-US" dirty="0">
              <a:effectLst/>
            </a:endParaRPr>
          </a:p>
          <a:p>
            <a:endParaRPr lang="en-US" dirty="0">
              <a:effectLst/>
            </a:endParaRPr>
          </a:p>
          <a:p>
            <a:r>
              <a:rPr lang="en-US" dirty="0">
                <a:effectLst/>
              </a:rPr>
              <a:t>Services: hide code and data, expose only documented message formats for communication </a:t>
            </a:r>
          </a:p>
          <a:p>
            <a:pPr lvl="1"/>
            <a:r>
              <a:rPr lang="en-US" dirty="0">
                <a:effectLst/>
              </a:rPr>
              <a:t>Decoupling is the reason for this. </a:t>
            </a:r>
          </a:p>
          <a:p>
            <a:pPr lvl="1"/>
            <a:r>
              <a:rPr lang="en-US" dirty="0">
                <a:effectLst/>
              </a:rPr>
              <a:t>Depend upon abstractions, don’t depend on details </a:t>
            </a:r>
          </a:p>
          <a:p>
            <a:pPr lvl="1"/>
            <a:r>
              <a:rPr lang="en-US" dirty="0">
                <a:effectLst/>
              </a:rPr>
              <a:t>4 tenets of SOA, still applicable to microservices </a:t>
            </a:r>
          </a:p>
          <a:p>
            <a:pPr lvl="1"/>
            <a:r>
              <a:rPr lang="en-US" dirty="0">
                <a:effectLst/>
              </a:rPr>
              <a:t>	Boundaries are explicit</a:t>
            </a:r>
          </a:p>
          <a:p>
            <a:pPr lvl="1"/>
            <a:r>
              <a:rPr lang="en-US" dirty="0">
                <a:effectLst/>
              </a:rPr>
              <a:t>	Services</a:t>
            </a:r>
            <a:r>
              <a:rPr lang="en-US" baseline="0" dirty="0">
                <a:effectLst/>
              </a:rPr>
              <a:t> are autonomous</a:t>
            </a:r>
          </a:p>
          <a:p>
            <a:pPr lvl="1"/>
            <a:r>
              <a:rPr lang="en-US" baseline="0" dirty="0">
                <a:effectLst/>
              </a:rPr>
              <a:t>	Share Schema Not Type</a:t>
            </a:r>
          </a:p>
          <a:p>
            <a:pPr lvl="1"/>
            <a:r>
              <a:rPr lang="en-US" baseline="0" dirty="0">
                <a:effectLst/>
              </a:rPr>
              <a:t>	Compatibility is based on Policy</a:t>
            </a:r>
          </a:p>
          <a:p>
            <a:pPr lvl="1"/>
            <a:endParaRPr lang="en-US" baseline="0" dirty="0">
              <a:effectLst/>
            </a:endParaRPr>
          </a:p>
          <a:p>
            <a:pPr lvl="1"/>
            <a:r>
              <a:rPr lang="en-US" baseline="0" dirty="0">
                <a:effectLst/>
              </a:rPr>
              <a:t>	But adds some new relevant ones like Bounded Context (a CI boundary)</a:t>
            </a:r>
          </a:p>
          <a:p>
            <a:pPr lvl="1"/>
            <a:endParaRPr lang="en-US" baseline="0" dirty="0">
              <a:effectLst/>
            </a:endParaRPr>
          </a:p>
          <a:p>
            <a:r>
              <a:rPr lang="en-US" dirty="0">
                <a:effectLst/>
              </a:rPr>
              <a:t>A service is the ‘system of record’ for some part of our system </a:t>
            </a:r>
          </a:p>
          <a:p>
            <a:pPr lvl="1"/>
            <a:r>
              <a:rPr lang="en-US" dirty="0">
                <a:effectLst/>
              </a:rPr>
              <a:t>There is only a single writer of that data - this service </a:t>
            </a:r>
          </a:p>
          <a:p>
            <a:pPr lvl="1"/>
            <a:r>
              <a:rPr lang="en-US" dirty="0">
                <a:effectLst/>
              </a:rPr>
              <a:t>Often a service owns a bounded context, not just one entity or aggregate </a:t>
            </a:r>
          </a:p>
          <a:p>
            <a:r>
              <a:rPr lang="en-US" dirty="0">
                <a:effectLst/>
              </a:rPr>
              <a:t>Everyone else must ask the service for data, or listen to the service for data </a:t>
            </a:r>
          </a:p>
          <a:p>
            <a:r>
              <a:rPr lang="en-US" baseline="0" dirty="0">
                <a:effectLst/>
              </a:rPr>
              <a:t>          Although we clearly own create, update, and delete it can be a little less obvious that we own Read.</a:t>
            </a:r>
          </a:p>
          <a:p>
            <a:r>
              <a:rPr lang="en-US" baseline="0" dirty="0">
                <a:effectLst/>
              </a:rPr>
              <a:t>          Remember that we are trying to reduce coupling between services to allow independent deployment, so we don’t want to share schema out of the service. So our read is a stable contract, a view of our data. Because downstream clients may be hard to change, and we might want to restructure around new capabilities or algorithms then we need to insulate our internals from the external read data, and ensure that whilst that is long-lived it is not limiting our ability to change our internals</a:t>
            </a:r>
            <a:r>
              <a:rPr lang="en-US" dirty="0">
                <a:effectLst/>
              </a:rPr>
              <a:t>	</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a:t>
            </a:fld>
            <a:endParaRPr lang="en-US"/>
          </a:p>
        </p:txBody>
      </p:sp>
    </p:spTree>
    <p:extLst>
      <p:ext uri="{BB962C8B-B14F-4D97-AF65-F5344CB8AC3E}">
        <p14:creationId xmlns:p14="http://schemas.microsoft.com/office/powerpoint/2010/main" val="15552061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243794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combine referrer data from Direct Bookings with channel manager data about pricing, offers etc. to determine effectiveness of our channels</a:t>
            </a:r>
          </a:p>
        </p:txBody>
      </p:sp>
      <p:sp>
        <p:nvSpPr>
          <p:cNvPr id="4" name="Slide Number Placeholder 3"/>
          <p:cNvSpPr>
            <a:spLocks noGrp="1"/>
          </p:cNvSpPr>
          <p:nvPr>
            <p:ph type="sldNum" sz="quarter" idx="5"/>
          </p:nvPr>
        </p:nvSpPr>
        <p:spPr/>
        <p:txBody>
          <a:bodyPr/>
          <a:lstStyle/>
          <a:p>
            <a:fld id="{96C0C59F-4155-9949-857D-B4E24D01EA34}" type="slidenum">
              <a:rPr lang="en-US" smtClean="0"/>
              <a:t>16</a:t>
            </a:fld>
            <a:endParaRPr lang="en-US"/>
          </a:p>
        </p:txBody>
      </p:sp>
    </p:spTree>
    <p:extLst>
      <p:ext uri="{BB962C8B-B14F-4D97-AF65-F5344CB8AC3E}">
        <p14:creationId xmlns:p14="http://schemas.microsoft.com/office/powerpoint/2010/main" val="4058145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use a composite view model, building it from multiple events</a:t>
            </a:r>
          </a:p>
          <a:p>
            <a:endParaRPr lang="en-US" dirty="0"/>
          </a:p>
          <a:p>
            <a:r>
              <a:rPr lang="en-US" dirty="0"/>
              <a:t>Hint: This is what a Data Lake does, we can do it through the lake, or in some cases build our own model</a:t>
            </a:r>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3898092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search across all our hotels, in a geographic region, such as a city, to look for available rooms at the time of the customer’s booking. If we can’t fit them in the budget hotel is their room in our upscale hotel?</a:t>
            </a:r>
          </a:p>
        </p:txBody>
      </p:sp>
      <p:sp>
        <p:nvSpPr>
          <p:cNvPr id="4" name="Slide Number Placeholder 3"/>
          <p:cNvSpPr>
            <a:spLocks noGrp="1"/>
          </p:cNvSpPr>
          <p:nvPr>
            <p:ph type="sldNum" sz="quarter" idx="5"/>
          </p:nvPr>
        </p:nvSpPr>
        <p:spPr/>
        <p:txBody>
          <a:bodyPr/>
          <a:lstStyle/>
          <a:p>
            <a:fld id="{96C0C59F-4155-9949-857D-B4E24D01EA34}" type="slidenum">
              <a:rPr lang="en-US" smtClean="0"/>
              <a:t>18</a:t>
            </a:fld>
            <a:endParaRPr lang="en-US"/>
          </a:p>
        </p:txBody>
      </p:sp>
    </p:spTree>
    <p:extLst>
      <p:ext uri="{BB962C8B-B14F-4D97-AF65-F5344CB8AC3E}">
        <p14:creationId xmlns:p14="http://schemas.microsoft.com/office/powerpoint/2010/main" val="35009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when we compose the call instead</a:t>
            </a:r>
          </a:p>
        </p:txBody>
      </p:sp>
      <p:sp>
        <p:nvSpPr>
          <p:cNvPr id="4" name="Slide Number Placeholder 3"/>
          <p:cNvSpPr>
            <a:spLocks noGrp="1"/>
          </p:cNvSpPr>
          <p:nvPr>
            <p:ph type="sldNum" sz="quarter" idx="5"/>
          </p:nvPr>
        </p:nvSpPr>
        <p:spPr/>
        <p:txBody>
          <a:bodyPr/>
          <a:lstStyle/>
          <a:p>
            <a:fld id="{96C0C59F-4155-9949-857D-B4E24D01EA34}" type="slidenum">
              <a:rPr lang="en-US" smtClean="0"/>
              <a:t>19</a:t>
            </a:fld>
            <a:endParaRPr lang="en-US"/>
          </a:p>
        </p:txBody>
      </p:sp>
    </p:spTree>
    <p:extLst>
      <p:ext uri="{BB962C8B-B14F-4D97-AF65-F5344CB8AC3E}">
        <p14:creationId xmlns:p14="http://schemas.microsoft.com/office/powerpoint/2010/main" val="71613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composer is just a proxy. It may be on the server or the client. It exposes a shape of API itself. It combines the results of the underlying API calls.</a:t>
            </a:r>
          </a:p>
          <a:p>
            <a:endParaRPr lang="en-US" dirty="0"/>
          </a:p>
          <a:p>
            <a:r>
              <a:rPr lang="en-US" dirty="0"/>
              <a:t>On the server this is technically a Gateway. It can handle Retry/Circuit Breaker and observability</a:t>
            </a:r>
          </a:p>
          <a:p>
            <a:endParaRPr lang="en-US" dirty="0"/>
          </a:p>
          <a:p>
            <a:r>
              <a:rPr lang="en-US" dirty="0" err="1"/>
              <a:t>GraphQL</a:t>
            </a:r>
            <a:r>
              <a:rPr lang="en-US" dirty="0"/>
              <a:t> may have a value here i.e. Apollo</a:t>
            </a:r>
          </a:p>
        </p:txBody>
      </p:sp>
      <p:sp>
        <p:nvSpPr>
          <p:cNvPr id="4" name="Slide Number Placeholder 3"/>
          <p:cNvSpPr>
            <a:spLocks noGrp="1"/>
          </p:cNvSpPr>
          <p:nvPr>
            <p:ph type="sldNum" sz="quarter" idx="5"/>
          </p:nvPr>
        </p:nvSpPr>
        <p:spPr/>
        <p:txBody>
          <a:bodyPr/>
          <a:lstStyle/>
          <a:p>
            <a:fld id="{96C0C59F-4155-9949-857D-B4E24D01EA34}" type="slidenum">
              <a:rPr lang="en-US" smtClean="0"/>
              <a:t>20</a:t>
            </a:fld>
            <a:endParaRPr lang="en-US"/>
          </a:p>
        </p:txBody>
      </p:sp>
    </p:spTree>
    <p:extLst>
      <p:ext uri="{BB962C8B-B14F-4D97-AF65-F5344CB8AC3E}">
        <p14:creationId xmlns:p14="http://schemas.microsoft.com/office/powerpoint/2010/main" val="23199955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proxy has other use cases</a:t>
            </a:r>
          </a:p>
          <a:p>
            <a:endParaRPr lang="en-US" dirty="0"/>
          </a:p>
          <a:p>
            <a:r>
              <a:rPr lang="en-US" dirty="0"/>
              <a:t>Could be North-South or East-West</a:t>
            </a:r>
          </a:p>
        </p:txBody>
      </p:sp>
      <p:sp>
        <p:nvSpPr>
          <p:cNvPr id="4" name="Slide Number Placeholder 3"/>
          <p:cNvSpPr>
            <a:spLocks noGrp="1"/>
          </p:cNvSpPr>
          <p:nvPr>
            <p:ph type="sldNum" sz="quarter" idx="5"/>
          </p:nvPr>
        </p:nvSpPr>
        <p:spPr/>
        <p:txBody>
          <a:bodyPr/>
          <a:lstStyle/>
          <a:p>
            <a:fld id="{96C0C59F-4155-9949-857D-B4E24D01EA34}" type="slidenum">
              <a:rPr lang="en-US" smtClean="0"/>
              <a:t>21</a:t>
            </a:fld>
            <a:endParaRPr lang="en-US"/>
          </a:p>
        </p:txBody>
      </p:sp>
    </p:spTree>
    <p:extLst>
      <p:ext uri="{BB962C8B-B14F-4D97-AF65-F5344CB8AC3E}">
        <p14:creationId xmlns:p14="http://schemas.microsoft.com/office/powerpoint/2010/main" val="90927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Mesh</a:t>
            </a:r>
          </a:p>
          <a:p>
            <a:endParaRPr lang="en-US" dirty="0"/>
          </a:p>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22</a:t>
            </a:fld>
            <a:endParaRPr lang="en-US"/>
          </a:p>
        </p:txBody>
      </p:sp>
    </p:spTree>
    <p:extLst>
      <p:ext uri="{BB962C8B-B14F-4D97-AF65-F5344CB8AC3E}">
        <p14:creationId xmlns:p14="http://schemas.microsoft.com/office/powerpoint/2010/main" val="4267833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a:p>
            <a:r>
              <a:rPr lang="en-US" dirty="0"/>
              <a:t>Pipes and Filters is choreography as there is no central controller. Remember when we talked about avoiding ‘entity services’. Often we will have a flow with a number of process steps. The message mimics this flow, passing through each process as the customer’s request is satisfied. Think of how pre-automation a customer order might have moved from one department to another</a:t>
            </a:r>
          </a:p>
          <a:p>
            <a:endParaRPr lang="en-US" dirty="0"/>
          </a:p>
          <a:p>
            <a:r>
              <a:rPr lang="en-US" dirty="0"/>
              <a:t>It uses events (perhaps document messages in this case) and has low temporal coupling.</a:t>
            </a:r>
          </a:p>
          <a:p>
            <a:endParaRPr lang="en-US" dirty="0"/>
          </a:p>
          <a:p>
            <a:r>
              <a:rPr lang="en-US" dirty="0"/>
              <a:t>Compensation is handled by raising an event that indicates an error, and assuming other services will take reversing action i.e. cancel a booking if a payment fails</a:t>
            </a:r>
          </a:p>
          <a:p>
            <a:endParaRPr lang="en-US" dirty="0"/>
          </a:p>
          <a:p>
            <a:r>
              <a:rPr lang="en-US" dirty="0"/>
              <a:t>There is explicitly no central control, as this adds behavioral coupling, although we can ‘wire tap’ the flow of messages to observe the flow.</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148205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orchestration, because there is a central controller of the saga. We increase the behavioral coupling over Choreography because we use command-&gt;document and not events.</a:t>
            </a:r>
          </a:p>
          <a:p>
            <a:endParaRPr lang="en-US" dirty="0"/>
          </a:p>
          <a:p>
            <a:endParaRPr lang="en-US" dirty="0"/>
          </a:p>
          <a:p>
            <a:r>
              <a:rPr lang="en-US" dirty="0"/>
              <a:t>In return we get:</a:t>
            </a:r>
          </a:p>
          <a:p>
            <a:endParaRPr lang="en-US" dirty="0"/>
          </a:p>
          <a:p>
            <a:pPr marL="228600" indent="-228600">
              <a:buAutoNum type="arabicParenBoth"/>
            </a:pPr>
            <a:r>
              <a:rPr lang="en-US" dirty="0"/>
              <a:t>Increased visibility of the operation and the ability to manage </a:t>
            </a:r>
          </a:p>
          <a:p>
            <a:pPr marL="228600" indent="-228600">
              <a:buAutoNum type="arabicParenBoth"/>
            </a:pPr>
            <a:endParaRPr lang="en-US" dirty="0"/>
          </a:p>
          <a:p>
            <a:pPr marL="0" indent="0">
              <a:buNone/>
            </a:pPr>
            <a:r>
              <a:rPr lang="en-US" dirty="0"/>
              <a:t>We send a command to book and we add a private reply queue and correlation id, then save the workflow.</a:t>
            </a:r>
          </a:p>
          <a:p>
            <a:pPr marL="0" indent="0">
              <a:buNone/>
            </a:pPr>
            <a:r>
              <a:rPr lang="en-US" dirty="0"/>
              <a:t>Booking makes the booking and returns the id of our booking to us</a:t>
            </a:r>
          </a:p>
          <a:p>
            <a:pPr marL="0" indent="0">
              <a:buNone/>
            </a:pPr>
            <a:r>
              <a:rPr lang="en-US" dirty="0"/>
              <a:t>We wake the workflow indicated by the correlation id and look up the next step</a:t>
            </a:r>
          </a:p>
          <a:p>
            <a:pPr marL="0" indent="0">
              <a:buNone/>
            </a:pPr>
            <a:r>
              <a:rPr lang="en-US" dirty="0"/>
              <a:t>We send a command to accounts to ask for the credit card details and give it a reply queue, then save the workflow</a:t>
            </a:r>
          </a:p>
          <a:p>
            <a:pPr marL="0" indent="0">
              <a:buNone/>
            </a:pPr>
            <a:r>
              <a:rPr lang="en-US" dirty="0"/>
              <a:t>Accounts adds account details to the booking and returns it to us</a:t>
            </a:r>
          </a:p>
          <a:p>
            <a:pPr marL="0" indent="0">
              <a:buNone/>
            </a:pPr>
            <a:r>
              <a:rPr lang="en-US" dirty="0"/>
              <a:t>We wake the workflow indicated by the correlation id and look for the next step</a:t>
            </a:r>
          </a:p>
          <a:p>
            <a:pPr marL="0" indent="0">
              <a:buNone/>
            </a:pPr>
            <a:r>
              <a:rPr lang="en-US" dirty="0"/>
              <a:t>We send a command to payments to pay for the room, and give it a reply queue, then save the workflow</a:t>
            </a:r>
          </a:p>
          <a:p>
            <a:pPr marL="0" indent="0">
              <a:buNone/>
            </a:pPr>
            <a:r>
              <a:rPr lang="en-US" dirty="0"/>
              <a:t>Payments takes the payment and returns the result to us</a:t>
            </a:r>
          </a:p>
          <a:p>
            <a:pPr marL="0" indent="0">
              <a:buNone/>
            </a:pPr>
            <a:r>
              <a:rPr lang="en-US" dirty="0"/>
              <a:t>We wake the workflow and complete it</a:t>
            </a:r>
          </a:p>
          <a:p>
            <a:pPr marL="0" indent="0">
              <a:buNone/>
            </a:pPr>
            <a:endParaRPr lang="en-US" dirty="0"/>
          </a:p>
          <a:p>
            <a:pPr marL="0" indent="0">
              <a:buNone/>
            </a:pPr>
            <a:endParaRPr lang="en-US" dirty="0"/>
          </a:p>
          <a:p>
            <a:pPr marL="228600" indent="-228600">
              <a:buAutoNum type="arabicParenBoth"/>
            </a:pP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25</a:t>
            </a:fld>
            <a:endParaRPr lang="en-US"/>
          </a:p>
        </p:txBody>
      </p:sp>
    </p:spTree>
    <p:extLst>
      <p:ext uri="{BB962C8B-B14F-4D97-AF65-F5344CB8AC3E}">
        <p14:creationId xmlns:p14="http://schemas.microsoft.com/office/powerpoint/2010/main" val="1198181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5eba477314_0_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5eba47731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Whilst this is SOA advice, we are taking the view that microservices are just SOA 3.0, and as such, most of the best practice still applies</a:t>
            </a:r>
            <a:endParaRPr/>
          </a:p>
          <a:p>
            <a:pPr marL="0" lvl="0" indent="0" algn="l" rtl="0">
              <a:spcBef>
                <a:spcPts val="0"/>
              </a:spcBef>
              <a:spcAft>
                <a:spcPts val="0"/>
              </a:spcAft>
              <a:buNone/>
            </a:pPr>
            <a:endParaRPr/>
          </a:p>
          <a:p>
            <a:pPr marL="0" lvl="0" indent="0" algn="l" rtl="0">
              <a:spcBef>
                <a:spcPts val="0"/>
              </a:spcBef>
              <a:spcAft>
                <a:spcPts val="0"/>
              </a:spcAft>
              <a:buNone/>
            </a:pPr>
            <a:r>
              <a:rPr lang="en-GB"/>
              <a:t>The key here is to understand that we want service alignment with a business process or activity. Whilst services offer us benefits such as fault-tolerance through isolation, that is not the thrust of this workstream. Instead this workstream is looking at how microservices improve our productivity, when we get alignment between a service and a business process.</a:t>
            </a:r>
            <a:endParaRPr/>
          </a:p>
          <a:p>
            <a:pPr marL="0" lvl="0" indent="0" algn="l" rtl="0">
              <a:spcBef>
                <a:spcPts val="0"/>
              </a:spcBef>
              <a:spcAft>
                <a:spcPts val="0"/>
              </a:spcAft>
              <a:buNone/>
            </a:pPr>
            <a:endParaRPr/>
          </a:p>
          <a:p>
            <a:pPr marL="0" lvl="0" indent="0" algn="l" rtl="0">
              <a:spcBef>
                <a:spcPts val="0"/>
              </a:spcBef>
              <a:spcAft>
                <a:spcPts val="0"/>
              </a:spcAft>
              <a:buNone/>
            </a:pPr>
            <a:r>
              <a:rPr lang="en-GB"/>
              <a:t>We amplify this point in the next slide, which talks about the entity service anti-pattern</a:t>
            </a:r>
            <a:endParaRPr/>
          </a:p>
        </p:txBody>
      </p:sp>
    </p:spTree>
    <p:extLst>
      <p:ext uri="{BB962C8B-B14F-4D97-AF65-F5344CB8AC3E}">
        <p14:creationId xmlns:p14="http://schemas.microsoft.com/office/powerpoint/2010/main" val="13298614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get a very explicit compensation flow i.e. When something goes wrong we can raise an exception and have it propagate to reverse the flow. Because the workflow has a request-</a:t>
            </a:r>
            <a:r>
              <a:rPr lang="en-US" dirty="0" err="1"/>
              <a:t>reation</a:t>
            </a:r>
            <a:r>
              <a:rPr lang="en-US" dirty="0"/>
              <a:t> flow, we know that the action has been reversed because we receive confirmations from all the microservices that we have reversed the transaction. Thus we get guarantees around reversal</a:t>
            </a:r>
          </a:p>
        </p:txBody>
      </p:sp>
      <p:sp>
        <p:nvSpPr>
          <p:cNvPr id="4" name="Slide Number Placeholder 3"/>
          <p:cNvSpPr>
            <a:spLocks noGrp="1"/>
          </p:cNvSpPr>
          <p:nvPr>
            <p:ph type="sldNum" sz="quarter" idx="5"/>
          </p:nvPr>
        </p:nvSpPr>
        <p:spPr/>
        <p:txBody>
          <a:bodyPr/>
          <a:lstStyle/>
          <a:p>
            <a:fld id="{FEF15FA6-EB56-764B-9424-765F853645DC}" type="slidenum">
              <a:rPr lang="en-US" smtClean="0"/>
              <a:t>26</a:t>
            </a:fld>
            <a:endParaRPr lang="en-US"/>
          </a:p>
        </p:txBody>
      </p:sp>
    </p:spTree>
    <p:extLst>
      <p:ext uri="{BB962C8B-B14F-4D97-AF65-F5344CB8AC3E}">
        <p14:creationId xmlns:p14="http://schemas.microsoft.com/office/powerpoint/2010/main" val="2579660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decide that we don’t want to hold the booking of ever, particularly if the use has a number of manual steps to complete and the process manager is controlling that flow.</a:t>
            </a:r>
          </a:p>
          <a:p>
            <a:endParaRPr lang="en-US" dirty="0"/>
          </a:p>
          <a:p>
            <a:r>
              <a:rPr lang="en-US" dirty="0"/>
              <a:t>The user makes the booking, and puts it in their cart. Then they check out, and then they pay for it. We don’t want someone else to take their booking whilst they are checking out, but we don’t want them to walk away leaving us with an unsold room.</a:t>
            </a:r>
          </a:p>
          <a:p>
            <a:endParaRPr lang="en-US" dirty="0"/>
          </a:p>
          <a:p>
            <a:r>
              <a:rPr lang="en-US" dirty="0"/>
              <a:t>The answer is to reserve the room for a period of time, and timeout when that limit is reached, reversing the transaction</a:t>
            </a:r>
          </a:p>
        </p:txBody>
      </p:sp>
      <p:sp>
        <p:nvSpPr>
          <p:cNvPr id="4" name="Slide Number Placeholder 3"/>
          <p:cNvSpPr>
            <a:spLocks noGrp="1"/>
          </p:cNvSpPr>
          <p:nvPr>
            <p:ph type="sldNum" sz="quarter" idx="5"/>
          </p:nvPr>
        </p:nvSpPr>
        <p:spPr/>
        <p:txBody>
          <a:bodyPr/>
          <a:lstStyle/>
          <a:p>
            <a:fld id="{FEF15FA6-EB56-764B-9424-765F853645DC}" type="slidenum">
              <a:rPr lang="en-US" smtClean="0"/>
              <a:t>27</a:t>
            </a:fld>
            <a:endParaRPr lang="en-US"/>
          </a:p>
        </p:txBody>
      </p:sp>
    </p:spTree>
    <p:extLst>
      <p:ext uri="{BB962C8B-B14F-4D97-AF65-F5344CB8AC3E}">
        <p14:creationId xmlns:p14="http://schemas.microsoft.com/office/powerpoint/2010/main" val="2711556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643ddd1c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643ddd1c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When your microservice needs to ‘join’ with data from another microservice to service a command, it has a number of options to retrieve the data.</a:t>
            </a:r>
            <a:endParaRPr/>
          </a:p>
          <a:p>
            <a:pPr marL="0" lvl="0" indent="0" algn="l" rtl="0">
              <a:spcBef>
                <a:spcPts val="0"/>
              </a:spcBef>
              <a:spcAft>
                <a:spcPts val="0"/>
              </a:spcAft>
              <a:buNone/>
            </a:pPr>
            <a:endParaRPr/>
          </a:p>
          <a:p>
            <a:pPr marL="0" lvl="0" indent="0" algn="l" rtl="0">
              <a:spcBef>
                <a:spcPts val="0"/>
              </a:spcBef>
              <a:spcAft>
                <a:spcPts val="0"/>
              </a:spcAft>
              <a:buNone/>
            </a:pPr>
            <a:r>
              <a:rPr lang="en-US"/>
              <a:t>First, you can use a pipes and filters architectural style and populate the command with all the data that you need to service it. To do this you may need to pass the command through several other microservices before it reaches you. If that ‘flow’ is not complex you can use choreography i.e. each service is a ‘filter’ and knows how to listen to an enrich the command on its way to the destination but nothing knows the pipeline. If the flow is complex, you may need to provide orchestration i.e. a saga, that manages the flow of the command as it moves through other microservices.</a:t>
            </a:r>
            <a:endParaRPr/>
          </a:p>
          <a:p>
            <a:pPr marL="0" lvl="0" indent="0" algn="l" rtl="0">
              <a:spcBef>
                <a:spcPts val="0"/>
              </a:spcBef>
              <a:spcAft>
                <a:spcPts val="0"/>
              </a:spcAft>
              <a:buNone/>
            </a:pPr>
            <a:endParaRPr/>
          </a:p>
          <a:p>
            <a:pPr marL="0" lvl="0" indent="0" algn="l" rtl="0">
              <a:spcBef>
                <a:spcPts val="0"/>
              </a:spcBef>
              <a:spcAft>
                <a:spcPts val="0"/>
              </a:spcAft>
              <a:buNone/>
            </a:pPr>
            <a:r>
              <a:rPr lang="en-US"/>
              <a:t>Second, you can use </a:t>
            </a:r>
            <a:endParaRPr/>
          </a:p>
        </p:txBody>
      </p:sp>
      <p:sp>
        <p:nvSpPr>
          <p:cNvPr id="154" name="Google Shape;154;g643ddd1c73_0_0: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Font typeface="Arial"/>
              <a:buNone/>
            </a:pPr>
            <a:endParaRPr/>
          </a:p>
          <a:p>
            <a:pPr marL="457200" lvl="1" indent="0" algn="l" rtl="0">
              <a:spcBef>
                <a:spcPts val="0"/>
              </a:spcBef>
              <a:spcAft>
                <a:spcPts val="0"/>
              </a:spcAft>
              <a:buClr>
                <a:srgbClr val="000000"/>
              </a:buClr>
              <a:buFont typeface="Arial"/>
              <a:buNone/>
            </a:pPr>
            <a:endParaRPr/>
          </a:p>
          <a:p>
            <a:pPr marL="914400" lvl="2" indent="0" algn="l" rtl="0">
              <a:spcBef>
                <a:spcPts val="0"/>
              </a:spcBef>
              <a:spcAft>
                <a:spcPts val="0"/>
              </a:spcAft>
              <a:buClr>
                <a:srgbClr val="000000"/>
              </a:buClr>
              <a:buFont typeface="Arial"/>
              <a:buNone/>
            </a:pPr>
            <a:endParaRPr/>
          </a:p>
          <a:p>
            <a:pPr marL="1371600" lvl="3"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a:p>
            <a:pPr marL="1828800" lvl="4" indent="0" algn="l" rtl="0">
              <a:spcBef>
                <a:spcPts val="0"/>
              </a:spcBef>
              <a:spcAft>
                <a:spcPts val="0"/>
              </a:spcAft>
              <a:buClr>
                <a:srgbClr val="000000"/>
              </a:buClr>
              <a:buFont typeface="Arial"/>
              <a:buNone/>
            </a:pPr>
            <a:endParaRPr/>
          </a:p>
        </p:txBody>
      </p:sp>
    </p:spTree>
    <p:extLst>
      <p:ext uri="{BB962C8B-B14F-4D97-AF65-F5344CB8AC3E}">
        <p14:creationId xmlns:p14="http://schemas.microsoft.com/office/powerpoint/2010/main" val="41749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43ddd1c7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43ddd1c7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643ddd1c73_0_9: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endParaRPr/>
          </a:p>
          <a:p>
            <a:pPr marL="457200" lvl="1" indent="0" algn="l" rtl="0">
              <a:spcBef>
                <a:spcPts val="0"/>
              </a:spcBef>
              <a:spcAft>
                <a:spcPts val="0"/>
              </a:spcAft>
              <a:buNone/>
            </a:pPr>
            <a:endParaRPr/>
          </a:p>
          <a:p>
            <a:pPr marL="914400" lvl="2" indent="0" algn="l" rtl="0">
              <a:spcBef>
                <a:spcPts val="0"/>
              </a:spcBef>
              <a:spcAft>
                <a:spcPts val="0"/>
              </a:spcAft>
              <a:buNone/>
            </a:pPr>
            <a:endParaRPr/>
          </a:p>
          <a:p>
            <a:pPr marL="1371600" lvl="3" indent="0" algn="l" rtl="0">
              <a:spcBef>
                <a:spcPts val="0"/>
              </a:spcBef>
              <a:spcAft>
                <a:spcPts val="0"/>
              </a:spcAft>
              <a:buNone/>
            </a:pPr>
            <a:endParaRPr/>
          </a:p>
          <a:p>
            <a:pPr marL="1828800" lvl="4" indent="0" algn="l" rtl="0">
              <a:spcBef>
                <a:spcPts val="0"/>
              </a:spcBef>
              <a:spcAft>
                <a:spcPts val="0"/>
              </a:spcAft>
              <a:buNone/>
            </a:pPr>
            <a:endParaRPr/>
          </a:p>
          <a:p>
            <a:pPr marL="1828800" lvl="4" indent="0" algn="l" rtl="0">
              <a:spcBef>
                <a:spcPts val="0"/>
              </a:spcBef>
              <a:spcAft>
                <a:spcPts val="0"/>
              </a:spcAft>
              <a:buNone/>
            </a:pPr>
            <a:endParaRPr/>
          </a:p>
          <a:p>
            <a:pPr marL="1828800" lvl="4" indent="0" algn="l" rtl="0">
              <a:spcBef>
                <a:spcPts val="0"/>
              </a:spcBef>
              <a:spcAft>
                <a:spcPts val="0"/>
              </a:spcAft>
              <a:buNone/>
            </a:pPr>
            <a:endParaRPr/>
          </a:p>
          <a:p>
            <a:pPr marL="1828800" lvl="4" indent="0" algn="l" rtl="0">
              <a:spcBef>
                <a:spcPts val="0"/>
              </a:spcBef>
              <a:spcAft>
                <a:spcPts val="0"/>
              </a:spcAft>
              <a:buNone/>
            </a:pPr>
            <a:endParaRPr/>
          </a:p>
          <a:p>
            <a:pPr marL="1828800" lvl="4" indent="0" algn="l" rtl="0">
              <a:spcBef>
                <a:spcPts val="0"/>
              </a:spcBef>
              <a:spcAft>
                <a:spcPts val="0"/>
              </a:spcAft>
              <a:buNone/>
            </a:pPr>
            <a:endParaRPr/>
          </a:p>
        </p:txBody>
      </p:sp>
    </p:spTree>
    <p:extLst>
      <p:ext uri="{BB962C8B-B14F-4D97-AF65-F5344CB8AC3E}">
        <p14:creationId xmlns:p14="http://schemas.microsoft.com/office/powerpoint/2010/main" val="1238361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GB" sz="1200" dirty="0">
                <a:solidFill>
                  <a:srgbClr val="303633"/>
                </a:solidFill>
                <a:latin typeface="Lora"/>
              </a:rPr>
              <a:t>The microservice community favours an alternative approach: </a:t>
            </a:r>
            <a:r>
              <a:rPr lang="en-GB" sz="1200" i="1" dirty="0">
                <a:solidFill>
                  <a:srgbClr val="303633"/>
                </a:solidFill>
                <a:latin typeface="Lora"/>
              </a:rPr>
              <a:t>smart endpoints and dumb pipes</a:t>
            </a:r>
            <a:r>
              <a:rPr lang="en-GB" sz="1200" dirty="0">
                <a:solidFill>
                  <a:srgbClr val="303633"/>
                </a:solidFill>
                <a:latin typeface="Lora"/>
              </a:rPr>
              <a:t>. Applications built from microservices aim to be as decoupled and as cohesive as possible - they own their own domain logic and act more as filters in the classical Unix sense - receiving a request, applying logic as appropriate and producing a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303633"/>
              </a:solidFill>
              <a:latin typeface="Lor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303633"/>
                </a:solidFill>
                <a:latin typeface="Lora"/>
              </a:rPr>
              <a:t>The problem with the saga, as opposed to choreography is that it moves logic into the saga, so the endpoints become dumber, at risk of becoming entity services controlled by an orchestrator</a:t>
            </a:r>
            <a:endParaRPr lang="en-US" sz="1200" dirty="0"/>
          </a:p>
          <a:p>
            <a:r>
              <a:rPr lang="en-US" dirty="0"/>
              <a:t>”</a:t>
            </a:r>
          </a:p>
        </p:txBody>
      </p:sp>
      <p:sp>
        <p:nvSpPr>
          <p:cNvPr id="4" name="Slide Number Placeholder 3"/>
          <p:cNvSpPr>
            <a:spLocks noGrp="1"/>
          </p:cNvSpPr>
          <p:nvPr>
            <p:ph type="sldNum" sz="quarter" idx="5"/>
          </p:nvPr>
        </p:nvSpPr>
        <p:spPr/>
        <p:txBody>
          <a:bodyPr/>
          <a:lstStyle/>
          <a:p>
            <a:fld id="{96C0C59F-4155-9949-857D-B4E24D01EA34}" type="slidenum">
              <a:rPr lang="en-US" smtClean="0"/>
              <a:t>31</a:t>
            </a:fld>
            <a:endParaRPr lang="en-US"/>
          </a:p>
        </p:txBody>
      </p:sp>
    </p:spTree>
    <p:extLst>
      <p:ext uri="{BB962C8B-B14F-4D97-AF65-F5344CB8AC3E}">
        <p14:creationId xmlns:p14="http://schemas.microsoft.com/office/powerpoint/2010/main" val="1231427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need to be cautious of modeling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a:p>
          <a:p>
            <a:pPr marL="0" lvl="0" indent="0" algn="l" rtl="0">
              <a:spcBef>
                <a:spcPts val="0"/>
              </a:spcBef>
              <a:spcAft>
                <a:spcPts val="0"/>
              </a:spcAft>
              <a:buNone/>
            </a:pPr>
            <a:endParaRPr/>
          </a:p>
          <a:p>
            <a:pPr marL="0" lvl="0" indent="0" algn="l" rtl="0">
              <a:spcBef>
                <a:spcPts val="0"/>
              </a:spcBef>
              <a:spcAft>
                <a:spcPts val="0"/>
              </a:spcAft>
              <a:buNone/>
            </a:pPr>
            <a:r>
              <a:rPr lang="en-GB"/>
              <a:t>Sometimes things just are an entity service, but they tend to be sources of reference data cached locally by other services to do their work</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0610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5eba477314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5eba47731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We need to be cautious of </a:t>
            </a:r>
            <a:r>
              <a:rPr lang="en-GB" dirty="0" err="1"/>
              <a:t>modeling</a:t>
            </a:r>
            <a:r>
              <a:rPr lang="en-GB" dirty="0"/>
              <a:t> microservices by looking for entities in our system and wrapping them with an API. This model tends to result in ‘feature envy’ as the business process logic creeps out of the service and into a Gateway orchestrator. Often this creates temporally coupled services, or the need to copy a lot of data in projections between services. By focusing on a process we can make our services more self-contained and more effectively use messaging to communicate.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Sometimes things just are an entity service, but they tend to be sources of reference data cached locally by other services to do their work</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1200828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consumer consumes the API exposed by a service. To consumer a service we need to understand the ABCs (Address, Binding, and Contract)</a:t>
            </a:r>
          </a:p>
          <a:p>
            <a:endParaRPr lang="en-US" dirty="0"/>
          </a:p>
          <a:p>
            <a:r>
              <a:rPr lang="en-US" dirty="0"/>
              <a:t>Endpoint: Where does the service expose the API, a URI, an AMQP URN, or an AWS ARN etc.</a:t>
            </a:r>
          </a:p>
          <a:p>
            <a:r>
              <a:rPr lang="en-US" dirty="0"/>
              <a:t>Contract: What is the API that we expose and consume. This should be stable, as it is a dependency of downstream consumers.</a:t>
            </a:r>
          </a:p>
          <a:p>
            <a:r>
              <a:rPr lang="en-US" dirty="0"/>
              <a:t>Binding: The contract is exposed via protocol such as HTTP or AMQP. It might be exposed by more than one. Consumers need to be able to send and receive via this.</a:t>
            </a:r>
          </a:p>
          <a:p>
            <a:r>
              <a:rPr lang="en-US" dirty="0"/>
              <a:t>Policy: On top of the binding there may be rules we wish to enforce, such as authentication that we need  to conform to.</a:t>
            </a:r>
          </a:p>
          <a:p>
            <a:endParaRPr lang="en-US" dirty="0"/>
          </a:p>
          <a:p>
            <a:endParaRPr lang="en-US" dirty="0"/>
          </a:p>
        </p:txBody>
      </p:sp>
      <p:sp>
        <p:nvSpPr>
          <p:cNvPr id="4" name="Slide Number Placeholder 3"/>
          <p:cNvSpPr>
            <a:spLocks noGrp="1"/>
          </p:cNvSpPr>
          <p:nvPr>
            <p:ph type="sldNum" sz="quarter" idx="5"/>
          </p:nvPr>
        </p:nvSpPr>
        <p:spPr/>
        <p:txBody>
          <a:bodyPr/>
          <a:lstStyle/>
          <a:p>
            <a:fld id="{96C0C59F-4155-9949-857D-B4E24D01EA34}" type="slidenum">
              <a:rPr lang="en-US" smtClean="0"/>
              <a:t>8</a:t>
            </a:fld>
            <a:endParaRPr lang="en-US"/>
          </a:p>
        </p:txBody>
      </p:sp>
    </p:spTree>
    <p:extLst>
      <p:ext uri="{BB962C8B-B14F-4D97-AF65-F5344CB8AC3E}">
        <p14:creationId xmlns:p14="http://schemas.microsoft.com/office/powerpoint/2010/main" val="987365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(1).  The application logic there would load the data we needed to complete the operation, so the account details with the credit card information 2-5), so that we could then take a credit card payment (6-7). In turn we would then save the direct booking (8) </a:t>
            </a:r>
            <a:r>
              <a:rPr lang="en-US" dirty="0" err="1"/>
              <a:t>andl</a:t>
            </a:r>
            <a:r>
              <a:rPr lang="en-US" dirty="0"/>
              <a:t> probably call Housekeeping and Channel Manager to update their records of the number of available rooms.</a:t>
            </a:r>
          </a:p>
        </p:txBody>
      </p:sp>
      <p:sp>
        <p:nvSpPr>
          <p:cNvPr id="4" name="Slide Number Placeholder 3"/>
          <p:cNvSpPr>
            <a:spLocks noGrp="1"/>
          </p:cNvSpPr>
          <p:nvPr>
            <p:ph type="sldNum" sz="quarter" idx="5"/>
          </p:nvPr>
        </p:nvSpPr>
        <p:spPr/>
        <p:txBody>
          <a:bodyPr/>
          <a:lstStyle/>
          <a:p>
            <a:fld id="{FEF15FA6-EB56-764B-9424-765F853645DC}" type="slidenum">
              <a:rPr lang="en-US" smtClean="0"/>
              <a:t>9</a:t>
            </a:fld>
            <a:endParaRPr lang="en-US"/>
          </a:p>
        </p:txBody>
      </p:sp>
    </p:spTree>
    <p:extLst>
      <p:ext uri="{BB962C8B-B14F-4D97-AF65-F5344CB8AC3E}">
        <p14:creationId xmlns:p14="http://schemas.microsoft.com/office/powerpoint/2010/main" val="2733746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A lot of the time the microservice provides cross-cutting concerns such as authentication and TLS termination, but otherwise just acts as a proxy over the APIs</a:t>
            </a:r>
          </a:p>
          <a:p>
            <a:endParaRPr lang="en-US" dirty="0"/>
          </a:p>
          <a:p>
            <a:r>
              <a:rPr lang="en-US" dirty="0"/>
              <a:t>Sometimes we need to choreograph across multiple microservices</a:t>
            </a:r>
          </a:p>
          <a:p>
            <a:endParaRPr lang="en-US" dirty="0"/>
          </a:p>
          <a:p>
            <a:r>
              <a:rPr lang="en-US" dirty="0"/>
              <a:t>	1: We need to combine data from multiple microservices to answer a query – API Gateway or BFF (client or partner specific)</a:t>
            </a:r>
          </a:p>
          <a:p>
            <a:r>
              <a:rPr lang="en-US" dirty="0"/>
              <a:t>	2: We want to orchestrate the interaction of microservices to react to a command – Process Manager (also called a Saga or Orchestrator)</a:t>
            </a:r>
          </a:p>
          <a:p>
            <a:r>
              <a:rPr lang="en-US" dirty="0"/>
              <a:t>Microservices: A self-contained service that corresponds to a business process</a:t>
            </a:r>
          </a:p>
          <a:p>
            <a:r>
              <a:rPr lang="en-US" dirty="0"/>
              <a:t>Bus: Integration between microservices via a publish-subscribe model </a:t>
            </a:r>
          </a:p>
        </p:txBody>
      </p:sp>
      <p:sp>
        <p:nvSpPr>
          <p:cNvPr id="4" name="Slide Number Placeholder 3"/>
          <p:cNvSpPr>
            <a:spLocks noGrp="1"/>
          </p:cNvSpPr>
          <p:nvPr>
            <p:ph type="sldNum" sz="quarter" idx="5"/>
          </p:nvPr>
        </p:nvSpPr>
        <p:spPr/>
        <p:txBody>
          <a:bodyPr/>
          <a:lstStyle/>
          <a:p>
            <a:fld id="{96C0C59F-4155-9949-857D-B4E24D01EA34}" type="slidenum">
              <a:rPr lang="en-US" smtClean="0"/>
              <a:t>10</a:t>
            </a:fld>
            <a:endParaRPr lang="en-US"/>
          </a:p>
        </p:txBody>
      </p:sp>
    </p:spTree>
    <p:extLst>
      <p:ext uri="{BB962C8B-B14F-4D97-AF65-F5344CB8AC3E}">
        <p14:creationId xmlns:p14="http://schemas.microsoft.com/office/powerpoint/2010/main" val="396566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think about a microservice architecture as possessing a number of layers.</a:t>
            </a:r>
          </a:p>
          <a:p>
            <a:endParaRPr lang="en-US" dirty="0"/>
          </a:p>
          <a:p>
            <a:r>
              <a:rPr lang="en-US" dirty="0"/>
              <a:t>Client: Native, Web or User Agent, but also partner organizations using APIs from outside the perimeter</a:t>
            </a:r>
          </a:p>
          <a:p>
            <a:r>
              <a:rPr lang="en-US" dirty="0"/>
              <a:t>Perimeter: The line between internal and external systems</a:t>
            </a:r>
          </a:p>
          <a:p>
            <a:r>
              <a:rPr lang="en-US" dirty="0"/>
              <a:t>Gateway: A microservice is oriented around a business function, and owns its own data. </a:t>
            </a:r>
          </a:p>
          <a:p>
            <a:endParaRPr lang="en-US" dirty="0"/>
          </a:p>
          <a:p>
            <a:r>
              <a:rPr lang="en-US" dirty="0"/>
              <a:t>A lot of the time the microservice provides cross-cutting concerns such as authentication and TLS termination, but otherwise just acts as a proxy over the APIs</a:t>
            </a:r>
          </a:p>
          <a:p>
            <a:endParaRPr lang="en-US" dirty="0"/>
          </a:p>
          <a:p>
            <a:r>
              <a:rPr lang="en-US" dirty="0"/>
              <a:t>Sometimes we need to choreograph across multiple microservices</a:t>
            </a:r>
          </a:p>
          <a:p>
            <a:endParaRPr lang="en-US" dirty="0"/>
          </a:p>
          <a:p>
            <a:r>
              <a:rPr lang="en-US" dirty="0"/>
              <a:t>	1: We need to combine data from multiple microservices to answer a query – API Gateway or BFF (client or partner specific)</a:t>
            </a:r>
          </a:p>
          <a:p>
            <a:r>
              <a:rPr lang="en-US" dirty="0"/>
              <a:t>	2: We want to orchestrate the interaction of microservices to react to a command – Process Manager (also called a Saga or Orchestrator)</a:t>
            </a:r>
          </a:p>
          <a:p>
            <a:r>
              <a:rPr lang="en-US" dirty="0"/>
              <a:t>Microservices: A self-contained service that corresponds to a business process</a:t>
            </a:r>
          </a:p>
          <a:p>
            <a:r>
              <a:rPr lang="en-US" dirty="0"/>
              <a:t>Bus: Integration between microservices via a publish-subscribe model </a:t>
            </a:r>
          </a:p>
        </p:txBody>
      </p:sp>
      <p:sp>
        <p:nvSpPr>
          <p:cNvPr id="4" name="Slide Number Placeholder 3"/>
          <p:cNvSpPr>
            <a:spLocks noGrp="1"/>
          </p:cNvSpPr>
          <p:nvPr>
            <p:ph type="sldNum" sz="quarter" idx="5"/>
          </p:nvPr>
        </p:nvSpPr>
        <p:spPr/>
        <p:txBody>
          <a:bodyPr/>
          <a:lstStyle/>
          <a:p>
            <a:fld id="{96C0C59F-4155-9949-857D-B4E24D01EA34}" type="slidenum">
              <a:rPr lang="en-US" smtClean="0"/>
              <a:t>11</a:t>
            </a:fld>
            <a:endParaRPr lang="en-US"/>
          </a:p>
        </p:txBody>
      </p:sp>
    </p:spTree>
    <p:extLst>
      <p:ext uri="{BB962C8B-B14F-4D97-AF65-F5344CB8AC3E}">
        <p14:creationId xmlns:p14="http://schemas.microsoft.com/office/powerpoint/2010/main" val="386183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we want to retrieve the customer’s reservation details at the front desk. The front desk asks for the reservation, but we want to know some customer details if it is an account booking such as their name, credit card on file, preferences, rewards etc. But those live in the account system. How do we display them?</a:t>
            </a:r>
          </a:p>
          <a:p>
            <a:endParaRPr lang="en-US" dirty="0"/>
          </a:p>
          <a:p>
            <a:r>
              <a:rPr lang="en-US" dirty="0"/>
              <a:t>Do we need to call the accounts system as well as the housekeeping system?</a:t>
            </a:r>
          </a:p>
        </p:txBody>
      </p:sp>
      <p:sp>
        <p:nvSpPr>
          <p:cNvPr id="4" name="Slide Number Placeholder 3"/>
          <p:cNvSpPr>
            <a:spLocks noGrp="1"/>
          </p:cNvSpPr>
          <p:nvPr>
            <p:ph type="sldNum" sz="quarter" idx="5"/>
          </p:nvPr>
        </p:nvSpPr>
        <p:spPr/>
        <p:txBody>
          <a:bodyPr/>
          <a:lstStyle/>
          <a:p>
            <a:fld id="{96C0C59F-4155-9949-857D-B4E24D01EA34}" type="slidenum">
              <a:rPr lang="en-US" smtClean="0"/>
              <a:t>13</a:t>
            </a:fld>
            <a:endParaRPr lang="en-US"/>
          </a:p>
        </p:txBody>
      </p:sp>
    </p:spTree>
    <p:extLst>
      <p:ext uri="{BB962C8B-B14F-4D97-AF65-F5344CB8AC3E}">
        <p14:creationId xmlns:p14="http://schemas.microsoft.com/office/powerpoint/2010/main" val="1961302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But we must share state in order to function </a:t>
            </a:r>
            <a:r>
              <a:rPr lang="mr-IN" dirty="0">
                <a:effectLst/>
              </a:rPr>
              <a:t>–</a:t>
            </a:r>
            <a:r>
              <a:rPr lang="en-US" dirty="0">
                <a:effectLst/>
              </a:rPr>
              <a:t> if no one</a:t>
            </a:r>
            <a:r>
              <a:rPr lang="en-US" baseline="0" dirty="0">
                <a:effectLst/>
              </a:rPr>
              <a:t> talks to us we are not a microservice, we are just a small piece of standalone software</a:t>
            </a:r>
            <a:endParaRPr lang="en-US" dirty="0">
              <a:effectLst/>
            </a:endParaRPr>
          </a:p>
          <a:p>
            <a:r>
              <a:rPr lang="en-US" dirty="0">
                <a:effectLst/>
              </a:rPr>
              <a:t>This is request-oriented or event-oriented</a:t>
            </a:r>
            <a:r>
              <a:rPr lang="en-US" baseline="0" dirty="0">
                <a:effectLst/>
              </a:rPr>
              <a:t> e.g. we a REST API or events</a:t>
            </a:r>
            <a:endParaRPr lang="en-US"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u="sng" dirty="0">
              <a:effectLst/>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u="sng" dirty="0">
                <a:effectLst/>
              </a:rPr>
              <a:t>Pat </a:t>
            </a:r>
            <a:r>
              <a:rPr lang="en-US" u="sng" dirty="0" err="1">
                <a:effectLst/>
              </a:rPr>
              <a:t>Helland</a:t>
            </a:r>
            <a:r>
              <a:rPr lang="en-US" dirty="0">
                <a:effectLst/>
              </a:rPr>
              <a:t> calls the</a:t>
            </a:r>
            <a:r>
              <a:rPr lang="en-US" baseline="0" dirty="0">
                <a:effectLst/>
              </a:rPr>
              <a:t> data that we are the system of record for</a:t>
            </a:r>
            <a:r>
              <a:rPr lang="en-US" dirty="0">
                <a:effectLst/>
              </a:rPr>
              <a:t> </a:t>
            </a:r>
            <a:r>
              <a:rPr lang="en-US" u="sng" dirty="0">
                <a:effectLst/>
              </a:rPr>
              <a:t>Data on the Inside</a:t>
            </a:r>
            <a:r>
              <a:rPr lang="en-US" dirty="0">
                <a:effectLst/>
              </a:rPr>
              <a:t>.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r>
              <a:rPr lang="en-US" dirty="0" err="1">
                <a:effectLst/>
              </a:rPr>
              <a:t>Helland</a:t>
            </a:r>
            <a:r>
              <a:rPr lang="en-US" dirty="0">
                <a:effectLst/>
              </a:rPr>
              <a:t> calls the data that flows to other applications in this way, response or message body is </a:t>
            </a:r>
            <a:r>
              <a:rPr lang="en-US" u="sng" dirty="0">
                <a:effectLst/>
              </a:rPr>
              <a:t>Data on the Outside</a:t>
            </a:r>
            <a:r>
              <a:rPr lang="en-US" dirty="0">
                <a:effectLst/>
              </a:rPr>
              <a:t>. </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u="sng" dirty="0">
                <a:effectLst/>
              </a:rPr>
              <a:t>Data on the Outside</a:t>
            </a:r>
            <a:r>
              <a:rPr lang="en-US" dirty="0">
                <a:effectLst/>
              </a:rPr>
              <a:t> risks being ‘stale’ as soon as we publish it. Any further changes to the </a:t>
            </a:r>
            <a:r>
              <a:rPr lang="en-US" u="sng" dirty="0">
                <a:effectLst/>
              </a:rPr>
              <a:t>Data on the Inside</a:t>
            </a:r>
            <a:r>
              <a:rPr lang="en-US" dirty="0">
                <a:effectLst/>
              </a:rPr>
              <a:t> will render what we just published ’stale’. </a:t>
            </a:r>
          </a:p>
          <a:p>
            <a:r>
              <a:rPr lang="en-US" dirty="0">
                <a:effectLst/>
              </a:rPr>
              <a:t>Data on the Outside must be versioned or timestamped so that we know how ’fresh’ it is, and whether</a:t>
            </a:r>
            <a:r>
              <a:rPr lang="en-US" baseline="0" dirty="0">
                <a:effectLst/>
              </a:rPr>
              <a:t> other data we have is newer or older.</a:t>
            </a:r>
            <a:r>
              <a:rPr lang="en-US" dirty="0">
                <a:effectLst/>
              </a:rPr>
              <a:t>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14</a:t>
            </a:fld>
            <a:endParaRPr lang="en-US"/>
          </a:p>
        </p:txBody>
      </p:sp>
    </p:spTree>
    <p:extLst>
      <p:ext uri="{BB962C8B-B14F-4D97-AF65-F5344CB8AC3E}">
        <p14:creationId xmlns:p14="http://schemas.microsoft.com/office/powerpoint/2010/main" val="882963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F13C-9A92-5C45-8D9C-17C96D4498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4BFEB4-443B-9647-9B68-6514552FE8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0005F4-E9CC-FA40-B911-F76100658543}"/>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5" name="Footer Placeholder 4">
            <a:extLst>
              <a:ext uri="{FF2B5EF4-FFF2-40B4-BE49-F238E27FC236}">
                <a16:creationId xmlns:a16="http://schemas.microsoft.com/office/drawing/2014/main" id="{DE0EB596-396B-2C4B-8F40-C2D48D5ECE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54CE5-1C52-8B4F-A3C4-F24ACA2D8C5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50916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AF7F-2D90-4042-8770-A8BE2BD9AE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8A39D6-3450-E943-9764-7C798255F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9BEBB-8C36-D643-9766-6DF71B8857F0}"/>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5" name="Footer Placeholder 4">
            <a:extLst>
              <a:ext uri="{FF2B5EF4-FFF2-40B4-BE49-F238E27FC236}">
                <a16:creationId xmlns:a16="http://schemas.microsoft.com/office/drawing/2014/main" id="{FA54D6D2-B1CC-7446-82F3-076E7E8A2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6418E-1D80-D04F-90C6-23F6DB082293}"/>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845227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E07A71-29F1-C34C-A021-EE4080B04E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DC1FAB-4693-5B49-910E-21E93BB3B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6DC92-4401-8744-B88E-B421E9591C0A}"/>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5" name="Footer Placeholder 4">
            <a:extLst>
              <a:ext uri="{FF2B5EF4-FFF2-40B4-BE49-F238E27FC236}">
                <a16:creationId xmlns:a16="http://schemas.microsoft.com/office/drawing/2014/main" id="{E96F6E61-5AD0-BE49-988D-4AD0A5FBF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E6E48-82BE-F648-9601-CA3D142DCA3A}"/>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38997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1"/>
        <p:cNvGrpSpPr/>
        <p:nvPr/>
      </p:nvGrpSpPr>
      <p:grpSpPr>
        <a:xfrm>
          <a:off x="0" y="0"/>
          <a:ext cx="0" cy="0"/>
          <a:chOff x="0" y="0"/>
          <a:chExt cx="0" cy="0"/>
        </a:xfrm>
      </p:grpSpPr>
      <p:sp>
        <p:nvSpPr>
          <p:cNvPr id="182" name="Google Shape;182;p39"/>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39"/>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184" name="Google Shape;184;p3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50257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Header &amp; Body Copy WHITE">
  <p:cSld name="Header &amp; Body Copy WHITE">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378883" y="139200"/>
            <a:ext cx="11228799" cy="11432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CE0B10"/>
              </a:buClr>
              <a:buSzPts val="1400"/>
              <a:buFont typeface="Tahoma"/>
              <a:buNone/>
              <a:defRPr sz="4533" b="0" i="1" u="none" strike="noStrike" cap="none">
                <a:solidFill>
                  <a:schemeClr val="dk2"/>
                </a:solidFill>
                <a:latin typeface="Ubuntu"/>
                <a:ea typeface="Ubuntu"/>
                <a:cs typeface="Ubuntu"/>
                <a:sym typeface="Ubuntu"/>
              </a:defRPr>
            </a:lvl1pPr>
            <a:lvl2pPr marL="0" marR="0" lvl="1"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2pPr>
            <a:lvl3pPr marL="0" marR="0" lvl="2"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3pPr>
            <a:lvl4pPr marL="0" marR="0" lvl="3"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4pPr>
            <a:lvl5pPr marL="0" marR="0" lvl="4"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5pPr>
            <a:lvl6pPr marL="609585" marR="0" lvl="5"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6pPr>
            <a:lvl7pPr marL="1219170" marR="0" lvl="6"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7pPr>
            <a:lvl8pPr marL="1828754" marR="0" lvl="7"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8pPr>
            <a:lvl9pPr marL="2438339" marR="0" lvl="8" indent="0" algn="l" rtl="0">
              <a:spcBef>
                <a:spcPts val="0"/>
              </a:spcBef>
              <a:spcAft>
                <a:spcPts val="0"/>
              </a:spcAft>
              <a:buSzPts val="1400"/>
              <a:buNone/>
              <a:defRPr sz="1333" b="0" i="0" u="none" strike="noStrike" cap="none">
                <a:solidFill>
                  <a:schemeClr val="dk2"/>
                </a:solidFill>
                <a:latin typeface="Ubuntu"/>
                <a:ea typeface="Ubuntu"/>
                <a:cs typeface="Ubuntu"/>
                <a:sym typeface="Ubuntu"/>
              </a:defRPr>
            </a:lvl9pPr>
          </a:lstStyle>
          <a:p>
            <a:endParaRPr/>
          </a:p>
        </p:txBody>
      </p:sp>
      <p:sp>
        <p:nvSpPr>
          <p:cNvPr id="41" name="Google Shape;41;p7"/>
          <p:cNvSpPr txBox="1">
            <a:spLocks noGrp="1"/>
          </p:cNvSpPr>
          <p:nvPr>
            <p:ph type="sldNum" idx="12"/>
          </p:nvPr>
        </p:nvSpPr>
        <p:spPr>
          <a:xfrm>
            <a:off x="379200" y="6356351"/>
            <a:ext cx="2844800" cy="366183"/>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None/>
              <a:defRPr sz="1333">
                <a:solidFill>
                  <a:schemeClr val="dk1"/>
                </a:solidFill>
                <a:latin typeface="Ubuntu"/>
                <a:ea typeface="Ubuntu"/>
                <a:cs typeface="Ubuntu"/>
                <a:sym typeface="Ubuntu"/>
              </a:defRPr>
            </a:lvl1pPr>
            <a:lvl2pPr marL="0" marR="0" lvl="1" indent="0" algn="l" rtl="0">
              <a:spcBef>
                <a:spcPts val="0"/>
              </a:spcBef>
              <a:spcAft>
                <a:spcPts val="0"/>
              </a:spcAft>
              <a:buNone/>
              <a:defRPr sz="1333">
                <a:solidFill>
                  <a:schemeClr val="dk1"/>
                </a:solidFill>
                <a:latin typeface="Ubuntu"/>
                <a:ea typeface="Ubuntu"/>
                <a:cs typeface="Ubuntu"/>
                <a:sym typeface="Ubuntu"/>
              </a:defRPr>
            </a:lvl2pPr>
            <a:lvl3pPr marL="0" marR="0" lvl="2" indent="0" algn="l" rtl="0">
              <a:spcBef>
                <a:spcPts val="0"/>
              </a:spcBef>
              <a:spcAft>
                <a:spcPts val="0"/>
              </a:spcAft>
              <a:buNone/>
              <a:defRPr sz="1333">
                <a:solidFill>
                  <a:schemeClr val="dk1"/>
                </a:solidFill>
                <a:latin typeface="Ubuntu"/>
                <a:ea typeface="Ubuntu"/>
                <a:cs typeface="Ubuntu"/>
                <a:sym typeface="Ubuntu"/>
              </a:defRPr>
            </a:lvl3pPr>
            <a:lvl4pPr marL="0" marR="0" lvl="3" indent="0" algn="l" rtl="0">
              <a:spcBef>
                <a:spcPts val="0"/>
              </a:spcBef>
              <a:spcAft>
                <a:spcPts val="0"/>
              </a:spcAft>
              <a:buNone/>
              <a:defRPr sz="1333">
                <a:solidFill>
                  <a:schemeClr val="dk1"/>
                </a:solidFill>
                <a:latin typeface="Ubuntu"/>
                <a:ea typeface="Ubuntu"/>
                <a:cs typeface="Ubuntu"/>
                <a:sym typeface="Ubuntu"/>
              </a:defRPr>
            </a:lvl4pPr>
            <a:lvl5pPr marL="0" marR="0" lvl="4" indent="0" algn="l" rtl="0">
              <a:spcBef>
                <a:spcPts val="0"/>
              </a:spcBef>
              <a:spcAft>
                <a:spcPts val="0"/>
              </a:spcAft>
              <a:buNone/>
              <a:defRPr sz="1333">
                <a:solidFill>
                  <a:schemeClr val="dk1"/>
                </a:solidFill>
                <a:latin typeface="Ubuntu"/>
                <a:ea typeface="Ubuntu"/>
                <a:cs typeface="Ubuntu"/>
                <a:sym typeface="Ubuntu"/>
              </a:defRPr>
            </a:lvl5pPr>
            <a:lvl6pPr marL="0" marR="0" lvl="5" indent="0" algn="l" rtl="0">
              <a:spcBef>
                <a:spcPts val="0"/>
              </a:spcBef>
              <a:spcAft>
                <a:spcPts val="0"/>
              </a:spcAft>
              <a:buNone/>
              <a:defRPr sz="1333">
                <a:solidFill>
                  <a:schemeClr val="dk1"/>
                </a:solidFill>
                <a:latin typeface="Ubuntu"/>
                <a:ea typeface="Ubuntu"/>
                <a:cs typeface="Ubuntu"/>
                <a:sym typeface="Ubuntu"/>
              </a:defRPr>
            </a:lvl6pPr>
            <a:lvl7pPr marL="0" marR="0" lvl="6" indent="0" algn="l" rtl="0">
              <a:spcBef>
                <a:spcPts val="0"/>
              </a:spcBef>
              <a:spcAft>
                <a:spcPts val="0"/>
              </a:spcAft>
              <a:buNone/>
              <a:defRPr sz="1333">
                <a:solidFill>
                  <a:schemeClr val="dk1"/>
                </a:solidFill>
                <a:latin typeface="Ubuntu"/>
                <a:ea typeface="Ubuntu"/>
                <a:cs typeface="Ubuntu"/>
                <a:sym typeface="Ubuntu"/>
              </a:defRPr>
            </a:lvl7pPr>
            <a:lvl8pPr marL="0" marR="0" lvl="7" indent="0" algn="l" rtl="0">
              <a:spcBef>
                <a:spcPts val="0"/>
              </a:spcBef>
              <a:spcAft>
                <a:spcPts val="0"/>
              </a:spcAft>
              <a:buNone/>
              <a:defRPr sz="1333">
                <a:solidFill>
                  <a:schemeClr val="dk1"/>
                </a:solidFill>
                <a:latin typeface="Ubuntu"/>
                <a:ea typeface="Ubuntu"/>
                <a:cs typeface="Ubuntu"/>
                <a:sym typeface="Ubuntu"/>
              </a:defRPr>
            </a:lvl8pPr>
            <a:lvl9pPr marL="0" marR="0" lvl="8" indent="0" algn="l" rtl="0">
              <a:spcBef>
                <a:spcPts val="0"/>
              </a:spcBef>
              <a:spcAft>
                <a:spcPts val="0"/>
              </a:spcAft>
              <a:buNone/>
              <a:defRPr sz="1333">
                <a:solidFill>
                  <a:schemeClr val="dk1"/>
                </a:solidFill>
                <a:latin typeface="Ubuntu"/>
                <a:ea typeface="Ubuntu"/>
                <a:cs typeface="Ubuntu"/>
                <a:sym typeface="Ubuntu"/>
              </a:defRPr>
            </a:lvl9pPr>
          </a:lstStyle>
          <a:p>
            <a:fld id="{00000000-1234-1234-1234-123412341234}" type="slidenum">
              <a:rPr lang="en-US" smtClean="0"/>
              <a:pPr/>
              <a:t>‹#›</a:t>
            </a:fld>
            <a:endParaRPr lang="en-US"/>
          </a:p>
        </p:txBody>
      </p:sp>
      <p:sp>
        <p:nvSpPr>
          <p:cNvPr id="42" name="Google Shape;42;p7"/>
          <p:cNvSpPr txBox="1">
            <a:spLocks noGrp="1"/>
          </p:cNvSpPr>
          <p:nvPr>
            <p:ph type="body" idx="1"/>
          </p:nvPr>
        </p:nvSpPr>
        <p:spPr>
          <a:xfrm>
            <a:off x="379200" y="1708801"/>
            <a:ext cx="11277600" cy="4042833"/>
          </a:xfrm>
          <a:prstGeom prst="rect">
            <a:avLst/>
          </a:prstGeom>
          <a:noFill/>
          <a:ln>
            <a:noFill/>
          </a:ln>
        </p:spPr>
        <p:txBody>
          <a:bodyPr spcFirstLastPara="1" wrap="square" lIns="91425" tIns="91425" rIns="91425" bIns="91425" anchor="t" anchorCtr="0">
            <a:noAutofit/>
          </a:bodyPr>
          <a:lstStyle>
            <a:lvl1pPr marL="609585" marR="0" lvl="0" indent="-304792" algn="l" rtl="0">
              <a:spcBef>
                <a:spcPts val="0"/>
              </a:spcBef>
              <a:spcAft>
                <a:spcPts val="0"/>
              </a:spcAft>
              <a:buSzPts val="1400"/>
              <a:buNone/>
              <a:defRPr sz="1600" b="0" i="0" u="none" strike="noStrike" cap="none">
                <a:solidFill>
                  <a:schemeClr val="lt2"/>
                </a:solidFill>
                <a:latin typeface="Ubuntu"/>
                <a:ea typeface="Ubuntu"/>
                <a:cs typeface="Ubuntu"/>
                <a:sym typeface="Ubuntu"/>
              </a:defRPr>
            </a:lvl1pPr>
            <a:lvl2pPr marL="1219170" marR="0" lvl="1" indent="-304792" algn="l" rtl="0">
              <a:spcBef>
                <a:spcPts val="0"/>
              </a:spcBef>
              <a:spcAft>
                <a:spcPts val="0"/>
              </a:spcAft>
              <a:buSzPts val="1400"/>
              <a:buNone/>
              <a:defRPr sz="1867" b="0" i="0" u="none" strike="noStrike" cap="none">
                <a:solidFill>
                  <a:srgbClr val="000000"/>
                </a:solidFill>
                <a:latin typeface="Arial"/>
                <a:ea typeface="Arial"/>
                <a:cs typeface="Arial"/>
                <a:sym typeface="Arial"/>
              </a:defRPr>
            </a:lvl2pPr>
            <a:lvl3pPr marL="1828754" marR="0" lvl="2" indent="-304792" algn="l" rtl="0">
              <a:spcBef>
                <a:spcPts val="0"/>
              </a:spcBef>
              <a:spcAft>
                <a:spcPts val="0"/>
              </a:spcAft>
              <a:buSzPts val="1400"/>
              <a:buNone/>
              <a:defRPr sz="1867" b="0" i="0" u="none" strike="noStrike" cap="none">
                <a:solidFill>
                  <a:srgbClr val="000000"/>
                </a:solidFill>
                <a:latin typeface="Arial"/>
                <a:ea typeface="Arial"/>
                <a:cs typeface="Arial"/>
                <a:sym typeface="Arial"/>
              </a:defRPr>
            </a:lvl3pPr>
            <a:lvl4pPr marL="2438339" marR="0" lvl="3" indent="-304792" algn="l" rtl="0">
              <a:spcBef>
                <a:spcPts val="0"/>
              </a:spcBef>
              <a:spcAft>
                <a:spcPts val="0"/>
              </a:spcAft>
              <a:buSzPts val="1400"/>
              <a:buNone/>
              <a:defRPr sz="1867" b="0" i="0" u="none" strike="noStrike" cap="none">
                <a:solidFill>
                  <a:srgbClr val="000000"/>
                </a:solidFill>
                <a:latin typeface="Arial"/>
                <a:ea typeface="Arial"/>
                <a:cs typeface="Arial"/>
                <a:sym typeface="Arial"/>
              </a:defRPr>
            </a:lvl4pPr>
            <a:lvl5pPr marL="3047924" marR="0" lvl="4" indent="-304792" algn="l" rtl="0">
              <a:spcBef>
                <a:spcPts val="0"/>
              </a:spcBef>
              <a:spcAft>
                <a:spcPts val="0"/>
              </a:spcAft>
              <a:buSzPts val="1400"/>
              <a:buNone/>
              <a:defRPr sz="1867" b="0" i="0" u="none" strike="noStrike" cap="none">
                <a:solidFill>
                  <a:srgbClr val="000000"/>
                </a:solidFill>
                <a:latin typeface="Arial"/>
                <a:ea typeface="Arial"/>
                <a:cs typeface="Arial"/>
                <a:sym typeface="Arial"/>
              </a:defRPr>
            </a:lvl5pPr>
            <a:lvl6pPr marL="3657509" marR="0" lvl="5"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6pPr>
            <a:lvl7pPr marL="4267093" marR="0" lvl="6"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7pPr>
            <a:lvl8pPr marL="4876678" marR="0" lvl="7"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8pPr>
            <a:lvl9pPr marL="5486263" marR="0" lvl="8" indent="-304792" algn="l" rtl="0">
              <a:lnSpc>
                <a:spcPct val="100000"/>
              </a:lnSpc>
              <a:spcBef>
                <a:spcPts val="0"/>
              </a:spcBef>
              <a:spcAft>
                <a:spcPts val="0"/>
              </a:spcAft>
              <a:buClr>
                <a:srgbClr val="000000"/>
              </a:buClr>
              <a:buSzPts val="1400"/>
              <a:buFont typeface="Arial"/>
              <a:buNone/>
              <a:defRPr sz="1867" b="0" i="0" u="none" strike="noStrike" cap="none">
                <a:solidFill>
                  <a:srgbClr val="000000"/>
                </a:solidFill>
                <a:latin typeface="Arial"/>
                <a:ea typeface="Arial"/>
                <a:cs typeface="Arial"/>
                <a:sym typeface="Arial"/>
              </a:defRPr>
            </a:lvl9pPr>
          </a:lstStyle>
          <a:p>
            <a:endParaRPr/>
          </a:p>
        </p:txBody>
      </p:sp>
      <p:pic>
        <p:nvPicPr>
          <p:cNvPr id="43" name="Google Shape;43;p7"/>
          <p:cNvPicPr preferRelativeResize="0"/>
          <p:nvPr/>
        </p:nvPicPr>
        <p:blipFill rotWithShape="1">
          <a:blip r:embed="rId2">
            <a:alphaModFix/>
          </a:blip>
          <a:srcRect/>
          <a:stretch/>
        </p:blipFill>
        <p:spPr>
          <a:xfrm>
            <a:off x="9762976" y="6192000"/>
            <a:ext cx="1893824" cy="373888"/>
          </a:xfrm>
          <a:prstGeom prst="rect">
            <a:avLst/>
          </a:prstGeom>
          <a:noFill/>
          <a:ln>
            <a:noFill/>
          </a:ln>
        </p:spPr>
      </p:pic>
    </p:spTree>
    <p:extLst>
      <p:ext uri="{BB962C8B-B14F-4D97-AF65-F5344CB8AC3E}">
        <p14:creationId xmlns:p14="http://schemas.microsoft.com/office/powerpoint/2010/main" val="172999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752F-78C1-534F-8EF6-BF35E1D1B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E6CFD-9DD3-5441-AA4E-67B3C1C89F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AD1D13-C69A-084B-BF5A-F959A6353F1B}"/>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5" name="Footer Placeholder 4">
            <a:extLst>
              <a:ext uri="{FF2B5EF4-FFF2-40B4-BE49-F238E27FC236}">
                <a16:creationId xmlns:a16="http://schemas.microsoft.com/office/drawing/2014/main" id="{5098CF9E-E6B1-F141-BE30-0CE50B4CD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5D0805-901A-6944-929E-7E68CED40523}"/>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357522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1C86-91D0-AE49-944E-A7F7A1E6D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34EFAE-B666-F549-9A36-40A89FDB63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3219F6-B350-024B-880F-534F737AADBC}"/>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5" name="Footer Placeholder 4">
            <a:extLst>
              <a:ext uri="{FF2B5EF4-FFF2-40B4-BE49-F238E27FC236}">
                <a16:creationId xmlns:a16="http://schemas.microsoft.com/office/drawing/2014/main" id="{F8F6BA54-CA8D-E049-87AE-7AD815150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438B8-AB88-D24F-AB8B-394AD00A5D0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14923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867E-B081-C648-A4AF-44B485DD6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6CA3A-1086-0F40-B373-B1A4C00251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9A7D6-2F17-D34E-9EC8-3C8D097732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75ADCF-055C-D140-A199-E760561D9A8D}"/>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6" name="Footer Placeholder 5">
            <a:extLst>
              <a:ext uri="{FF2B5EF4-FFF2-40B4-BE49-F238E27FC236}">
                <a16:creationId xmlns:a16="http://schemas.microsoft.com/office/drawing/2014/main" id="{DB2726F7-20F8-3F4D-A51B-FD924928D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6F7B8-5ECA-834F-AC96-C19985770F2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03511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FC15-5D4E-2A43-B97D-D7DB51914C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F79E66-64CB-B640-B10B-5452817DEA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6C2F64-AD66-5448-B63A-649FC4D78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E1FEC6-C8A6-BF44-96AA-E89F9B62A2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17675A-5BCD-C241-B0DB-65C1A8D62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A3F7FD-01AF-C847-B42B-0549D6C76CA8}"/>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8" name="Footer Placeholder 7">
            <a:extLst>
              <a:ext uri="{FF2B5EF4-FFF2-40B4-BE49-F238E27FC236}">
                <a16:creationId xmlns:a16="http://schemas.microsoft.com/office/drawing/2014/main" id="{9304DC4F-8D15-0040-83F0-4A0D773FA6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55C021-A865-BC43-9CF5-C8769D9ACFDC}"/>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65081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7DC-54C4-9146-A3B2-B06DA20A41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17859-7A3E-A84C-9F51-020B00AF00BA}"/>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4" name="Footer Placeholder 3">
            <a:extLst>
              <a:ext uri="{FF2B5EF4-FFF2-40B4-BE49-F238E27FC236}">
                <a16:creationId xmlns:a16="http://schemas.microsoft.com/office/drawing/2014/main" id="{A9B1D997-1B77-4749-80C8-D41BBC37E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F8D80F-D152-7342-A09F-B1AF7D9C11A5}"/>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235219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FCCCE-0FB5-6F49-9D32-EBEB65C3ECB0}"/>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3" name="Footer Placeholder 2">
            <a:extLst>
              <a:ext uri="{FF2B5EF4-FFF2-40B4-BE49-F238E27FC236}">
                <a16:creationId xmlns:a16="http://schemas.microsoft.com/office/drawing/2014/main" id="{6485B1ED-AAEC-1446-9514-087F5B2BDD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5A02E6-A560-5A4A-907D-A769A7993674}"/>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3847736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5B73-BDCF-1B42-AC60-F189080A9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523B17-0BC8-2841-B513-F99883B30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470543-07E1-3B4E-9801-6E2A6F7D0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D628C2-3127-2244-A5AB-296D94BA13C9}"/>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6" name="Footer Placeholder 5">
            <a:extLst>
              <a:ext uri="{FF2B5EF4-FFF2-40B4-BE49-F238E27FC236}">
                <a16:creationId xmlns:a16="http://schemas.microsoft.com/office/drawing/2014/main" id="{3EE6F4F3-B4EE-854C-922B-90D3340EA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1796DE-FC43-334B-A61E-C22D7F393B71}"/>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175880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E2F26-B723-4E42-BD9B-9FA5F4CEEF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6018E9-6EF8-194C-8938-E122ECEE7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3FDB47-CD98-9040-B4B2-E857C9114C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53E9D0-3C59-AA4C-B130-1C86BDB795D1}"/>
              </a:ext>
            </a:extLst>
          </p:cNvPr>
          <p:cNvSpPr>
            <a:spLocks noGrp="1"/>
          </p:cNvSpPr>
          <p:nvPr>
            <p:ph type="dt" sz="half" idx="10"/>
          </p:nvPr>
        </p:nvSpPr>
        <p:spPr/>
        <p:txBody>
          <a:bodyPr/>
          <a:lstStyle/>
          <a:p>
            <a:fld id="{3D37E1E1-04E3-A445-811E-F58817996423}" type="datetimeFigureOut">
              <a:rPr lang="en-US" smtClean="0"/>
              <a:t>12/4/19</a:t>
            </a:fld>
            <a:endParaRPr lang="en-US"/>
          </a:p>
        </p:txBody>
      </p:sp>
      <p:sp>
        <p:nvSpPr>
          <p:cNvPr id="6" name="Footer Placeholder 5">
            <a:extLst>
              <a:ext uri="{FF2B5EF4-FFF2-40B4-BE49-F238E27FC236}">
                <a16:creationId xmlns:a16="http://schemas.microsoft.com/office/drawing/2014/main" id="{B376F2D4-3C30-6F40-A010-A9F3148274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BDECC-4BDB-B845-A19D-E86212AA56A4}"/>
              </a:ext>
            </a:extLst>
          </p:cNvPr>
          <p:cNvSpPr>
            <a:spLocks noGrp="1"/>
          </p:cNvSpPr>
          <p:nvPr>
            <p:ph type="sldNum" sz="quarter" idx="12"/>
          </p:nvPr>
        </p:nvSpPr>
        <p:spPr/>
        <p:txBody>
          <a:bodyPr/>
          <a:lstStyle/>
          <a:p>
            <a:fld id="{36B06B2C-C352-3841-BF14-73ED73EDBE49}" type="slidenum">
              <a:rPr lang="en-US" smtClean="0"/>
              <a:t>‹#›</a:t>
            </a:fld>
            <a:endParaRPr lang="en-US"/>
          </a:p>
        </p:txBody>
      </p:sp>
    </p:spTree>
    <p:extLst>
      <p:ext uri="{BB962C8B-B14F-4D97-AF65-F5344CB8AC3E}">
        <p14:creationId xmlns:p14="http://schemas.microsoft.com/office/powerpoint/2010/main" val="969910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646599-75FE-CF4E-9674-86238B2BD6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496D81-2E83-A145-841F-89EE7E5EC2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7BB8D-0043-CB4A-B09D-412FC8B3B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37E1E1-04E3-A445-811E-F58817996423}" type="datetimeFigureOut">
              <a:rPr lang="en-US" smtClean="0"/>
              <a:t>12/4/19</a:t>
            </a:fld>
            <a:endParaRPr lang="en-US"/>
          </a:p>
        </p:txBody>
      </p:sp>
      <p:sp>
        <p:nvSpPr>
          <p:cNvPr id="5" name="Footer Placeholder 4">
            <a:extLst>
              <a:ext uri="{FF2B5EF4-FFF2-40B4-BE49-F238E27FC236}">
                <a16:creationId xmlns:a16="http://schemas.microsoft.com/office/drawing/2014/main" id="{B2CC4DD3-1CCD-7B49-88C4-BDDFCD8DA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12E964-A2B1-8140-AD93-9C5CBCE55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B06B2C-C352-3841-BF14-73ED73EDBE49}" type="slidenum">
              <a:rPr lang="en-US" smtClean="0"/>
              <a:t>‹#›</a:t>
            </a:fld>
            <a:endParaRPr lang="en-US"/>
          </a:p>
        </p:txBody>
      </p:sp>
    </p:spTree>
    <p:extLst>
      <p:ext uri="{BB962C8B-B14F-4D97-AF65-F5344CB8AC3E}">
        <p14:creationId xmlns:p14="http://schemas.microsoft.com/office/powerpoint/2010/main" val="40096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hyperlink" Target="https://www.michaelnygard.com/blog/2018/01/services-by-lifecycle/"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ww.michaelnygard.com/blog/2018/01/services-by-lifecycl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D5EA0-C23A-6044-8264-4BA6D29FB568}"/>
              </a:ext>
            </a:extLst>
          </p:cNvPr>
          <p:cNvSpPr>
            <a:spLocks noGrp="1"/>
          </p:cNvSpPr>
          <p:nvPr>
            <p:ph type="ctrTitle"/>
          </p:nvPr>
        </p:nvSpPr>
        <p:spPr/>
        <p:txBody>
          <a:bodyPr/>
          <a:lstStyle/>
          <a:p>
            <a:r>
              <a:rPr lang="en-US" dirty="0"/>
              <a:t>Service Consumer Patterns</a:t>
            </a:r>
          </a:p>
        </p:txBody>
      </p:sp>
      <p:sp>
        <p:nvSpPr>
          <p:cNvPr id="3" name="Subtitle 2">
            <a:extLst>
              <a:ext uri="{FF2B5EF4-FFF2-40B4-BE49-F238E27FC236}">
                <a16:creationId xmlns:a16="http://schemas.microsoft.com/office/drawing/2014/main" id="{16B7FC22-DEA0-9141-9B16-F4D9ABEDE412}"/>
              </a:ext>
            </a:extLst>
          </p:cNvPr>
          <p:cNvSpPr>
            <a:spLocks noGrp="1"/>
          </p:cNvSpPr>
          <p:nvPr>
            <p:ph type="subTitle" idx="1"/>
          </p:nvPr>
        </p:nvSpPr>
        <p:spPr/>
        <p:txBody>
          <a:bodyPr/>
          <a:lstStyle/>
          <a:p>
            <a:r>
              <a:rPr lang="en-US" dirty="0"/>
              <a:t>How to talk to microservices.</a:t>
            </a:r>
          </a:p>
        </p:txBody>
      </p:sp>
    </p:spTree>
    <p:extLst>
      <p:ext uri="{BB962C8B-B14F-4D97-AF65-F5344CB8AC3E}">
        <p14:creationId xmlns:p14="http://schemas.microsoft.com/office/powerpoint/2010/main" val="2465295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4543293" y="4519542"/>
            <a:ext cx="25322"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10</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accent1"/>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accent1"/>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accent1"/>
            </a:solidFill>
          </a:ln>
        </p:spPr>
        <p:txBody>
          <a:bodyPr wrap="square" rtlCol="0">
            <a:spAutoFit/>
          </a:bodyPr>
          <a:lstStyle/>
          <a:p>
            <a:pPr algn="ctr"/>
            <a:r>
              <a:rPr lang="en-US" sz="1400" dirty="0"/>
              <a:t>Process Manager</a:t>
            </a:r>
          </a:p>
        </p:txBody>
      </p:sp>
      <p:cxnSp>
        <p:nvCxnSpPr>
          <p:cNvPr id="59" name="Straight Arrow Connector 58">
            <a:extLst>
              <a:ext uri="{FF2B5EF4-FFF2-40B4-BE49-F238E27FC236}">
                <a16:creationId xmlns:a16="http://schemas.microsoft.com/office/drawing/2014/main" id="{D59BE08D-810D-1942-AEE6-2A73625DFD20}"/>
              </a:ext>
            </a:extLst>
          </p:cNvPr>
          <p:cNvCxnSpPr>
            <a:stCxn id="51" idx="2"/>
            <a:endCxn id="57" idx="0"/>
          </p:cNvCxnSpPr>
          <p:nvPr/>
        </p:nvCxnSpPr>
        <p:spPr>
          <a:xfrm flipH="1">
            <a:off x="3484196" y="809452"/>
            <a:ext cx="2119236" cy="692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C2E7C4A-FABF-0042-94E9-FC24A9127DFE}"/>
              </a:ext>
            </a:extLst>
          </p:cNvPr>
          <p:cNvCxnSpPr>
            <a:cxnSpLocks/>
            <a:stCxn id="51" idx="2"/>
            <a:endCxn id="55" idx="0"/>
          </p:cNvCxnSpPr>
          <p:nvPr/>
        </p:nvCxnSpPr>
        <p:spPr>
          <a:xfrm flipH="1">
            <a:off x="5281626" y="809452"/>
            <a:ext cx="321806" cy="67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DE2A29A-1642-BF46-888E-4472BF27F898}"/>
              </a:ext>
            </a:extLst>
          </p:cNvPr>
          <p:cNvCxnSpPr>
            <a:cxnSpLocks/>
            <a:stCxn id="51" idx="2"/>
            <a:endCxn id="56" idx="0"/>
          </p:cNvCxnSpPr>
          <p:nvPr/>
        </p:nvCxnSpPr>
        <p:spPr>
          <a:xfrm>
            <a:off x="5603432" y="809452"/>
            <a:ext cx="2348127" cy="68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3C296F3-77F9-C74E-86F2-8D86FAA981F0}"/>
              </a:ext>
            </a:extLst>
          </p:cNvPr>
          <p:cNvCxnSpPr>
            <a:cxnSpLocks/>
            <a:endCxn id="57" idx="0"/>
          </p:cNvCxnSpPr>
          <p:nvPr/>
        </p:nvCxnSpPr>
        <p:spPr>
          <a:xfrm flipH="1">
            <a:off x="3484196" y="820285"/>
            <a:ext cx="3949806" cy="6820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AA84DAD-A5FD-1E49-9C9C-7F5190D20618}"/>
              </a:ext>
            </a:extLst>
          </p:cNvPr>
          <p:cNvCxnSpPr>
            <a:cxnSpLocks/>
            <a:endCxn id="55" idx="0"/>
          </p:cNvCxnSpPr>
          <p:nvPr/>
        </p:nvCxnSpPr>
        <p:spPr>
          <a:xfrm flipH="1">
            <a:off x="5281626" y="821456"/>
            <a:ext cx="2138524" cy="665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390F4C3-728F-0C40-AACD-F9B82C880FED}"/>
              </a:ext>
            </a:extLst>
          </p:cNvPr>
          <p:cNvCxnSpPr>
            <a:cxnSpLocks/>
            <a:endCxn id="56" idx="0"/>
          </p:cNvCxnSpPr>
          <p:nvPr/>
        </p:nvCxnSpPr>
        <p:spPr>
          <a:xfrm>
            <a:off x="7431913" y="809452"/>
            <a:ext cx="519646" cy="68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F18A0F1-D248-D94B-99AE-FC90DDC62869}"/>
              </a:ext>
            </a:extLst>
          </p:cNvPr>
          <p:cNvCxnSpPr>
            <a:cxnSpLocks/>
            <a:stCxn id="57" idx="2"/>
          </p:cNvCxnSpPr>
          <p:nvPr/>
        </p:nvCxnSpPr>
        <p:spPr>
          <a:xfrm flipH="1">
            <a:off x="2929343" y="1810113"/>
            <a:ext cx="554853" cy="3744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DEC1060-868F-5748-A464-E18F4DDBDFCE}"/>
              </a:ext>
            </a:extLst>
          </p:cNvPr>
          <p:cNvCxnSpPr>
            <a:cxnSpLocks/>
          </p:cNvCxnSpPr>
          <p:nvPr/>
        </p:nvCxnSpPr>
        <p:spPr>
          <a:xfrm flipV="1">
            <a:off x="1621653" y="4376076"/>
            <a:ext cx="0" cy="1208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EC3B24F-F08F-1445-AB74-E02813EA32D1}"/>
              </a:ext>
            </a:extLst>
          </p:cNvPr>
          <p:cNvCxnSpPr>
            <a:cxnSpLocks/>
          </p:cNvCxnSpPr>
          <p:nvPr/>
        </p:nvCxnSpPr>
        <p:spPr>
          <a:xfrm flipH="1">
            <a:off x="1903075" y="6006311"/>
            <a:ext cx="1231559"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8ABC782B-6032-3248-9B01-EBBCBA7FB06B}"/>
              </a:ext>
            </a:extLst>
          </p:cNvPr>
          <p:cNvCxnSpPr>
            <a:cxnSpLocks/>
          </p:cNvCxnSpPr>
          <p:nvPr/>
        </p:nvCxnSpPr>
        <p:spPr>
          <a:xfrm>
            <a:off x="2353602" y="4390327"/>
            <a:ext cx="0" cy="1219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1818E77-061F-F44E-A678-9ED4FCE7A34F}"/>
              </a:ext>
            </a:extLst>
          </p:cNvPr>
          <p:cNvCxnSpPr>
            <a:cxnSpLocks/>
          </p:cNvCxnSpPr>
          <p:nvPr/>
        </p:nvCxnSpPr>
        <p:spPr>
          <a:xfrm flipV="1">
            <a:off x="2530846" y="1653957"/>
            <a:ext cx="1400935" cy="3900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E8B86CF-6A59-A74F-BAEB-3EFD41FC04E5}"/>
              </a:ext>
            </a:extLst>
          </p:cNvPr>
          <p:cNvCxnSpPr>
            <a:cxnSpLocks/>
            <a:stCxn id="55" idx="2"/>
            <a:endCxn id="15" idx="0"/>
          </p:cNvCxnSpPr>
          <p:nvPr/>
        </p:nvCxnSpPr>
        <p:spPr>
          <a:xfrm>
            <a:off x="5281626" y="1794485"/>
            <a:ext cx="1438541" cy="6905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839DB6A-D43D-854B-B8ED-EB3EB4AB479D}"/>
              </a:ext>
            </a:extLst>
          </p:cNvPr>
          <p:cNvCxnSpPr>
            <a:cxnSpLocks/>
          </p:cNvCxnSpPr>
          <p:nvPr/>
        </p:nvCxnSpPr>
        <p:spPr>
          <a:xfrm flipH="1">
            <a:off x="2257075" y="1772186"/>
            <a:ext cx="3034179" cy="532283"/>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CF9B4FCF-476D-A54A-9009-BDB54E9FD76F}"/>
              </a:ext>
            </a:extLst>
          </p:cNvPr>
          <p:cNvCxnSpPr>
            <a:stCxn id="56" idx="2"/>
            <a:endCxn id="27" idx="0"/>
          </p:cNvCxnSpPr>
          <p:nvPr/>
        </p:nvCxnSpPr>
        <p:spPr>
          <a:xfrm>
            <a:off x="7951559" y="1799655"/>
            <a:ext cx="718570" cy="4793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stCxn id="23" idx="2"/>
            <a:endCxn id="28" idx="0"/>
          </p:cNvCxnSpPr>
          <p:nvPr/>
        </p:nvCxnSpPr>
        <p:spPr>
          <a:xfrm>
            <a:off x="7450520" y="804768"/>
            <a:ext cx="3398050" cy="146389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E31A146A-9127-7F48-94DF-0ECA9EE97A7D}"/>
              </a:ext>
            </a:extLst>
          </p:cNvPr>
          <p:cNvCxnSpPr>
            <a:cxnSpLocks/>
          </p:cNvCxnSpPr>
          <p:nvPr/>
        </p:nvCxnSpPr>
        <p:spPr>
          <a:xfrm>
            <a:off x="2586049" y="4507153"/>
            <a:ext cx="0" cy="1366109"/>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C99FE8D-2BEE-9D4F-9664-7DA4B44D74E7}"/>
              </a:ext>
            </a:extLst>
          </p:cNvPr>
          <p:cNvCxnSpPr>
            <a:cxnSpLocks/>
          </p:cNvCxnSpPr>
          <p:nvPr/>
        </p:nvCxnSpPr>
        <p:spPr>
          <a:xfrm>
            <a:off x="2752082" y="5873262"/>
            <a:ext cx="1816533" cy="0"/>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403EDA42-9144-AA42-969B-6FF66F64C0AC}"/>
              </a:ext>
            </a:extLst>
          </p:cNvPr>
          <p:cNvCxnSpPr>
            <a:cxnSpLocks/>
            <a:endCxn id="8" idx="3"/>
          </p:cNvCxnSpPr>
          <p:nvPr/>
        </p:nvCxnSpPr>
        <p:spPr>
          <a:xfrm flipH="1" flipV="1">
            <a:off x="4501105" y="4257847"/>
            <a:ext cx="42188" cy="1509907"/>
          </a:xfrm>
          <a:prstGeom prst="line">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3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1343430" y="2321169"/>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a:extLst>
              <a:ext uri="{FF2B5EF4-FFF2-40B4-BE49-F238E27FC236}">
                <a16:creationId xmlns:a16="http://schemas.microsoft.com/office/drawing/2014/main" id="{CA489BCB-8086-2747-82AA-69CE87F30975}"/>
              </a:ext>
            </a:extLst>
          </p:cNvPr>
          <p:cNvSpPr/>
          <p:nvPr/>
        </p:nvSpPr>
        <p:spPr>
          <a:xfrm>
            <a:off x="3670625" y="2321168"/>
            <a:ext cx="1676399"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95C3F7C9-563A-7548-B760-9C388070939E}"/>
              </a:ext>
            </a:extLst>
          </p:cNvPr>
          <p:cNvSpPr txBox="1"/>
          <p:nvPr/>
        </p:nvSpPr>
        <p:spPr>
          <a:xfrm>
            <a:off x="1520690" y="2480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901F7A16-9EFB-D44C-96C3-B14A7EE0E33D}"/>
              </a:ext>
            </a:extLst>
          </p:cNvPr>
          <p:cNvSpPr txBox="1"/>
          <p:nvPr/>
        </p:nvSpPr>
        <p:spPr>
          <a:xfrm>
            <a:off x="3931781"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8" name="Flowchart: Magnetic Disk 12">
            <a:extLst>
              <a:ext uri="{FF2B5EF4-FFF2-40B4-BE49-F238E27FC236}">
                <a16:creationId xmlns:a16="http://schemas.microsoft.com/office/drawing/2014/main" id="{D8CB546F-A33E-BF40-9D7D-B16C20F85412}"/>
              </a:ext>
            </a:extLst>
          </p:cNvPr>
          <p:cNvSpPr/>
          <p:nvPr/>
        </p:nvSpPr>
        <p:spPr>
          <a:xfrm>
            <a:off x="3996617"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1577074"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DF1CBF92-364D-7E44-B007-DE0EF0D4B63E}"/>
              </a:ext>
            </a:extLst>
          </p:cNvPr>
          <p:cNvCxnSpPr>
            <a:cxnSpLocks/>
          </p:cNvCxnSpPr>
          <p:nvPr/>
        </p:nvCxnSpPr>
        <p:spPr>
          <a:xfrm>
            <a:off x="2150417" y="4519542"/>
            <a:ext cx="0"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9C79A1-7C3E-BA49-8A69-9130EAFC9CA3}"/>
              </a:ext>
            </a:extLst>
          </p:cNvPr>
          <p:cNvCxnSpPr>
            <a:cxnSpLocks/>
          </p:cNvCxnSpPr>
          <p:nvPr/>
        </p:nvCxnSpPr>
        <p:spPr>
          <a:xfrm flipH="1">
            <a:off x="4543293" y="4519542"/>
            <a:ext cx="25322" cy="1034945"/>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Can 11">
            <a:extLst>
              <a:ext uri="{FF2B5EF4-FFF2-40B4-BE49-F238E27FC236}">
                <a16:creationId xmlns:a16="http://schemas.microsoft.com/office/drawing/2014/main" id="{950B9BF9-C548-554B-8545-8178E3109549}"/>
              </a:ext>
            </a:extLst>
          </p:cNvPr>
          <p:cNvSpPr/>
          <p:nvPr/>
        </p:nvSpPr>
        <p:spPr>
          <a:xfrm>
            <a:off x="4382343"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D68D5F85-FAB3-B644-A64D-4F55A971F595}"/>
              </a:ext>
            </a:extLst>
          </p:cNvPr>
          <p:cNvCxnSpPr>
            <a:cxnSpLocks/>
          </p:cNvCxnSpPr>
          <p:nvPr/>
        </p:nvCxnSpPr>
        <p:spPr>
          <a:xfrm>
            <a:off x="6729795" y="4468775"/>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CAAEE6-CC5C-8243-92BB-98860574DFF2}"/>
              </a:ext>
            </a:extLst>
          </p:cNvPr>
          <p:cNvSpPr/>
          <p:nvPr/>
        </p:nvSpPr>
        <p:spPr>
          <a:xfrm>
            <a:off x="5820603" y="2283453"/>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6104471"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6580720" y="465333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6156889"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1987310" y="469170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rgbClr val="FF0000"/>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11</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7836305" y="2278998"/>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8" name="Rectangle 27">
            <a:extLst>
              <a:ext uri="{FF2B5EF4-FFF2-40B4-BE49-F238E27FC236}">
                <a16:creationId xmlns:a16="http://schemas.microsoft.com/office/drawing/2014/main" id="{E4E76E35-2FB6-B745-9EB9-8E3C2542F13C}"/>
              </a:ext>
            </a:extLst>
          </p:cNvPr>
          <p:cNvSpPr/>
          <p:nvPr/>
        </p:nvSpPr>
        <p:spPr>
          <a:xfrm>
            <a:off x="10010370" y="2268658"/>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9" name="TextBox 28">
            <a:extLst>
              <a:ext uri="{FF2B5EF4-FFF2-40B4-BE49-F238E27FC236}">
                <a16:creationId xmlns:a16="http://schemas.microsoft.com/office/drawing/2014/main" id="{DCB346B0-35F6-6A49-88F0-410E8632BFDC}"/>
              </a:ext>
            </a:extLst>
          </p:cNvPr>
          <p:cNvSpPr txBox="1"/>
          <p:nvPr/>
        </p:nvSpPr>
        <p:spPr>
          <a:xfrm>
            <a:off x="8054433" y="24683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0" name="TextBox 29">
            <a:extLst>
              <a:ext uri="{FF2B5EF4-FFF2-40B4-BE49-F238E27FC236}">
                <a16:creationId xmlns:a16="http://schemas.microsoft.com/office/drawing/2014/main" id="{282A51FB-7CD1-1A41-A1AB-05291FFD2F90}"/>
              </a:ext>
            </a:extLst>
          </p:cNvPr>
          <p:cNvSpPr txBox="1"/>
          <p:nvPr/>
        </p:nvSpPr>
        <p:spPr>
          <a:xfrm>
            <a:off x="10232873" y="247567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10273495"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8079572" y="385719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4" name="Straight Arrow Connector 43">
            <a:extLst>
              <a:ext uri="{FF2B5EF4-FFF2-40B4-BE49-F238E27FC236}">
                <a16:creationId xmlns:a16="http://schemas.microsoft.com/office/drawing/2014/main" id="{B84D99A6-FD5F-4D43-94A5-7895208D52BF}"/>
              </a:ext>
            </a:extLst>
          </p:cNvPr>
          <p:cNvCxnSpPr>
            <a:cxnSpLocks/>
          </p:cNvCxnSpPr>
          <p:nvPr/>
        </p:nvCxnSpPr>
        <p:spPr>
          <a:xfrm>
            <a:off x="8709471" y="4467338"/>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Can 44">
            <a:extLst>
              <a:ext uri="{FF2B5EF4-FFF2-40B4-BE49-F238E27FC236}">
                <a16:creationId xmlns:a16="http://schemas.microsoft.com/office/drawing/2014/main" id="{82EA8CCC-E7A1-B944-A773-EA948C8972D2}"/>
              </a:ext>
            </a:extLst>
          </p:cNvPr>
          <p:cNvSpPr/>
          <p:nvPr/>
        </p:nvSpPr>
        <p:spPr>
          <a:xfrm>
            <a:off x="8560396" y="465189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Arrow Connector 45">
            <a:extLst>
              <a:ext uri="{FF2B5EF4-FFF2-40B4-BE49-F238E27FC236}">
                <a16:creationId xmlns:a16="http://schemas.microsoft.com/office/drawing/2014/main" id="{70EF2014-6995-6A42-B641-C29EF35F6082}"/>
              </a:ext>
            </a:extLst>
          </p:cNvPr>
          <p:cNvCxnSpPr>
            <a:cxnSpLocks/>
          </p:cNvCxnSpPr>
          <p:nvPr/>
        </p:nvCxnSpPr>
        <p:spPr>
          <a:xfrm>
            <a:off x="10987297" y="4492359"/>
            <a:ext cx="0" cy="104733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C52034C2-A30E-4D40-88F6-2914DF266DC1}"/>
              </a:ext>
            </a:extLst>
          </p:cNvPr>
          <p:cNvSpPr/>
          <p:nvPr/>
        </p:nvSpPr>
        <p:spPr>
          <a:xfrm>
            <a:off x="10838222" y="46769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873079" y="438855"/>
            <a:ext cx="1231392" cy="369332"/>
          </a:xfrm>
          <a:prstGeom prst="rect">
            <a:avLst/>
          </a:prstGeom>
          <a:noFill/>
          <a:ln>
            <a:solidFill>
              <a:srgbClr val="FF0000"/>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rgbClr val="FF0000"/>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rgbClr val="FF0000"/>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rgbClr val="FF0000"/>
            </a:solidFill>
          </a:ln>
        </p:spPr>
        <p:txBody>
          <a:bodyPr wrap="square" rtlCol="0">
            <a:spAutoFit/>
          </a:bodyPr>
          <a:lstStyle/>
          <a:p>
            <a:pPr algn="ctr"/>
            <a:r>
              <a:rPr lang="en-US" sz="1400" dirty="0"/>
              <a:t>Process Manager</a:t>
            </a:r>
          </a:p>
        </p:txBody>
      </p:sp>
      <p:sp>
        <p:nvSpPr>
          <p:cNvPr id="19" name="Rounded Rectangular Callout 18">
            <a:extLst>
              <a:ext uri="{FF2B5EF4-FFF2-40B4-BE49-F238E27FC236}">
                <a16:creationId xmlns:a16="http://schemas.microsoft.com/office/drawing/2014/main" id="{4AA725F7-7413-E943-9367-1433BB5B3958}"/>
              </a:ext>
            </a:extLst>
          </p:cNvPr>
          <p:cNvSpPr/>
          <p:nvPr/>
        </p:nvSpPr>
        <p:spPr>
          <a:xfrm>
            <a:off x="234462" y="651620"/>
            <a:ext cx="2050999" cy="1004604"/>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 are going to talk mostly about these patterns</a:t>
            </a:r>
          </a:p>
        </p:txBody>
      </p:sp>
      <p:sp>
        <p:nvSpPr>
          <p:cNvPr id="58" name="Rounded Rectangular Callout 57">
            <a:extLst>
              <a:ext uri="{FF2B5EF4-FFF2-40B4-BE49-F238E27FC236}">
                <a16:creationId xmlns:a16="http://schemas.microsoft.com/office/drawing/2014/main" id="{0AB4A901-DF21-9740-A980-39E3981CBBA9}"/>
              </a:ext>
            </a:extLst>
          </p:cNvPr>
          <p:cNvSpPr/>
          <p:nvPr/>
        </p:nvSpPr>
        <p:spPr>
          <a:xfrm>
            <a:off x="104885" y="5179328"/>
            <a:ext cx="2050999" cy="1004604"/>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We cover the other patterns in another talk</a:t>
            </a:r>
          </a:p>
        </p:txBody>
      </p:sp>
    </p:spTree>
    <p:extLst>
      <p:ext uri="{BB962C8B-B14F-4D97-AF65-F5344CB8AC3E}">
        <p14:creationId xmlns:p14="http://schemas.microsoft.com/office/powerpoint/2010/main" val="4136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988-CB67-F940-9981-E905470EDB28}"/>
              </a:ext>
            </a:extLst>
          </p:cNvPr>
          <p:cNvSpPr>
            <a:spLocks noGrp="1"/>
          </p:cNvSpPr>
          <p:nvPr>
            <p:ph type="title"/>
          </p:nvPr>
        </p:nvSpPr>
        <p:spPr/>
        <p:txBody>
          <a:bodyPr/>
          <a:lstStyle/>
          <a:p>
            <a:r>
              <a:rPr lang="en-US" dirty="0"/>
              <a:t>API Composition</a:t>
            </a:r>
          </a:p>
        </p:txBody>
      </p:sp>
      <p:sp>
        <p:nvSpPr>
          <p:cNvPr id="3" name="Text Placeholder 2">
            <a:extLst>
              <a:ext uri="{FF2B5EF4-FFF2-40B4-BE49-F238E27FC236}">
                <a16:creationId xmlns:a16="http://schemas.microsoft.com/office/drawing/2014/main" id="{4ED4EEC1-4B87-4344-816C-708CBC1842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BA51EE-AE15-E946-84D2-CC8E37A2874D}"/>
              </a:ext>
            </a:extLst>
          </p:cNvPr>
          <p:cNvSpPr>
            <a:spLocks noGrp="1"/>
          </p:cNvSpPr>
          <p:nvPr>
            <p:ph type="sldNum" sz="quarter" idx="12"/>
          </p:nvPr>
        </p:nvSpPr>
        <p:spPr/>
        <p:txBody>
          <a:bodyPr/>
          <a:lstStyle/>
          <a:p>
            <a:fld id="{AA792DF1-A555-43FA-AD2F-E7EC51E120F1}" type="slidenum">
              <a:rPr lang="en-GB" smtClean="0"/>
              <a:t>12</a:t>
            </a:fld>
            <a:endParaRPr lang="en-GB"/>
          </a:p>
        </p:txBody>
      </p:sp>
    </p:spTree>
    <p:extLst>
      <p:ext uri="{BB962C8B-B14F-4D97-AF65-F5344CB8AC3E}">
        <p14:creationId xmlns:p14="http://schemas.microsoft.com/office/powerpoint/2010/main" val="108830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883906" y="2307296"/>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15" name="TextBox 14">
            <a:extLst>
              <a:ext uri="{FF2B5EF4-FFF2-40B4-BE49-F238E27FC236}">
                <a16:creationId xmlns:a16="http://schemas.microsoft.com/office/drawing/2014/main" id="{E2F1FCAE-727B-4D48-9F03-2CF5F79FE7F1}"/>
              </a:ext>
            </a:extLst>
          </p:cNvPr>
          <p:cNvSpPr txBox="1"/>
          <p:nvPr/>
        </p:nvSpPr>
        <p:spPr>
          <a:xfrm>
            <a:off x="5167774" y="250892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5644023" y="46771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5220192"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13</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6899608" y="2302841"/>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9" name="TextBox 28">
            <a:extLst>
              <a:ext uri="{FF2B5EF4-FFF2-40B4-BE49-F238E27FC236}">
                <a16:creationId xmlns:a16="http://schemas.microsoft.com/office/drawing/2014/main" id="{DCB346B0-35F6-6A49-88F0-410E8632BFDC}"/>
              </a:ext>
            </a:extLst>
          </p:cNvPr>
          <p:cNvSpPr txBox="1"/>
          <p:nvPr/>
        </p:nvSpPr>
        <p:spPr>
          <a:xfrm>
            <a:off x="7117736" y="249214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7142875"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7623699" y="46757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60" name="Straight Arrow Connector 59">
            <a:extLst>
              <a:ext uri="{FF2B5EF4-FFF2-40B4-BE49-F238E27FC236}">
                <a16:creationId xmlns:a16="http://schemas.microsoft.com/office/drawing/2014/main" id="{5C2E7C4A-FABF-0042-94E9-FC24A9127DFE}"/>
              </a:ext>
            </a:extLst>
          </p:cNvPr>
          <p:cNvCxnSpPr>
            <a:cxnSpLocks/>
            <a:stCxn id="51" idx="2"/>
            <a:endCxn id="27" idx="0"/>
          </p:cNvCxnSpPr>
          <p:nvPr/>
        </p:nvCxnSpPr>
        <p:spPr>
          <a:xfrm>
            <a:off x="5603432" y="809452"/>
            <a:ext cx="2130000" cy="149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27" idx="0"/>
          </p:cNvCxnSpPr>
          <p:nvPr/>
        </p:nvCxnSpPr>
        <p:spPr>
          <a:xfrm>
            <a:off x="7450520" y="804768"/>
            <a:ext cx="282912" cy="149807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Check-In</a:t>
            </a:r>
          </a:p>
        </p:txBody>
      </p:sp>
      <p:cxnSp>
        <p:nvCxnSpPr>
          <p:cNvPr id="54" name="Straight Arrow Connector 53">
            <a:extLst>
              <a:ext uri="{FF2B5EF4-FFF2-40B4-BE49-F238E27FC236}">
                <a16:creationId xmlns:a16="http://schemas.microsoft.com/office/drawing/2014/main" id="{9E1B9A94-B7F0-D14B-A12D-EBB297D2C5CF}"/>
              </a:ext>
            </a:extLst>
          </p:cNvPr>
          <p:cNvCxnSpPr>
            <a:cxnSpLocks/>
            <a:stCxn id="23" idx="2"/>
            <a:endCxn id="15" idx="0"/>
          </p:cNvCxnSpPr>
          <p:nvPr/>
        </p:nvCxnSpPr>
        <p:spPr>
          <a:xfrm flipH="1">
            <a:off x="5783470" y="804768"/>
            <a:ext cx="1667050" cy="1704152"/>
          </a:xfrm>
          <a:prstGeom prst="straightConnector1">
            <a:avLst/>
          </a:prstGeom>
          <a:ln>
            <a:solidFill>
              <a:schemeClr val="accent4">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E16EE10-47B7-F142-828F-122C963129EB}"/>
              </a:ext>
            </a:extLst>
          </p:cNvPr>
          <p:cNvCxnSpPr>
            <a:cxnSpLocks/>
            <a:stCxn id="51" idx="2"/>
            <a:endCxn id="14" idx="0"/>
          </p:cNvCxnSpPr>
          <p:nvPr/>
        </p:nvCxnSpPr>
        <p:spPr>
          <a:xfrm>
            <a:off x="5603432" y="809452"/>
            <a:ext cx="114298" cy="14978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39F8BB86-490D-6149-9CA9-F3939477759B}"/>
              </a:ext>
            </a:extLst>
          </p:cNvPr>
          <p:cNvSpPr txBox="1"/>
          <p:nvPr/>
        </p:nvSpPr>
        <p:spPr>
          <a:xfrm>
            <a:off x="5200113" y="1911158"/>
            <a:ext cx="365230" cy="769441"/>
          </a:xfrm>
          <a:prstGeom prst="rect">
            <a:avLst/>
          </a:prstGeom>
          <a:noFill/>
        </p:spPr>
        <p:txBody>
          <a:bodyPr wrap="square" rtlCol="0">
            <a:spAutoFit/>
          </a:bodyPr>
          <a:lstStyle/>
          <a:p>
            <a:r>
              <a:rPr lang="en-US" sz="4400" b="1" dirty="0"/>
              <a:t>?</a:t>
            </a:r>
          </a:p>
        </p:txBody>
      </p:sp>
    </p:spTree>
    <p:extLst>
      <p:ext uri="{BB962C8B-B14F-4D97-AF65-F5344CB8AC3E}">
        <p14:creationId xmlns:p14="http://schemas.microsoft.com/office/powerpoint/2010/main" val="414746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
        <p:nvSpPr>
          <p:cNvPr id="22" name="TextBox 21">
            <a:extLst>
              <a:ext uri="{FF2B5EF4-FFF2-40B4-BE49-F238E27FC236}">
                <a16:creationId xmlns:a16="http://schemas.microsoft.com/office/drawing/2014/main" id="{1AE7925A-6747-264F-ACD3-65C6AFDFC4B9}"/>
              </a:ext>
            </a:extLst>
          </p:cNvPr>
          <p:cNvSpPr txBox="1"/>
          <p:nvPr/>
        </p:nvSpPr>
        <p:spPr>
          <a:xfrm>
            <a:off x="3096175" y="1138672"/>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28BF2045-1980-5C4A-B376-02CD7B77BC6A}"/>
              </a:ext>
            </a:extLst>
          </p:cNvPr>
          <p:cNvSpPr>
            <a:spLocks noGrp="1"/>
          </p:cNvSpPr>
          <p:nvPr>
            <p:ph type="sldNum" sz="quarter" idx="12"/>
          </p:nvPr>
        </p:nvSpPr>
        <p:spPr/>
        <p:txBody>
          <a:bodyPr/>
          <a:lstStyle/>
          <a:p>
            <a:fld id="{AA792DF1-A555-43FA-AD2F-E7EC51E120F1}" type="slidenum">
              <a:rPr lang="en-GB" smtClean="0"/>
              <a:t>14</a:t>
            </a:fld>
            <a:endParaRPr lang="en-GB"/>
          </a:p>
        </p:txBody>
      </p:sp>
    </p:spTree>
    <p:extLst>
      <p:ext uri="{BB962C8B-B14F-4D97-AF65-F5344CB8AC3E}">
        <p14:creationId xmlns:p14="http://schemas.microsoft.com/office/powerpoint/2010/main" val="1437157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D08B3-5C20-3749-A084-527FCF22989F}"/>
              </a:ext>
            </a:extLst>
          </p:cNvPr>
          <p:cNvSpPr/>
          <p:nvPr/>
        </p:nvSpPr>
        <p:spPr>
          <a:xfrm>
            <a:off x="3436344" y="1835275"/>
            <a:ext cx="6562544" cy="44176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6717616" y="5525611"/>
            <a:ext cx="1892984" cy="48425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4197155" y="5525609"/>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02503" y="4558111"/>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25452" y="4347096"/>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831" y="4136081"/>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7603765" y="4829909"/>
            <a:ext cx="60343" cy="695702"/>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172913-799E-B94D-A8F5-3508318E8419}"/>
              </a:ext>
            </a:extLst>
          </p:cNvPr>
          <p:cNvSpPr txBox="1"/>
          <p:nvPr/>
        </p:nvSpPr>
        <p:spPr>
          <a:xfrm>
            <a:off x="6717616" y="444850"/>
            <a:ext cx="4079629" cy="307777"/>
          </a:xfrm>
          <a:prstGeom prst="rect">
            <a:avLst/>
          </a:prstGeom>
          <a:noFill/>
          <a:ln>
            <a:solidFill>
              <a:schemeClr val="accent1"/>
            </a:solidFill>
          </a:ln>
        </p:spPr>
        <p:txBody>
          <a:bodyPr wrap="square" rtlCol="0">
            <a:spAutoFit/>
          </a:bodyPr>
          <a:lstStyle/>
          <a:p>
            <a:r>
              <a:rPr lang="en-US" sz="1400" dirty="0"/>
              <a:t>GET /reservations/1234 HTTP 1.1</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5095027" y="3444548"/>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5369171" y="3133370"/>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7" y="4483365"/>
            <a:ext cx="1335035" cy="923330"/>
          </a:xfrm>
          <a:prstGeom prst="rect">
            <a:avLst/>
          </a:prstGeom>
          <a:noFill/>
        </p:spPr>
        <p:txBody>
          <a:bodyPr wrap="square" rtlCol="0">
            <a:spAutoFit/>
          </a:bodyPr>
          <a:lstStyle/>
          <a:p>
            <a:r>
              <a:rPr lang="en-US" dirty="0"/>
              <a:t>Read Reservation Details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867113" y="1600452"/>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2"/>
            <a:ext cx="19017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736325" y="4960629"/>
            <a:ext cx="358702" cy="7284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15</a:t>
            </a:fld>
            <a:endParaRPr lang="en-GB"/>
          </a:p>
        </p:txBody>
      </p:sp>
      <p:sp>
        <p:nvSpPr>
          <p:cNvPr id="27" name="TextBox 26">
            <a:extLst>
              <a:ext uri="{FF2B5EF4-FFF2-40B4-BE49-F238E27FC236}">
                <a16:creationId xmlns:a16="http://schemas.microsoft.com/office/drawing/2014/main" id="{51F2E503-868C-1640-99DA-6D1333A9CA66}"/>
              </a:ext>
            </a:extLst>
          </p:cNvPr>
          <p:cNvSpPr txBox="1"/>
          <p:nvPr/>
        </p:nvSpPr>
        <p:spPr>
          <a:xfrm rot="5400000">
            <a:off x="8728498" y="3116195"/>
            <a:ext cx="4430649" cy="523220"/>
          </a:xfrm>
          <a:prstGeom prst="rect">
            <a:avLst/>
          </a:prstGeom>
          <a:noFill/>
        </p:spPr>
        <p:txBody>
          <a:bodyPr wrap="square" rtlCol="0">
            <a:spAutoFit/>
          </a:bodyPr>
          <a:lstStyle/>
          <a:p>
            <a:pPr algn="ctr"/>
            <a:r>
              <a:rPr lang="en-US" sz="2800" dirty="0"/>
              <a:t>Operand Data</a:t>
            </a:r>
          </a:p>
        </p:txBody>
      </p:sp>
      <p:sp>
        <p:nvSpPr>
          <p:cNvPr id="5" name="TextBox 4">
            <a:extLst>
              <a:ext uri="{FF2B5EF4-FFF2-40B4-BE49-F238E27FC236}">
                <a16:creationId xmlns:a16="http://schemas.microsoft.com/office/drawing/2014/main" id="{D2D7BBFE-2333-E443-B9E5-AF707E822771}"/>
              </a:ext>
            </a:extLst>
          </p:cNvPr>
          <p:cNvSpPr txBox="1"/>
          <p:nvPr/>
        </p:nvSpPr>
        <p:spPr>
          <a:xfrm>
            <a:off x="3864319" y="2209312"/>
            <a:ext cx="1859948" cy="369332"/>
          </a:xfrm>
          <a:prstGeom prst="rect">
            <a:avLst/>
          </a:prstGeom>
          <a:noFill/>
        </p:spPr>
        <p:txBody>
          <a:bodyPr wrap="square" rtlCol="0">
            <a:spAutoFit/>
          </a:bodyPr>
          <a:lstStyle/>
          <a:p>
            <a:r>
              <a:rPr lang="en-US" dirty="0"/>
              <a:t>Housekeeping</a:t>
            </a:r>
          </a:p>
        </p:txBody>
      </p:sp>
    </p:spTree>
    <p:extLst>
      <p:ext uri="{BB962C8B-B14F-4D97-AF65-F5344CB8AC3E}">
        <p14:creationId xmlns:p14="http://schemas.microsoft.com/office/powerpoint/2010/main" val="193282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3 C 0.03229 0.18403 0.05273 0.1956 0.07422 0.20278 C 0.09869 0.21042 0.11901 0.21111 0.13359 0.20695 L 0.20377 0.18843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 0.15324 0.05442 0.15672 C 0.07578 0.15973 0.09271 0.16297 0.10442 0.16598 L 0.16093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 L -0.00013 0.16296 C 0.01016 0.18009 0.02787 0.19977 0.04714 0.21481 C 0.06875 0.23217 0.08803 0.2419 0.1017 0.24398 L 0.16941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p:bldP spid="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C7DFADB-FB17-2B40-8D0E-457A806FEB51}"/>
              </a:ext>
            </a:extLst>
          </p:cNvPr>
          <p:cNvSpPr/>
          <p:nvPr/>
        </p:nvSpPr>
        <p:spPr>
          <a:xfrm>
            <a:off x="4180822" y="2308751"/>
            <a:ext cx="1585913" cy="219837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5" name="TextBox 4">
            <a:extLst>
              <a:ext uri="{FF2B5EF4-FFF2-40B4-BE49-F238E27FC236}">
                <a16:creationId xmlns:a16="http://schemas.microsoft.com/office/drawing/2014/main" id="{95C3F7C9-563A-7548-B760-9C388070939E}"/>
              </a:ext>
            </a:extLst>
          </p:cNvPr>
          <p:cNvSpPr txBox="1"/>
          <p:nvPr/>
        </p:nvSpPr>
        <p:spPr>
          <a:xfrm>
            <a:off x="4358082" y="2468243"/>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Flowchart: Magnetic Disk 12">
            <a:extLst>
              <a:ext uri="{FF2B5EF4-FFF2-40B4-BE49-F238E27FC236}">
                <a16:creationId xmlns:a16="http://schemas.microsoft.com/office/drawing/2014/main" id="{22335EE9-64EC-A846-B2D8-7B8CC3CFFE0C}"/>
              </a:ext>
            </a:extLst>
          </p:cNvPr>
          <p:cNvSpPr/>
          <p:nvPr/>
        </p:nvSpPr>
        <p:spPr>
          <a:xfrm>
            <a:off x="4414466" y="384477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8" name="Can 17">
            <a:extLst>
              <a:ext uri="{FF2B5EF4-FFF2-40B4-BE49-F238E27FC236}">
                <a16:creationId xmlns:a16="http://schemas.microsoft.com/office/drawing/2014/main" id="{295987C2-B62E-8C4B-ACBE-982D745C80E3}"/>
              </a:ext>
            </a:extLst>
          </p:cNvPr>
          <p:cNvSpPr/>
          <p:nvPr/>
        </p:nvSpPr>
        <p:spPr>
          <a:xfrm>
            <a:off x="4824702" y="467929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16</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4E76E35-2FB6-B745-9EB9-8E3C2542F13C}"/>
              </a:ext>
            </a:extLst>
          </p:cNvPr>
          <p:cNvSpPr/>
          <p:nvPr/>
        </p:nvSpPr>
        <p:spPr>
          <a:xfrm>
            <a:off x="6761363" y="2278061"/>
            <a:ext cx="1676399" cy="218598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0" name="TextBox 29">
            <a:extLst>
              <a:ext uri="{FF2B5EF4-FFF2-40B4-BE49-F238E27FC236}">
                <a16:creationId xmlns:a16="http://schemas.microsoft.com/office/drawing/2014/main" id="{282A51FB-7CD1-1A41-A1AB-05291FFD2F90}"/>
              </a:ext>
            </a:extLst>
          </p:cNvPr>
          <p:cNvSpPr txBox="1"/>
          <p:nvPr/>
        </p:nvSpPr>
        <p:spPr>
          <a:xfrm>
            <a:off x="6983866" y="248507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1" name="Flowchart: Magnetic Disk 12">
            <a:extLst>
              <a:ext uri="{FF2B5EF4-FFF2-40B4-BE49-F238E27FC236}">
                <a16:creationId xmlns:a16="http://schemas.microsoft.com/office/drawing/2014/main" id="{B29E19C8-7097-BE43-8771-FD98A1D8A58F}"/>
              </a:ext>
            </a:extLst>
          </p:cNvPr>
          <p:cNvSpPr/>
          <p:nvPr/>
        </p:nvSpPr>
        <p:spPr>
          <a:xfrm>
            <a:off x="7024488" y="386660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7" name="Can 46">
            <a:extLst>
              <a:ext uri="{FF2B5EF4-FFF2-40B4-BE49-F238E27FC236}">
                <a16:creationId xmlns:a16="http://schemas.microsoft.com/office/drawing/2014/main" id="{C52034C2-A30E-4D40-88F6-2914DF266DC1}"/>
              </a:ext>
            </a:extLst>
          </p:cNvPr>
          <p:cNvSpPr/>
          <p:nvPr/>
        </p:nvSpPr>
        <p:spPr>
          <a:xfrm>
            <a:off x="7589215" y="468631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59" name="Straight Arrow Connector 58">
            <a:extLst>
              <a:ext uri="{FF2B5EF4-FFF2-40B4-BE49-F238E27FC236}">
                <a16:creationId xmlns:a16="http://schemas.microsoft.com/office/drawing/2014/main" id="{D59BE08D-810D-1942-AEE6-2A73625DFD20}"/>
              </a:ext>
            </a:extLst>
          </p:cNvPr>
          <p:cNvCxnSpPr>
            <a:cxnSpLocks/>
            <a:stCxn id="51" idx="2"/>
            <a:endCxn id="28" idx="0"/>
          </p:cNvCxnSpPr>
          <p:nvPr/>
        </p:nvCxnSpPr>
        <p:spPr>
          <a:xfrm>
            <a:off x="5603432" y="809452"/>
            <a:ext cx="1996131" cy="1468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BDE2A29A-1642-BF46-888E-4472BF27F898}"/>
              </a:ext>
            </a:extLst>
          </p:cNvPr>
          <p:cNvCxnSpPr>
            <a:cxnSpLocks/>
            <a:stCxn id="51" idx="2"/>
          </p:cNvCxnSpPr>
          <p:nvPr/>
        </p:nvCxnSpPr>
        <p:spPr>
          <a:xfrm flipH="1">
            <a:off x="5052206" y="809452"/>
            <a:ext cx="551226" cy="148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3C296F3-77F9-C74E-86F2-8D86FAA981F0}"/>
              </a:ext>
            </a:extLst>
          </p:cNvPr>
          <p:cNvCxnSpPr>
            <a:cxnSpLocks/>
            <a:endCxn id="3" idx="0"/>
          </p:cNvCxnSpPr>
          <p:nvPr/>
        </p:nvCxnSpPr>
        <p:spPr>
          <a:xfrm flipH="1">
            <a:off x="4973779" y="820285"/>
            <a:ext cx="2460224" cy="1488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stCxn id="23" idx="2"/>
            <a:endCxn id="28" idx="0"/>
          </p:cNvCxnSpPr>
          <p:nvPr/>
        </p:nvCxnSpPr>
        <p:spPr>
          <a:xfrm>
            <a:off x="7450520" y="804768"/>
            <a:ext cx="149043" cy="147329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03F6336-53C3-FA45-9D2C-CD75B5190D3C}"/>
              </a:ext>
            </a:extLst>
          </p:cNvPr>
          <p:cNvSpPr txBox="1"/>
          <p:nvPr/>
        </p:nvSpPr>
        <p:spPr>
          <a:xfrm rot="16200000">
            <a:off x="-1093880" y="3189231"/>
            <a:ext cx="3733167" cy="523220"/>
          </a:xfrm>
          <a:prstGeom prst="rect">
            <a:avLst/>
          </a:prstGeom>
          <a:noFill/>
        </p:spPr>
        <p:txBody>
          <a:bodyPr wrap="square" rtlCol="0">
            <a:spAutoFit/>
          </a:bodyPr>
          <a:lstStyle/>
          <a:p>
            <a:pPr algn="ctr"/>
            <a:r>
              <a:rPr lang="en-US" sz="2800" dirty="0"/>
              <a:t>Channel Effectiveness</a:t>
            </a:r>
          </a:p>
        </p:txBody>
      </p:sp>
      <p:cxnSp>
        <p:nvCxnSpPr>
          <p:cNvPr id="64" name="Straight Arrow Connector 63">
            <a:extLst>
              <a:ext uri="{FF2B5EF4-FFF2-40B4-BE49-F238E27FC236}">
                <a16:creationId xmlns:a16="http://schemas.microsoft.com/office/drawing/2014/main" id="{E33D52B5-8D81-DE47-A5EE-AA9DCC995C2B}"/>
              </a:ext>
            </a:extLst>
          </p:cNvPr>
          <p:cNvCxnSpPr>
            <a:cxnSpLocks/>
          </p:cNvCxnSpPr>
          <p:nvPr/>
        </p:nvCxnSpPr>
        <p:spPr>
          <a:xfrm>
            <a:off x="5603432" y="809452"/>
            <a:ext cx="114298" cy="14978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23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0ED08B3-5C20-3749-A084-527FCF22989F}"/>
              </a:ext>
            </a:extLst>
          </p:cNvPr>
          <p:cNvSpPr/>
          <p:nvPr/>
        </p:nvSpPr>
        <p:spPr>
          <a:xfrm>
            <a:off x="3436344" y="1835275"/>
            <a:ext cx="6562544" cy="4417621"/>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332FDA-7660-1344-9072-CC7C055E157F}"/>
              </a:ext>
            </a:extLst>
          </p:cNvPr>
          <p:cNvSpPr/>
          <p:nvPr/>
        </p:nvSpPr>
        <p:spPr>
          <a:xfrm>
            <a:off x="6353508" y="2059186"/>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Web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6458404" y="5476241"/>
            <a:ext cx="2152196" cy="736104"/>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Effectiveness Db</a:t>
            </a:r>
          </a:p>
        </p:txBody>
      </p:sp>
      <p:sp>
        <p:nvSpPr>
          <p:cNvPr id="18" name="Rectangle 17">
            <a:extLst>
              <a:ext uri="{FF2B5EF4-FFF2-40B4-BE49-F238E27FC236}">
                <a16:creationId xmlns:a16="http://schemas.microsoft.com/office/drawing/2014/main" id="{660F75B8-67E5-694D-A68A-3AE578840FF6}"/>
              </a:ext>
            </a:extLst>
          </p:cNvPr>
          <p:cNvSpPr/>
          <p:nvPr/>
        </p:nvSpPr>
        <p:spPr>
          <a:xfrm>
            <a:off x="3864319" y="4056700"/>
            <a:ext cx="1504852" cy="9256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48295" y="3333693"/>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1244" y="3122678"/>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4623" y="2911663"/>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7010400" y="879231"/>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p:cNvCxnSpPr>
          <p:nvPr/>
        </p:nvCxnSpPr>
        <p:spPr>
          <a:xfrm>
            <a:off x="7603765" y="4829909"/>
            <a:ext cx="60343" cy="695702"/>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E172913-799E-B94D-A8F5-3508318E8419}"/>
              </a:ext>
            </a:extLst>
          </p:cNvPr>
          <p:cNvSpPr txBox="1"/>
          <p:nvPr/>
        </p:nvSpPr>
        <p:spPr>
          <a:xfrm>
            <a:off x="6717616" y="444850"/>
            <a:ext cx="4079629" cy="307777"/>
          </a:xfrm>
          <a:prstGeom prst="rect">
            <a:avLst/>
          </a:prstGeom>
          <a:noFill/>
          <a:ln>
            <a:solidFill>
              <a:schemeClr val="accent1"/>
            </a:solidFill>
          </a:ln>
        </p:spPr>
        <p:txBody>
          <a:bodyPr wrap="square" rtlCol="0">
            <a:spAutoFit/>
          </a:bodyPr>
          <a:lstStyle/>
          <a:p>
            <a:r>
              <a:rPr lang="en-US" sz="1400" dirty="0"/>
              <a:t>GET /channel/1234 HTTP 1.1</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872907" y="4483365"/>
            <a:ext cx="1737693" cy="646331"/>
          </a:xfrm>
          <a:prstGeom prst="rect">
            <a:avLst/>
          </a:prstGeom>
          <a:noFill/>
        </p:spPr>
        <p:txBody>
          <a:bodyPr wrap="square" rtlCol="0">
            <a:spAutoFit/>
          </a:bodyPr>
          <a:lstStyle/>
          <a:p>
            <a:r>
              <a:rPr lang="en-US" dirty="0"/>
              <a:t>Read Effectiveness </a:t>
            </a:r>
          </a:p>
        </p:txBody>
      </p:sp>
      <p:sp>
        <p:nvSpPr>
          <p:cNvPr id="37" name="TextBox 36">
            <a:extLst>
              <a:ext uri="{FF2B5EF4-FFF2-40B4-BE49-F238E27FC236}">
                <a16:creationId xmlns:a16="http://schemas.microsoft.com/office/drawing/2014/main" id="{0E9AF5AF-F7ED-8444-B574-E41FF43CF0FA}"/>
              </a:ext>
            </a:extLst>
          </p:cNvPr>
          <p:cNvSpPr txBox="1"/>
          <p:nvPr/>
        </p:nvSpPr>
        <p:spPr>
          <a:xfrm>
            <a:off x="867113" y="444850"/>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867113" y="1600452"/>
            <a:ext cx="1601537" cy="307777"/>
          </a:xfrm>
          <a:prstGeom prst="rect">
            <a:avLst/>
          </a:prstGeom>
          <a:noFill/>
        </p:spPr>
        <p:txBody>
          <a:bodyPr wrap="square" rtlCol="0">
            <a:spAutoFit/>
          </a:bodyPr>
          <a:lstStyle/>
          <a:p>
            <a:pPr algn="r"/>
            <a:r>
              <a:rPr lang="en-US" sz="1400" dirty="0"/>
              <a:t>Martin Fowler</a:t>
            </a:r>
          </a:p>
        </p:txBody>
      </p:sp>
      <p:sp>
        <p:nvSpPr>
          <p:cNvPr id="23" name="Rectangle 22">
            <a:extLst>
              <a:ext uri="{FF2B5EF4-FFF2-40B4-BE49-F238E27FC236}">
                <a16:creationId xmlns:a16="http://schemas.microsoft.com/office/drawing/2014/main" id="{C0053657-6570-0A47-8717-F388B6B859A6}"/>
              </a:ext>
            </a:extLst>
          </p:cNvPr>
          <p:cNvSpPr/>
          <p:nvPr/>
        </p:nvSpPr>
        <p:spPr>
          <a:xfrm>
            <a:off x="978269" y="2209313"/>
            <a:ext cx="1774751" cy="1519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cxnSp>
        <p:nvCxnSpPr>
          <p:cNvPr id="26" name="Straight Arrow Connector 25">
            <a:extLst>
              <a:ext uri="{FF2B5EF4-FFF2-40B4-BE49-F238E27FC236}">
                <a16:creationId xmlns:a16="http://schemas.microsoft.com/office/drawing/2014/main" id="{BEA22A1C-0E8F-3841-93A9-BD929FD38CD4}"/>
              </a:ext>
            </a:extLst>
          </p:cNvPr>
          <p:cNvCxnSpPr>
            <a:cxnSpLocks/>
            <a:endCxn id="17" idx="0"/>
          </p:cNvCxnSpPr>
          <p:nvPr/>
        </p:nvCxnSpPr>
        <p:spPr>
          <a:xfrm>
            <a:off x="4608768" y="5053820"/>
            <a:ext cx="2925734" cy="6677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55A9EDA-3A76-B048-B68F-D4D77F2EB1FA}"/>
              </a:ext>
            </a:extLst>
          </p:cNvPr>
          <p:cNvSpPr>
            <a:spLocks noGrp="1"/>
          </p:cNvSpPr>
          <p:nvPr>
            <p:ph type="sldNum" sz="quarter" idx="12"/>
          </p:nvPr>
        </p:nvSpPr>
        <p:spPr/>
        <p:txBody>
          <a:bodyPr/>
          <a:lstStyle/>
          <a:p>
            <a:fld id="{AA792DF1-A555-43FA-AD2F-E7EC51E120F1}" type="slidenum">
              <a:rPr lang="en-GB" smtClean="0"/>
              <a:t>17</a:t>
            </a:fld>
            <a:endParaRPr lang="en-GB" dirty="0"/>
          </a:p>
        </p:txBody>
      </p:sp>
      <p:sp>
        <p:nvSpPr>
          <p:cNvPr id="27" name="TextBox 26">
            <a:extLst>
              <a:ext uri="{FF2B5EF4-FFF2-40B4-BE49-F238E27FC236}">
                <a16:creationId xmlns:a16="http://schemas.microsoft.com/office/drawing/2014/main" id="{51F2E503-868C-1640-99DA-6D1333A9CA66}"/>
              </a:ext>
            </a:extLst>
          </p:cNvPr>
          <p:cNvSpPr txBox="1"/>
          <p:nvPr/>
        </p:nvSpPr>
        <p:spPr>
          <a:xfrm rot="5400000">
            <a:off x="8728498" y="2900752"/>
            <a:ext cx="4430649" cy="954107"/>
          </a:xfrm>
          <a:prstGeom prst="rect">
            <a:avLst/>
          </a:prstGeom>
          <a:noFill/>
        </p:spPr>
        <p:txBody>
          <a:bodyPr wrap="square" rtlCol="0">
            <a:spAutoFit/>
          </a:bodyPr>
          <a:lstStyle/>
          <a:p>
            <a:pPr algn="ctr"/>
            <a:r>
              <a:rPr lang="en-US" sz="2800" dirty="0"/>
              <a:t>Composite View Model/Historic Artefacts</a:t>
            </a:r>
          </a:p>
        </p:txBody>
      </p:sp>
      <p:sp>
        <p:nvSpPr>
          <p:cNvPr id="5" name="TextBox 4">
            <a:extLst>
              <a:ext uri="{FF2B5EF4-FFF2-40B4-BE49-F238E27FC236}">
                <a16:creationId xmlns:a16="http://schemas.microsoft.com/office/drawing/2014/main" id="{D2D7BBFE-2333-E443-B9E5-AF707E822771}"/>
              </a:ext>
            </a:extLst>
          </p:cNvPr>
          <p:cNvSpPr txBox="1"/>
          <p:nvPr/>
        </p:nvSpPr>
        <p:spPr>
          <a:xfrm>
            <a:off x="3864319" y="2209312"/>
            <a:ext cx="1974174" cy="646331"/>
          </a:xfrm>
          <a:prstGeom prst="rect">
            <a:avLst/>
          </a:prstGeom>
          <a:noFill/>
        </p:spPr>
        <p:txBody>
          <a:bodyPr wrap="square" rtlCol="0">
            <a:spAutoFit/>
          </a:bodyPr>
          <a:lstStyle/>
          <a:p>
            <a:r>
              <a:rPr lang="en-US" dirty="0"/>
              <a:t>Channel Effectiveness</a:t>
            </a:r>
          </a:p>
        </p:txBody>
      </p:sp>
      <p:pic>
        <p:nvPicPr>
          <p:cNvPr id="28" name="Graphic 27" descr="Envelope">
            <a:extLst>
              <a:ext uri="{FF2B5EF4-FFF2-40B4-BE49-F238E27FC236}">
                <a16:creationId xmlns:a16="http://schemas.microsoft.com/office/drawing/2014/main" id="{E5772A39-2F1E-9244-89E2-89BDBA4866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56593" y="5529889"/>
            <a:ext cx="723007" cy="723007"/>
          </a:xfrm>
          <a:prstGeom prst="rect">
            <a:avLst/>
          </a:prstGeom>
        </p:spPr>
      </p:pic>
      <p:pic>
        <p:nvPicPr>
          <p:cNvPr id="29" name="Graphic 28" descr="Envelope">
            <a:extLst>
              <a:ext uri="{FF2B5EF4-FFF2-40B4-BE49-F238E27FC236}">
                <a16:creationId xmlns:a16="http://schemas.microsoft.com/office/drawing/2014/main" id="{72BEBCA5-7694-5F45-B6EF-F32ED22E7D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79542" y="5318874"/>
            <a:ext cx="723007" cy="723007"/>
          </a:xfrm>
          <a:prstGeom prst="rect">
            <a:avLst/>
          </a:prstGeom>
        </p:spPr>
      </p:pic>
      <p:pic>
        <p:nvPicPr>
          <p:cNvPr id="31" name="Graphic 30" descr="Envelope">
            <a:extLst>
              <a:ext uri="{FF2B5EF4-FFF2-40B4-BE49-F238E27FC236}">
                <a16:creationId xmlns:a16="http://schemas.microsoft.com/office/drawing/2014/main" id="{4E582268-908A-2F40-9DDB-62EC2C1C77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02921" y="5107859"/>
            <a:ext cx="723007" cy="723007"/>
          </a:xfrm>
          <a:prstGeom prst="rect">
            <a:avLst/>
          </a:prstGeom>
        </p:spPr>
      </p:pic>
      <p:sp>
        <p:nvSpPr>
          <p:cNvPr id="32" name="Rectangle 31">
            <a:extLst>
              <a:ext uri="{FF2B5EF4-FFF2-40B4-BE49-F238E27FC236}">
                <a16:creationId xmlns:a16="http://schemas.microsoft.com/office/drawing/2014/main" id="{81CD299A-19EA-EB4C-900A-BC3337D308C4}"/>
              </a:ext>
            </a:extLst>
          </p:cNvPr>
          <p:cNvSpPr/>
          <p:nvPr/>
        </p:nvSpPr>
        <p:spPr>
          <a:xfrm>
            <a:off x="986567" y="4405509"/>
            <a:ext cx="1774751" cy="151954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Tree>
    <p:extLst>
      <p:ext uri="{BB962C8B-B14F-4D97-AF65-F5344CB8AC3E}">
        <p14:creationId xmlns:p14="http://schemas.microsoft.com/office/powerpoint/2010/main" val="33284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4284 0.11111 L 0.01953 0.17129 C 0.03229 0.18403 0.05274 0.1956 0.07422 0.20278 C 0.0987 0.21041 0.11901 0.21111 0.1336 0.20671 L 0.20378 0.18842 " pathEditMode="relative" rAng="600000" ptsTypes="AAAAA">
                                      <p:cBhvr>
                                        <p:cTn id="6" dur="2000" fill="hold"/>
                                        <p:tgtEl>
                                          <p:spTgt spid="20"/>
                                        </p:tgtEl>
                                        <p:attrNameLst>
                                          <p:attrName>ppt_x</p:attrName>
                                          <p:attrName>ppt_y</p:attrName>
                                        </p:attrNameLst>
                                      </p:cBhvr>
                                      <p:rCtr x="12057" y="6528"/>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0.05104 0.14792 L 0.00612 0.15093 C 0.0181 0.15116 0.03581 0.15324 0.05443 0.15671 C 0.07578 0.15972 0.09271 0.16296 0.10443 0.16597 L 0.16081 0.18056 " pathEditMode="relative" rAng="300000" ptsTypes="AAAAA">
                                      <p:cBhvr>
                                        <p:cTn id="10" dur="2000" fill="hold"/>
                                        <p:tgtEl>
                                          <p:spTgt spid="21"/>
                                        </p:tgtEl>
                                        <p:attrNameLst>
                                          <p:attrName>ppt_x</p:attrName>
                                          <p:attrName>ppt_y</p:attrName>
                                        </p:attrNameLst>
                                      </p:cBhvr>
                                      <p:rCtr x="10612" y="1250"/>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5026 0.08241 L -4.16667E-7 0.16297 C 0.01016 0.1801 0.028 0.19977 0.04714 0.21482 C 0.06875 0.23218 0.08815 0.2419 0.10169 0.24399 L 0.1694 0.25625 " pathEditMode="relative" rAng="1440000" ptsTypes="AAAAA">
                                      <p:cBhvr>
                                        <p:cTn id="14" dur="2000" fill="hold"/>
                                        <p:tgtEl>
                                          <p:spTgt spid="22"/>
                                        </p:tgtEl>
                                        <p:attrNameLst>
                                          <p:attrName>ppt_x</p:attrName>
                                          <p:attrName>ppt_y</p:attrName>
                                        </p:attrNameLst>
                                      </p:cBhvr>
                                      <p:rCtr x="10404" y="10995"/>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4.16667E-6 4.07407E-6 L 0.06927 0.02731 C 0.08359 0.03333 0.10507 0.03472 0.12669 0.03078 C 0.15143 0.02615 0.17109 0.01689 0.18437 0.00555 L 0.24882 -0.04653 " pathEditMode="relative" rAng="21240000" ptsTypes="AAAAA">
                                      <p:cBhvr>
                                        <p:cTn id="18" dur="2000" fill="hold"/>
                                        <p:tgtEl>
                                          <p:spTgt spid="28"/>
                                        </p:tgtEl>
                                        <p:attrNameLst>
                                          <p:attrName>ppt_x</p:attrName>
                                          <p:attrName>ppt_y</p:attrName>
                                        </p:attrNameLst>
                                      </p:cBhvr>
                                      <p:rCtr x="12604" y="370"/>
                                    </p:animMotion>
                                  </p:childTnLst>
                                  <p:subTnLst>
                                    <p:set>
                                      <p:cBhvr override="childStyle">
                                        <p:cTn dur="1" fill="hold" display="0" masterRel="sameClick" afterEffect="1">
                                          <p:stCondLst>
                                            <p:cond evt="end" delay="0">
                                              <p:tn val="17"/>
                                            </p:cond>
                                          </p:stCondLst>
                                        </p:cTn>
                                        <p:tgtEl>
                                          <p:spTgt spid="28"/>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0.04257 -0.025 L 0.01094 0.10556 C 0.02188 0.14144 0.03959 0.15903 0.05951 0.15208 C 0.08151 0.16065 0.1 0.14861 0.11355 0.12639 L 0.17852 0.01435 " pathEditMode="relative" rAng="300000" ptsTypes="AAAAA">
                                      <p:cBhvr>
                                        <p:cTn id="22" dur="2000" fill="hold"/>
                                        <p:tgtEl>
                                          <p:spTgt spid="29"/>
                                        </p:tgtEl>
                                        <p:attrNameLst>
                                          <p:attrName>ppt_x</p:attrName>
                                          <p:attrName>ppt_y</p:attrName>
                                        </p:attrNameLst>
                                      </p:cBhvr>
                                      <p:rCtr x="10664" y="9977"/>
                                    </p:animMotion>
                                  </p:childTnLst>
                                  <p:subTnLst>
                                    <p:set>
                                      <p:cBhvr override="childStyle">
                                        <p:cTn dur="1" fill="hold" display="0" masterRel="sameClick" afterEffect="1">
                                          <p:stCondLst>
                                            <p:cond evt="end" delay="0">
                                              <p:tn val="21"/>
                                            </p:cond>
                                          </p:stCondLst>
                                        </p:cTn>
                                        <p:tgtEl>
                                          <p:spTgt spid="2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0.03776 0.02963 L 0.09987 0.07639 C 0.11276 0.08681 0.13307 0.09514 0.15404 0.09861 C 0.17774 0.10255 0.19779 0.10047 0.21094 0.09445 L 0.27722 0.06667 " pathEditMode="relative" rAng="300000" ptsTypes="AAAAA">
                                      <p:cBhvr>
                                        <p:cTn id="26" dur="2000" fill="hold"/>
                                        <p:tgtEl>
                                          <p:spTgt spid="31"/>
                                        </p:tgtEl>
                                        <p:attrNameLst>
                                          <p:attrName>ppt_x</p:attrName>
                                          <p:attrName>ppt_y</p:attrName>
                                        </p:attrNameLst>
                                      </p:cBhvr>
                                      <p:rCtr x="11849" y="4375"/>
                                    </p:animMotion>
                                  </p:childTnLst>
                                  <p:subTnLst>
                                    <p:set>
                                      <p:cBhvr override="childStyle">
                                        <p:cTn dur="1" fill="hold" display="0" masterRel="sameClick" afterEffect="1">
                                          <p:stCondLst>
                                            <p:cond evt="end" delay="0">
                                              <p:tn val="25"/>
                                            </p:cond>
                                          </p:stCondLst>
                                        </p:cTn>
                                        <p:tgtEl>
                                          <p:spTgt spid="31"/>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883906" y="2307296"/>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5167774" y="250892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5644023" y="46771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5220192"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18</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6899608" y="2302841"/>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7117736" y="249214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7142875"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7623699" y="46757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tx1"/>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tx1"/>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60" name="Straight Arrow Connector 59">
            <a:extLst>
              <a:ext uri="{FF2B5EF4-FFF2-40B4-BE49-F238E27FC236}">
                <a16:creationId xmlns:a16="http://schemas.microsoft.com/office/drawing/2014/main" id="{5C2E7C4A-FABF-0042-94E9-FC24A9127DFE}"/>
              </a:ext>
            </a:extLst>
          </p:cNvPr>
          <p:cNvCxnSpPr>
            <a:cxnSpLocks/>
            <a:stCxn id="51" idx="2"/>
            <a:endCxn id="27" idx="0"/>
          </p:cNvCxnSpPr>
          <p:nvPr/>
        </p:nvCxnSpPr>
        <p:spPr>
          <a:xfrm>
            <a:off x="5603432" y="809452"/>
            <a:ext cx="2130000" cy="1493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27" idx="0"/>
          </p:cNvCxnSpPr>
          <p:nvPr/>
        </p:nvCxnSpPr>
        <p:spPr>
          <a:xfrm>
            <a:off x="7450520" y="804768"/>
            <a:ext cx="282912" cy="1498073"/>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Group Room Search</a:t>
            </a:r>
          </a:p>
        </p:txBody>
      </p:sp>
      <p:cxnSp>
        <p:nvCxnSpPr>
          <p:cNvPr id="54" name="Straight Arrow Connector 53">
            <a:extLst>
              <a:ext uri="{FF2B5EF4-FFF2-40B4-BE49-F238E27FC236}">
                <a16:creationId xmlns:a16="http://schemas.microsoft.com/office/drawing/2014/main" id="{9E1B9A94-B7F0-D14B-A12D-EBB297D2C5CF}"/>
              </a:ext>
            </a:extLst>
          </p:cNvPr>
          <p:cNvCxnSpPr>
            <a:cxnSpLocks/>
            <a:stCxn id="23" idx="2"/>
            <a:endCxn id="15" idx="0"/>
          </p:cNvCxnSpPr>
          <p:nvPr/>
        </p:nvCxnSpPr>
        <p:spPr>
          <a:xfrm flipH="1">
            <a:off x="5783470" y="804768"/>
            <a:ext cx="1667050" cy="1704152"/>
          </a:xfrm>
          <a:prstGeom prst="straightConnector1">
            <a:avLst/>
          </a:prstGeom>
          <a:ln>
            <a:solidFill>
              <a:schemeClr val="accent4">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E16EE10-47B7-F142-828F-122C963129EB}"/>
              </a:ext>
            </a:extLst>
          </p:cNvPr>
          <p:cNvCxnSpPr>
            <a:cxnSpLocks/>
            <a:stCxn id="51" idx="2"/>
            <a:endCxn id="14" idx="0"/>
          </p:cNvCxnSpPr>
          <p:nvPr/>
        </p:nvCxnSpPr>
        <p:spPr>
          <a:xfrm>
            <a:off x="5603432" y="809452"/>
            <a:ext cx="114298" cy="149784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CAF97FE-B8AA-0643-8B0F-837D4E2A98C3}"/>
              </a:ext>
            </a:extLst>
          </p:cNvPr>
          <p:cNvSpPr txBox="1"/>
          <p:nvPr/>
        </p:nvSpPr>
        <p:spPr>
          <a:xfrm>
            <a:off x="4689458" y="1828567"/>
            <a:ext cx="365230" cy="769441"/>
          </a:xfrm>
          <a:prstGeom prst="rect">
            <a:avLst/>
          </a:prstGeom>
          <a:noFill/>
        </p:spPr>
        <p:txBody>
          <a:bodyPr wrap="square" rtlCol="0">
            <a:spAutoFit/>
          </a:bodyPr>
          <a:lstStyle/>
          <a:p>
            <a:r>
              <a:rPr lang="en-US" sz="4400" b="1" dirty="0"/>
              <a:t>?</a:t>
            </a:r>
          </a:p>
        </p:txBody>
      </p:sp>
    </p:spTree>
    <p:extLst>
      <p:ext uri="{BB962C8B-B14F-4D97-AF65-F5344CB8AC3E}">
        <p14:creationId xmlns:p14="http://schemas.microsoft.com/office/powerpoint/2010/main" val="138302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623832-1FEC-574F-B746-E236CFDC5BEB}"/>
              </a:ext>
            </a:extLst>
          </p:cNvPr>
          <p:cNvSpPr/>
          <p:nvPr/>
        </p:nvSpPr>
        <p:spPr>
          <a:xfrm>
            <a:off x="1257715" y="5554487"/>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219128" y="5726253"/>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883906" y="2307296"/>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5167774" y="250892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5644023" y="46771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5220192"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834824" y="435436"/>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4" name="TextBox 23">
            <a:extLst>
              <a:ext uri="{FF2B5EF4-FFF2-40B4-BE49-F238E27FC236}">
                <a16:creationId xmlns:a16="http://schemas.microsoft.com/office/drawing/2014/main" id="{41A8A3F6-FB5A-3543-A3B8-96DCB7EB25A1}"/>
              </a:ext>
            </a:extLst>
          </p:cNvPr>
          <p:cNvSpPr txBox="1"/>
          <p:nvPr/>
        </p:nvSpPr>
        <p:spPr>
          <a:xfrm>
            <a:off x="6154032" y="1514802"/>
            <a:ext cx="1000787" cy="369332"/>
          </a:xfrm>
          <a:prstGeom prst="rect">
            <a:avLst/>
          </a:prstGeom>
          <a:noFill/>
        </p:spPr>
        <p:txBody>
          <a:bodyPr wrap="none" rtlCol="0">
            <a:spAutoFit/>
          </a:bodyPr>
          <a:lstStyle/>
          <a:p>
            <a:r>
              <a:rPr lang="en-US" dirty="0"/>
              <a:t>Gateway</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19</a:t>
            </a:fld>
            <a:endParaRPr lang="en-GB"/>
          </a:p>
        </p:txBody>
      </p:sp>
      <p:sp>
        <p:nvSpPr>
          <p:cNvPr id="26" name="Rectangle 25">
            <a:extLst>
              <a:ext uri="{FF2B5EF4-FFF2-40B4-BE49-F238E27FC236}">
                <a16:creationId xmlns:a16="http://schemas.microsoft.com/office/drawing/2014/main" id="{0402FDBE-A0A2-CB43-9FFB-A8CCAC0F6E75}"/>
              </a:ext>
            </a:extLst>
          </p:cNvPr>
          <p:cNvSpPr/>
          <p:nvPr/>
        </p:nvSpPr>
        <p:spPr>
          <a:xfrm>
            <a:off x="1343429" y="1410533"/>
            <a:ext cx="10343339" cy="6568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BE0A56D-419B-BA42-B851-FF91EB0FEB6E}"/>
              </a:ext>
            </a:extLst>
          </p:cNvPr>
          <p:cNvSpPr/>
          <p:nvPr/>
        </p:nvSpPr>
        <p:spPr>
          <a:xfrm>
            <a:off x="6899608" y="2302841"/>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7117736" y="249214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7142875" y="388104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7623699" y="46757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9" name="Straight Connector 48">
            <a:extLst>
              <a:ext uri="{FF2B5EF4-FFF2-40B4-BE49-F238E27FC236}">
                <a16:creationId xmlns:a16="http://schemas.microsoft.com/office/drawing/2014/main" id="{6484C4CA-990A-FC40-91DF-D3E4FFAC981F}"/>
              </a:ext>
            </a:extLst>
          </p:cNvPr>
          <p:cNvCxnSpPr/>
          <p:nvPr/>
        </p:nvCxnSpPr>
        <p:spPr>
          <a:xfrm>
            <a:off x="1343429" y="1090246"/>
            <a:ext cx="10343339"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1E8357F-EB6D-7445-A648-BE9E96F1E9FB}"/>
              </a:ext>
            </a:extLst>
          </p:cNvPr>
          <p:cNvSpPr txBox="1"/>
          <p:nvPr/>
        </p:nvSpPr>
        <p:spPr>
          <a:xfrm>
            <a:off x="10043089" y="760869"/>
            <a:ext cx="1421176" cy="369332"/>
          </a:xfrm>
          <a:prstGeom prst="rect">
            <a:avLst/>
          </a:prstGeom>
          <a:noFill/>
        </p:spPr>
        <p:txBody>
          <a:bodyPr wrap="square" rtlCol="0">
            <a:spAutoFit/>
          </a:bodyPr>
          <a:lstStyle/>
          <a:p>
            <a:pPr algn="ctr"/>
            <a:r>
              <a:rPr lang="en-US" dirty="0"/>
              <a:t>Perimeter</a:t>
            </a:r>
          </a:p>
        </p:txBody>
      </p:sp>
      <p:sp>
        <p:nvSpPr>
          <p:cNvPr id="51" name="TextBox 50">
            <a:extLst>
              <a:ext uri="{FF2B5EF4-FFF2-40B4-BE49-F238E27FC236}">
                <a16:creationId xmlns:a16="http://schemas.microsoft.com/office/drawing/2014/main" id="{AE31AFA4-C107-CD48-8A57-B6FE1B9D656D}"/>
              </a:ext>
            </a:extLst>
          </p:cNvPr>
          <p:cNvSpPr txBox="1"/>
          <p:nvPr/>
        </p:nvSpPr>
        <p:spPr>
          <a:xfrm>
            <a:off x="4987736" y="440120"/>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5" name="TextBox 54">
            <a:extLst>
              <a:ext uri="{FF2B5EF4-FFF2-40B4-BE49-F238E27FC236}">
                <a16:creationId xmlns:a16="http://schemas.microsoft.com/office/drawing/2014/main" id="{DC785A57-9E1D-B149-A72E-C7CDAE88F054}"/>
              </a:ext>
            </a:extLst>
          </p:cNvPr>
          <p:cNvSpPr txBox="1"/>
          <p:nvPr/>
        </p:nvSpPr>
        <p:spPr>
          <a:xfrm>
            <a:off x="4665930" y="1486708"/>
            <a:ext cx="1231392" cy="307777"/>
          </a:xfrm>
          <a:prstGeom prst="rect">
            <a:avLst/>
          </a:prstGeom>
          <a:noFill/>
          <a:ln>
            <a:solidFill>
              <a:schemeClr val="tx1"/>
            </a:solidFill>
          </a:ln>
        </p:spPr>
        <p:txBody>
          <a:bodyPr wrap="square" rtlCol="0">
            <a:spAutoFit/>
          </a:bodyPr>
          <a:lstStyle/>
          <a:p>
            <a:pPr algn="ctr"/>
            <a:r>
              <a:rPr lang="en-US" sz="1400" dirty="0"/>
              <a:t>API Gateway</a:t>
            </a:r>
          </a:p>
        </p:txBody>
      </p:sp>
      <p:sp>
        <p:nvSpPr>
          <p:cNvPr id="56" name="TextBox 55">
            <a:extLst>
              <a:ext uri="{FF2B5EF4-FFF2-40B4-BE49-F238E27FC236}">
                <a16:creationId xmlns:a16="http://schemas.microsoft.com/office/drawing/2014/main" id="{F01DA8B2-7ECB-7242-972C-B92BCD66D862}"/>
              </a:ext>
            </a:extLst>
          </p:cNvPr>
          <p:cNvSpPr txBox="1"/>
          <p:nvPr/>
        </p:nvSpPr>
        <p:spPr>
          <a:xfrm>
            <a:off x="7335863" y="1491878"/>
            <a:ext cx="1231392" cy="307777"/>
          </a:xfrm>
          <a:prstGeom prst="rect">
            <a:avLst/>
          </a:prstGeom>
          <a:noFill/>
          <a:ln>
            <a:solidFill>
              <a:schemeClr val="tx1"/>
            </a:solidFill>
          </a:ln>
        </p:spPr>
        <p:txBody>
          <a:bodyPr wrap="square" rtlCol="0">
            <a:spAutoFit/>
          </a:bodyPr>
          <a:lstStyle/>
          <a:p>
            <a:pPr algn="ctr"/>
            <a:r>
              <a:rPr lang="en-US" sz="1400" dirty="0"/>
              <a:t>BFF</a:t>
            </a:r>
          </a:p>
        </p:txBody>
      </p:sp>
      <p:sp>
        <p:nvSpPr>
          <p:cNvPr id="57" name="TextBox 56">
            <a:extLst>
              <a:ext uri="{FF2B5EF4-FFF2-40B4-BE49-F238E27FC236}">
                <a16:creationId xmlns:a16="http://schemas.microsoft.com/office/drawing/2014/main" id="{468C566F-8707-4840-AD16-C06EC29518A3}"/>
              </a:ext>
            </a:extLst>
          </p:cNvPr>
          <p:cNvSpPr txBox="1"/>
          <p:nvPr/>
        </p:nvSpPr>
        <p:spPr>
          <a:xfrm>
            <a:off x="2586049" y="1502336"/>
            <a:ext cx="1796293" cy="307777"/>
          </a:xfrm>
          <a:prstGeom prst="rect">
            <a:avLst/>
          </a:prstGeom>
          <a:noFill/>
          <a:ln>
            <a:solidFill>
              <a:schemeClr val="bg1">
                <a:lumMod val="85000"/>
              </a:schemeClr>
            </a:solidFill>
          </a:ln>
        </p:spPr>
        <p:txBody>
          <a:bodyPr wrap="square" rtlCol="0">
            <a:spAutoFit/>
          </a:bodyPr>
          <a:lstStyle/>
          <a:p>
            <a:pPr algn="ctr"/>
            <a:r>
              <a:rPr lang="en-US" sz="1400" dirty="0">
                <a:solidFill>
                  <a:schemeClr val="bg1">
                    <a:lumMod val="85000"/>
                  </a:schemeClr>
                </a:solidFill>
              </a:rPr>
              <a:t>Process Manager</a:t>
            </a:r>
          </a:p>
        </p:txBody>
      </p:sp>
      <p:cxnSp>
        <p:nvCxnSpPr>
          <p:cNvPr id="60" name="Straight Arrow Connector 59">
            <a:extLst>
              <a:ext uri="{FF2B5EF4-FFF2-40B4-BE49-F238E27FC236}">
                <a16:creationId xmlns:a16="http://schemas.microsoft.com/office/drawing/2014/main" id="{5C2E7C4A-FABF-0042-94E9-FC24A9127DFE}"/>
              </a:ext>
            </a:extLst>
          </p:cNvPr>
          <p:cNvCxnSpPr>
            <a:cxnSpLocks/>
            <a:stCxn id="51" idx="2"/>
            <a:endCxn id="55" idx="0"/>
          </p:cNvCxnSpPr>
          <p:nvPr/>
        </p:nvCxnSpPr>
        <p:spPr>
          <a:xfrm flipH="1">
            <a:off x="5281626" y="809452"/>
            <a:ext cx="321806" cy="677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cxnSpLocks/>
            <a:stCxn id="23" idx="2"/>
            <a:endCxn id="55" idx="0"/>
          </p:cNvCxnSpPr>
          <p:nvPr/>
        </p:nvCxnSpPr>
        <p:spPr>
          <a:xfrm flipH="1">
            <a:off x="5281626" y="804768"/>
            <a:ext cx="2168894" cy="681940"/>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Group Room Search</a:t>
            </a:r>
          </a:p>
        </p:txBody>
      </p:sp>
      <p:cxnSp>
        <p:nvCxnSpPr>
          <p:cNvPr id="6" name="Straight Arrow Connector 5">
            <a:extLst>
              <a:ext uri="{FF2B5EF4-FFF2-40B4-BE49-F238E27FC236}">
                <a16:creationId xmlns:a16="http://schemas.microsoft.com/office/drawing/2014/main" id="{30044F5C-A2FF-5C4A-B4D8-2DC4869226EA}"/>
              </a:ext>
            </a:extLst>
          </p:cNvPr>
          <p:cNvCxnSpPr>
            <a:stCxn id="55" idx="2"/>
            <a:endCxn id="15" idx="0"/>
          </p:cNvCxnSpPr>
          <p:nvPr/>
        </p:nvCxnSpPr>
        <p:spPr>
          <a:xfrm>
            <a:off x="5281626" y="1794485"/>
            <a:ext cx="501844" cy="714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55" idx="2"/>
            <a:endCxn id="27" idx="0"/>
          </p:cNvCxnSpPr>
          <p:nvPr/>
        </p:nvCxnSpPr>
        <p:spPr>
          <a:xfrm>
            <a:off x="5281626" y="1794485"/>
            <a:ext cx="2451806" cy="508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5B2DD02-B1F5-B041-9953-730C2C34F46B}"/>
              </a:ext>
            </a:extLst>
          </p:cNvPr>
          <p:cNvCxnSpPr>
            <a:stCxn id="51" idx="2"/>
            <a:endCxn id="56" idx="0"/>
          </p:cNvCxnSpPr>
          <p:nvPr/>
        </p:nvCxnSpPr>
        <p:spPr>
          <a:xfrm>
            <a:off x="5603432" y="809452"/>
            <a:ext cx="2348127" cy="68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4DB4B9E-231B-4A4B-97F9-551ACA631D30}"/>
              </a:ext>
            </a:extLst>
          </p:cNvPr>
          <p:cNvCxnSpPr>
            <a:cxnSpLocks/>
            <a:endCxn id="56" idx="0"/>
          </p:cNvCxnSpPr>
          <p:nvPr/>
        </p:nvCxnSpPr>
        <p:spPr>
          <a:xfrm>
            <a:off x="7393191" y="808125"/>
            <a:ext cx="558368" cy="683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E948C3-EA71-FB4A-ADAA-E4A817F44BA8}"/>
              </a:ext>
            </a:extLst>
          </p:cNvPr>
          <p:cNvCxnSpPr>
            <a:stCxn id="56" idx="2"/>
            <a:endCxn id="27" idx="0"/>
          </p:cNvCxnSpPr>
          <p:nvPr/>
        </p:nvCxnSpPr>
        <p:spPr>
          <a:xfrm flipH="1">
            <a:off x="7733432" y="1799655"/>
            <a:ext cx="218127" cy="50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A828A5-EB94-594C-A50D-A30473990806}"/>
              </a:ext>
            </a:extLst>
          </p:cNvPr>
          <p:cNvCxnSpPr>
            <a:cxnSpLocks/>
            <a:stCxn id="56" idx="2"/>
          </p:cNvCxnSpPr>
          <p:nvPr/>
        </p:nvCxnSpPr>
        <p:spPr>
          <a:xfrm flipH="1">
            <a:off x="5815567" y="1799655"/>
            <a:ext cx="2135992" cy="703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D7A4C1B-2BEE-DF48-9AC5-8F013E325139}"/>
              </a:ext>
            </a:extLst>
          </p:cNvPr>
          <p:cNvCxnSpPr>
            <a:cxnSpLocks/>
          </p:cNvCxnSpPr>
          <p:nvPr/>
        </p:nvCxnSpPr>
        <p:spPr>
          <a:xfrm flipH="1">
            <a:off x="6205170" y="771284"/>
            <a:ext cx="629654" cy="1715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B882CA8-D7AD-C946-9A03-1872D12AAB35}"/>
              </a:ext>
            </a:extLst>
          </p:cNvPr>
          <p:cNvCxnSpPr>
            <a:cxnSpLocks/>
          </p:cNvCxnSpPr>
          <p:nvPr/>
        </p:nvCxnSpPr>
        <p:spPr>
          <a:xfrm>
            <a:off x="6858675" y="771284"/>
            <a:ext cx="333177" cy="1740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B5483FB-447F-0044-8C69-B7676756900D}"/>
              </a:ext>
            </a:extLst>
          </p:cNvPr>
          <p:cNvCxnSpPr>
            <a:cxnSpLocks/>
          </p:cNvCxnSpPr>
          <p:nvPr/>
        </p:nvCxnSpPr>
        <p:spPr>
          <a:xfrm flipH="1">
            <a:off x="6011174" y="771284"/>
            <a:ext cx="36239" cy="1681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8F7B401B-8959-2040-97F8-75353D4DA6B0}"/>
              </a:ext>
            </a:extLst>
          </p:cNvPr>
          <p:cNvCxnSpPr>
            <a:cxnSpLocks/>
            <a:endCxn id="29" idx="1"/>
          </p:cNvCxnSpPr>
          <p:nvPr/>
        </p:nvCxnSpPr>
        <p:spPr>
          <a:xfrm>
            <a:off x="6071264" y="771284"/>
            <a:ext cx="1046472" cy="190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6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8E914-49F0-A54F-8AA6-7DC10503E5D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A4EB22-532B-AA43-BAA6-C0A9E7092DB9}"/>
              </a:ext>
            </a:extLst>
          </p:cNvPr>
          <p:cNvSpPr>
            <a:spLocks noGrp="1"/>
          </p:cNvSpPr>
          <p:nvPr>
            <p:ph idx="1"/>
          </p:nvPr>
        </p:nvSpPr>
        <p:spPr/>
        <p:txBody>
          <a:bodyPr/>
          <a:lstStyle/>
          <a:p>
            <a:r>
              <a:rPr lang="en-US" dirty="0"/>
              <a:t>What is a Microservice?</a:t>
            </a:r>
          </a:p>
          <a:p>
            <a:r>
              <a:rPr lang="en-US" dirty="0"/>
              <a:t>What is a Service Consumer?</a:t>
            </a:r>
          </a:p>
          <a:p>
            <a:r>
              <a:rPr lang="en-US" dirty="0"/>
              <a:t>API Composition</a:t>
            </a:r>
          </a:p>
          <a:p>
            <a:r>
              <a:rPr lang="en-US" dirty="0"/>
              <a:t>Conversations</a:t>
            </a:r>
          </a:p>
          <a:p>
            <a:r>
              <a:rPr lang="en-US" dirty="0"/>
              <a:t>Guidance</a:t>
            </a:r>
          </a:p>
          <a:p>
            <a:endParaRPr lang="en-US" dirty="0"/>
          </a:p>
          <a:p>
            <a:endParaRPr lang="en-US" dirty="0"/>
          </a:p>
        </p:txBody>
      </p:sp>
    </p:spTree>
    <p:extLst>
      <p:ext uri="{BB962C8B-B14F-4D97-AF65-F5344CB8AC3E}">
        <p14:creationId xmlns:p14="http://schemas.microsoft.com/office/powerpoint/2010/main" val="2008056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30044F5C-A2FF-5C4A-B4D8-2DC4869226EA}"/>
              </a:ext>
            </a:extLst>
          </p:cNvPr>
          <p:cNvCxnSpPr>
            <a:cxnSpLocks/>
            <a:stCxn id="47" idx="1"/>
            <a:endCxn id="15" idx="0"/>
          </p:cNvCxnSpPr>
          <p:nvPr/>
        </p:nvCxnSpPr>
        <p:spPr>
          <a:xfrm flipH="1">
            <a:off x="4994240" y="1605451"/>
            <a:ext cx="69065" cy="1085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47" idx="3"/>
            <a:endCxn id="29" idx="0"/>
          </p:cNvCxnSpPr>
          <p:nvPr/>
        </p:nvCxnSpPr>
        <p:spPr>
          <a:xfrm>
            <a:off x="6746607" y="1605451"/>
            <a:ext cx="197595" cy="1068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E623832-1FEC-574F-B746-E236CFDC5BEB}"/>
              </a:ext>
            </a:extLst>
          </p:cNvPr>
          <p:cNvSpPr/>
          <p:nvPr/>
        </p:nvSpPr>
        <p:spPr>
          <a:xfrm>
            <a:off x="1257714" y="5672898"/>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BF66B08-7E5E-AC4B-A1E9-799BFB9D6D5F}"/>
              </a:ext>
            </a:extLst>
          </p:cNvPr>
          <p:cNvSpPr txBox="1"/>
          <p:nvPr/>
        </p:nvSpPr>
        <p:spPr>
          <a:xfrm>
            <a:off x="6123615" y="5860175"/>
            <a:ext cx="521297" cy="369332"/>
          </a:xfrm>
          <a:prstGeom prst="rect">
            <a:avLst/>
          </a:prstGeom>
          <a:noFill/>
        </p:spPr>
        <p:txBody>
          <a:bodyPr wrap="none" rtlCol="0">
            <a:spAutoFit/>
          </a:bodyPr>
          <a:lstStyle/>
          <a:p>
            <a:r>
              <a:rPr lang="en-US" dirty="0"/>
              <a:t>Bus</a:t>
            </a:r>
          </a:p>
        </p:txBody>
      </p:sp>
      <p:sp>
        <p:nvSpPr>
          <p:cNvPr id="14" name="Rectangle 13">
            <a:extLst>
              <a:ext uri="{FF2B5EF4-FFF2-40B4-BE49-F238E27FC236}">
                <a16:creationId xmlns:a16="http://schemas.microsoft.com/office/drawing/2014/main" id="{19CAAEE6-CC5C-8243-92BB-98860574DFF2}"/>
              </a:ext>
            </a:extLst>
          </p:cNvPr>
          <p:cNvSpPr/>
          <p:nvPr/>
        </p:nvSpPr>
        <p:spPr>
          <a:xfrm>
            <a:off x="4094676" y="2489387"/>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4378544" y="269101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4854793" y="48592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4430962" y="40631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347055" y="281093"/>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20</a:t>
            </a:fld>
            <a:endParaRPr lang="en-GB"/>
          </a:p>
        </p:txBody>
      </p:sp>
      <p:sp>
        <p:nvSpPr>
          <p:cNvPr id="27" name="Rectangle 26">
            <a:extLst>
              <a:ext uri="{FF2B5EF4-FFF2-40B4-BE49-F238E27FC236}">
                <a16:creationId xmlns:a16="http://schemas.microsoft.com/office/drawing/2014/main" id="{4BE0A56D-419B-BA42-B851-FF91EB0FEB6E}"/>
              </a:ext>
            </a:extLst>
          </p:cNvPr>
          <p:cNvSpPr/>
          <p:nvPr/>
        </p:nvSpPr>
        <p:spPr>
          <a:xfrm>
            <a:off x="6110378" y="2484932"/>
            <a:ext cx="1667647" cy="218598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Property Services</a:t>
            </a:r>
          </a:p>
        </p:txBody>
      </p:sp>
      <p:sp>
        <p:nvSpPr>
          <p:cNvPr id="29" name="TextBox 28">
            <a:extLst>
              <a:ext uri="{FF2B5EF4-FFF2-40B4-BE49-F238E27FC236}">
                <a16:creationId xmlns:a16="http://schemas.microsoft.com/office/drawing/2014/main" id="{DCB346B0-35F6-6A49-88F0-410E8632BFDC}"/>
              </a:ext>
            </a:extLst>
          </p:cNvPr>
          <p:cNvSpPr txBox="1"/>
          <p:nvPr/>
        </p:nvSpPr>
        <p:spPr>
          <a:xfrm>
            <a:off x="6328506" y="267423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2" name="Flowchart: Magnetic Disk 12">
            <a:extLst>
              <a:ext uri="{FF2B5EF4-FFF2-40B4-BE49-F238E27FC236}">
                <a16:creationId xmlns:a16="http://schemas.microsoft.com/office/drawing/2014/main" id="{D4639D1C-1757-DF4B-AAFA-B1A26D7C80CC}"/>
              </a:ext>
            </a:extLst>
          </p:cNvPr>
          <p:cNvSpPr/>
          <p:nvPr/>
        </p:nvSpPr>
        <p:spPr>
          <a:xfrm>
            <a:off x="6353645" y="40631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5" name="Can 44">
            <a:extLst>
              <a:ext uri="{FF2B5EF4-FFF2-40B4-BE49-F238E27FC236}">
                <a16:creationId xmlns:a16="http://schemas.microsoft.com/office/drawing/2014/main" id="{82EA8CCC-E7A1-B944-A773-EA948C8972D2}"/>
              </a:ext>
            </a:extLst>
          </p:cNvPr>
          <p:cNvSpPr/>
          <p:nvPr/>
        </p:nvSpPr>
        <p:spPr>
          <a:xfrm>
            <a:off x="6834469" y="485782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AE31AFA4-C107-CD48-8A57-B6FE1B9D656D}"/>
              </a:ext>
            </a:extLst>
          </p:cNvPr>
          <p:cNvSpPr txBox="1"/>
          <p:nvPr/>
        </p:nvSpPr>
        <p:spPr>
          <a:xfrm>
            <a:off x="4094676" y="334089"/>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Composition</a:t>
            </a:r>
          </a:p>
        </p:txBody>
      </p:sp>
      <p:sp>
        <p:nvSpPr>
          <p:cNvPr id="19" name="TextBox 18">
            <a:extLst>
              <a:ext uri="{FF2B5EF4-FFF2-40B4-BE49-F238E27FC236}">
                <a16:creationId xmlns:a16="http://schemas.microsoft.com/office/drawing/2014/main" id="{E35A24D5-10AA-BB45-8D43-115D034FF865}"/>
              </a:ext>
            </a:extLst>
          </p:cNvPr>
          <p:cNvSpPr txBox="1"/>
          <p:nvPr/>
        </p:nvSpPr>
        <p:spPr>
          <a:xfrm>
            <a:off x="1460665" y="1211283"/>
            <a:ext cx="2517569" cy="646331"/>
          </a:xfrm>
          <a:prstGeom prst="rect">
            <a:avLst/>
          </a:prstGeom>
          <a:noFill/>
          <a:ln>
            <a:solidFill>
              <a:schemeClr val="tx1"/>
            </a:solidFill>
          </a:ln>
        </p:spPr>
        <p:txBody>
          <a:bodyPr wrap="square" rtlCol="0">
            <a:spAutoFit/>
          </a:bodyPr>
          <a:lstStyle/>
          <a:p>
            <a:pPr algn="ctr"/>
            <a:r>
              <a:rPr lang="en-US" dirty="0"/>
              <a:t>We are using a ‘proxy’ to manage API calls</a:t>
            </a:r>
          </a:p>
        </p:txBody>
      </p:sp>
      <p:sp>
        <p:nvSpPr>
          <p:cNvPr id="40" name="TextBox 39">
            <a:extLst>
              <a:ext uri="{FF2B5EF4-FFF2-40B4-BE49-F238E27FC236}">
                <a16:creationId xmlns:a16="http://schemas.microsoft.com/office/drawing/2014/main" id="{E2C045F0-7791-6D40-96E7-A0DCC5B04C14}"/>
              </a:ext>
            </a:extLst>
          </p:cNvPr>
          <p:cNvSpPr txBox="1"/>
          <p:nvPr/>
        </p:nvSpPr>
        <p:spPr>
          <a:xfrm>
            <a:off x="1460664" y="2217151"/>
            <a:ext cx="2517569" cy="923330"/>
          </a:xfrm>
          <a:prstGeom prst="rect">
            <a:avLst/>
          </a:prstGeom>
          <a:noFill/>
          <a:ln>
            <a:solidFill>
              <a:schemeClr val="tx1"/>
            </a:solidFill>
          </a:ln>
        </p:spPr>
        <p:txBody>
          <a:bodyPr wrap="square" rtlCol="0">
            <a:spAutoFit/>
          </a:bodyPr>
          <a:lstStyle/>
          <a:p>
            <a:pPr algn="ctr"/>
            <a:r>
              <a:rPr lang="en-US" dirty="0"/>
              <a:t>Gateway or Client</a:t>
            </a:r>
          </a:p>
          <a:p>
            <a:pPr algn="ctr"/>
            <a:r>
              <a:rPr lang="en-US" dirty="0"/>
              <a:t>(conceptually forward or reverse)</a:t>
            </a:r>
          </a:p>
        </p:txBody>
      </p:sp>
      <p:sp>
        <p:nvSpPr>
          <p:cNvPr id="47" name="Rectangle 46">
            <a:extLst>
              <a:ext uri="{FF2B5EF4-FFF2-40B4-BE49-F238E27FC236}">
                <a16:creationId xmlns:a16="http://schemas.microsoft.com/office/drawing/2014/main" id="{69E98623-2527-7747-871E-9CC4374E5435}"/>
              </a:ext>
            </a:extLst>
          </p:cNvPr>
          <p:cNvSpPr/>
          <p:nvPr/>
        </p:nvSpPr>
        <p:spPr>
          <a:xfrm>
            <a:off x="5063305" y="913769"/>
            <a:ext cx="1683302" cy="13833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Proxy</a:t>
            </a:r>
          </a:p>
        </p:txBody>
      </p:sp>
      <p:sp>
        <p:nvSpPr>
          <p:cNvPr id="55" name="TextBox 54">
            <a:extLst>
              <a:ext uri="{FF2B5EF4-FFF2-40B4-BE49-F238E27FC236}">
                <a16:creationId xmlns:a16="http://schemas.microsoft.com/office/drawing/2014/main" id="{DC785A57-9E1D-B149-A72E-C7CDAE88F054}"/>
              </a:ext>
            </a:extLst>
          </p:cNvPr>
          <p:cNvSpPr txBox="1"/>
          <p:nvPr/>
        </p:nvSpPr>
        <p:spPr>
          <a:xfrm>
            <a:off x="5282066" y="1172344"/>
            <a:ext cx="1231392" cy="307777"/>
          </a:xfrm>
          <a:prstGeom prst="rect">
            <a:avLst/>
          </a:prstGeom>
          <a:noFill/>
          <a:ln>
            <a:solidFill>
              <a:schemeClr val="tx1"/>
            </a:solidFill>
          </a:ln>
        </p:spPr>
        <p:txBody>
          <a:bodyPr wrap="square" rtlCol="0">
            <a:spAutoFit/>
          </a:bodyPr>
          <a:lstStyle/>
          <a:p>
            <a:pPr algn="ctr"/>
            <a:r>
              <a:rPr lang="en-US" sz="1400" dirty="0"/>
              <a:t>API</a:t>
            </a:r>
          </a:p>
        </p:txBody>
      </p:sp>
      <p:cxnSp>
        <p:nvCxnSpPr>
          <p:cNvPr id="60" name="Straight Arrow Connector 59">
            <a:extLst>
              <a:ext uri="{FF2B5EF4-FFF2-40B4-BE49-F238E27FC236}">
                <a16:creationId xmlns:a16="http://schemas.microsoft.com/office/drawing/2014/main" id="{5C2E7C4A-FABF-0042-94E9-FC24A9127DFE}"/>
              </a:ext>
            </a:extLst>
          </p:cNvPr>
          <p:cNvCxnSpPr>
            <a:cxnSpLocks/>
            <a:stCxn id="51" idx="2"/>
            <a:endCxn id="55" idx="0"/>
          </p:cNvCxnSpPr>
          <p:nvPr/>
        </p:nvCxnSpPr>
        <p:spPr>
          <a:xfrm>
            <a:off x="4710372" y="703421"/>
            <a:ext cx="1187390" cy="468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cxnSpLocks/>
          </p:cNvCxnSpPr>
          <p:nvPr/>
        </p:nvCxnSpPr>
        <p:spPr>
          <a:xfrm flipH="1">
            <a:off x="5872117" y="667478"/>
            <a:ext cx="1064989" cy="521919"/>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05E23EB-24F7-5842-8C22-D63DFC8696F5}"/>
              </a:ext>
            </a:extLst>
          </p:cNvPr>
          <p:cNvSpPr txBox="1"/>
          <p:nvPr/>
        </p:nvSpPr>
        <p:spPr>
          <a:xfrm>
            <a:off x="7578447" y="1172344"/>
            <a:ext cx="2517569" cy="923330"/>
          </a:xfrm>
          <a:prstGeom prst="rect">
            <a:avLst/>
          </a:prstGeom>
          <a:noFill/>
          <a:ln>
            <a:solidFill>
              <a:schemeClr val="tx1"/>
            </a:solidFill>
          </a:ln>
        </p:spPr>
        <p:txBody>
          <a:bodyPr wrap="square" rtlCol="0">
            <a:spAutoFit/>
          </a:bodyPr>
          <a:lstStyle/>
          <a:p>
            <a:pPr algn="ctr"/>
            <a:r>
              <a:rPr lang="en-US" dirty="0"/>
              <a:t>The Proxy provides a Composite API that our client code uses</a:t>
            </a:r>
          </a:p>
        </p:txBody>
      </p:sp>
    </p:spTree>
    <p:extLst>
      <p:ext uri="{BB962C8B-B14F-4D97-AF65-F5344CB8AC3E}">
        <p14:creationId xmlns:p14="http://schemas.microsoft.com/office/powerpoint/2010/main" val="67159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40"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30044F5C-A2FF-5C4A-B4D8-2DC4869226EA}"/>
              </a:ext>
            </a:extLst>
          </p:cNvPr>
          <p:cNvCxnSpPr>
            <a:cxnSpLocks/>
            <a:stCxn id="47" idx="1"/>
            <a:endCxn id="15" idx="0"/>
          </p:cNvCxnSpPr>
          <p:nvPr/>
        </p:nvCxnSpPr>
        <p:spPr>
          <a:xfrm>
            <a:off x="4898527" y="1604187"/>
            <a:ext cx="926985" cy="108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232CBE3-88DB-D947-B513-8692AFA8F0AD}"/>
              </a:ext>
            </a:extLst>
          </p:cNvPr>
          <p:cNvCxnSpPr>
            <a:cxnSpLocks/>
            <a:stCxn id="47" idx="3"/>
            <a:endCxn id="15" idx="0"/>
          </p:cNvCxnSpPr>
          <p:nvPr/>
        </p:nvCxnSpPr>
        <p:spPr>
          <a:xfrm flipH="1">
            <a:off x="5825512" y="1604187"/>
            <a:ext cx="756317" cy="1083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E623832-1FEC-574F-B746-E236CFDC5BEB}"/>
              </a:ext>
            </a:extLst>
          </p:cNvPr>
          <p:cNvSpPr/>
          <p:nvPr/>
        </p:nvSpPr>
        <p:spPr>
          <a:xfrm>
            <a:off x="1257714" y="5672898"/>
            <a:ext cx="10512253" cy="6496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CAAEE6-CC5C-8243-92BB-98860574DFF2}"/>
              </a:ext>
            </a:extLst>
          </p:cNvPr>
          <p:cNvSpPr/>
          <p:nvPr/>
        </p:nvSpPr>
        <p:spPr>
          <a:xfrm>
            <a:off x="4925948" y="2486290"/>
            <a:ext cx="1667647" cy="218598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a:t>
            </a:r>
          </a:p>
        </p:txBody>
      </p:sp>
      <p:sp>
        <p:nvSpPr>
          <p:cNvPr id="15" name="TextBox 14">
            <a:extLst>
              <a:ext uri="{FF2B5EF4-FFF2-40B4-BE49-F238E27FC236}">
                <a16:creationId xmlns:a16="http://schemas.microsoft.com/office/drawing/2014/main" id="{E2F1FCAE-727B-4D48-9F03-2CF5F79FE7F1}"/>
              </a:ext>
            </a:extLst>
          </p:cNvPr>
          <p:cNvSpPr txBox="1"/>
          <p:nvPr/>
        </p:nvSpPr>
        <p:spPr>
          <a:xfrm>
            <a:off x="5209816" y="26879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6" name="Can 15">
            <a:extLst>
              <a:ext uri="{FF2B5EF4-FFF2-40B4-BE49-F238E27FC236}">
                <a16:creationId xmlns:a16="http://schemas.microsoft.com/office/drawing/2014/main" id="{AA6BBFD5-E181-1748-8B30-B98F7438C95A}"/>
              </a:ext>
            </a:extLst>
          </p:cNvPr>
          <p:cNvSpPr/>
          <p:nvPr/>
        </p:nvSpPr>
        <p:spPr>
          <a:xfrm>
            <a:off x="5686065" y="485616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lowchart: Magnetic Disk 12">
            <a:extLst>
              <a:ext uri="{FF2B5EF4-FFF2-40B4-BE49-F238E27FC236}">
                <a16:creationId xmlns:a16="http://schemas.microsoft.com/office/drawing/2014/main" id="{73F1F89F-8988-0A4B-A6C8-41E7E9CF4B04}"/>
              </a:ext>
            </a:extLst>
          </p:cNvPr>
          <p:cNvSpPr/>
          <p:nvPr/>
        </p:nvSpPr>
        <p:spPr>
          <a:xfrm>
            <a:off x="5262234" y="406003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3" name="TextBox 22">
            <a:extLst>
              <a:ext uri="{FF2B5EF4-FFF2-40B4-BE49-F238E27FC236}">
                <a16:creationId xmlns:a16="http://schemas.microsoft.com/office/drawing/2014/main" id="{A082C191-25AC-0E46-9211-A57E6F1F29DE}"/>
              </a:ext>
            </a:extLst>
          </p:cNvPr>
          <p:cNvSpPr txBox="1"/>
          <p:nvPr/>
        </p:nvSpPr>
        <p:spPr>
          <a:xfrm>
            <a:off x="6536986" y="170970"/>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25" name="Slide Number Placeholder 4">
            <a:extLst>
              <a:ext uri="{FF2B5EF4-FFF2-40B4-BE49-F238E27FC236}">
                <a16:creationId xmlns:a16="http://schemas.microsoft.com/office/drawing/2014/main" id="{31406E68-6CC6-C94D-9D06-A0E07B1758F7}"/>
              </a:ext>
            </a:extLst>
          </p:cNvPr>
          <p:cNvSpPr>
            <a:spLocks noGrp="1"/>
          </p:cNvSpPr>
          <p:nvPr>
            <p:ph type="sldNum" sz="quarter" idx="12"/>
          </p:nvPr>
        </p:nvSpPr>
        <p:spPr>
          <a:xfrm>
            <a:off x="8610600" y="6356350"/>
            <a:ext cx="2743200" cy="365125"/>
          </a:xfrm>
        </p:spPr>
        <p:txBody>
          <a:bodyPr/>
          <a:lstStyle/>
          <a:p>
            <a:fld id="{AA792DF1-A555-43FA-AD2F-E7EC51E120F1}" type="slidenum">
              <a:rPr lang="en-GB" smtClean="0"/>
              <a:t>21</a:t>
            </a:fld>
            <a:endParaRPr lang="en-GB"/>
          </a:p>
        </p:txBody>
      </p:sp>
      <p:sp>
        <p:nvSpPr>
          <p:cNvPr id="51" name="TextBox 50">
            <a:extLst>
              <a:ext uri="{FF2B5EF4-FFF2-40B4-BE49-F238E27FC236}">
                <a16:creationId xmlns:a16="http://schemas.microsoft.com/office/drawing/2014/main" id="{AE31AFA4-C107-CD48-8A57-B6FE1B9D656D}"/>
              </a:ext>
            </a:extLst>
          </p:cNvPr>
          <p:cNvSpPr txBox="1"/>
          <p:nvPr/>
        </p:nvSpPr>
        <p:spPr>
          <a:xfrm>
            <a:off x="3394031" y="267701"/>
            <a:ext cx="1231392" cy="369332"/>
          </a:xfrm>
          <a:prstGeom prst="rect">
            <a:avLst/>
          </a:prstGeom>
          <a:noFill/>
          <a:ln>
            <a:solidFill>
              <a:schemeClr val="accent1"/>
            </a:solidFill>
          </a:ln>
        </p:spPr>
        <p:txBody>
          <a:bodyPr wrap="square" rtlCol="0">
            <a:spAutoFit/>
          </a:bodyPr>
          <a:lstStyle/>
          <a:p>
            <a:pPr algn="ctr"/>
            <a:r>
              <a:rPr lang="en-US" dirty="0"/>
              <a:t>Partner</a:t>
            </a:r>
          </a:p>
        </p:txBody>
      </p:sp>
      <p:sp>
        <p:nvSpPr>
          <p:cNvPr id="53" name="TextBox 52">
            <a:extLst>
              <a:ext uri="{FF2B5EF4-FFF2-40B4-BE49-F238E27FC236}">
                <a16:creationId xmlns:a16="http://schemas.microsoft.com/office/drawing/2014/main" id="{92DE77D9-74CA-B040-9ED9-7A6AB1796E38}"/>
              </a:ext>
            </a:extLst>
          </p:cNvPr>
          <p:cNvSpPr txBox="1"/>
          <p:nvPr/>
        </p:nvSpPr>
        <p:spPr>
          <a:xfrm rot="16200000">
            <a:off x="-1084417" y="3061344"/>
            <a:ext cx="3733167" cy="523220"/>
          </a:xfrm>
          <a:prstGeom prst="rect">
            <a:avLst/>
          </a:prstGeom>
          <a:noFill/>
        </p:spPr>
        <p:txBody>
          <a:bodyPr wrap="square" rtlCol="0">
            <a:spAutoFit/>
          </a:bodyPr>
          <a:lstStyle/>
          <a:p>
            <a:pPr algn="ctr"/>
            <a:r>
              <a:rPr lang="en-US" sz="2800" dirty="0"/>
              <a:t>Proxy/Gateway</a:t>
            </a:r>
          </a:p>
        </p:txBody>
      </p:sp>
      <p:sp>
        <p:nvSpPr>
          <p:cNvPr id="42" name="TextBox 41">
            <a:extLst>
              <a:ext uri="{FF2B5EF4-FFF2-40B4-BE49-F238E27FC236}">
                <a16:creationId xmlns:a16="http://schemas.microsoft.com/office/drawing/2014/main" id="{9A7A5EC7-413B-574C-B3FF-AB72FDB5CB84}"/>
              </a:ext>
            </a:extLst>
          </p:cNvPr>
          <p:cNvSpPr txBox="1"/>
          <p:nvPr/>
        </p:nvSpPr>
        <p:spPr>
          <a:xfrm>
            <a:off x="1726078" y="1006365"/>
            <a:ext cx="2517569" cy="923330"/>
          </a:xfrm>
          <a:prstGeom prst="rect">
            <a:avLst/>
          </a:prstGeom>
          <a:noFill/>
          <a:ln>
            <a:solidFill>
              <a:schemeClr val="tx1"/>
            </a:solidFill>
          </a:ln>
        </p:spPr>
        <p:txBody>
          <a:bodyPr wrap="square" rtlCol="0">
            <a:spAutoFit/>
          </a:bodyPr>
          <a:lstStyle/>
          <a:p>
            <a:pPr algn="ctr"/>
            <a:r>
              <a:rPr lang="en-US" dirty="0"/>
              <a:t>Proxy can own retry/circuit breaker/rate limiting</a:t>
            </a:r>
          </a:p>
        </p:txBody>
      </p:sp>
      <p:sp>
        <p:nvSpPr>
          <p:cNvPr id="43" name="TextBox 42">
            <a:extLst>
              <a:ext uri="{FF2B5EF4-FFF2-40B4-BE49-F238E27FC236}">
                <a16:creationId xmlns:a16="http://schemas.microsoft.com/office/drawing/2014/main" id="{AFA00FB9-C634-8A40-8F6E-E253F52070E4}"/>
              </a:ext>
            </a:extLst>
          </p:cNvPr>
          <p:cNvSpPr txBox="1"/>
          <p:nvPr/>
        </p:nvSpPr>
        <p:spPr>
          <a:xfrm>
            <a:off x="7661424" y="1018844"/>
            <a:ext cx="2517569" cy="1754326"/>
          </a:xfrm>
          <a:prstGeom prst="rect">
            <a:avLst/>
          </a:prstGeom>
          <a:noFill/>
          <a:ln>
            <a:solidFill>
              <a:schemeClr val="tx1"/>
            </a:solidFill>
          </a:ln>
        </p:spPr>
        <p:txBody>
          <a:bodyPr wrap="square" rtlCol="0">
            <a:spAutoFit/>
          </a:bodyPr>
          <a:lstStyle/>
          <a:p>
            <a:pPr algn="ctr"/>
            <a:r>
              <a:rPr lang="en-US" dirty="0"/>
              <a:t>On the server, it may provide cross-cutting concerns:</a:t>
            </a:r>
          </a:p>
          <a:p>
            <a:pPr algn="ctr"/>
            <a:r>
              <a:rPr lang="en-US" dirty="0"/>
              <a:t>TLS termination</a:t>
            </a:r>
          </a:p>
          <a:p>
            <a:pPr algn="ctr"/>
            <a:r>
              <a:rPr lang="en-US" dirty="0"/>
              <a:t>Authentication</a:t>
            </a:r>
          </a:p>
          <a:p>
            <a:pPr algn="ctr"/>
            <a:r>
              <a:rPr lang="en-US" dirty="0"/>
              <a:t>…</a:t>
            </a:r>
          </a:p>
        </p:txBody>
      </p:sp>
      <p:sp>
        <p:nvSpPr>
          <p:cNvPr id="47" name="Rectangle 46">
            <a:extLst>
              <a:ext uri="{FF2B5EF4-FFF2-40B4-BE49-F238E27FC236}">
                <a16:creationId xmlns:a16="http://schemas.microsoft.com/office/drawing/2014/main" id="{69E98623-2527-7747-871E-9CC4374E5435}"/>
              </a:ext>
            </a:extLst>
          </p:cNvPr>
          <p:cNvSpPr/>
          <p:nvPr/>
        </p:nvSpPr>
        <p:spPr>
          <a:xfrm>
            <a:off x="4898527" y="912505"/>
            <a:ext cx="1683302" cy="1383363"/>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Proxy</a:t>
            </a:r>
          </a:p>
        </p:txBody>
      </p:sp>
      <p:cxnSp>
        <p:nvCxnSpPr>
          <p:cNvPr id="60" name="Straight Arrow Connector 59">
            <a:extLst>
              <a:ext uri="{FF2B5EF4-FFF2-40B4-BE49-F238E27FC236}">
                <a16:creationId xmlns:a16="http://schemas.microsoft.com/office/drawing/2014/main" id="{5C2E7C4A-FABF-0042-94E9-FC24A9127DFE}"/>
              </a:ext>
            </a:extLst>
          </p:cNvPr>
          <p:cNvCxnSpPr>
            <a:cxnSpLocks/>
            <a:stCxn id="51" idx="2"/>
          </p:cNvCxnSpPr>
          <p:nvPr/>
        </p:nvCxnSpPr>
        <p:spPr>
          <a:xfrm>
            <a:off x="4009727" y="637033"/>
            <a:ext cx="1730451" cy="475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6C53AAA-94FD-984E-8DA3-2EF3C1AC3F41}"/>
              </a:ext>
            </a:extLst>
          </p:cNvPr>
          <p:cNvCxnSpPr>
            <a:cxnSpLocks/>
            <a:stCxn id="23" idx="2"/>
          </p:cNvCxnSpPr>
          <p:nvPr/>
        </p:nvCxnSpPr>
        <p:spPr>
          <a:xfrm flipH="1">
            <a:off x="5759771" y="540302"/>
            <a:ext cx="1392911" cy="572217"/>
          </a:xfrm>
          <a:prstGeom prst="straightConnector1">
            <a:avLst/>
          </a:prstGeom>
          <a:ln>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6DE75DB-DB3A-4F40-BA51-0EA3625352CF}"/>
              </a:ext>
            </a:extLst>
          </p:cNvPr>
          <p:cNvSpPr txBox="1"/>
          <p:nvPr/>
        </p:nvSpPr>
        <p:spPr>
          <a:xfrm>
            <a:off x="1698657" y="2139238"/>
            <a:ext cx="2517569" cy="923330"/>
          </a:xfrm>
          <a:prstGeom prst="rect">
            <a:avLst/>
          </a:prstGeom>
          <a:noFill/>
          <a:ln>
            <a:solidFill>
              <a:schemeClr val="tx1"/>
            </a:solidFill>
          </a:ln>
        </p:spPr>
        <p:txBody>
          <a:bodyPr wrap="square" rtlCol="0">
            <a:spAutoFit/>
          </a:bodyPr>
          <a:lstStyle/>
          <a:p>
            <a:pPr algn="ctr"/>
            <a:r>
              <a:rPr lang="en-US" dirty="0"/>
              <a:t>May load balance over a group of instances for availability</a:t>
            </a:r>
          </a:p>
        </p:txBody>
      </p:sp>
      <p:sp>
        <p:nvSpPr>
          <p:cNvPr id="11" name="TextBox 10">
            <a:extLst>
              <a:ext uri="{FF2B5EF4-FFF2-40B4-BE49-F238E27FC236}">
                <a16:creationId xmlns:a16="http://schemas.microsoft.com/office/drawing/2014/main" id="{8EBED793-1094-DC4D-A4E5-F31F00B17F0F}"/>
              </a:ext>
            </a:extLst>
          </p:cNvPr>
          <p:cNvSpPr txBox="1"/>
          <p:nvPr/>
        </p:nvSpPr>
        <p:spPr>
          <a:xfrm>
            <a:off x="5601555" y="5847605"/>
            <a:ext cx="521297" cy="369332"/>
          </a:xfrm>
          <a:prstGeom prst="rect">
            <a:avLst/>
          </a:prstGeom>
          <a:noFill/>
        </p:spPr>
        <p:txBody>
          <a:bodyPr wrap="none" rtlCol="0">
            <a:spAutoFit/>
          </a:bodyPr>
          <a:lstStyle/>
          <a:p>
            <a:r>
              <a:rPr lang="en-US" dirty="0"/>
              <a:t>Bus</a:t>
            </a:r>
          </a:p>
        </p:txBody>
      </p:sp>
      <p:sp>
        <p:nvSpPr>
          <p:cNvPr id="35" name="TextBox 34">
            <a:extLst>
              <a:ext uri="{FF2B5EF4-FFF2-40B4-BE49-F238E27FC236}">
                <a16:creationId xmlns:a16="http://schemas.microsoft.com/office/drawing/2014/main" id="{05E89473-FA2C-5B4A-BA6D-62B5F1808C26}"/>
              </a:ext>
            </a:extLst>
          </p:cNvPr>
          <p:cNvSpPr txBox="1"/>
          <p:nvPr/>
        </p:nvSpPr>
        <p:spPr>
          <a:xfrm>
            <a:off x="7661424" y="2928095"/>
            <a:ext cx="2517569" cy="646331"/>
          </a:xfrm>
          <a:prstGeom prst="rect">
            <a:avLst/>
          </a:prstGeom>
          <a:noFill/>
          <a:ln>
            <a:solidFill>
              <a:schemeClr val="tx1"/>
            </a:solidFill>
          </a:ln>
        </p:spPr>
        <p:txBody>
          <a:bodyPr wrap="square" rtlCol="0">
            <a:spAutoFit/>
          </a:bodyPr>
          <a:lstStyle/>
          <a:p>
            <a:pPr algn="ctr"/>
            <a:r>
              <a:rPr lang="en-US" dirty="0"/>
              <a:t>BFF is just tailored to one consumer only</a:t>
            </a:r>
          </a:p>
        </p:txBody>
      </p:sp>
    </p:spTree>
    <p:extLst>
      <p:ext uri="{BB962C8B-B14F-4D97-AF65-F5344CB8AC3E}">
        <p14:creationId xmlns:p14="http://schemas.microsoft.com/office/powerpoint/2010/main" val="380417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70" grpId="0" animBg="1"/>
      <p:bldP spid="3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4DD968C1-1CCC-1647-A1F6-3B8B97842A25}"/>
              </a:ext>
            </a:extLst>
          </p:cNvPr>
          <p:cNvSpPr/>
          <p:nvPr/>
        </p:nvSpPr>
        <p:spPr>
          <a:xfrm>
            <a:off x="1641076" y="2826199"/>
            <a:ext cx="1585913"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1488676" y="2673799"/>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9102580" y="2773773"/>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8950180" y="2621373"/>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6629307" y="27737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6476907" y="26213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4002135" y="2673797"/>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3" name="Rectangle 2"/>
          <p:cNvSpPr/>
          <p:nvPr/>
        </p:nvSpPr>
        <p:spPr>
          <a:xfrm>
            <a:off x="1336276" y="2521399"/>
            <a:ext cx="1585913"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1482199" y="268107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4092417" y="268107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6547879" y="268107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020283" y="268107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6175104" y="5515954"/>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754754" y="5515954"/>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1168167" y="5479378"/>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8797780" y="5528146"/>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3849735" y="2083671"/>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6310232" y="2062520"/>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8797780" y="2009369"/>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4154535" y="2826197"/>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4" name="Rectangle 3"/>
          <p:cNvSpPr/>
          <p:nvPr/>
        </p:nvSpPr>
        <p:spPr>
          <a:xfrm>
            <a:off x="3849735" y="2521397"/>
            <a:ext cx="1676399"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6324507" y="24689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8797780" y="2468973"/>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1328885" y="2077098"/>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841829" y="1349829"/>
            <a:ext cx="10755085" cy="51235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E44D714-E711-F84F-B137-A426FC8376FC}"/>
              </a:ext>
            </a:extLst>
          </p:cNvPr>
          <p:cNvCxnSpPr/>
          <p:nvPr/>
        </p:nvCxnSpPr>
        <p:spPr>
          <a:xfrm>
            <a:off x="2162629" y="1654629"/>
            <a:ext cx="740228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2162629" y="1654629"/>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4737980" y="1672826"/>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7242749" y="1672826"/>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p:nvPr/>
        </p:nvCxnSpPr>
        <p:spPr>
          <a:xfrm>
            <a:off x="9551847" y="1602773"/>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841829" y="217714"/>
            <a:ext cx="10755085" cy="8853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C9C370D-2551-624B-9614-53F3C9EA0E38}"/>
              </a:ext>
            </a:extLst>
          </p:cNvPr>
          <p:cNvSpPr/>
          <p:nvPr/>
        </p:nvSpPr>
        <p:spPr>
          <a:xfrm>
            <a:off x="1070396" y="393003"/>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4377767-F71E-0A4B-8517-E2FC273EF794}"/>
              </a:ext>
            </a:extLst>
          </p:cNvPr>
          <p:cNvSpPr txBox="1"/>
          <p:nvPr/>
        </p:nvSpPr>
        <p:spPr>
          <a:xfrm>
            <a:off x="1739589" y="501450"/>
            <a:ext cx="783191" cy="369332"/>
          </a:xfrm>
          <a:prstGeom prst="rect">
            <a:avLst/>
          </a:prstGeom>
          <a:noFill/>
        </p:spPr>
        <p:txBody>
          <a:bodyPr wrap="square" rtlCol="0">
            <a:spAutoFit/>
          </a:bodyPr>
          <a:lstStyle/>
          <a:p>
            <a:r>
              <a:rPr lang="en-US"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3625874" y="371234"/>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7CDDB87-085C-1D49-8557-FFA48E05BF2F}"/>
              </a:ext>
            </a:extLst>
          </p:cNvPr>
          <p:cNvSpPr txBox="1"/>
          <p:nvPr/>
        </p:nvSpPr>
        <p:spPr>
          <a:xfrm>
            <a:off x="4142667" y="494516"/>
            <a:ext cx="1124063" cy="369332"/>
          </a:xfrm>
          <a:prstGeom prst="rect">
            <a:avLst/>
          </a:prstGeom>
          <a:noFill/>
        </p:spPr>
        <p:txBody>
          <a:bodyPr wrap="square" rtlCol="0">
            <a:spAutoFit/>
          </a:bodyPr>
          <a:lstStyle/>
          <a:p>
            <a:r>
              <a:rPr lang="en-US"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5941979" y="356983"/>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E5A8D29-7ABD-A846-8348-2091800976DA}"/>
              </a:ext>
            </a:extLst>
          </p:cNvPr>
          <p:cNvSpPr txBox="1"/>
          <p:nvPr/>
        </p:nvSpPr>
        <p:spPr>
          <a:xfrm>
            <a:off x="6414337" y="466794"/>
            <a:ext cx="1273978" cy="369332"/>
          </a:xfrm>
          <a:prstGeom prst="rect">
            <a:avLst/>
          </a:prstGeom>
          <a:noFill/>
        </p:spPr>
        <p:txBody>
          <a:bodyPr wrap="square" rtlCol="0">
            <a:spAutoFit/>
          </a:bodyPr>
          <a:lstStyle/>
          <a:p>
            <a:r>
              <a:rPr lang="en-US"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8246831" y="342347"/>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9D4B07D-1EBB-EC4F-877D-E10F2400D96E}"/>
              </a:ext>
            </a:extLst>
          </p:cNvPr>
          <p:cNvSpPr txBox="1"/>
          <p:nvPr/>
        </p:nvSpPr>
        <p:spPr>
          <a:xfrm>
            <a:off x="8916024" y="450794"/>
            <a:ext cx="783191" cy="369332"/>
          </a:xfrm>
          <a:prstGeom prst="rect">
            <a:avLst/>
          </a:prstGeom>
          <a:noFill/>
        </p:spPr>
        <p:txBody>
          <a:bodyPr wrap="square" rtlCol="0">
            <a:spAutoFit/>
          </a:bodyPr>
          <a:lstStyle/>
          <a:p>
            <a:r>
              <a:rPr lang="en-US"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2281632" y="949921"/>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4612666" y="943785"/>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6912246" y="943785"/>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9161672" y="927721"/>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10092474" y="1457825"/>
            <a:ext cx="1282360" cy="369332"/>
          </a:xfrm>
          <a:prstGeom prst="rect">
            <a:avLst/>
          </a:prstGeom>
          <a:noFill/>
        </p:spPr>
        <p:txBody>
          <a:bodyPr wrap="square" rtlCol="0">
            <a:spAutoFit/>
          </a:bodyPr>
          <a:lstStyle/>
          <a:p>
            <a:r>
              <a:rPr lang="en-US"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10324738" y="393003"/>
            <a:ext cx="1282360" cy="646331"/>
          </a:xfrm>
          <a:prstGeom prst="rect">
            <a:avLst/>
          </a:prstGeom>
          <a:noFill/>
        </p:spPr>
        <p:txBody>
          <a:bodyPr wrap="square" rtlCol="0">
            <a:spAutoFit/>
          </a:bodyPr>
          <a:lstStyle/>
          <a:p>
            <a:pPr algn="ctr"/>
            <a:r>
              <a:rPr lang="en-US" dirty="0"/>
              <a:t>Control Plane</a:t>
            </a:r>
          </a:p>
        </p:txBody>
      </p:sp>
      <p:sp>
        <p:nvSpPr>
          <p:cNvPr id="58" name="TextBox 57">
            <a:extLst>
              <a:ext uri="{FF2B5EF4-FFF2-40B4-BE49-F238E27FC236}">
                <a16:creationId xmlns:a16="http://schemas.microsoft.com/office/drawing/2014/main" id="{F4A79865-D17B-D94B-9A7E-E3A14597805A}"/>
              </a:ext>
            </a:extLst>
          </p:cNvPr>
          <p:cNvSpPr txBox="1"/>
          <p:nvPr/>
        </p:nvSpPr>
        <p:spPr>
          <a:xfrm rot="16200000">
            <a:off x="-1406169" y="2974633"/>
            <a:ext cx="3733167" cy="523220"/>
          </a:xfrm>
          <a:prstGeom prst="rect">
            <a:avLst/>
          </a:prstGeom>
          <a:noFill/>
        </p:spPr>
        <p:txBody>
          <a:bodyPr wrap="square" rtlCol="0">
            <a:spAutoFit/>
          </a:bodyPr>
          <a:lstStyle/>
          <a:p>
            <a:pPr algn="ctr"/>
            <a:r>
              <a:rPr lang="en-US" sz="2800" dirty="0"/>
              <a:t>Service Mesh</a:t>
            </a:r>
          </a:p>
        </p:txBody>
      </p:sp>
    </p:spTree>
    <p:extLst>
      <p:ext uri="{BB962C8B-B14F-4D97-AF65-F5344CB8AC3E}">
        <p14:creationId xmlns:p14="http://schemas.microsoft.com/office/powerpoint/2010/main" val="3764599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37B4E3-7B4A-D740-9E0F-CF6C999BD11A}"/>
              </a:ext>
            </a:extLst>
          </p:cNvPr>
          <p:cNvSpPr>
            <a:spLocks noGrp="1"/>
          </p:cNvSpPr>
          <p:nvPr>
            <p:ph type="title"/>
          </p:nvPr>
        </p:nvSpPr>
        <p:spPr/>
        <p:txBody>
          <a:bodyPr/>
          <a:lstStyle/>
          <a:p>
            <a:r>
              <a:rPr lang="en-US" dirty="0"/>
              <a:t>Conversations</a:t>
            </a:r>
          </a:p>
        </p:txBody>
      </p:sp>
      <p:sp>
        <p:nvSpPr>
          <p:cNvPr id="4" name="Text Placeholder 3">
            <a:extLst>
              <a:ext uri="{FF2B5EF4-FFF2-40B4-BE49-F238E27FC236}">
                <a16:creationId xmlns:a16="http://schemas.microsoft.com/office/drawing/2014/main" id="{1D998A19-3138-1E4E-9D92-E156F302D407}"/>
              </a:ext>
            </a:extLst>
          </p:cNvPr>
          <p:cNvSpPr>
            <a:spLocks noGrp="1"/>
          </p:cNvSpPr>
          <p:nvPr>
            <p:ph type="body" idx="1"/>
          </p:nvPr>
        </p:nvSpPr>
        <p:spPr/>
        <p:txBody>
          <a:bodyPr/>
          <a:lstStyle/>
          <a:p>
            <a:r>
              <a:rPr lang="en-US" dirty="0"/>
              <a:t>Sagas</a:t>
            </a:r>
          </a:p>
        </p:txBody>
      </p:sp>
    </p:spTree>
    <p:extLst>
      <p:ext uri="{BB962C8B-B14F-4D97-AF65-F5344CB8AC3E}">
        <p14:creationId xmlns:p14="http://schemas.microsoft.com/office/powerpoint/2010/main" val="3923218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Arrow Connector 29">
            <a:extLst>
              <a:ext uri="{FF2B5EF4-FFF2-40B4-BE49-F238E27FC236}">
                <a16:creationId xmlns:a16="http://schemas.microsoft.com/office/drawing/2014/main" id="{D072A3BC-BF62-8D46-9BA4-C8348A1E8894}"/>
              </a:ext>
            </a:extLst>
          </p:cNvPr>
          <p:cNvCxnSpPr>
            <a:cxnSpLocks/>
          </p:cNvCxnSpPr>
          <p:nvPr/>
        </p:nvCxnSpPr>
        <p:spPr>
          <a:xfrm flipH="1">
            <a:off x="2649092" y="4012521"/>
            <a:ext cx="19885" cy="138999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8973224" y="329337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253757" y="3315975"/>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335054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5921804" y="3919549"/>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5797849" y="422628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502758" y="400361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9393832" y="42594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7502" y="4964303"/>
            <a:ext cx="706992" cy="640510"/>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3527081" y="3978502"/>
            <a:ext cx="1329936" cy="1477328"/>
          </a:xfrm>
          <a:prstGeom prst="rect">
            <a:avLst/>
          </a:prstGeom>
          <a:noFill/>
        </p:spPr>
        <p:txBody>
          <a:bodyPr wrap="square" rtlCol="0">
            <a:spAutoFit/>
          </a:bodyPr>
          <a:lstStyle/>
          <a:p>
            <a:pPr algn="ctr"/>
            <a:r>
              <a:rPr lang="en-US"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Choreography</a:t>
            </a:r>
          </a:p>
        </p:txBody>
      </p:sp>
      <p:sp>
        <p:nvSpPr>
          <p:cNvPr id="2" name="Slide Number Placeholder 1">
            <a:extLst>
              <a:ext uri="{FF2B5EF4-FFF2-40B4-BE49-F238E27FC236}">
                <a16:creationId xmlns:a16="http://schemas.microsoft.com/office/drawing/2014/main" id="{61AE330A-D86B-5043-B3B4-E0DE542663E0}"/>
              </a:ext>
            </a:extLst>
          </p:cNvPr>
          <p:cNvSpPr>
            <a:spLocks noGrp="1"/>
          </p:cNvSpPr>
          <p:nvPr>
            <p:ph type="sldNum" sz="quarter" idx="12"/>
          </p:nvPr>
        </p:nvSpPr>
        <p:spPr/>
        <p:txBody>
          <a:bodyPr/>
          <a:lstStyle/>
          <a:p>
            <a:fld id="{AA792DF1-A555-43FA-AD2F-E7EC51E120F1}" type="slidenum">
              <a:rPr lang="en-GB" smtClean="0"/>
              <a:t>24</a:t>
            </a:fld>
            <a:endParaRPr lang="en-GB"/>
          </a:p>
        </p:txBody>
      </p:sp>
      <p:sp>
        <p:nvSpPr>
          <p:cNvPr id="29" name="Can 28">
            <a:extLst>
              <a:ext uri="{FF2B5EF4-FFF2-40B4-BE49-F238E27FC236}">
                <a16:creationId xmlns:a16="http://schemas.microsoft.com/office/drawing/2014/main" id="{C7701173-53EC-8A4B-8F0B-7A44BA18FDE5}"/>
              </a:ext>
            </a:extLst>
          </p:cNvPr>
          <p:cNvSpPr/>
          <p:nvPr/>
        </p:nvSpPr>
        <p:spPr>
          <a:xfrm>
            <a:off x="2511808" y="415182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D215ECC-DB94-7248-87CE-8D3DAFD200A2}"/>
              </a:ext>
            </a:extLst>
          </p:cNvPr>
          <p:cNvSpPr txBox="1"/>
          <p:nvPr/>
        </p:nvSpPr>
        <p:spPr>
          <a:xfrm>
            <a:off x="190758" y="314336"/>
            <a:ext cx="2719702" cy="523220"/>
          </a:xfrm>
          <a:prstGeom prst="rect">
            <a:avLst/>
          </a:prstGeom>
          <a:noFill/>
          <a:ln>
            <a:solidFill>
              <a:schemeClr val="accent1"/>
            </a:solidFill>
          </a:ln>
        </p:spPr>
        <p:txBody>
          <a:bodyPr wrap="square" rtlCol="0">
            <a:spAutoFit/>
          </a:bodyPr>
          <a:lstStyle/>
          <a:p>
            <a:pPr algn="ctr"/>
            <a:r>
              <a:rPr lang="en-US" sz="2800" dirty="0"/>
              <a:t>Event-Oriented</a:t>
            </a:r>
          </a:p>
        </p:txBody>
      </p:sp>
    </p:spTree>
    <p:extLst>
      <p:ext uri="{BB962C8B-B14F-4D97-AF65-F5344CB8AC3E}">
        <p14:creationId xmlns:p14="http://schemas.microsoft.com/office/powerpoint/2010/main" val="35736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697972" y="3966035"/>
            <a:ext cx="36155" cy="146182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017851" y="331782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286998" y="334117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39209" y="327173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30204" y="3966034"/>
            <a:ext cx="0" cy="1398902"/>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781129" y="42740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667628" y="3966034"/>
            <a:ext cx="0" cy="1398902"/>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9502335" y="424143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124190" y="907811"/>
            <a:ext cx="1518432" cy="452004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85750" y="954536"/>
            <a:ext cx="1453395" cy="44733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289256" y="25735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334417" y="879729"/>
            <a:ext cx="517645" cy="4485207"/>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854546" y="932831"/>
            <a:ext cx="725040" cy="443210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633444" y="4316941"/>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7214643" y="920321"/>
            <a:ext cx="1810228" cy="445546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680359" cy="4385380"/>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7599463" y="261565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383B39-9251-114E-B83E-2D3AED857F77}"/>
              </a:ext>
            </a:extLst>
          </p:cNvPr>
          <p:cNvSpPr txBox="1"/>
          <p:nvPr/>
        </p:nvSpPr>
        <p:spPr>
          <a:xfrm>
            <a:off x="3536591" y="789451"/>
            <a:ext cx="1219049" cy="923330"/>
          </a:xfrm>
          <a:prstGeom prst="rect">
            <a:avLst/>
          </a:prstGeom>
          <a:noFill/>
        </p:spPr>
        <p:txBody>
          <a:bodyPr wrap="square" rtlCol="0">
            <a:spAutoFit/>
          </a:bodyPr>
          <a:lstStyle/>
          <a:p>
            <a:pPr algn="ctr"/>
            <a:r>
              <a:rPr lang="en-US" b="1"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5129640" y="732190"/>
            <a:ext cx="1219049" cy="1200329"/>
          </a:xfrm>
          <a:prstGeom prst="rect">
            <a:avLst/>
          </a:prstGeom>
          <a:noFill/>
        </p:spPr>
        <p:txBody>
          <a:bodyPr wrap="square" rtlCol="0">
            <a:spAutoFit/>
          </a:bodyPr>
          <a:lstStyle/>
          <a:p>
            <a:pPr algn="ctr"/>
            <a:r>
              <a:rPr lang="en-US" b="1" dirty="0">
                <a:solidFill>
                  <a:schemeClr val="tx2"/>
                </a:solidFill>
              </a:rPr>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555460" y="811081"/>
            <a:ext cx="2007239" cy="923330"/>
          </a:xfrm>
          <a:prstGeom prst="rect">
            <a:avLst/>
          </a:prstGeom>
          <a:noFill/>
        </p:spPr>
        <p:txBody>
          <a:bodyPr wrap="square" rtlCol="0">
            <a:spAutoFit/>
          </a:bodyPr>
          <a:lstStyle/>
          <a:p>
            <a:pPr algn="ctr"/>
            <a:r>
              <a:rPr lang="en-US" b="1" dirty="0">
                <a:solidFill>
                  <a:schemeClr val="accent2"/>
                </a:solidFill>
              </a:rPr>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399764" y="3167390"/>
            <a:ext cx="4430649" cy="523220"/>
          </a:xfrm>
          <a:prstGeom prst="rect">
            <a:avLst/>
          </a:prstGeom>
          <a:noFill/>
        </p:spPr>
        <p:txBody>
          <a:bodyPr wrap="square" rtlCol="0">
            <a:spAutoFit/>
          </a:bodyPr>
          <a:lstStyle/>
          <a:p>
            <a:pPr algn="ctr"/>
            <a:r>
              <a:rPr lang="en-US" sz="2800" dirty="0"/>
              <a:t>Orchestration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25</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2511307" y="42499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2511308" y="5604813"/>
            <a:ext cx="1074442" cy="1"/>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23208" y="5590141"/>
            <a:ext cx="824294" cy="1"/>
          </a:xfrm>
          <a:prstGeom prst="straightConnector1">
            <a:avLst/>
          </a:prstGeom>
          <a:ln w="2540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D85F21B9-124D-1A49-B604-7E685F28E44F}"/>
              </a:ext>
            </a:extLst>
          </p:cNvPr>
          <p:cNvSpPr txBox="1"/>
          <p:nvPr/>
        </p:nvSpPr>
        <p:spPr>
          <a:xfrm>
            <a:off x="190758" y="314336"/>
            <a:ext cx="3090696" cy="523220"/>
          </a:xfrm>
          <a:prstGeom prst="rect">
            <a:avLst/>
          </a:prstGeom>
          <a:noFill/>
          <a:ln>
            <a:solidFill>
              <a:schemeClr val="accent1"/>
            </a:solidFill>
          </a:ln>
        </p:spPr>
        <p:txBody>
          <a:bodyPr wrap="square" rtlCol="0">
            <a:spAutoFit/>
          </a:bodyPr>
          <a:lstStyle/>
          <a:p>
            <a:pPr algn="ctr"/>
            <a:r>
              <a:rPr lang="en-US" sz="2800" dirty="0"/>
              <a:t>Command-Oriented</a:t>
            </a:r>
          </a:p>
        </p:txBody>
      </p: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8976192" y="5535471"/>
            <a:ext cx="824294"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Flowchart: Magnetic Disk 12">
            <a:extLst>
              <a:ext uri="{FF2B5EF4-FFF2-40B4-BE49-F238E27FC236}">
                <a16:creationId xmlns:a16="http://schemas.microsoft.com/office/drawing/2014/main" id="{F010B275-B26E-6245-834C-3DFBB073851F}"/>
              </a:ext>
            </a:extLst>
          </p:cNvPr>
          <p:cNvSpPr/>
          <p:nvPr/>
        </p:nvSpPr>
        <p:spPr>
          <a:xfrm>
            <a:off x="6929939" y="375857"/>
            <a:ext cx="488275" cy="31547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Tree>
    <p:extLst>
      <p:ext uri="{BB962C8B-B14F-4D97-AF65-F5344CB8AC3E}">
        <p14:creationId xmlns:p14="http://schemas.microsoft.com/office/powerpoint/2010/main" val="54144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9" grpId="0"/>
      <p:bldP spid="50" grpId="0"/>
      <p:bldP spid="5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697972" y="3966035"/>
            <a:ext cx="36155" cy="1461822"/>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017851" y="331782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286998" y="334117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39209" y="327173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30204" y="3966034"/>
            <a:ext cx="0" cy="1398902"/>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781129" y="42740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667628" y="3966034"/>
            <a:ext cx="0" cy="1398902"/>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9502335" y="424143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124190" y="907811"/>
            <a:ext cx="1518432" cy="4520046"/>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85750" y="954536"/>
            <a:ext cx="1453395" cy="4473321"/>
          </a:xfrm>
          <a:prstGeom prst="straightConnector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289256" y="25735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334417" y="879729"/>
            <a:ext cx="517645" cy="4485207"/>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854546" y="932831"/>
            <a:ext cx="725040" cy="4432105"/>
          </a:xfrm>
          <a:prstGeom prst="straightConnector1">
            <a:avLst/>
          </a:prstGeom>
          <a:ln w="25400">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633444" y="4316941"/>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7214643" y="920321"/>
            <a:ext cx="1810228" cy="4455468"/>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680359" cy="4385380"/>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0339881">
            <a:off x="7599463" y="261565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B0AD50E-EBA3-CB49-B173-D74B4417F540}"/>
              </a:ext>
            </a:extLst>
          </p:cNvPr>
          <p:cNvSpPr txBox="1"/>
          <p:nvPr/>
        </p:nvSpPr>
        <p:spPr>
          <a:xfrm>
            <a:off x="6640377" y="1158000"/>
            <a:ext cx="1219049" cy="923330"/>
          </a:xfrm>
          <a:prstGeom prst="rect">
            <a:avLst/>
          </a:prstGeom>
          <a:noFill/>
        </p:spPr>
        <p:txBody>
          <a:bodyPr wrap="square" rtlCol="0">
            <a:spAutoFit/>
          </a:bodyPr>
          <a:lstStyle/>
          <a:p>
            <a:pPr algn="ctr"/>
            <a:r>
              <a:rPr lang="en-US" b="1" dirty="0">
                <a:solidFill>
                  <a:schemeClr val="accent2"/>
                </a:solidFill>
              </a:rPr>
              <a:t>1:Saga gets error response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Compensation</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26</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2511307" y="42499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2511308" y="5604813"/>
            <a:ext cx="1074442" cy="1"/>
          </a:xfrm>
          <a:prstGeom prst="straightConnector1">
            <a:avLst/>
          </a:prstGeom>
          <a:ln w="254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23208" y="5590141"/>
            <a:ext cx="824294" cy="1"/>
          </a:xfrm>
          <a:prstGeom prst="straightConnector1">
            <a:avLst/>
          </a:prstGeom>
          <a:ln w="25400">
            <a:solidFill>
              <a:schemeClr val="tx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D20E419-F8F3-B140-B5D4-6DD0FD2A0B2E}"/>
              </a:ext>
            </a:extLst>
          </p:cNvPr>
          <p:cNvCxnSpPr>
            <a:cxnSpLocks/>
          </p:cNvCxnSpPr>
          <p:nvPr/>
        </p:nvCxnSpPr>
        <p:spPr>
          <a:xfrm flipH="1">
            <a:off x="8976192" y="5535471"/>
            <a:ext cx="824294" cy="1"/>
          </a:xfrm>
          <a:prstGeom prst="straightConnector1">
            <a:avLst/>
          </a:prstGeom>
          <a:ln w="254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Explosion 1 8">
            <a:extLst>
              <a:ext uri="{FF2B5EF4-FFF2-40B4-BE49-F238E27FC236}">
                <a16:creationId xmlns:a16="http://schemas.microsoft.com/office/drawing/2014/main" id="{A217F467-2D70-844A-BA08-5AFC3907C156}"/>
              </a:ext>
            </a:extLst>
          </p:cNvPr>
          <p:cNvSpPr/>
          <p:nvPr/>
        </p:nvSpPr>
        <p:spPr>
          <a:xfrm>
            <a:off x="9191501" y="2398816"/>
            <a:ext cx="736270" cy="844317"/>
          </a:xfrm>
          <a:prstGeom prst="irregularSeal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7CE675CA-BAE4-6C43-8E05-6198C9E90CF6}"/>
              </a:ext>
            </a:extLst>
          </p:cNvPr>
          <p:cNvSpPr txBox="1"/>
          <p:nvPr/>
        </p:nvSpPr>
        <p:spPr>
          <a:xfrm>
            <a:off x="3565194" y="880277"/>
            <a:ext cx="1219049" cy="923330"/>
          </a:xfrm>
          <a:prstGeom prst="rect">
            <a:avLst/>
          </a:prstGeom>
          <a:noFill/>
        </p:spPr>
        <p:txBody>
          <a:bodyPr wrap="square" rtlCol="0">
            <a:spAutoFit/>
          </a:bodyPr>
          <a:lstStyle/>
          <a:p>
            <a:pPr algn="ctr"/>
            <a:r>
              <a:rPr lang="en-US" b="1" dirty="0">
                <a:solidFill>
                  <a:schemeClr val="accent1"/>
                </a:solidFill>
              </a:rPr>
              <a:t>1:Saga cancels booking</a:t>
            </a:r>
          </a:p>
        </p:txBody>
      </p:sp>
      <p:sp>
        <p:nvSpPr>
          <p:cNvPr id="43" name="TextBox 42">
            <a:extLst>
              <a:ext uri="{FF2B5EF4-FFF2-40B4-BE49-F238E27FC236}">
                <a16:creationId xmlns:a16="http://schemas.microsoft.com/office/drawing/2014/main" id="{32F60E62-79B6-9241-BC88-4DBEC8FEFD7B}"/>
              </a:ext>
            </a:extLst>
          </p:cNvPr>
          <p:cNvSpPr txBox="1"/>
          <p:nvPr/>
        </p:nvSpPr>
        <p:spPr>
          <a:xfrm>
            <a:off x="5382653" y="906229"/>
            <a:ext cx="1219049" cy="923330"/>
          </a:xfrm>
          <a:prstGeom prst="rect">
            <a:avLst/>
          </a:prstGeom>
          <a:noFill/>
        </p:spPr>
        <p:txBody>
          <a:bodyPr wrap="square" rtlCol="0">
            <a:spAutoFit/>
          </a:bodyPr>
          <a:lstStyle/>
          <a:p>
            <a:pPr algn="ctr"/>
            <a:r>
              <a:rPr lang="en-US" b="1" dirty="0">
                <a:solidFill>
                  <a:schemeClr val="tx2"/>
                </a:solidFill>
              </a:rPr>
              <a:t>1:Saga emails customer</a:t>
            </a:r>
          </a:p>
        </p:txBody>
      </p:sp>
    </p:spTree>
    <p:extLst>
      <p:ext uri="{BB962C8B-B14F-4D97-AF65-F5344CB8AC3E}">
        <p14:creationId xmlns:p14="http://schemas.microsoft.com/office/powerpoint/2010/main" val="37001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9" grpId="0" animBg="1"/>
      <p:bldP spid="41" grpId="0"/>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Straight Arrow Connector 39">
            <a:extLst>
              <a:ext uri="{FF2B5EF4-FFF2-40B4-BE49-F238E27FC236}">
                <a16:creationId xmlns:a16="http://schemas.microsoft.com/office/drawing/2014/main" id="{761A0A02-EC93-E745-8FCA-488FFD58EEC0}"/>
              </a:ext>
            </a:extLst>
          </p:cNvPr>
          <p:cNvCxnSpPr>
            <a:cxnSpLocks/>
            <a:endCxn id="10" idx="2"/>
          </p:cNvCxnSpPr>
          <p:nvPr/>
        </p:nvCxnSpPr>
        <p:spPr>
          <a:xfrm flipV="1">
            <a:off x="2697972" y="3966035"/>
            <a:ext cx="36155" cy="1461822"/>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017851" y="331782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286998" y="334117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39209" y="3271732"/>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5930204" y="3966034"/>
            <a:ext cx="0" cy="1398902"/>
          </a:xfrm>
          <a:prstGeom prst="straightConnector1">
            <a:avLst/>
          </a:prstGeom>
          <a:ln w="25400" cmpd="sng">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5781129" y="427401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n 17">
            <a:extLst>
              <a:ext uri="{FF2B5EF4-FFF2-40B4-BE49-F238E27FC236}">
                <a16:creationId xmlns:a16="http://schemas.microsoft.com/office/drawing/2014/main" id="{A96A48BF-E097-224F-B9FA-786985B345EC}"/>
              </a:ext>
            </a:extLst>
          </p:cNvPr>
          <p:cNvSpPr/>
          <p:nvPr/>
        </p:nvSpPr>
        <p:spPr>
          <a:xfrm>
            <a:off x="9502335" y="424143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Processor Manager</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124190" y="907811"/>
            <a:ext cx="1518432" cy="4520046"/>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85750" y="954536"/>
            <a:ext cx="1453395" cy="4473321"/>
          </a:xfrm>
          <a:prstGeom prst="straightConnector1">
            <a:avLst/>
          </a:prstGeom>
          <a:ln w="25400">
            <a:prstDash val="solid"/>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983302">
            <a:off x="4289256" y="25735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H="1" flipV="1">
            <a:off x="6334417" y="879729"/>
            <a:ext cx="517645" cy="4485207"/>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p:cNvCxnSpPr>
          <p:nvPr/>
        </p:nvCxnSpPr>
        <p:spPr>
          <a:xfrm>
            <a:off x="5854546" y="932831"/>
            <a:ext cx="725040" cy="4432105"/>
          </a:xfrm>
          <a:prstGeom prst="straightConnector1">
            <a:avLst/>
          </a:prstGeom>
          <a:ln w="2540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8" name="Can 37">
            <a:extLst>
              <a:ext uri="{FF2B5EF4-FFF2-40B4-BE49-F238E27FC236}">
                <a16:creationId xmlns:a16="http://schemas.microsoft.com/office/drawing/2014/main" id="{0941B95E-64CA-2442-835D-540133DD4790}"/>
              </a:ext>
            </a:extLst>
          </p:cNvPr>
          <p:cNvSpPr/>
          <p:nvPr/>
        </p:nvSpPr>
        <p:spPr>
          <a:xfrm>
            <a:off x="6633444" y="4316941"/>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flipH="1">
            <a:off x="2897579" y="920321"/>
            <a:ext cx="4317064" cy="4507536"/>
          </a:xfrm>
          <a:prstGeom prst="straightConnector1">
            <a:avLst/>
          </a:prstGeom>
          <a:ln w="254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V="1">
            <a:off x="3800104" y="932831"/>
            <a:ext cx="3174808" cy="4442958"/>
          </a:xfrm>
          <a:prstGeom prst="straightConnector1">
            <a:avLst/>
          </a:prstGeom>
          <a:ln w="25400">
            <a:solidFill>
              <a:schemeClr val="accent2"/>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2243771">
            <a:off x="4264843" y="429039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Reservations</a:t>
            </a:r>
          </a:p>
        </p:txBody>
      </p:sp>
      <p:sp>
        <p:nvSpPr>
          <p:cNvPr id="2" name="Slide Number Placeholder 1">
            <a:extLst>
              <a:ext uri="{FF2B5EF4-FFF2-40B4-BE49-F238E27FC236}">
                <a16:creationId xmlns:a16="http://schemas.microsoft.com/office/drawing/2014/main" id="{D23B96F1-46A9-A445-950D-943ED8E2C06D}"/>
              </a:ext>
            </a:extLst>
          </p:cNvPr>
          <p:cNvSpPr>
            <a:spLocks noGrp="1"/>
          </p:cNvSpPr>
          <p:nvPr>
            <p:ph type="sldNum" sz="quarter" idx="12"/>
          </p:nvPr>
        </p:nvSpPr>
        <p:spPr/>
        <p:txBody>
          <a:bodyPr/>
          <a:lstStyle/>
          <a:p>
            <a:fld id="{AA792DF1-A555-43FA-AD2F-E7EC51E120F1}" type="slidenum">
              <a:rPr lang="en-GB" smtClean="0"/>
              <a:t>27</a:t>
            </a:fld>
            <a:endParaRPr lang="en-GB"/>
          </a:p>
        </p:txBody>
      </p:sp>
      <p:sp>
        <p:nvSpPr>
          <p:cNvPr id="36" name="Can 35">
            <a:extLst>
              <a:ext uri="{FF2B5EF4-FFF2-40B4-BE49-F238E27FC236}">
                <a16:creationId xmlns:a16="http://schemas.microsoft.com/office/drawing/2014/main" id="{E33A8B6B-261D-9247-833B-F7390B1BC8F7}"/>
              </a:ext>
            </a:extLst>
          </p:cNvPr>
          <p:cNvSpPr/>
          <p:nvPr/>
        </p:nvSpPr>
        <p:spPr>
          <a:xfrm>
            <a:off x="2511307" y="424995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BBC590A7-B257-A145-AB7F-19BFF7584A49}"/>
              </a:ext>
            </a:extLst>
          </p:cNvPr>
          <p:cNvCxnSpPr>
            <a:cxnSpLocks/>
          </p:cNvCxnSpPr>
          <p:nvPr/>
        </p:nvCxnSpPr>
        <p:spPr>
          <a:xfrm flipH="1">
            <a:off x="2511308" y="5604813"/>
            <a:ext cx="1074442" cy="1"/>
          </a:xfrm>
          <a:prstGeom prst="straightConnector1">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0BE6C6D-B93A-EB4C-AADF-F03629AAF92C}"/>
              </a:ext>
            </a:extLst>
          </p:cNvPr>
          <p:cNvCxnSpPr>
            <a:cxnSpLocks/>
          </p:cNvCxnSpPr>
          <p:nvPr/>
        </p:nvCxnSpPr>
        <p:spPr>
          <a:xfrm flipH="1">
            <a:off x="5823208" y="5590141"/>
            <a:ext cx="824294" cy="1"/>
          </a:xfrm>
          <a:prstGeom prst="straightConnector1">
            <a:avLst/>
          </a:prstGeom>
          <a:ln w="25400">
            <a:solidFill>
              <a:schemeClr val="tx2"/>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E675CA-BAE4-6C43-8E05-6198C9E90CF6}"/>
              </a:ext>
            </a:extLst>
          </p:cNvPr>
          <p:cNvSpPr txBox="1"/>
          <p:nvPr/>
        </p:nvSpPr>
        <p:spPr>
          <a:xfrm>
            <a:off x="3565194" y="880277"/>
            <a:ext cx="1219049" cy="923330"/>
          </a:xfrm>
          <a:prstGeom prst="rect">
            <a:avLst/>
          </a:prstGeom>
          <a:noFill/>
        </p:spPr>
        <p:txBody>
          <a:bodyPr wrap="square" rtlCol="0">
            <a:spAutoFit/>
          </a:bodyPr>
          <a:lstStyle/>
          <a:p>
            <a:pPr algn="ctr"/>
            <a:r>
              <a:rPr lang="en-US" b="1" dirty="0">
                <a:solidFill>
                  <a:schemeClr val="accent1"/>
                </a:solidFill>
              </a:rPr>
              <a:t>1:User</a:t>
            </a:r>
          </a:p>
          <a:p>
            <a:pPr algn="ctr"/>
            <a:r>
              <a:rPr lang="en-US" b="1" dirty="0">
                <a:solidFill>
                  <a:schemeClr val="accent1"/>
                </a:solidFill>
              </a:rPr>
              <a:t> makes booking</a:t>
            </a:r>
          </a:p>
        </p:txBody>
      </p:sp>
      <p:sp>
        <p:nvSpPr>
          <p:cNvPr id="44" name="TextBox 43">
            <a:extLst>
              <a:ext uri="{FF2B5EF4-FFF2-40B4-BE49-F238E27FC236}">
                <a16:creationId xmlns:a16="http://schemas.microsoft.com/office/drawing/2014/main" id="{3A16BACB-9DA7-E446-BE22-60EF3B8265D7}"/>
              </a:ext>
            </a:extLst>
          </p:cNvPr>
          <p:cNvSpPr txBox="1"/>
          <p:nvPr/>
        </p:nvSpPr>
        <p:spPr>
          <a:xfrm>
            <a:off x="5288107" y="913097"/>
            <a:ext cx="1404367" cy="646331"/>
          </a:xfrm>
          <a:prstGeom prst="rect">
            <a:avLst/>
          </a:prstGeom>
          <a:noFill/>
        </p:spPr>
        <p:txBody>
          <a:bodyPr wrap="square" rtlCol="0">
            <a:spAutoFit/>
          </a:bodyPr>
          <a:lstStyle/>
          <a:p>
            <a:pPr algn="ctr"/>
            <a:r>
              <a:rPr lang="en-US" b="1" dirty="0">
                <a:solidFill>
                  <a:schemeClr val="tx2"/>
                </a:solidFill>
              </a:rPr>
              <a:t>3:User</a:t>
            </a:r>
          </a:p>
          <a:p>
            <a:pPr algn="ctr"/>
            <a:r>
              <a:rPr lang="en-US" b="1" dirty="0">
                <a:solidFill>
                  <a:schemeClr val="tx2"/>
                </a:solidFill>
              </a:rPr>
              <a:t> checks out</a:t>
            </a:r>
          </a:p>
        </p:txBody>
      </p:sp>
      <p:pic>
        <p:nvPicPr>
          <p:cNvPr id="20" name="Graphic 19" descr="Stopwatch">
            <a:extLst>
              <a:ext uri="{FF2B5EF4-FFF2-40B4-BE49-F238E27FC236}">
                <a16:creationId xmlns:a16="http://schemas.microsoft.com/office/drawing/2014/main" id="{EB66A865-E894-9D48-AEA6-05576BF0E6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4491" y="7981"/>
            <a:ext cx="914400" cy="914400"/>
          </a:xfrm>
          <a:prstGeom prst="rect">
            <a:avLst/>
          </a:prstGeom>
        </p:spPr>
      </p:pic>
      <p:sp>
        <p:nvSpPr>
          <p:cNvPr id="46" name="TextBox 45">
            <a:extLst>
              <a:ext uri="{FF2B5EF4-FFF2-40B4-BE49-F238E27FC236}">
                <a16:creationId xmlns:a16="http://schemas.microsoft.com/office/drawing/2014/main" id="{54B88039-1B9B-2748-B2D5-3C2FEA7204AA}"/>
              </a:ext>
            </a:extLst>
          </p:cNvPr>
          <p:cNvSpPr txBox="1"/>
          <p:nvPr/>
        </p:nvSpPr>
        <p:spPr>
          <a:xfrm>
            <a:off x="1551234" y="128649"/>
            <a:ext cx="1841276" cy="646331"/>
          </a:xfrm>
          <a:prstGeom prst="rect">
            <a:avLst/>
          </a:prstGeom>
          <a:noFill/>
        </p:spPr>
        <p:txBody>
          <a:bodyPr wrap="square" rtlCol="0">
            <a:spAutoFit/>
          </a:bodyPr>
          <a:lstStyle/>
          <a:p>
            <a:pPr algn="ctr"/>
            <a:r>
              <a:rPr lang="en-US" b="1" dirty="0">
                <a:solidFill>
                  <a:schemeClr val="accent1"/>
                </a:solidFill>
              </a:rPr>
              <a:t>2:</a:t>
            </a:r>
            <a:r>
              <a:rPr lang="en-US" b="1" dirty="0">
                <a:solidFill>
                  <a:srgbClr val="FF0000"/>
                </a:solidFill>
              </a:rPr>
              <a:t>We reserve the booking</a:t>
            </a:r>
          </a:p>
        </p:txBody>
      </p:sp>
      <p:sp>
        <p:nvSpPr>
          <p:cNvPr id="48" name="TextBox 47">
            <a:extLst>
              <a:ext uri="{FF2B5EF4-FFF2-40B4-BE49-F238E27FC236}">
                <a16:creationId xmlns:a16="http://schemas.microsoft.com/office/drawing/2014/main" id="{12706923-61E1-AE4E-87A1-C6C4FC6B498B}"/>
              </a:ext>
            </a:extLst>
          </p:cNvPr>
          <p:cNvSpPr txBox="1"/>
          <p:nvPr/>
        </p:nvSpPr>
        <p:spPr>
          <a:xfrm>
            <a:off x="6861947" y="1151001"/>
            <a:ext cx="1527897" cy="646331"/>
          </a:xfrm>
          <a:prstGeom prst="rect">
            <a:avLst/>
          </a:prstGeom>
          <a:noFill/>
        </p:spPr>
        <p:txBody>
          <a:bodyPr wrap="square" rtlCol="0">
            <a:spAutoFit/>
          </a:bodyPr>
          <a:lstStyle/>
          <a:p>
            <a:pPr algn="ctr"/>
            <a:r>
              <a:rPr lang="en-US" b="1" dirty="0">
                <a:solidFill>
                  <a:schemeClr val="accent2"/>
                </a:solidFill>
              </a:rPr>
              <a:t>4:User</a:t>
            </a:r>
          </a:p>
          <a:p>
            <a:pPr algn="ctr"/>
            <a:r>
              <a:rPr lang="en-US" b="1" dirty="0">
                <a:solidFill>
                  <a:schemeClr val="accent2"/>
                </a:solidFill>
              </a:rPr>
              <a:t> Times Out</a:t>
            </a:r>
          </a:p>
        </p:txBody>
      </p:sp>
      <p:pic>
        <p:nvPicPr>
          <p:cNvPr id="49" name="Graphic 48" descr="Stopwatch">
            <a:extLst>
              <a:ext uri="{FF2B5EF4-FFF2-40B4-BE49-F238E27FC236}">
                <a16:creationId xmlns:a16="http://schemas.microsoft.com/office/drawing/2014/main" id="{AA1F5D1F-0362-D048-8405-FB77C582F3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38784" y="343062"/>
            <a:ext cx="914400" cy="914400"/>
          </a:xfrm>
          <a:prstGeom prst="rect">
            <a:avLst/>
          </a:prstGeom>
        </p:spPr>
      </p:pic>
      <p:pic>
        <p:nvPicPr>
          <p:cNvPr id="26" name="Graphic 25" descr="No sign">
            <a:extLst>
              <a:ext uri="{FF2B5EF4-FFF2-40B4-BE49-F238E27FC236}">
                <a16:creationId xmlns:a16="http://schemas.microsoft.com/office/drawing/2014/main" id="{57B11989-3DED-8D4E-A11E-DB4FA77C78B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07600" y="347410"/>
            <a:ext cx="914400" cy="914400"/>
          </a:xfrm>
          <a:prstGeom prst="rect">
            <a:avLst/>
          </a:prstGeom>
        </p:spPr>
      </p:pic>
    </p:spTree>
    <p:extLst>
      <p:ext uri="{BB962C8B-B14F-4D97-AF65-F5344CB8AC3E}">
        <p14:creationId xmlns:p14="http://schemas.microsoft.com/office/powerpoint/2010/main" val="42314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47" grpId="0" animBg="1"/>
      <p:bldP spid="41" grpId="0"/>
      <p:bldP spid="44" grpId="0"/>
      <p:bldP spid="46"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E2A185-CB9E-FB4B-94AB-B4624F7357C9}"/>
              </a:ext>
            </a:extLst>
          </p:cNvPr>
          <p:cNvSpPr>
            <a:spLocks noGrp="1"/>
          </p:cNvSpPr>
          <p:nvPr>
            <p:ph type="title"/>
          </p:nvPr>
        </p:nvSpPr>
        <p:spPr/>
        <p:txBody>
          <a:bodyPr/>
          <a:lstStyle/>
          <a:p>
            <a:r>
              <a:rPr lang="en-US" dirty="0"/>
              <a:t>Guidance</a:t>
            </a:r>
          </a:p>
        </p:txBody>
      </p:sp>
      <p:sp>
        <p:nvSpPr>
          <p:cNvPr id="4" name="Text Placeholder 3">
            <a:extLst>
              <a:ext uri="{FF2B5EF4-FFF2-40B4-BE49-F238E27FC236}">
                <a16:creationId xmlns:a16="http://schemas.microsoft.com/office/drawing/2014/main" id="{F6901B92-658F-024C-A493-BF8DC73D54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75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378883" y="139200"/>
            <a:ext cx="11228800" cy="1143200"/>
          </a:xfrm>
          <a:prstGeom prst="rect">
            <a:avLst/>
          </a:prstGeom>
        </p:spPr>
        <p:txBody>
          <a:bodyPr spcFirstLastPara="1" vert="horz" wrap="square" lIns="121900" tIns="121900" rIns="121900" bIns="121900" rtlCol="0" anchor="t" anchorCtr="0">
            <a:noAutofit/>
          </a:bodyPr>
          <a:lstStyle/>
          <a:p>
            <a:r>
              <a:rPr lang="en-US"/>
              <a:t>Commands</a:t>
            </a:r>
            <a:endParaRPr/>
          </a:p>
        </p:txBody>
      </p:sp>
      <p:sp>
        <p:nvSpPr>
          <p:cNvPr id="157" name="Google Shape;157;p27"/>
          <p:cNvSpPr txBox="1">
            <a:spLocks noGrp="1"/>
          </p:cNvSpPr>
          <p:nvPr>
            <p:ph type="sldNum" idx="12"/>
          </p:nvPr>
        </p:nvSpPr>
        <p:spPr>
          <a:xfrm>
            <a:off x="379200" y="6356351"/>
            <a:ext cx="2844800" cy="366000"/>
          </a:xfrm>
          <a:prstGeom prst="rect">
            <a:avLst/>
          </a:prstGeom>
        </p:spPr>
        <p:txBody>
          <a:bodyPr spcFirstLastPara="1" vert="horz" wrap="square" lIns="121900" tIns="121900" rIns="121900" bIns="121900" rtlCol="0" anchor="ctr" anchorCtr="0">
            <a:noAutofit/>
          </a:bodyPr>
          <a:lstStyle/>
          <a:p>
            <a:pPr>
              <a:buClr>
                <a:srgbClr val="000000"/>
              </a:buClr>
            </a:pPr>
            <a:fld id="{00000000-1234-1234-1234-123412341234}" type="slidenum">
              <a:rPr lang="en-US"/>
              <a:pPr>
                <a:buClr>
                  <a:srgbClr val="000000"/>
                </a:buClr>
              </a:pPr>
              <a:t>29</a:t>
            </a:fld>
            <a:endParaRPr/>
          </a:p>
        </p:txBody>
      </p:sp>
      <p:pic>
        <p:nvPicPr>
          <p:cNvPr id="158" name="Google Shape;158;p27"/>
          <p:cNvPicPr preferRelativeResize="0"/>
          <p:nvPr/>
        </p:nvPicPr>
        <p:blipFill>
          <a:blip r:embed="rId3">
            <a:alphaModFix/>
          </a:blip>
          <a:stretch>
            <a:fillRect/>
          </a:stretch>
        </p:blipFill>
        <p:spPr>
          <a:xfrm>
            <a:off x="2291234" y="953333"/>
            <a:ext cx="7404069" cy="5169200"/>
          </a:xfrm>
          <a:prstGeom prst="rect">
            <a:avLst/>
          </a:prstGeom>
          <a:noFill/>
          <a:ln>
            <a:noFill/>
          </a:ln>
        </p:spPr>
      </p:pic>
    </p:spTree>
    <p:extLst>
      <p:ext uri="{BB962C8B-B14F-4D97-AF65-F5344CB8AC3E}">
        <p14:creationId xmlns:p14="http://schemas.microsoft.com/office/powerpoint/2010/main" val="3878641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FBE7C0-8853-AF43-9C64-BEEFB7549C8F}"/>
              </a:ext>
            </a:extLst>
          </p:cNvPr>
          <p:cNvSpPr>
            <a:spLocks noGrp="1"/>
          </p:cNvSpPr>
          <p:nvPr>
            <p:ph type="title"/>
          </p:nvPr>
        </p:nvSpPr>
        <p:spPr/>
        <p:txBody>
          <a:bodyPr/>
          <a:lstStyle/>
          <a:p>
            <a:r>
              <a:rPr lang="en-US" dirty="0"/>
              <a:t>What is a Microservice?</a:t>
            </a:r>
          </a:p>
        </p:txBody>
      </p:sp>
      <p:sp>
        <p:nvSpPr>
          <p:cNvPr id="5" name="Text Placeholder 4">
            <a:extLst>
              <a:ext uri="{FF2B5EF4-FFF2-40B4-BE49-F238E27FC236}">
                <a16:creationId xmlns:a16="http://schemas.microsoft.com/office/drawing/2014/main" id="{536ABA85-1AA8-F140-9F5B-DAEA2B9765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6310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256383" y="139200"/>
            <a:ext cx="11228800" cy="1143200"/>
          </a:xfrm>
          <a:prstGeom prst="rect">
            <a:avLst/>
          </a:prstGeom>
        </p:spPr>
        <p:txBody>
          <a:bodyPr spcFirstLastPara="1" vert="horz" wrap="square" lIns="121900" tIns="121900" rIns="121900" bIns="121900" rtlCol="0" anchor="t" anchorCtr="0">
            <a:noAutofit/>
          </a:bodyPr>
          <a:lstStyle/>
          <a:p>
            <a:r>
              <a:rPr lang="en-US"/>
              <a:t>Queries</a:t>
            </a:r>
            <a:endParaRPr/>
          </a:p>
        </p:txBody>
      </p:sp>
      <p:sp>
        <p:nvSpPr>
          <p:cNvPr id="165" name="Google Shape;165;p28"/>
          <p:cNvSpPr txBox="1">
            <a:spLocks noGrp="1"/>
          </p:cNvSpPr>
          <p:nvPr>
            <p:ph type="sldNum" idx="12"/>
          </p:nvPr>
        </p:nvSpPr>
        <p:spPr>
          <a:xfrm>
            <a:off x="379200" y="6356351"/>
            <a:ext cx="2844800" cy="366000"/>
          </a:xfrm>
          <a:prstGeom prst="rect">
            <a:avLst/>
          </a:prstGeom>
        </p:spPr>
        <p:txBody>
          <a:bodyPr spcFirstLastPara="1" vert="horz" wrap="square" lIns="121900" tIns="121900" rIns="121900" bIns="121900" rtlCol="0" anchor="ctr" anchorCtr="0">
            <a:noAutofit/>
          </a:bodyPr>
          <a:lstStyle/>
          <a:p>
            <a:fld id="{00000000-1234-1234-1234-123412341234}" type="slidenum">
              <a:rPr lang="en-US"/>
              <a:pPr/>
              <a:t>30</a:t>
            </a:fld>
            <a:endParaRPr/>
          </a:p>
        </p:txBody>
      </p:sp>
      <p:pic>
        <p:nvPicPr>
          <p:cNvPr id="166" name="Google Shape;166;p28"/>
          <p:cNvPicPr preferRelativeResize="0"/>
          <p:nvPr/>
        </p:nvPicPr>
        <p:blipFill>
          <a:blip r:embed="rId3">
            <a:alphaModFix/>
          </a:blip>
          <a:stretch>
            <a:fillRect/>
          </a:stretch>
        </p:blipFill>
        <p:spPr>
          <a:xfrm>
            <a:off x="2446834" y="1085567"/>
            <a:ext cx="7119841" cy="5169200"/>
          </a:xfrm>
          <a:prstGeom prst="rect">
            <a:avLst/>
          </a:prstGeom>
          <a:noFill/>
          <a:ln>
            <a:noFill/>
          </a:ln>
        </p:spPr>
      </p:pic>
    </p:spTree>
    <p:extLst>
      <p:ext uri="{BB962C8B-B14F-4D97-AF65-F5344CB8AC3E}">
        <p14:creationId xmlns:p14="http://schemas.microsoft.com/office/powerpoint/2010/main" val="3007219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E03DFF-A9FA-B249-AB1A-8E4C2DD8A224}"/>
              </a:ext>
            </a:extLst>
          </p:cNvPr>
          <p:cNvSpPr txBox="1"/>
          <p:nvPr/>
        </p:nvSpPr>
        <p:spPr>
          <a:xfrm>
            <a:off x="2909455" y="3051959"/>
            <a:ext cx="6032665" cy="523220"/>
          </a:xfrm>
          <a:prstGeom prst="rect">
            <a:avLst/>
          </a:prstGeom>
          <a:noFill/>
        </p:spPr>
        <p:txBody>
          <a:bodyPr wrap="square" rtlCol="0">
            <a:spAutoFit/>
          </a:bodyPr>
          <a:lstStyle/>
          <a:p>
            <a:pPr algn="ctr"/>
            <a:r>
              <a:rPr lang="en-US" sz="2800" dirty="0"/>
              <a:t>Smart Endpoints and Dumb Pipes</a:t>
            </a:r>
          </a:p>
        </p:txBody>
      </p:sp>
    </p:spTree>
    <p:extLst>
      <p:ext uri="{BB962C8B-B14F-4D97-AF65-F5344CB8AC3E}">
        <p14:creationId xmlns:p14="http://schemas.microsoft.com/office/powerpoint/2010/main" val="1061955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1835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Sniff Test</a:t>
            </a:r>
            <a:endParaRPr sz="2800" dirty="0"/>
          </a:p>
        </p:txBody>
      </p:sp>
      <p:pic>
        <p:nvPicPr>
          <p:cNvPr id="435" name="Google Shape;435;p85"/>
          <p:cNvPicPr preferRelativeResize="0"/>
          <p:nvPr/>
        </p:nvPicPr>
        <p:blipFill>
          <a:blip r:embed="rId3">
            <a:alphaModFix/>
          </a:blip>
          <a:stretch>
            <a:fillRect/>
          </a:stretch>
        </p:blipFill>
        <p:spPr>
          <a:xfrm>
            <a:off x="1924834" y="1678488"/>
            <a:ext cx="8431466" cy="3920646"/>
          </a:xfrm>
          <a:prstGeom prst="rect">
            <a:avLst/>
          </a:prstGeom>
          <a:noFill/>
          <a:ln>
            <a:noFill/>
          </a:ln>
        </p:spPr>
      </p:pic>
      <p:sp>
        <p:nvSpPr>
          <p:cNvPr id="436" name="Google Shape;436;p85"/>
          <p:cNvSpPr txBox="1"/>
          <p:nvPr/>
        </p:nvSpPr>
        <p:spPr>
          <a:xfrm>
            <a:off x="5684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a:latin typeface="Ubuntu"/>
                <a:ea typeface="Ubuntu"/>
                <a:cs typeface="Ubuntu"/>
                <a:sym typeface="Ubuntu"/>
              </a:rPr>
              <a:t>See </a:t>
            </a:r>
            <a:r>
              <a:rPr lang="en-GB" sz="1000" u="sng">
                <a:solidFill>
                  <a:schemeClr val="hlink"/>
                </a:solidFill>
                <a:latin typeface="Ubuntu"/>
                <a:ea typeface="Ubuntu"/>
                <a:cs typeface="Ubuntu"/>
                <a:sym typeface="Ubuntu"/>
                <a:hlinkClick r:id="rId4"/>
              </a:rPr>
              <a:t>Avoiding the Entity Service</a:t>
            </a:r>
            <a:r>
              <a:rPr lang="en-GB" sz="1000">
                <a:latin typeface="Ubuntu"/>
                <a:ea typeface="Ubuntu"/>
                <a:cs typeface="Ubuntu"/>
                <a:sym typeface="Ubuntu"/>
              </a:rPr>
              <a:t>, Michael Nygard</a:t>
            </a:r>
            <a:endParaRPr sz="1000">
              <a:latin typeface="Ubuntu"/>
              <a:ea typeface="Ubuntu"/>
              <a:cs typeface="Ubuntu"/>
              <a:sym typeface="Ubuntu"/>
            </a:endParaRPr>
          </a:p>
        </p:txBody>
      </p:sp>
    </p:spTree>
    <p:extLst>
      <p:ext uri="{BB962C8B-B14F-4D97-AF65-F5344CB8AC3E}">
        <p14:creationId xmlns:p14="http://schemas.microsoft.com/office/powerpoint/2010/main" val="302946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5083685" y="205686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5229608" y="221654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5372153" y="483492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4389881" y="1545102"/>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6649385" y="3442077"/>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2732367" y="3341066"/>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4771350" y="6056386"/>
            <a:ext cx="2416360" cy="369332"/>
          </a:xfrm>
          <a:prstGeom prst="rect">
            <a:avLst/>
          </a:prstGeom>
          <a:noFill/>
        </p:spPr>
        <p:txBody>
          <a:bodyPr wrap="square" rtlCol="0">
            <a:spAutoFit/>
          </a:bodyPr>
          <a:lstStyle/>
          <a:p>
            <a:r>
              <a:rPr lang="en-US" dirty="0"/>
              <a:t>Share Schema not Type</a:t>
            </a:r>
          </a:p>
        </p:txBody>
      </p:sp>
      <p:sp>
        <p:nvSpPr>
          <p:cNvPr id="24" name="TextBox 23">
            <a:extLst>
              <a:ext uri="{FF2B5EF4-FFF2-40B4-BE49-F238E27FC236}">
                <a16:creationId xmlns:a16="http://schemas.microsoft.com/office/drawing/2014/main" id="{9E693E1B-8747-C642-A87F-607DBB7CBC7E}"/>
              </a:ext>
            </a:extLst>
          </p:cNvPr>
          <p:cNvSpPr txBox="1"/>
          <p:nvPr/>
        </p:nvSpPr>
        <p:spPr>
          <a:xfrm>
            <a:off x="5156647" y="382619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5876641" y="419552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SOA</a:t>
            </a:r>
          </a:p>
        </p:txBody>
      </p:sp>
      <p:sp>
        <p:nvSpPr>
          <p:cNvPr id="22" name="TextBox 21">
            <a:extLst>
              <a:ext uri="{FF2B5EF4-FFF2-40B4-BE49-F238E27FC236}">
                <a16:creationId xmlns:a16="http://schemas.microsoft.com/office/drawing/2014/main" id="{9387B2ED-134B-454F-8C0D-059507A60112}"/>
              </a:ext>
            </a:extLst>
          </p:cNvPr>
          <p:cNvSpPr txBox="1"/>
          <p:nvPr/>
        </p:nvSpPr>
        <p:spPr>
          <a:xfrm>
            <a:off x="4772466" y="1042385"/>
            <a:ext cx="2416360" cy="369332"/>
          </a:xfrm>
          <a:prstGeom prst="rect">
            <a:avLst/>
          </a:prstGeom>
          <a:noFill/>
        </p:spPr>
        <p:txBody>
          <a:bodyPr wrap="square" rtlCol="0">
            <a:spAutoFit/>
          </a:bodyPr>
          <a:lstStyle/>
          <a:p>
            <a:r>
              <a:rPr lang="en-US" dirty="0"/>
              <a:t>Compatibility by Policy</a:t>
            </a:r>
          </a:p>
        </p:txBody>
      </p:sp>
      <p:sp>
        <p:nvSpPr>
          <p:cNvPr id="2" name="Slide Number Placeholder 1">
            <a:extLst>
              <a:ext uri="{FF2B5EF4-FFF2-40B4-BE49-F238E27FC236}">
                <a16:creationId xmlns:a16="http://schemas.microsoft.com/office/drawing/2014/main" id="{6322BAE3-6B14-A246-9B04-38ED9890FB5F}"/>
              </a:ext>
            </a:extLst>
          </p:cNvPr>
          <p:cNvSpPr>
            <a:spLocks noGrp="1"/>
          </p:cNvSpPr>
          <p:nvPr>
            <p:ph type="sldNum" sz="quarter" idx="12"/>
          </p:nvPr>
        </p:nvSpPr>
        <p:spPr/>
        <p:txBody>
          <a:bodyPr/>
          <a:lstStyle/>
          <a:p>
            <a:fld id="{AA792DF1-A555-43FA-AD2F-E7EC51E120F1}" type="slidenum">
              <a:rPr lang="en-GB" smtClean="0"/>
              <a:t>4</a:t>
            </a:fld>
            <a:endParaRPr lang="en-GB" dirty="0"/>
          </a:p>
        </p:txBody>
      </p:sp>
    </p:spTree>
    <p:extLst>
      <p:ext uri="{BB962C8B-B14F-4D97-AF65-F5344CB8AC3E}">
        <p14:creationId xmlns:p14="http://schemas.microsoft.com/office/powerpoint/2010/main" val="380754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83"/>
          <p:cNvSpPr txBox="1">
            <a:spLocks noGrp="1"/>
          </p:cNvSpPr>
          <p:nvPr>
            <p:ph type="title"/>
          </p:nvPr>
        </p:nvSpPr>
        <p:spPr>
          <a:xfrm>
            <a:off x="2332250" y="495105"/>
            <a:ext cx="8520600" cy="572700"/>
          </a:xfrm>
          <a:prstGeom prst="rect">
            <a:avLst/>
          </a:prstGeom>
        </p:spPr>
        <p:txBody>
          <a:bodyPr spcFirstLastPara="1" vert="horz" wrap="square" lIns="91425" tIns="91425" rIns="91425" bIns="91425" rtlCol="0" anchor="t" anchorCtr="0">
            <a:noAutofit/>
          </a:bodyPr>
          <a:lstStyle/>
          <a:p>
            <a:pPr algn="l"/>
            <a:r>
              <a:rPr lang="en-GB" sz="2800" dirty="0"/>
              <a:t>What is a microservice?</a:t>
            </a:r>
            <a:endParaRPr sz="2800" dirty="0"/>
          </a:p>
        </p:txBody>
      </p:sp>
      <p:sp>
        <p:nvSpPr>
          <p:cNvPr id="423" name="Google Shape;423;p83"/>
          <p:cNvSpPr txBox="1"/>
          <p:nvPr/>
        </p:nvSpPr>
        <p:spPr>
          <a:xfrm>
            <a:off x="2250600" y="1787700"/>
            <a:ext cx="7690800" cy="1641300"/>
          </a:xfrm>
          <a:prstGeom prst="rect">
            <a:avLst/>
          </a:prstGeom>
          <a:noFill/>
          <a:ln>
            <a:noFill/>
          </a:ln>
        </p:spPr>
        <p:txBody>
          <a:bodyPr spcFirstLastPara="1" wrap="square" lIns="91425" tIns="91425" rIns="91425" bIns="91425" anchor="t" anchorCtr="0">
            <a:noAutofit/>
          </a:bodyPr>
          <a:lstStyle/>
          <a:p>
            <a:pPr algn="ctr"/>
            <a:r>
              <a:rPr lang="en-GB" dirty="0">
                <a:latin typeface="Ubuntu"/>
                <a:ea typeface="Ubuntu"/>
                <a:cs typeface="Ubuntu"/>
                <a:sym typeface="Ubuntu"/>
              </a:rPr>
              <a:t>SOA is focused on business </a:t>
            </a:r>
            <a:r>
              <a:rPr lang="en-GB" i="1" dirty="0">
                <a:latin typeface="Ubuntu"/>
                <a:ea typeface="Ubuntu"/>
                <a:cs typeface="Ubuntu"/>
                <a:sym typeface="Ubuntu"/>
              </a:rPr>
              <a:t>processes</a:t>
            </a:r>
            <a:r>
              <a:rPr lang="en-GB" dirty="0">
                <a:latin typeface="Ubuntu"/>
                <a:ea typeface="Ubuntu"/>
                <a:cs typeface="Ubuntu"/>
                <a:sym typeface="Ubuntu"/>
              </a:rPr>
              <a:t>. These </a:t>
            </a:r>
            <a:r>
              <a:rPr lang="en-GB" i="1" dirty="0">
                <a:latin typeface="Ubuntu"/>
                <a:ea typeface="Ubuntu"/>
                <a:cs typeface="Ubuntu"/>
                <a:sym typeface="Ubuntu"/>
              </a:rPr>
              <a:t>processes</a:t>
            </a:r>
            <a:r>
              <a:rPr lang="en-GB" dirty="0">
                <a:latin typeface="Ubuntu"/>
                <a:ea typeface="Ubuntu"/>
                <a:cs typeface="Ubuntu"/>
                <a:sym typeface="Ubuntu"/>
              </a:rPr>
              <a:t> are performed in different steps (also called </a:t>
            </a:r>
            <a:r>
              <a:rPr lang="en-GB" i="1" dirty="0">
                <a:latin typeface="Ubuntu"/>
                <a:ea typeface="Ubuntu"/>
                <a:cs typeface="Ubuntu"/>
                <a:sym typeface="Ubuntu"/>
              </a:rPr>
              <a:t>activities</a:t>
            </a:r>
            <a:r>
              <a:rPr lang="en-GB" dirty="0">
                <a:latin typeface="Ubuntu"/>
                <a:ea typeface="Ubuntu"/>
                <a:cs typeface="Ubuntu"/>
                <a:sym typeface="Ubuntu"/>
              </a:rPr>
              <a:t> or </a:t>
            </a:r>
            <a:r>
              <a:rPr lang="en-GB" i="1" dirty="0">
                <a:latin typeface="Ubuntu"/>
                <a:ea typeface="Ubuntu"/>
                <a:cs typeface="Ubuntu"/>
                <a:sym typeface="Ubuntu"/>
              </a:rPr>
              <a:t>tasks</a:t>
            </a:r>
            <a:r>
              <a:rPr lang="en-GB" dirty="0">
                <a:latin typeface="Ubuntu"/>
                <a:ea typeface="Ubuntu"/>
                <a:cs typeface="Ubuntu"/>
                <a:sym typeface="Ubuntu"/>
              </a:rPr>
              <a:t>) on different systems. The primary goal of a </a:t>
            </a:r>
            <a:r>
              <a:rPr lang="en-GB" b="1" dirty="0">
                <a:latin typeface="Ubuntu"/>
                <a:ea typeface="Ubuntu"/>
                <a:cs typeface="Ubuntu"/>
                <a:sym typeface="Ubuntu"/>
              </a:rPr>
              <a:t>service</a:t>
            </a:r>
            <a:r>
              <a:rPr lang="en-GB" dirty="0">
                <a:latin typeface="Ubuntu"/>
                <a:ea typeface="Ubuntu"/>
                <a:cs typeface="Ubuntu"/>
                <a:sym typeface="Ubuntu"/>
              </a:rPr>
              <a:t> is to represent a “natural” step of business functionality. That is, according to the domain for which it’s provided, </a:t>
            </a:r>
            <a:r>
              <a:rPr lang="en-GB" i="1" dirty="0">
                <a:latin typeface="Ubuntu"/>
                <a:ea typeface="Ubuntu"/>
                <a:cs typeface="Ubuntu"/>
                <a:sym typeface="Ubuntu"/>
              </a:rPr>
              <a:t>a service should represent a self-contained functionality that corresponds to a real-world business activity</a:t>
            </a:r>
            <a:r>
              <a:rPr lang="en-GB" dirty="0">
                <a:latin typeface="Ubuntu"/>
                <a:ea typeface="Ubuntu"/>
                <a:cs typeface="Ubuntu"/>
                <a:sym typeface="Ubuntu"/>
              </a:rPr>
              <a:t>.</a:t>
            </a:r>
            <a:endParaRPr dirty="0">
              <a:latin typeface="Ubuntu"/>
              <a:ea typeface="Ubuntu"/>
              <a:cs typeface="Ubuntu"/>
              <a:sym typeface="Ubuntu"/>
            </a:endParaRPr>
          </a:p>
          <a:p>
            <a:endParaRPr dirty="0"/>
          </a:p>
          <a:p>
            <a:pPr algn="r"/>
            <a:r>
              <a:rPr lang="en-GB" sz="1000" dirty="0" err="1"/>
              <a:t>Josuttis</a:t>
            </a:r>
            <a:r>
              <a:rPr lang="en-GB" sz="1000" dirty="0"/>
              <a:t>, Nicolai M.. SOA in Practice: The Art of Distributed System Design . O'Reilly Media. Kindle Edition. </a:t>
            </a:r>
            <a:endParaRPr sz="1000" dirty="0"/>
          </a:p>
        </p:txBody>
      </p:sp>
    </p:spTree>
    <p:extLst>
      <p:ext uri="{BB962C8B-B14F-4D97-AF65-F5344CB8AC3E}">
        <p14:creationId xmlns:p14="http://schemas.microsoft.com/office/powerpoint/2010/main" val="89745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85"/>
          <p:cNvSpPr txBox="1">
            <a:spLocks noGrp="1"/>
          </p:cNvSpPr>
          <p:nvPr>
            <p:ph type="title"/>
          </p:nvPr>
        </p:nvSpPr>
        <p:spPr>
          <a:xfrm>
            <a:off x="1835700" y="475557"/>
            <a:ext cx="8520600" cy="572700"/>
          </a:xfrm>
          <a:prstGeom prst="rect">
            <a:avLst/>
          </a:prstGeom>
        </p:spPr>
        <p:txBody>
          <a:bodyPr spcFirstLastPara="1" vert="horz" wrap="square" lIns="91425" tIns="91425" rIns="91425" bIns="91425" rtlCol="0" anchor="t" anchorCtr="0">
            <a:noAutofit/>
          </a:bodyPr>
          <a:lstStyle/>
          <a:p>
            <a:pPr algn="l"/>
            <a:r>
              <a:rPr lang="en-GB" sz="2800" dirty="0"/>
              <a:t>The Entity Service Sniff Test</a:t>
            </a:r>
            <a:endParaRPr sz="2800" dirty="0"/>
          </a:p>
        </p:txBody>
      </p:sp>
      <p:pic>
        <p:nvPicPr>
          <p:cNvPr id="435" name="Google Shape;435;p85"/>
          <p:cNvPicPr preferRelativeResize="0"/>
          <p:nvPr/>
        </p:nvPicPr>
        <p:blipFill>
          <a:blip r:embed="rId3">
            <a:alphaModFix/>
          </a:blip>
          <a:stretch>
            <a:fillRect/>
          </a:stretch>
        </p:blipFill>
        <p:spPr>
          <a:xfrm>
            <a:off x="1924834" y="1678488"/>
            <a:ext cx="8431466" cy="3920646"/>
          </a:xfrm>
          <a:prstGeom prst="rect">
            <a:avLst/>
          </a:prstGeom>
          <a:noFill/>
          <a:ln>
            <a:noFill/>
          </a:ln>
        </p:spPr>
      </p:pic>
      <p:sp>
        <p:nvSpPr>
          <p:cNvPr id="436" name="Google Shape;436;p85"/>
          <p:cNvSpPr txBox="1"/>
          <p:nvPr/>
        </p:nvSpPr>
        <p:spPr>
          <a:xfrm>
            <a:off x="5684675" y="5711475"/>
            <a:ext cx="4339200" cy="249000"/>
          </a:xfrm>
          <a:prstGeom prst="rect">
            <a:avLst/>
          </a:prstGeom>
          <a:noFill/>
          <a:ln>
            <a:noFill/>
          </a:ln>
        </p:spPr>
        <p:txBody>
          <a:bodyPr spcFirstLastPara="1" wrap="square" lIns="91425" tIns="91425" rIns="91425" bIns="91425" anchor="t" anchorCtr="0">
            <a:noAutofit/>
          </a:bodyPr>
          <a:lstStyle/>
          <a:p>
            <a:pPr algn="r"/>
            <a:r>
              <a:rPr lang="en-GB" sz="1000">
                <a:latin typeface="Ubuntu"/>
                <a:ea typeface="Ubuntu"/>
                <a:cs typeface="Ubuntu"/>
                <a:sym typeface="Ubuntu"/>
              </a:rPr>
              <a:t>See </a:t>
            </a:r>
            <a:r>
              <a:rPr lang="en-GB" sz="1000" u="sng">
                <a:solidFill>
                  <a:schemeClr val="hlink"/>
                </a:solidFill>
                <a:latin typeface="Ubuntu"/>
                <a:ea typeface="Ubuntu"/>
                <a:cs typeface="Ubuntu"/>
                <a:sym typeface="Ubuntu"/>
                <a:hlinkClick r:id="rId4"/>
              </a:rPr>
              <a:t>Avoiding the Entity Service</a:t>
            </a:r>
            <a:r>
              <a:rPr lang="en-GB" sz="1000">
                <a:latin typeface="Ubuntu"/>
                <a:ea typeface="Ubuntu"/>
                <a:cs typeface="Ubuntu"/>
                <a:sym typeface="Ubuntu"/>
              </a:rPr>
              <a:t>, Michael Nygard</a:t>
            </a:r>
            <a:endParaRPr sz="1000">
              <a:latin typeface="Ubuntu"/>
              <a:ea typeface="Ubuntu"/>
              <a:cs typeface="Ubuntu"/>
              <a:sym typeface="Ubuntu"/>
            </a:endParaRPr>
          </a:p>
        </p:txBody>
      </p:sp>
    </p:spTree>
    <p:extLst>
      <p:ext uri="{BB962C8B-B14F-4D97-AF65-F5344CB8AC3E}">
        <p14:creationId xmlns:p14="http://schemas.microsoft.com/office/powerpoint/2010/main" val="2331745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48D7D9-5983-474F-B721-764AEE05A857}"/>
              </a:ext>
            </a:extLst>
          </p:cNvPr>
          <p:cNvSpPr>
            <a:spLocks noGrp="1"/>
          </p:cNvSpPr>
          <p:nvPr>
            <p:ph type="title"/>
          </p:nvPr>
        </p:nvSpPr>
        <p:spPr/>
        <p:txBody>
          <a:bodyPr/>
          <a:lstStyle/>
          <a:p>
            <a:r>
              <a:rPr lang="en-US" dirty="0"/>
              <a:t>What is a Service Consumer?</a:t>
            </a:r>
          </a:p>
        </p:txBody>
      </p:sp>
      <p:sp>
        <p:nvSpPr>
          <p:cNvPr id="5" name="Text Placeholder 4">
            <a:extLst>
              <a:ext uri="{FF2B5EF4-FFF2-40B4-BE49-F238E27FC236}">
                <a16:creationId xmlns:a16="http://schemas.microsoft.com/office/drawing/2014/main" id="{58A643E9-9C07-B848-8E0A-0DB7F77E5C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534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0B07DB-D83C-8C4C-9435-B16D606B6663}"/>
              </a:ext>
            </a:extLst>
          </p:cNvPr>
          <p:cNvSpPr txBox="1"/>
          <p:nvPr/>
        </p:nvSpPr>
        <p:spPr>
          <a:xfrm>
            <a:off x="5443904" y="1786340"/>
            <a:ext cx="1304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Endpoint</a:t>
            </a:r>
          </a:p>
        </p:txBody>
      </p:sp>
      <p:sp>
        <p:nvSpPr>
          <p:cNvPr id="5" name="TextBox 4">
            <a:extLst>
              <a:ext uri="{FF2B5EF4-FFF2-40B4-BE49-F238E27FC236}">
                <a16:creationId xmlns:a16="http://schemas.microsoft.com/office/drawing/2014/main" id="{7669D805-153E-374D-8B8C-50E54C427F5B}"/>
              </a:ext>
            </a:extLst>
          </p:cNvPr>
          <p:cNvSpPr txBox="1"/>
          <p:nvPr/>
        </p:nvSpPr>
        <p:spPr>
          <a:xfrm>
            <a:off x="5443904" y="4084009"/>
            <a:ext cx="1304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Binding</a:t>
            </a:r>
          </a:p>
        </p:txBody>
      </p:sp>
      <p:sp>
        <p:nvSpPr>
          <p:cNvPr id="6" name="TextBox 5">
            <a:extLst>
              <a:ext uri="{FF2B5EF4-FFF2-40B4-BE49-F238E27FC236}">
                <a16:creationId xmlns:a16="http://schemas.microsoft.com/office/drawing/2014/main" id="{372479C4-3E2A-B640-BA72-74FF11A38C1C}"/>
              </a:ext>
            </a:extLst>
          </p:cNvPr>
          <p:cNvSpPr txBox="1"/>
          <p:nvPr/>
        </p:nvSpPr>
        <p:spPr>
          <a:xfrm>
            <a:off x="5443904" y="2935174"/>
            <a:ext cx="1304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Contract</a:t>
            </a:r>
          </a:p>
        </p:txBody>
      </p:sp>
      <p:sp>
        <p:nvSpPr>
          <p:cNvPr id="7" name="TextBox 6">
            <a:extLst>
              <a:ext uri="{FF2B5EF4-FFF2-40B4-BE49-F238E27FC236}">
                <a16:creationId xmlns:a16="http://schemas.microsoft.com/office/drawing/2014/main" id="{93A5721F-275A-3340-AFEF-59DC1033DB39}"/>
              </a:ext>
            </a:extLst>
          </p:cNvPr>
          <p:cNvSpPr txBox="1"/>
          <p:nvPr/>
        </p:nvSpPr>
        <p:spPr>
          <a:xfrm>
            <a:off x="5443904" y="5048178"/>
            <a:ext cx="1304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Policy</a:t>
            </a:r>
          </a:p>
        </p:txBody>
      </p:sp>
      <p:cxnSp>
        <p:nvCxnSpPr>
          <p:cNvPr id="9" name="Straight Arrow Connector 8">
            <a:extLst>
              <a:ext uri="{FF2B5EF4-FFF2-40B4-BE49-F238E27FC236}">
                <a16:creationId xmlns:a16="http://schemas.microsoft.com/office/drawing/2014/main" id="{6F2E1471-047D-D940-8432-5F5DE7B2F8B7}"/>
              </a:ext>
            </a:extLst>
          </p:cNvPr>
          <p:cNvCxnSpPr>
            <a:stCxn id="4" idx="2"/>
            <a:endCxn id="6" idx="0"/>
          </p:cNvCxnSpPr>
          <p:nvPr/>
        </p:nvCxnSpPr>
        <p:spPr>
          <a:xfrm>
            <a:off x="6096000" y="2155672"/>
            <a:ext cx="0" cy="7795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0CA541D-633A-2A41-A665-6BB5A7F7D6AD}"/>
              </a:ext>
            </a:extLst>
          </p:cNvPr>
          <p:cNvSpPr txBox="1"/>
          <p:nvPr/>
        </p:nvSpPr>
        <p:spPr>
          <a:xfrm>
            <a:off x="5599771" y="2381176"/>
            <a:ext cx="992457" cy="307777"/>
          </a:xfrm>
          <a:prstGeom prst="rect">
            <a:avLst/>
          </a:prstGeom>
          <a:noFill/>
        </p:spPr>
        <p:txBody>
          <a:bodyPr wrap="square" rtlCol="0">
            <a:spAutoFit/>
          </a:bodyPr>
          <a:lstStyle/>
          <a:p>
            <a:pPr algn="ctr"/>
            <a:r>
              <a:rPr lang="en-US" sz="1400" dirty="0"/>
              <a:t>Serves</a:t>
            </a:r>
          </a:p>
        </p:txBody>
      </p:sp>
      <p:cxnSp>
        <p:nvCxnSpPr>
          <p:cNvPr id="11" name="Straight Arrow Connector 10">
            <a:extLst>
              <a:ext uri="{FF2B5EF4-FFF2-40B4-BE49-F238E27FC236}">
                <a16:creationId xmlns:a16="http://schemas.microsoft.com/office/drawing/2014/main" id="{9224458A-25A9-F442-A1A8-44BBB2637ED6}"/>
              </a:ext>
            </a:extLst>
          </p:cNvPr>
          <p:cNvCxnSpPr/>
          <p:nvPr/>
        </p:nvCxnSpPr>
        <p:spPr>
          <a:xfrm>
            <a:off x="6095999" y="3304506"/>
            <a:ext cx="0" cy="7795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4B2730A-4B25-A845-8514-F72315D9226A}"/>
              </a:ext>
            </a:extLst>
          </p:cNvPr>
          <p:cNvSpPr txBox="1"/>
          <p:nvPr/>
        </p:nvSpPr>
        <p:spPr>
          <a:xfrm>
            <a:off x="5521840" y="3534921"/>
            <a:ext cx="1148318" cy="307777"/>
          </a:xfrm>
          <a:prstGeom prst="rect">
            <a:avLst/>
          </a:prstGeom>
          <a:noFill/>
        </p:spPr>
        <p:txBody>
          <a:bodyPr wrap="square" rtlCol="0">
            <a:spAutoFit/>
          </a:bodyPr>
          <a:lstStyle/>
          <a:p>
            <a:pPr algn="ctr"/>
            <a:r>
              <a:rPr lang="en-US" sz="1400" dirty="0"/>
              <a:t>Connects Via</a:t>
            </a:r>
          </a:p>
        </p:txBody>
      </p:sp>
      <p:sp>
        <p:nvSpPr>
          <p:cNvPr id="14" name="TextBox 13">
            <a:extLst>
              <a:ext uri="{FF2B5EF4-FFF2-40B4-BE49-F238E27FC236}">
                <a16:creationId xmlns:a16="http://schemas.microsoft.com/office/drawing/2014/main" id="{CE210B68-01C6-7B4D-BE30-88DAD32762A8}"/>
              </a:ext>
            </a:extLst>
          </p:cNvPr>
          <p:cNvSpPr txBox="1"/>
          <p:nvPr/>
        </p:nvSpPr>
        <p:spPr>
          <a:xfrm>
            <a:off x="1648772" y="3350255"/>
            <a:ext cx="1304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Service Consumer</a:t>
            </a:r>
          </a:p>
        </p:txBody>
      </p:sp>
      <p:sp>
        <p:nvSpPr>
          <p:cNvPr id="15" name="TextBox 14">
            <a:extLst>
              <a:ext uri="{FF2B5EF4-FFF2-40B4-BE49-F238E27FC236}">
                <a16:creationId xmlns:a16="http://schemas.microsoft.com/office/drawing/2014/main" id="{570E872A-0BBB-CA42-B802-64402C56D904}"/>
              </a:ext>
            </a:extLst>
          </p:cNvPr>
          <p:cNvSpPr txBox="1"/>
          <p:nvPr/>
        </p:nvSpPr>
        <p:spPr>
          <a:xfrm>
            <a:off x="9813193" y="3415637"/>
            <a:ext cx="13041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Service</a:t>
            </a:r>
          </a:p>
        </p:txBody>
      </p:sp>
      <p:cxnSp>
        <p:nvCxnSpPr>
          <p:cNvPr id="16" name="Straight Arrow Connector 15">
            <a:extLst>
              <a:ext uri="{FF2B5EF4-FFF2-40B4-BE49-F238E27FC236}">
                <a16:creationId xmlns:a16="http://schemas.microsoft.com/office/drawing/2014/main" id="{BC870065-D90E-2148-A1A3-EB8BFB64B696}"/>
              </a:ext>
            </a:extLst>
          </p:cNvPr>
          <p:cNvCxnSpPr>
            <a:cxnSpLocks/>
            <a:endCxn id="4" idx="3"/>
          </p:cNvCxnSpPr>
          <p:nvPr/>
        </p:nvCxnSpPr>
        <p:spPr>
          <a:xfrm flipH="1" flipV="1">
            <a:off x="6748096" y="1971006"/>
            <a:ext cx="3470138" cy="14446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39CBF54-09F7-2447-8FF6-2A022B202284}"/>
              </a:ext>
            </a:extLst>
          </p:cNvPr>
          <p:cNvSpPr txBox="1"/>
          <p:nvPr/>
        </p:nvSpPr>
        <p:spPr>
          <a:xfrm>
            <a:off x="7986936" y="2564600"/>
            <a:ext cx="992457" cy="307777"/>
          </a:xfrm>
          <a:prstGeom prst="rect">
            <a:avLst/>
          </a:prstGeom>
          <a:noFill/>
        </p:spPr>
        <p:txBody>
          <a:bodyPr wrap="square" rtlCol="0">
            <a:spAutoFit/>
          </a:bodyPr>
          <a:lstStyle/>
          <a:p>
            <a:pPr algn="ctr"/>
            <a:r>
              <a:rPr lang="en-US" sz="1400" dirty="0"/>
              <a:t>Exposes</a:t>
            </a:r>
          </a:p>
        </p:txBody>
      </p:sp>
      <p:cxnSp>
        <p:nvCxnSpPr>
          <p:cNvPr id="19" name="Straight Arrow Connector 18">
            <a:extLst>
              <a:ext uri="{FF2B5EF4-FFF2-40B4-BE49-F238E27FC236}">
                <a16:creationId xmlns:a16="http://schemas.microsoft.com/office/drawing/2014/main" id="{85900111-053D-0745-8FDE-CF3B92BAE24B}"/>
              </a:ext>
            </a:extLst>
          </p:cNvPr>
          <p:cNvCxnSpPr>
            <a:cxnSpLocks/>
            <a:stCxn id="15" idx="1"/>
          </p:cNvCxnSpPr>
          <p:nvPr/>
        </p:nvCxnSpPr>
        <p:spPr>
          <a:xfrm flipH="1" flipV="1">
            <a:off x="6748095" y="3118599"/>
            <a:ext cx="3065098" cy="48170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B2E29FE-337F-694C-BFC8-45E8EE94561A}"/>
              </a:ext>
            </a:extLst>
          </p:cNvPr>
          <p:cNvSpPr txBox="1"/>
          <p:nvPr/>
        </p:nvSpPr>
        <p:spPr>
          <a:xfrm>
            <a:off x="7894009" y="3098808"/>
            <a:ext cx="1085383" cy="307777"/>
          </a:xfrm>
          <a:prstGeom prst="rect">
            <a:avLst/>
          </a:prstGeom>
          <a:noFill/>
        </p:spPr>
        <p:txBody>
          <a:bodyPr wrap="square" rtlCol="0">
            <a:spAutoFit/>
          </a:bodyPr>
          <a:lstStyle/>
          <a:p>
            <a:pPr algn="ctr"/>
            <a:r>
              <a:rPr lang="en-US" sz="1400" dirty="0"/>
              <a:t>Implements</a:t>
            </a:r>
          </a:p>
        </p:txBody>
      </p:sp>
      <p:cxnSp>
        <p:nvCxnSpPr>
          <p:cNvPr id="23" name="Straight Arrow Connector 22">
            <a:extLst>
              <a:ext uri="{FF2B5EF4-FFF2-40B4-BE49-F238E27FC236}">
                <a16:creationId xmlns:a16="http://schemas.microsoft.com/office/drawing/2014/main" id="{E62A65BA-EE5A-4049-98A8-F402C9F25BF3}"/>
              </a:ext>
            </a:extLst>
          </p:cNvPr>
          <p:cNvCxnSpPr>
            <a:cxnSpLocks/>
            <a:stCxn id="15" idx="1"/>
          </p:cNvCxnSpPr>
          <p:nvPr/>
        </p:nvCxnSpPr>
        <p:spPr>
          <a:xfrm flipH="1">
            <a:off x="6748095" y="3600303"/>
            <a:ext cx="3065098" cy="70489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5D513067-8FC8-414D-81E3-37FBEE2696D1}"/>
              </a:ext>
            </a:extLst>
          </p:cNvPr>
          <p:cNvSpPr txBox="1"/>
          <p:nvPr/>
        </p:nvSpPr>
        <p:spPr>
          <a:xfrm>
            <a:off x="7894008" y="3798863"/>
            <a:ext cx="1304192" cy="307777"/>
          </a:xfrm>
          <a:prstGeom prst="rect">
            <a:avLst/>
          </a:prstGeom>
          <a:noFill/>
        </p:spPr>
        <p:txBody>
          <a:bodyPr wrap="square" rtlCol="0">
            <a:spAutoFit/>
          </a:bodyPr>
          <a:lstStyle/>
          <a:p>
            <a:pPr algn="ctr"/>
            <a:r>
              <a:rPr lang="en-US" sz="1400" dirty="0"/>
              <a:t>Sends/Receives</a:t>
            </a:r>
          </a:p>
        </p:txBody>
      </p:sp>
      <p:cxnSp>
        <p:nvCxnSpPr>
          <p:cNvPr id="26" name="Straight Arrow Connector 25">
            <a:extLst>
              <a:ext uri="{FF2B5EF4-FFF2-40B4-BE49-F238E27FC236}">
                <a16:creationId xmlns:a16="http://schemas.microsoft.com/office/drawing/2014/main" id="{FCD3BBB4-188B-CC42-9C72-FEE024FE3936}"/>
              </a:ext>
            </a:extLst>
          </p:cNvPr>
          <p:cNvCxnSpPr>
            <a:cxnSpLocks/>
            <a:endCxn id="7" idx="3"/>
          </p:cNvCxnSpPr>
          <p:nvPr/>
        </p:nvCxnSpPr>
        <p:spPr>
          <a:xfrm flipH="1">
            <a:off x="6748096" y="3815376"/>
            <a:ext cx="3853118" cy="14174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CA1B579-AF56-AB46-B9BA-DB787036B300}"/>
              </a:ext>
            </a:extLst>
          </p:cNvPr>
          <p:cNvSpPr txBox="1"/>
          <p:nvPr/>
        </p:nvSpPr>
        <p:spPr>
          <a:xfrm>
            <a:off x="8143668" y="4417260"/>
            <a:ext cx="992457" cy="307777"/>
          </a:xfrm>
          <a:prstGeom prst="rect">
            <a:avLst/>
          </a:prstGeom>
          <a:noFill/>
        </p:spPr>
        <p:txBody>
          <a:bodyPr wrap="square" rtlCol="0">
            <a:spAutoFit/>
          </a:bodyPr>
          <a:lstStyle/>
          <a:p>
            <a:pPr algn="ctr"/>
            <a:r>
              <a:rPr lang="en-US" sz="1400" dirty="0"/>
              <a:t>Requires</a:t>
            </a:r>
          </a:p>
        </p:txBody>
      </p:sp>
      <p:cxnSp>
        <p:nvCxnSpPr>
          <p:cNvPr id="29" name="Straight Arrow Connector 28">
            <a:extLst>
              <a:ext uri="{FF2B5EF4-FFF2-40B4-BE49-F238E27FC236}">
                <a16:creationId xmlns:a16="http://schemas.microsoft.com/office/drawing/2014/main" id="{4CB7F7BB-23A4-5C41-BB3F-547C0E7F9E71}"/>
              </a:ext>
            </a:extLst>
          </p:cNvPr>
          <p:cNvCxnSpPr>
            <a:cxnSpLocks/>
            <a:stCxn id="14" idx="0"/>
            <a:endCxn id="4" idx="1"/>
          </p:cNvCxnSpPr>
          <p:nvPr/>
        </p:nvCxnSpPr>
        <p:spPr>
          <a:xfrm flipV="1">
            <a:off x="2300868" y="1971006"/>
            <a:ext cx="3143036" cy="137924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A01CB041-4153-0A43-B8D1-F95230E2453C}"/>
              </a:ext>
            </a:extLst>
          </p:cNvPr>
          <p:cNvSpPr txBox="1"/>
          <p:nvPr/>
        </p:nvSpPr>
        <p:spPr>
          <a:xfrm>
            <a:off x="3376157" y="2506741"/>
            <a:ext cx="992457" cy="307777"/>
          </a:xfrm>
          <a:prstGeom prst="rect">
            <a:avLst/>
          </a:prstGeom>
          <a:noFill/>
        </p:spPr>
        <p:txBody>
          <a:bodyPr wrap="square" rtlCol="0">
            <a:spAutoFit/>
          </a:bodyPr>
          <a:lstStyle/>
          <a:p>
            <a:pPr algn="ctr"/>
            <a:r>
              <a:rPr lang="en-US" sz="1400" dirty="0"/>
              <a:t>Binds To</a:t>
            </a:r>
          </a:p>
        </p:txBody>
      </p:sp>
      <p:cxnSp>
        <p:nvCxnSpPr>
          <p:cNvPr id="33" name="Straight Arrow Connector 32">
            <a:extLst>
              <a:ext uri="{FF2B5EF4-FFF2-40B4-BE49-F238E27FC236}">
                <a16:creationId xmlns:a16="http://schemas.microsoft.com/office/drawing/2014/main" id="{43BA5EF7-A6DB-104B-BD21-86710E5876B7}"/>
              </a:ext>
            </a:extLst>
          </p:cNvPr>
          <p:cNvCxnSpPr>
            <a:cxnSpLocks/>
            <a:stCxn id="14" idx="3"/>
            <a:endCxn id="6" idx="1"/>
          </p:cNvCxnSpPr>
          <p:nvPr/>
        </p:nvCxnSpPr>
        <p:spPr>
          <a:xfrm flipV="1">
            <a:off x="2952964" y="3119840"/>
            <a:ext cx="2490940" cy="5535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A27578B0-B353-814E-B9AB-09F96B9A94CF}"/>
              </a:ext>
            </a:extLst>
          </p:cNvPr>
          <p:cNvSpPr txBox="1"/>
          <p:nvPr/>
        </p:nvSpPr>
        <p:spPr>
          <a:xfrm>
            <a:off x="3643483" y="3227144"/>
            <a:ext cx="992457" cy="307777"/>
          </a:xfrm>
          <a:prstGeom prst="rect">
            <a:avLst/>
          </a:prstGeom>
          <a:noFill/>
        </p:spPr>
        <p:txBody>
          <a:bodyPr wrap="square" rtlCol="0">
            <a:spAutoFit/>
          </a:bodyPr>
          <a:lstStyle/>
          <a:p>
            <a:pPr algn="ctr"/>
            <a:r>
              <a:rPr lang="en-US" sz="1400" dirty="0"/>
              <a:t>Consumes</a:t>
            </a:r>
          </a:p>
        </p:txBody>
      </p:sp>
      <p:cxnSp>
        <p:nvCxnSpPr>
          <p:cNvPr id="37" name="Straight Arrow Connector 36">
            <a:extLst>
              <a:ext uri="{FF2B5EF4-FFF2-40B4-BE49-F238E27FC236}">
                <a16:creationId xmlns:a16="http://schemas.microsoft.com/office/drawing/2014/main" id="{FA088892-3329-DF46-BF31-A2B84D90D5FA}"/>
              </a:ext>
            </a:extLst>
          </p:cNvPr>
          <p:cNvCxnSpPr>
            <a:cxnSpLocks/>
            <a:stCxn id="14" idx="3"/>
            <a:endCxn id="5" idx="1"/>
          </p:cNvCxnSpPr>
          <p:nvPr/>
        </p:nvCxnSpPr>
        <p:spPr>
          <a:xfrm>
            <a:off x="2952964" y="3673421"/>
            <a:ext cx="2490940" cy="59525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C9783A0-FD9A-3D4D-90B8-743089EFB595}"/>
              </a:ext>
            </a:extLst>
          </p:cNvPr>
          <p:cNvSpPr txBox="1"/>
          <p:nvPr/>
        </p:nvSpPr>
        <p:spPr>
          <a:xfrm>
            <a:off x="3774695" y="3817159"/>
            <a:ext cx="1304192" cy="307777"/>
          </a:xfrm>
          <a:prstGeom prst="rect">
            <a:avLst/>
          </a:prstGeom>
          <a:noFill/>
        </p:spPr>
        <p:txBody>
          <a:bodyPr wrap="square" rtlCol="0">
            <a:spAutoFit/>
          </a:bodyPr>
          <a:lstStyle/>
          <a:p>
            <a:pPr algn="ctr"/>
            <a:r>
              <a:rPr lang="en-US" sz="1400" dirty="0"/>
              <a:t>Sends/Receives</a:t>
            </a:r>
          </a:p>
        </p:txBody>
      </p:sp>
      <p:cxnSp>
        <p:nvCxnSpPr>
          <p:cNvPr id="42" name="Straight Arrow Connector 41">
            <a:extLst>
              <a:ext uri="{FF2B5EF4-FFF2-40B4-BE49-F238E27FC236}">
                <a16:creationId xmlns:a16="http://schemas.microsoft.com/office/drawing/2014/main" id="{A5C8BAF6-43F1-9D40-A964-F6B83A44D531}"/>
              </a:ext>
            </a:extLst>
          </p:cNvPr>
          <p:cNvCxnSpPr>
            <a:cxnSpLocks/>
            <a:stCxn id="14" idx="2"/>
            <a:endCxn id="7" idx="1"/>
          </p:cNvCxnSpPr>
          <p:nvPr/>
        </p:nvCxnSpPr>
        <p:spPr>
          <a:xfrm>
            <a:off x="2300868" y="3996586"/>
            <a:ext cx="3143036" cy="123625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B86BABD-50FC-324D-8E5E-1CA1892F4285}"/>
              </a:ext>
            </a:extLst>
          </p:cNvPr>
          <p:cNvSpPr txBox="1"/>
          <p:nvPr/>
        </p:nvSpPr>
        <p:spPr>
          <a:xfrm>
            <a:off x="3437861" y="4499089"/>
            <a:ext cx="992457" cy="307777"/>
          </a:xfrm>
          <a:prstGeom prst="rect">
            <a:avLst/>
          </a:prstGeom>
          <a:noFill/>
        </p:spPr>
        <p:txBody>
          <a:bodyPr wrap="square" rtlCol="0">
            <a:spAutoFit/>
          </a:bodyPr>
          <a:lstStyle/>
          <a:p>
            <a:pPr algn="ctr"/>
            <a:r>
              <a:rPr lang="en-US" sz="1400" dirty="0"/>
              <a:t>Adheres To</a:t>
            </a:r>
          </a:p>
        </p:txBody>
      </p:sp>
      <p:sp>
        <p:nvSpPr>
          <p:cNvPr id="47" name="TextBox 46">
            <a:extLst>
              <a:ext uri="{FF2B5EF4-FFF2-40B4-BE49-F238E27FC236}">
                <a16:creationId xmlns:a16="http://schemas.microsoft.com/office/drawing/2014/main" id="{456C5F93-C8DE-104F-882F-908541E6A9D2}"/>
              </a:ext>
            </a:extLst>
          </p:cNvPr>
          <p:cNvSpPr txBox="1"/>
          <p:nvPr/>
        </p:nvSpPr>
        <p:spPr>
          <a:xfrm>
            <a:off x="6592228" y="6072554"/>
            <a:ext cx="4650203" cy="276999"/>
          </a:xfrm>
          <a:prstGeom prst="rect">
            <a:avLst/>
          </a:prstGeom>
          <a:noFill/>
        </p:spPr>
        <p:txBody>
          <a:bodyPr wrap="square" rtlCol="0">
            <a:spAutoFit/>
          </a:bodyPr>
          <a:lstStyle/>
          <a:p>
            <a:pPr algn="r"/>
            <a:r>
              <a:rPr lang="en-US" sz="1200" dirty="0"/>
              <a:t>After </a:t>
            </a:r>
            <a:r>
              <a:rPr lang="en-US" sz="1200" i="1" dirty="0"/>
              <a:t>SOA Patterns</a:t>
            </a:r>
            <a:r>
              <a:rPr lang="en-US" sz="1200" dirty="0"/>
              <a:t> </a:t>
            </a:r>
            <a:r>
              <a:rPr lang="en-US" sz="1200" dirty="0" err="1"/>
              <a:t>Arnon</a:t>
            </a:r>
            <a:r>
              <a:rPr lang="en-US" sz="1200" dirty="0"/>
              <a:t> </a:t>
            </a:r>
            <a:r>
              <a:rPr lang="en-US" sz="1200" dirty="0" err="1"/>
              <a:t>Rotem</a:t>
            </a:r>
            <a:r>
              <a:rPr lang="en-US" sz="1200" dirty="0"/>
              <a:t>-Gal-Oz </a:t>
            </a:r>
          </a:p>
        </p:txBody>
      </p:sp>
    </p:spTree>
    <p:extLst>
      <p:ext uri="{BB962C8B-B14F-4D97-AF65-F5344CB8AC3E}">
        <p14:creationId xmlns:p14="http://schemas.microsoft.com/office/powerpoint/2010/main" val="3883309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9</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752561" y="2871944"/>
            <a:ext cx="1706651" cy="8091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21680" y="2871943"/>
            <a:ext cx="1667647" cy="809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6903949" y="2870665"/>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8951375" y="2870665"/>
            <a:ext cx="1646288"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4851968" y="2871942"/>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729761" y="478557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5683729" y="4336266"/>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a:endCxn id="52" idx="0"/>
          </p:cNvCxnSpPr>
          <p:nvPr/>
        </p:nvCxnSpPr>
        <p:spPr>
          <a:xfrm>
            <a:off x="4119071" y="1529026"/>
            <a:ext cx="1869788" cy="4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687455" y="2367212"/>
            <a:ext cx="4301404" cy="541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a:endCxn id="22" idx="0"/>
          </p:cNvCxnSpPr>
          <p:nvPr/>
        </p:nvCxnSpPr>
        <p:spPr>
          <a:xfrm>
            <a:off x="1605887" y="3681047"/>
            <a:ext cx="4152334" cy="18825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5758221" y="4705598"/>
            <a:ext cx="276900" cy="6092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a:endCxn id="31" idx="2"/>
          </p:cNvCxnSpPr>
          <p:nvPr/>
        </p:nvCxnSpPr>
        <p:spPr>
          <a:xfrm flipH="1" flipV="1">
            <a:off x="5705294" y="3682323"/>
            <a:ext cx="329484" cy="6539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a:stCxn id="31" idx="2"/>
          </p:cNvCxnSpPr>
          <p:nvPr/>
        </p:nvCxnSpPr>
        <p:spPr>
          <a:xfrm flipH="1" flipV="1">
            <a:off x="1594338" y="3604025"/>
            <a:ext cx="4110956" cy="782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2139826" y="3214809"/>
            <a:ext cx="1615677" cy="83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a:endCxn id="22" idx="2"/>
          </p:cNvCxnSpPr>
          <p:nvPr/>
        </p:nvCxnSpPr>
        <p:spPr>
          <a:xfrm>
            <a:off x="902408" y="3693898"/>
            <a:ext cx="3266946" cy="19940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1040687" y="3164102"/>
            <a:ext cx="6106828" cy="241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1025566" y="3304127"/>
            <a:ext cx="8375967" cy="10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08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690</TotalTime>
  <Words>3507</Words>
  <Application>Microsoft Macintosh PowerPoint</Application>
  <PresentationFormat>Widescreen</PresentationFormat>
  <Paragraphs>568</Paragraphs>
  <Slides>32</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Calibri Light</vt:lpstr>
      <vt:lpstr>Lora</vt:lpstr>
      <vt:lpstr>Tahoma</vt:lpstr>
      <vt:lpstr>Ubuntu</vt:lpstr>
      <vt:lpstr>Office Theme</vt:lpstr>
      <vt:lpstr>Service Consumer Patterns</vt:lpstr>
      <vt:lpstr>Agenda</vt:lpstr>
      <vt:lpstr>What is a Microservice?</vt:lpstr>
      <vt:lpstr>PowerPoint Presentation</vt:lpstr>
      <vt:lpstr>What is a microservice?</vt:lpstr>
      <vt:lpstr>The Entity Service Sniff Test</vt:lpstr>
      <vt:lpstr>What is a Service Consumer?</vt:lpstr>
      <vt:lpstr>PowerPoint Presentation</vt:lpstr>
      <vt:lpstr>PowerPoint Presentation</vt:lpstr>
      <vt:lpstr>PowerPoint Presentation</vt:lpstr>
      <vt:lpstr>PowerPoint Presentation</vt:lpstr>
      <vt:lpstr>API Composition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Conversations</vt:lpstr>
      <vt:lpstr>PowerPoint Presentation</vt:lpstr>
      <vt:lpstr>PowerPoint Presentation</vt:lpstr>
      <vt:lpstr>PowerPoint Presentation</vt:lpstr>
      <vt:lpstr>PowerPoint Presentation</vt:lpstr>
      <vt:lpstr>Guidance</vt:lpstr>
      <vt:lpstr>Commands</vt:lpstr>
      <vt:lpstr>Queries</vt:lpstr>
      <vt:lpstr>PowerPoint Presentation</vt:lpstr>
      <vt:lpstr>The Entity Service Sniff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Request Driven Collaboration</dc:title>
  <dc:creator>Ian Cooper</dc:creator>
  <cp:lastModifiedBy>Ian Cooper</cp:lastModifiedBy>
  <cp:revision>44</cp:revision>
  <dcterms:created xsi:type="dcterms:W3CDTF">2019-07-02T12:56:43Z</dcterms:created>
  <dcterms:modified xsi:type="dcterms:W3CDTF">2019-12-04T14:46:50Z</dcterms:modified>
</cp:coreProperties>
</file>