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6"/>
  </p:notesMasterIdLst>
  <p:sldIdLst>
    <p:sldId id="256" r:id="rId2"/>
    <p:sldId id="277" r:id="rId3"/>
    <p:sldId id="338" r:id="rId4"/>
    <p:sldId id="279" r:id="rId5"/>
    <p:sldId id="400" r:id="rId6"/>
    <p:sldId id="351" r:id="rId7"/>
    <p:sldId id="352" r:id="rId8"/>
    <p:sldId id="353" r:id="rId9"/>
    <p:sldId id="423" r:id="rId10"/>
    <p:sldId id="402" r:id="rId11"/>
    <p:sldId id="378" r:id="rId12"/>
    <p:sldId id="403" r:id="rId13"/>
    <p:sldId id="404" r:id="rId14"/>
    <p:sldId id="405" r:id="rId15"/>
    <p:sldId id="382" r:id="rId16"/>
    <p:sldId id="388" r:id="rId17"/>
    <p:sldId id="389" r:id="rId18"/>
    <p:sldId id="358" r:id="rId19"/>
    <p:sldId id="393" r:id="rId20"/>
    <p:sldId id="411" r:id="rId21"/>
    <p:sldId id="360" r:id="rId22"/>
    <p:sldId id="361" r:id="rId23"/>
    <p:sldId id="374" r:id="rId24"/>
    <p:sldId id="376" r:id="rId25"/>
    <p:sldId id="377" r:id="rId26"/>
    <p:sldId id="401" r:id="rId27"/>
    <p:sldId id="390" r:id="rId28"/>
    <p:sldId id="356" r:id="rId29"/>
    <p:sldId id="391" r:id="rId30"/>
    <p:sldId id="291" r:id="rId31"/>
    <p:sldId id="292" r:id="rId32"/>
    <p:sldId id="293" r:id="rId33"/>
    <p:sldId id="392" r:id="rId34"/>
    <p:sldId id="395" r:id="rId35"/>
    <p:sldId id="396" r:id="rId36"/>
    <p:sldId id="397" r:id="rId37"/>
    <p:sldId id="398" r:id="rId38"/>
    <p:sldId id="426" r:id="rId39"/>
    <p:sldId id="427" r:id="rId40"/>
    <p:sldId id="425" r:id="rId41"/>
    <p:sldId id="428" r:id="rId42"/>
    <p:sldId id="296" r:id="rId43"/>
    <p:sldId id="409" r:id="rId44"/>
    <p:sldId id="32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400"/>
            <p14:sldId id="351"/>
            <p14:sldId id="352"/>
            <p14:sldId id="353"/>
            <p14:sldId id="423"/>
            <p14:sldId id="402"/>
            <p14:sldId id="378"/>
            <p14:sldId id="403"/>
            <p14:sldId id="404"/>
            <p14:sldId id="405"/>
            <p14:sldId id="382"/>
            <p14:sldId id="388"/>
            <p14:sldId id="389"/>
            <p14:sldId id="358"/>
            <p14:sldId id="393"/>
            <p14:sldId id="411"/>
            <p14:sldId id="360"/>
            <p14:sldId id="361"/>
            <p14:sldId id="374"/>
            <p14:sldId id="376"/>
            <p14:sldId id="377"/>
            <p14:sldId id="401"/>
            <p14:sldId id="390"/>
            <p14:sldId id="356"/>
            <p14:sldId id="391"/>
            <p14:sldId id="291"/>
            <p14:sldId id="292"/>
            <p14:sldId id="293"/>
            <p14:sldId id="392"/>
            <p14:sldId id="395"/>
            <p14:sldId id="396"/>
            <p14:sldId id="397"/>
            <p14:sldId id="398"/>
            <p14:sldId id="426"/>
            <p14:sldId id="427"/>
            <p14:sldId id="425"/>
            <p14:sldId id="428"/>
            <p14:sldId id="296"/>
            <p14:sldId id="409"/>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1"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6" autoAdjust="0"/>
    <p:restoredTop sz="71171" autoAdjust="0"/>
  </p:normalViewPr>
  <p:slideViewPr>
    <p:cSldViewPr snapToGrid="0">
      <p:cViewPr>
        <p:scale>
          <a:sx n="109" d="100"/>
          <a:sy n="109"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Systems_Modeling_Language" TargetMode="External"/><Relationship Id="rId13" Type="http://schemas.openxmlformats.org/officeDocument/2006/relationships/hyperlink" Target="https://en.wikipedia.org/wiki/Unified_Process"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Project_stakeholder" TargetMode="External"/><Relationship Id="rId12" Type="http://schemas.openxmlformats.org/officeDocument/2006/relationships/hyperlink" Target="https://en.wikipedia.org/wiki/ICONIX" TargetMode="External"/><Relationship Id="rId17" Type="http://schemas.openxmlformats.org/officeDocument/2006/relationships/hyperlink" Target="https://en.wikipedia.org/wiki/Agile_software_development" TargetMode="External"/><Relationship Id="rId2" Type="http://schemas.openxmlformats.org/officeDocument/2006/relationships/slide" Target="../slides/slide20.xml"/><Relationship Id="rId16" Type="http://schemas.openxmlformats.org/officeDocument/2006/relationships/hyperlink" Target="https://en.wikipedia.org/wiki/Oracle_Unified_Method" TargetMode="External"/><Relationship Id="rId1" Type="http://schemas.openxmlformats.org/officeDocument/2006/relationships/notesMaster" Target="../notesMasters/notesMaster1.xml"/><Relationship Id="rId6" Type="http://schemas.openxmlformats.org/officeDocument/2006/relationships/hyperlink" Target="https://en.wikipedia.org/wiki/Actor_(UML)" TargetMode="External"/><Relationship Id="rId11" Type="http://schemas.openxmlformats.org/officeDocument/2006/relationships/hyperlink" Target="https://en.wikipedia.org/wiki/Ivar_Jacobson" TargetMode="External"/><Relationship Id="rId5" Type="http://schemas.openxmlformats.org/officeDocument/2006/relationships/hyperlink" Target="https://en.wikipedia.org/wiki/Unified_Modeling_Language" TargetMode="External"/><Relationship Id="rId15" Type="http://schemas.openxmlformats.org/officeDocument/2006/relationships/hyperlink" Target="https://en.wikipedia.org/wiki/Rational_Unified_Process" TargetMode="External"/><Relationship Id="rId10" Type="http://schemas.openxmlformats.org/officeDocument/2006/relationships/hyperlink" Target="https://en.wikipedia.org/wiki/Requirement_analysis" TargetMode="External"/><Relationship Id="rId4" Type="http://schemas.openxmlformats.org/officeDocument/2006/relationships/hyperlink" Target="https://en.wikipedia.org/wiki/Systems_engineering" TargetMode="External"/><Relationship Id="rId9" Type="http://schemas.openxmlformats.org/officeDocument/2006/relationships/hyperlink" Target="https://en.wikipedia.org/wiki/Use-case_analysis" TargetMode="External"/><Relationship Id="rId14" Type="http://schemas.openxmlformats.org/officeDocument/2006/relationships/hyperlink" Target="https://en.wikipedia.org/wiki/IB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change is that because our rules</a:t>
            </a:r>
            <a:r>
              <a:rPr lang="en-US" baseline="0" dirty="0"/>
              <a:t> say that we must depend inwards, the domain code no longer depends on the infrastructure code. The infrastructure code, called the adapter in this mode depends on the ports or application, but not the other way around. So how do we access the infrastructure i.e. the database from the port or application?</a:t>
            </a:r>
          </a:p>
          <a:p>
            <a:endParaRPr lang="en-US" baseline="0" dirty="0"/>
          </a:p>
          <a:p>
            <a:r>
              <a:rPr lang="en-US" baseline="0" dirty="0"/>
              <a:t>We have to use Dependency inversion. Dependency Inversion is a technique where we reverse the direction of a dependency by introducing an abstraction. We introduce the abstraction of an interface in our layer, which we can depend on, and then the layer that depends on us, provides a concrete implementation of that interface.</a:t>
            </a:r>
          </a:p>
          <a:p>
            <a:endParaRPr lang="en-US" baseline="0" dirty="0"/>
          </a:p>
          <a:p>
            <a:r>
              <a:rPr lang="en-US" baseline="0" dirty="0"/>
              <a:t>At runtime the ‘main’ in our application serves as the Composition Root and hooks us up to that interface.</a:t>
            </a:r>
          </a:p>
          <a:p>
            <a:endParaRPr lang="en-US" baseline="0" dirty="0"/>
          </a:p>
          <a:p>
            <a:r>
              <a:rPr lang="en-US" baseline="0" dirty="0"/>
              <a:t>Note that our port tends to deal with the adapter i.e. If I want to call the database, the port, which holds the application logic does that. It then holds the abstraction of the adapter. The domain is only ever called, it does not call out to the adapter layer, so the port that receives the request from the adapter on the left hand side, orchestrates calls to the adapters on the right hand side.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142741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a:hlinkClick r:id="rId3" tooltip="Software engineering"/>
              </a:rPr>
              <a:t>software</a:t>
            </a:r>
            <a:r>
              <a:rPr lang="en-US" dirty="0"/>
              <a:t> and </a:t>
            </a:r>
            <a:r>
              <a:rPr lang="en-US" dirty="0">
                <a:hlinkClick r:id="rId4" tooltip="Systems engineering"/>
              </a:rPr>
              <a:t>systems engineering</a:t>
            </a:r>
            <a:r>
              <a:rPr lang="en-US" dirty="0"/>
              <a:t>, a </a:t>
            </a:r>
            <a:r>
              <a:rPr lang="en-US" b="1" dirty="0"/>
              <a:t>use case</a:t>
            </a:r>
            <a:r>
              <a:rPr lang="en-US" dirty="0"/>
              <a:t> is a list of actions or event steps typically defining the interactions between a role (known in the </a:t>
            </a:r>
            <a:r>
              <a:rPr lang="en-US" dirty="0">
                <a:hlinkClick r:id="rId5" tooltip="Unified Modeling Language"/>
              </a:rPr>
              <a:t>Unified Modeling Language</a:t>
            </a:r>
            <a:r>
              <a:rPr lang="en-US" dirty="0"/>
              <a:t> as an </a:t>
            </a:r>
            <a:r>
              <a:rPr lang="en-US" i="1" dirty="0">
                <a:hlinkClick r:id="rId6" tooltip="Actor (UML)"/>
              </a:rPr>
              <a:t>actor</a:t>
            </a:r>
            <a:r>
              <a:rPr lang="en-US" dirty="0"/>
              <a:t>) and a system to achieve a goal. The actor can be a human or other external system. In systems engineering use cases are used at a higher level than within </a:t>
            </a:r>
            <a:r>
              <a:rPr lang="en-US" dirty="0">
                <a:hlinkClick r:id="rId3" tooltip="Software engineering"/>
              </a:rPr>
              <a:t>software engineering</a:t>
            </a:r>
            <a:r>
              <a:rPr lang="en-US" dirty="0"/>
              <a:t> often representing missions or </a:t>
            </a:r>
            <a:r>
              <a:rPr lang="en-US" dirty="0">
                <a:hlinkClick r:id="rId7" tooltip="Project stakeholder"/>
              </a:rPr>
              <a:t>stakeholder</a:t>
            </a:r>
            <a:r>
              <a:rPr lang="en-US" dirty="0"/>
              <a:t> goals. The detailed requirements may then be captured in the </a:t>
            </a:r>
            <a:r>
              <a:rPr lang="en-US" dirty="0">
                <a:hlinkClick r:id="rId8" tooltip="Systems Modeling Language"/>
              </a:rPr>
              <a:t>Systems Modeling Language</a:t>
            </a:r>
            <a:r>
              <a:rPr lang="en-US" dirty="0"/>
              <a:t> (</a:t>
            </a:r>
            <a:r>
              <a:rPr lang="en-US" dirty="0" err="1"/>
              <a:t>SysML</a:t>
            </a:r>
            <a:r>
              <a:rPr lang="en-US" dirty="0"/>
              <a:t>) or as contractual statements.</a:t>
            </a:r>
          </a:p>
          <a:p>
            <a:r>
              <a:rPr lang="en-US" dirty="0">
                <a:hlinkClick r:id="rId9" tooltip="Use-case analysis"/>
              </a:rPr>
              <a:t>Use case analysis</a:t>
            </a:r>
            <a:r>
              <a:rPr lang="en-US" dirty="0"/>
              <a:t> is an important and valuable </a:t>
            </a:r>
            <a:r>
              <a:rPr lang="en-US" dirty="0">
                <a:hlinkClick r:id="rId10" tooltip="Requirement analysis"/>
              </a:rPr>
              <a:t>requirement analysis</a:t>
            </a:r>
            <a:r>
              <a:rPr lang="en-US" dirty="0"/>
              <a:t> technique that has been widely used in modern software engineering since its formal introduction by </a:t>
            </a:r>
            <a:r>
              <a:rPr lang="en-US" dirty="0">
                <a:hlinkClick r:id="rId11" tooltip="Ivar Jacobson"/>
              </a:rPr>
              <a:t>Ivar Jacobson</a:t>
            </a:r>
            <a:r>
              <a:rPr lang="en-US" dirty="0"/>
              <a:t> in 1992. Use case driven development is a key characteristic of many process models and frameworks such as </a:t>
            </a:r>
            <a:r>
              <a:rPr lang="en-US" dirty="0">
                <a:hlinkClick r:id="rId12" tooltip="ICONIX"/>
              </a:rPr>
              <a:t>ICONIX</a:t>
            </a:r>
            <a:r>
              <a:rPr lang="en-US" dirty="0"/>
              <a:t>, the </a:t>
            </a:r>
            <a:r>
              <a:rPr lang="en-US" dirty="0">
                <a:hlinkClick r:id="rId13" tooltip="Unified Process"/>
              </a:rPr>
              <a:t>Unified Process</a:t>
            </a:r>
            <a:r>
              <a:rPr lang="en-US" dirty="0"/>
              <a:t> (UP), the </a:t>
            </a:r>
            <a:r>
              <a:rPr lang="en-US" dirty="0">
                <a:hlinkClick r:id="rId14" tooltip="IBM"/>
              </a:rPr>
              <a:t>IBM</a:t>
            </a:r>
            <a:r>
              <a:rPr lang="en-US" dirty="0"/>
              <a:t> </a:t>
            </a:r>
            <a:r>
              <a:rPr lang="en-US" dirty="0">
                <a:hlinkClick r:id="rId15" tooltip="Rational Unified Process"/>
              </a:rPr>
              <a:t>Rational Unified Process</a:t>
            </a:r>
            <a:r>
              <a:rPr lang="en-US" dirty="0"/>
              <a:t> (RUP), and the </a:t>
            </a:r>
            <a:r>
              <a:rPr lang="en-US" dirty="0">
                <a:hlinkClick r:id="rId16" tooltip="Oracle Unified Method"/>
              </a:rPr>
              <a:t>Oracle Unified Method</a:t>
            </a:r>
            <a:r>
              <a:rPr lang="en-US" dirty="0"/>
              <a:t> (OUM). With its inherent iterative, incremental and evolutionary nature, use case also fits well for </a:t>
            </a:r>
            <a:r>
              <a:rPr lang="en-US" dirty="0">
                <a:hlinkClick r:id="rId17" tooltip="Agile software development"/>
              </a:rPr>
              <a:t>agile development</a:t>
            </a:r>
            <a:r>
              <a:rPr lang="en-US" dirty="0"/>
              <a:t>.</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13399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Boundary-Controller-Entity</a:t>
            </a:r>
            <a:r>
              <a:rPr lang="en-US" baseline="0" dirty="0"/>
              <a:t> is a pattern identified by Ivar </a:t>
            </a:r>
            <a:r>
              <a:rPr lang="en-US" baseline="0" dirty="0" err="1"/>
              <a:t>Jaobson</a:t>
            </a:r>
            <a:r>
              <a:rPr lang="en-US" baseline="0" dirty="0"/>
              <a:t> in his book for building software oriented around use cases</a:t>
            </a:r>
          </a:p>
          <a:p>
            <a:endParaRPr lang="en-US" baseline="0" dirty="0"/>
          </a:p>
          <a:p>
            <a:r>
              <a:rPr lang="en-US" i="1" dirty="0"/>
              <a:t>Object Oriented Software Engineering: A Use-Case Driven Approach</a:t>
            </a:r>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76345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Boundary</a:t>
            </a:r>
            <a:r>
              <a:rPr lang="en-US" baseline="0" dirty="0"/>
              <a:t> is an object that interfaces with system actors: user interfaces, gateways, proxies etc.</a:t>
            </a:r>
          </a:p>
          <a:p>
            <a:endParaRPr lang="en-US" baseline="0" dirty="0"/>
          </a:p>
          <a:p>
            <a:r>
              <a:rPr lang="en-US" b="1" dirty="0">
                <a:effectLst/>
              </a:rPr>
              <a:t>Boundary (Interface)</a:t>
            </a:r>
          </a:p>
          <a:p>
            <a:r>
              <a:rPr lang="en-US" dirty="0">
                <a:effectLst/>
              </a:rPr>
              <a:t>The Boundary objects model the interface with the system.</a:t>
            </a:r>
          </a:p>
          <a:p>
            <a:r>
              <a:rPr lang="en-US" dirty="0">
                <a:effectLst/>
              </a:rPr>
              <a:t>[…] everything concerning the interface of the system is placed in an interface object</a:t>
            </a:r>
          </a:p>
          <a:p>
            <a:r>
              <a:rPr lang="en-US" dirty="0">
                <a:effectLst/>
              </a:rPr>
              <a:t>Ivar Jacobson 1992, pp. 134</a:t>
            </a:r>
          </a:p>
          <a:p>
            <a:r>
              <a:rPr lang="en-US" dirty="0">
                <a:effectLst/>
              </a:rPr>
              <a:t>All functionality dependent on the system environment (tools and delivery mechanisms) belongs in the Boundary objects.</a:t>
            </a:r>
          </a:p>
          <a:p>
            <a:r>
              <a:rPr lang="en-US" dirty="0">
                <a:effectLst/>
              </a:rPr>
              <a:t>Any interaction of the system with an actor goes through a Boundary object. As Jacobson describes, an actor can be a human user like a customer or an administrator (operator), but it might also be a non-human “user” like an alarm, a printer, or a third party API.</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22</a:t>
            </a:fld>
            <a:endParaRPr lang="en-US"/>
          </a:p>
        </p:txBody>
      </p:sp>
    </p:spTree>
    <p:extLst>
      <p:ext uri="{BB962C8B-B14F-4D97-AF65-F5344CB8AC3E}">
        <p14:creationId xmlns:p14="http://schemas.microsoft.com/office/powerpoint/2010/main" val="555481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Entity</a:t>
            </a:r>
          </a:p>
          <a:p>
            <a:r>
              <a:rPr lang="en-US" dirty="0">
                <a:effectLst/>
              </a:rPr>
              <a:t>The Entity objects hold the data used by the system and all the behavior naturally coupled to this data. Each Entity object represents a concept relevant to the problem domain and which holds identity and resilient (persistent) data. Jacobson tells us that an Entity object should contain the logic that would change when the Entity itself changes, </a:t>
            </a:r>
            <a:r>
              <a:rPr lang="en-US" dirty="0" err="1">
                <a:effectLst/>
              </a:rPr>
              <a:t>ie</a:t>
            </a:r>
            <a:r>
              <a:rPr lang="en-US" dirty="0">
                <a:effectLst/>
              </a:rPr>
              <a:t>. if the data structure it holds changes, the operations on that data will also need to change and therefore they should be located in the Entity as well.</a:t>
            </a:r>
          </a:p>
          <a:p>
            <a:endParaRPr lang="en-US" dirty="0">
              <a:effectLst/>
            </a:endParaRPr>
          </a:p>
          <a:p>
            <a:r>
              <a:rPr lang="en-US" dirty="0">
                <a:effectLst/>
              </a:rPr>
              <a:t>It is interesting to note a warning that Jacobson makes, already back in 1992:</a:t>
            </a:r>
          </a:p>
          <a:p>
            <a:endParaRPr lang="en-US" dirty="0">
              <a:effectLst/>
            </a:endParaRPr>
          </a:p>
          <a:p>
            <a:r>
              <a:rPr lang="en-US" dirty="0">
                <a:effectLst/>
              </a:rPr>
              <a:t>Beginners may sometime only use entity object as data carriers and place all dynamic behavior in control objects […]. This should, however be avoided. […] Instead, quite a lot of behavior should be placed in the entity objects.</a:t>
            </a:r>
          </a:p>
          <a:p>
            <a:endParaRPr lang="en-US" dirty="0">
              <a:effectLst/>
            </a:endParaRPr>
          </a:p>
          <a:p>
            <a:r>
              <a:rPr lang="en-US" dirty="0">
                <a:effectLst/>
              </a:rPr>
              <a:t>They contain application independent</a:t>
            </a:r>
            <a:r>
              <a:rPr lang="en-US" baseline="0" dirty="0">
                <a:effectLst/>
              </a:rPr>
              <a:t> business rules i.e. the rules are not dependent on the application it is running in.</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1267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Interactor (Control)</a:t>
            </a:r>
          </a:p>
          <a:p>
            <a:r>
              <a:rPr lang="en-US" dirty="0">
                <a:effectLst/>
              </a:rPr>
              <a:t>The Interactor objects will hold </a:t>
            </a:r>
            <a:r>
              <a:rPr lang="en-US" dirty="0" err="1">
                <a:effectLst/>
              </a:rPr>
              <a:t>behaviour</a:t>
            </a:r>
            <a:r>
              <a:rPr lang="en-US" dirty="0">
                <a:effectLst/>
              </a:rPr>
              <a:t> not naturally tied to any of the other types of objects.</a:t>
            </a:r>
          </a:p>
          <a:p>
            <a:r>
              <a:rPr lang="en-US" dirty="0" err="1">
                <a:effectLst/>
              </a:rPr>
              <a:t>Sutch</a:t>
            </a:r>
            <a:r>
              <a:rPr lang="en-US" dirty="0">
                <a:effectLst/>
              </a:rPr>
              <a:t> </a:t>
            </a:r>
            <a:r>
              <a:rPr lang="en-US" dirty="0" err="1">
                <a:effectLst/>
              </a:rPr>
              <a:t>behaviour</a:t>
            </a:r>
            <a:r>
              <a:rPr lang="en-US" dirty="0">
                <a:effectLst/>
              </a:rPr>
              <a:t> consists typically of operations over several Entities, culminating in returning some result to a boundary object.</a:t>
            </a:r>
          </a:p>
          <a:p>
            <a:r>
              <a:rPr lang="en-US" dirty="0" err="1">
                <a:effectLst/>
              </a:rPr>
              <a:t>Behaviour</a:t>
            </a:r>
            <a:r>
              <a:rPr lang="en-US" dirty="0">
                <a:effectLst/>
              </a:rPr>
              <a:t> that remains after the Interface objects and Entity objects have obtained their parts will be placed in the control objects</a:t>
            </a:r>
          </a:p>
          <a:p>
            <a:r>
              <a:rPr lang="en-US" dirty="0">
                <a:effectLst/>
              </a:rPr>
              <a:t>Ivar Jacobson 1992, pp. 185</a:t>
            </a:r>
          </a:p>
          <a:p>
            <a:r>
              <a:rPr lang="en-US" dirty="0">
                <a:effectLst/>
              </a:rPr>
              <a:t>This means that all </a:t>
            </a:r>
            <a:r>
              <a:rPr lang="en-US" dirty="0" err="1">
                <a:effectLst/>
              </a:rPr>
              <a:t>behaviour</a:t>
            </a:r>
            <a:r>
              <a:rPr lang="en-US" dirty="0">
                <a:effectLst/>
              </a:rPr>
              <a:t> that does not fit into a boundary or Entity will be placed in one or several control objects.</a:t>
            </a:r>
          </a:p>
          <a:p>
            <a:r>
              <a:rPr lang="en-US" dirty="0">
                <a:effectLst/>
              </a:rPr>
              <a:t>Therefore, Jacobson thinks of Control objects not only as the objects that orchestrate a use case but also as any object that has </a:t>
            </a:r>
            <a:r>
              <a:rPr lang="en-US" dirty="0" err="1">
                <a:effectLst/>
              </a:rPr>
              <a:t>behaviour</a:t>
            </a:r>
            <a:r>
              <a:rPr lang="en-US" dirty="0">
                <a:effectLst/>
              </a:rPr>
              <a:t> relevant for a use case but is not a Boundary nor an Entity.</a:t>
            </a:r>
          </a:p>
          <a:p>
            <a:r>
              <a:rPr lang="en-US" dirty="0">
                <a:effectLst/>
              </a:rPr>
              <a:t>Comparing with my experience, I would say that he calls </a:t>
            </a:r>
            <a:r>
              <a:rPr lang="en-US" dirty="0" err="1">
                <a:effectLst/>
              </a:rPr>
              <a:t>interactors</a:t>
            </a:r>
            <a:r>
              <a:rPr lang="en-US" dirty="0">
                <a:effectLst/>
              </a:rPr>
              <a:t> to what I call Application Services (who orchestrate use cases) and Domain Services (who contain Domain </a:t>
            </a:r>
            <a:r>
              <a:rPr lang="en-US" dirty="0" err="1">
                <a:effectLst/>
              </a:rPr>
              <a:t>behaviour</a:t>
            </a:r>
            <a:r>
              <a:rPr lang="en-US" dirty="0">
                <a:effectLst/>
              </a:rPr>
              <a:t> but are not entities).</a:t>
            </a:r>
          </a:p>
          <a:p>
            <a:r>
              <a:rPr lang="en-US" dirty="0">
                <a:effectLst/>
              </a:rPr>
              <a:t>The reason why this intermediary Interactor objects are very important is that if we don’t use them, we will put their specific use case logic in the Entities. However, Entities are used in several use cases and they have, therefore, generic usage. By putting specific use case logic in an Entity, we make it available in several Boundaries, who might end up using it as if it was a generic logic and we might end up changing it to adjust it to another  Boundary, increasing its complexity and the chance of breaking the other use cases where it is used.</a:t>
            </a: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225807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48792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962018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exercise individual objects or value types or small clusters of objects within in a single process. In particular, when doing Test-Driven Development, unit tests exercise code that we can change in response to the feedback we get from writing the tests.</a:t>
            </a:r>
          </a:p>
          <a:p>
            <a:endParaRPr lang="en-US" dirty="0"/>
          </a:p>
          <a:p>
            <a:r>
              <a:rPr lang="en-US" dirty="0"/>
              <a:t>Acceptance tests are customer-facing tests that capture the domain logic the system must perform and demonstrates that it performs them.</a:t>
            </a:r>
          </a:p>
          <a:p>
            <a:endParaRPr lang="en-US" dirty="0"/>
          </a:p>
          <a:p>
            <a:r>
              <a:rPr lang="en-US" dirty="0"/>
              <a:t>The Ports &amp; Adapters architecture makes it possible to run acceptance-tests directly against the application domain model because the domain model is cleanly decoupled from the technical infrastructure that connects it to the outside world. Acceptance tests can interact with the domain model through its port interfaces. Acceptance tests written against an isolated domain model can run extremely fast. Because there is no persistent state involved, in databases or message queues for example, it is easy to isolate tests from one another.</a:t>
            </a:r>
          </a:p>
          <a:p>
            <a:endParaRPr lang="en-US" dirty="0"/>
          </a:p>
          <a:p>
            <a:r>
              <a:rPr lang="en-US" dirty="0"/>
              <a:t>Acceptance tests of a distributed system can instantiate the domain models of different processes in the same memory space and link them by implementations of their port interfaces that do not go out-of-process.</a:t>
            </a:r>
          </a:p>
        </p:txBody>
      </p:sp>
      <p:sp>
        <p:nvSpPr>
          <p:cNvPr id="4" name="Slide Number Placeholder 3"/>
          <p:cNvSpPr>
            <a:spLocks noGrp="1"/>
          </p:cNvSpPr>
          <p:nvPr>
            <p:ph type="sldNum" sz="quarter" idx="10"/>
          </p:nvPr>
        </p:nvSpPr>
        <p:spPr/>
        <p:txBody>
          <a:bodyPr/>
          <a:lstStyle/>
          <a:p>
            <a:fld id="{F66C4C5A-655F-4C9D-B92A-07E1070CBF6B}" type="slidenum">
              <a:rPr lang="en-GB" smtClean="0"/>
              <a:pPr/>
              <a:t>30</a:t>
            </a:fld>
            <a:endParaRPr lang="en-GB"/>
          </a:p>
        </p:txBody>
      </p:sp>
    </p:spTree>
    <p:extLst>
      <p:ext uri="{BB962C8B-B14F-4D97-AF65-F5344CB8AC3E}">
        <p14:creationId xmlns:p14="http://schemas.microsoft.com/office/powerpoint/2010/main" val="3447791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"integration test" can apply to many different kinds of test. In the book, we use the term specifically to mean the test of an abstraction that we own but have implemented with some third-party package. We want to test that our code implementing the abstraction integrates with that third-party package correctly: that we have not made any incorrect assumptions about how it works or tripped over any bugs that we will have to work around. However, we cannot respond to feedback the tests give us about the internal quality of that third-party package because we cannot change it.</a:t>
            </a:r>
          </a:p>
        </p:txBody>
      </p:sp>
      <p:sp>
        <p:nvSpPr>
          <p:cNvPr id="4" name="Slide Number Placeholder 3"/>
          <p:cNvSpPr>
            <a:spLocks noGrp="1"/>
          </p:cNvSpPr>
          <p:nvPr>
            <p:ph type="sldNum" sz="quarter" idx="10"/>
          </p:nvPr>
        </p:nvSpPr>
        <p:spPr/>
        <p:txBody>
          <a:bodyPr/>
          <a:lstStyle/>
          <a:p>
            <a:fld id="{F66C4C5A-655F-4C9D-B92A-07E1070CBF6B}" type="slidenum">
              <a:rPr lang="en-GB" smtClean="0"/>
              <a:pPr/>
              <a:t>31</a:t>
            </a:fld>
            <a:endParaRPr lang="en-GB"/>
          </a:p>
        </p:txBody>
      </p:sp>
    </p:spTree>
    <p:extLst>
      <p:ext uri="{BB962C8B-B14F-4D97-AF65-F5344CB8AC3E}">
        <p14:creationId xmlns:p14="http://schemas.microsoft.com/office/powerpoint/2010/main" val="252903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concentric circles represent different areas of software. In general, the further in you go, the higher level the software becomes. The outer circles are mechanisms. The inner circles are policies.</a:t>
            </a:r>
          </a:p>
          <a:p>
            <a:endParaRPr lang="en-US" dirty="0"/>
          </a:p>
          <a:p>
            <a:r>
              <a:rPr lang="en-US" dirty="0"/>
              <a:t>The overriding rule that makes this architecture work is </a:t>
            </a:r>
            <a:r>
              <a:rPr lang="en-US" i="1" dirty="0"/>
              <a:t>The Dependency Rule</a:t>
            </a:r>
            <a:r>
              <a:rPr lang="en-US" dirty="0"/>
              <a:t>. This rule says that </a:t>
            </a:r>
            <a:r>
              <a:rPr lang="en-US" i="1" dirty="0"/>
              <a:t>source code dependencies</a:t>
            </a:r>
            <a:r>
              <a:rPr lang="en-US" dirty="0"/>
              <a:t> can only point </a:t>
            </a:r>
            <a:r>
              <a:rPr lang="en-US" i="1" dirty="0"/>
              <a:t>inwards</a:t>
            </a:r>
            <a:r>
              <a:rPr lang="en-US" dirty="0"/>
              <a:t>. Nothing in an inner circle can know anything at all about something in an outer circle. In particular, the name of something declared in an outer circle must not be mentioned by the code in an inner circle. That includes, functions, classes. variables, or any other named software entity.</a:t>
            </a:r>
          </a:p>
          <a:p>
            <a:endParaRPr lang="en-US" dirty="0"/>
          </a:p>
          <a:p>
            <a:r>
              <a:rPr lang="en-US" dirty="0"/>
              <a:t>By the same token, data formats used in an outer circle should not be used by an inner circle, especially if those formats are generate by a framework in an outer circle. We don’t want anything in an outer circle to impact the inner circles.</a:t>
            </a:r>
          </a:p>
          <a:p>
            <a:endParaRPr lang="en-US" dirty="0"/>
          </a:p>
          <a:p>
            <a:r>
              <a:rPr lang="en-US" b="1" i="1" dirty="0"/>
              <a:t>Entities</a:t>
            </a:r>
            <a:endParaRPr lang="en-US" b="1" dirty="0"/>
          </a:p>
          <a:p>
            <a:r>
              <a:rPr lang="en-US" dirty="0"/>
              <a:t>Entities encapsulate </a:t>
            </a:r>
            <a:r>
              <a:rPr lang="en-US" i="1" dirty="0"/>
              <a:t>Enterprise wide</a:t>
            </a:r>
            <a:r>
              <a:rPr lang="en-US" dirty="0"/>
              <a:t> business rules. An entity can be an object with methods, or it can be a set of data structures and functions. It doesn’t matter so long as the entities could be used by many different applications in the enterprise.</a:t>
            </a:r>
          </a:p>
          <a:p>
            <a:endParaRPr lang="en-US" dirty="0"/>
          </a:p>
          <a:p>
            <a:r>
              <a:rPr lang="en-US" b="1" dirty="0"/>
              <a:t>Use Cases</a:t>
            </a:r>
          </a:p>
          <a:p>
            <a:r>
              <a:rPr lang="en-US" dirty="0"/>
              <a:t>The software in this layer contains </a:t>
            </a:r>
            <a:r>
              <a:rPr lang="en-US" i="1" dirty="0"/>
              <a:t>application specific</a:t>
            </a:r>
            <a:r>
              <a:rPr lang="en-US" dirty="0"/>
              <a:t> business rules. It encapsulates and implements all of the use cases of the system. These use cases orchestrate the flow of data to and from the entities, and direct those entities to use their </a:t>
            </a:r>
            <a:r>
              <a:rPr lang="en-US" i="1" dirty="0"/>
              <a:t>enterprise wide</a:t>
            </a:r>
            <a:r>
              <a:rPr lang="en-US" dirty="0"/>
              <a:t> business rules to achieve the goals of the use case</a:t>
            </a:r>
          </a:p>
          <a:p>
            <a:endParaRPr lang="en-US" dirty="0"/>
          </a:p>
          <a:p>
            <a:r>
              <a:rPr lang="en-US" b="1" dirty="0"/>
              <a:t>Interface Adapters</a:t>
            </a:r>
          </a:p>
          <a:p>
            <a:r>
              <a:rPr lang="en-US" dirty="0"/>
              <a:t>The software in this layer is a set of adapters that convert data from the format most convenient for the use cases and entities, to the format most convenient for some external agency such as the Database or the Web. It is this layer, for example, that will wholly contain the MVC architecture of a GUI. The Presenters, Views, and Controllers all belong in here. The models are likely just data structures that are passed from the controllers to the use cases, and then back from the use cases to the presenters and views.</a:t>
            </a:r>
          </a:p>
          <a:p>
            <a:endParaRPr lang="en-US" dirty="0"/>
          </a:p>
          <a:p>
            <a:r>
              <a:rPr lang="en-US" b="1" dirty="0"/>
              <a:t>Frameworks and Drivers.</a:t>
            </a:r>
          </a:p>
          <a:p>
            <a:r>
              <a:rPr lang="en-US" dirty="0"/>
              <a:t>The outermost layer is generally composed of frameworks and tools such as the Database, the Web Framework, etc. Generally you don’t write much code in this layer other than glue code that communicates to the next circle inwards.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1691851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35</a:t>
            </a:fld>
            <a:endParaRPr lang="en-US"/>
          </a:p>
        </p:txBody>
      </p:sp>
    </p:spTree>
    <p:extLst>
      <p:ext uri="{BB962C8B-B14F-4D97-AF65-F5344CB8AC3E}">
        <p14:creationId xmlns:p14="http://schemas.microsoft.com/office/powerpoint/2010/main" val="1412079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talks to a delivery mechanism, in this case an API. Eventually a controller gets invoked, with a request</a:t>
            </a:r>
            <a:r>
              <a:rPr lang="en-US" baseline="0" dirty="0"/>
              <a:t> model that it then passes to the </a:t>
            </a:r>
            <a:r>
              <a:rPr lang="en-US" baseline="0" dirty="0" err="1"/>
              <a:t>interactor</a:t>
            </a:r>
            <a:r>
              <a:rPr lang="en-US" baseline="0" dirty="0"/>
              <a:t>. The </a:t>
            </a:r>
            <a:r>
              <a:rPr lang="en-US" baseline="0" dirty="0" err="1"/>
              <a:t>interactor</a:t>
            </a:r>
            <a:r>
              <a:rPr lang="en-US" baseline="0" dirty="0"/>
              <a:t> then loads the entities, exercises their business rules, invoked its own business rules, and collates the result into a response model which it passes back, via the web controller to the API framework which serializes it out the user</a:t>
            </a:r>
          </a:p>
          <a:p>
            <a:endParaRPr lang="en-US" baseline="0" dirty="0"/>
          </a:p>
          <a:p>
            <a:r>
              <a:rPr lang="en-US" baseline="0" dirty="0"/>
              <a:t>Note that the Web Controller is a Presenter, and it works with a View Model, that it turns into a view.</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1472206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859203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command design pattern </a:t>
            </a:r>
            <a:r>
              <a:rPr lang="en-GB" b="1" dirty="0"/>
              <a:t>encapsulates a request as an object</a:t>
            </a:r>
            <a:r>
              <a:rPr lang="en-GB" dirty="0"/>
              <a:t>, allowing </a:t>
            </a:r>
            <a:r>
              <a:rPr lang="en-GB" b="1" dirty="0"/>
              <a:t>reuse</a:t>
            </a:r>
            <a:r>
              <a:rPr lang="en-GB" dirty="0"/>
              <a:t>, </a:t>
            </a:r>
            <a:r>
              <a:rPr lang="en-GB" b="1" dirty="0"/>
              <a:t>queuing</a:t>
            </a:r>
            <a:r>
              <a:rPr lang="en-GB" dirty="0"/>
              <a:t> or </a:t>
            </a:r>
            <a:r>
              <a:rPr lang="en-GB" b="1" dirty="0"/>
              <a:t>logging</a:t>
            </a:r>
            <a:r>
              <a:rPr lang="en-GB" dirty="0"/>
              <a:t> of requests, or </a:t>
            </a:r>
            <a:r>
              <a:rPr lang="en-GB" b="1" dirty="0"/>
              <a:t>undo</a:t>
            </a:r>
            <a:r>
              <a:rPr lang="en-GB" dirty="0"/>
              <a:t>able operations. </a:t>
            </a:r>
          </a:p>
          <a:p>
            <a:pPr marL="0" indent="0">
              <a:buNone/>
            </a:pPr>
            <a:r>
              <a:rPr lang="en-GB" dirty="0"/>
              <a:t>It also serves to decouple the implementation of the request from the requestor. The caller of a command object does not need to understand how the command is actioned, only that the command exists. When the caller and the implementer are decoupled it becomes easy to replace or refactor the implementation of the request, without impacting the caller - our system is more modifiable. Our ability to test the command in isolation of the caller - allows us to implement the ports and adapters model easily - we can instantiate the command, provide 'fake' parameters to it and confirm the results. We can also use the command from multiple callers, although this is not a differentiator from the service class approach.</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3989207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Implementing the pattern is simple, we implement a command interface, that has a method to execute the command. We then create a concrete instance of the command that derives from this interface. The invoking class executes the command without being directly coupled to the receiver which the command uses to implement the action requested.</a:t>
            </a:r>
          </a:p>
          <a:p>
            <a:endParaRPr lang="en-GB"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1628461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1995456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decouple a higher and lower layers we want to be able alter the implementation of the commands that we call on the lower layer without altering the calling layer.</a:t>
            </a:r>
          </a:p>
          <a:p>
            <a:endParaRPr lang="en-GB" dirty="0"/>
          </a:p>
          <a:p>
            <a:r>
              <a:rPr lang="en-GB" dirty="0"/>
              <a:t>We introduce a </a:t>
            </a:r>
            <a:r>
              <a:rPr lang="en-GB" b="1" dirty="0"/>
              <a:t>Command Handler</a:t>
            </a:r>
            <a:r>
              <a:rPr lang="en-GB" dirty="0"/>
              <a:t> for each </a:t>
            </a:r>
            <a:r>
              <a:rPr lang="en-GB" b="1" dirty="0"/>
              <a:t>Command</a:t>
            </a:r>
            <a:r>
              <a:rPr lang="en-GB" dirty="0"/>
              <a:t> that can be invoked, that all implement a specific interface. Command-handlers are registered with a </a:t>
            </a:r>
            <a:r>
              <a:rPr lang="en-GB" b="1" dirty="0"/>
              <a:t>Command Dispatcher</a:t>
            </a:r>
            <a:r>
              <a:rPr lang="en-GB" dirty="0"/>
              <a:t> (and can also be removed) at run-time.</a:t>
            </a:r>
          </a:p>
          <a:p>
            <a:endParaRPr lang="en-GB" dirty="0"/>
          </a:p>
          <a:p>
            <a:r>
              <a:rPr lang="en-GB" dirty="0"/>
              <a:t>When the application issues a command, it notifies the </a:t>
            </a:r>
            <a:r>
              <a:rPr lang="en-GB" b="1" dirty="0"/>
              <a:t>Command Dispatcher</a:t>
            </a:r>
            <a:r>
              <a:rPr lang="en-GB" dirty="0"/>
              <a:t> which dispatches to the command handler(s) associated with the command. </a:t>
            </a:r>
          </a:p>
          <a:p>
            <a:endParaRPr lang="en-GB" dirty="0"/>
          </a:p>
          <a:p>
            <a:r>
              <a:rPr lang="en-GB" dirty="0"/>
              <a:t>This decouples dispatch from processing.</a:t>
            </a:r>
          </a:p>
          <a:p>
            <a:endParaRPr lang="en-GB" dirty="0"/>
          </a:p>
          <a:p>
            <a:r>
              <a:rPr lang="en-US" sz="1200" dirty="0"/>
              <a:t>The </a:t>
            </a:r>
            <a:r>
              <a:rPr lang="en-US" sz="1200" b="1" dirty="0"/>
              <a:t>Command Dispatcher</a:t>
            </a:r>
            <a:r>
              <a:rPr lang="en-US" sz="1200" dirty="0"/>
              <a:t> allows dynamic registration and removal of </a:t>
            </a:r>
            <a:r>
              <a:rPr lang="en-US" sz="1200" b="1" dirty="0"/>
              <a:t>Command Handlers</a:t>
            </a:r>
            <a:r>
              <a:rPr lang="en-US" sz="1200" dirty="0"/>
              <a:t>, it is an administrative entity that manages linking of commands to the appropriate command handlers. </a:t>
            </a:r>
          </a:p>
          <a:p>
            <a:endParaRPr lang="en-US" sz="1200" dirty="0"/>
          </a:p>
          <a:p>
            <a:r>
              <a:rPr lang="en-US" sz="1200" dirty="0"/>
              <a:t>It relates to the Observer pattern in that hooks together publishers and subscribers.</a:t>
            </a:r>
          </a:p>
          <a:p>
            <a:endParaRPr lang="en-US" sz="1200" dirty="0"/>
          </a:p>
          <a:p>
            <a:r>
              <a:rPr lang="en-US" sz="1200" dirty="0"/>
              <a:t>Command Dispatcher registration requires a key – provided by the Command Dispatcher for the </a:t>
            </a:r>
            <a:r>
              <a:rPr lang="en-US" sz="1200" b="1" dirty="0"/>
              <a:t>Commands</a:t>
            </a:r>
            <a:r>
              <a:rPr lang="en-US" sz="1200" dirty="0"/>
              <a:t> it can service, using </a:t>
            </a:r>
            <a:r>
              <a:rPr lang="en-US" sz="1200" dirty="0" err="1"/>
              <a:t>getKey</a:t>
            </a:r>
            <a:r>
              <a:rPr lang="en-US" sz="1200" dirty="0"/>
              <a:t>(). [In practice we often use RTTI for this].</a:t>
            </a:r>
          </a:p>
          <a:p>
            <a:endParaRPr lang="en-US" sz="1200" dirty="0"/>
          </a:p>
          <a:p>
            <a:r>
              <a:rPr lang="en-US" sz="1200" dirty="0"/>
              <a:t>The Command Handler is fired, when a command with the same name (key) is sent to the Command Dispatcher.</a:t>
            </a:r>
          </a:p>
          <a:p>
            <a:endParaRPr lang="en-US" sz="1200" dirty="0"/>
          </a:p>
          <a:p>
            <a:r>
              <a:rPr lang="en-US" sz="1200" dirty="0"/>
              <a:t>The Command Dispatcher is a repository of key-value pairs (key., Command Handler) and when the Command Dispatcher is called it looks up the command’s key in the repository. If there is a match it calls the appropriate method(s) on the handler to process the Command.</a:t>
            </a:r>
          </a:p>
          <a:p>
            <a:endParaRPr lang="en-GB"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306389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depend downward with a layered infrastructure</a:t>
            </a:r>
            <a:r>
              <a:rPr lang="en-US" baseline="0" dirty="0"/>
              <a:t> to prevent cycles of dependency between modules.</a:t>
            </a:r>
          </a:p>
          <a:p>
            <a:endParaRPr lang="en-US" baseline="0" dirty="0"/>
          </a:p>
          <a:p>
            <a:r>
              <a:rPr lang="en-US" baseline="0" dirty="0"/>
              <a:t>When thinking of a system in terms of layers, you imagine the principal subsystems in the software arranged in some form of layer cake, where each layer rests on a lower layer. In this scheme the higher layer uses various services defined by the lower layer, but the lower layer is unaware of the higher layer. Furthermore, each layer usually hides its lower layers from the layers above, so layer 4 uses the services of layer 3, which uses the services of layer 2, but layer 4 is unaware of layer 2.  Fowler, Martin. Patterns of Enterprise Application Architecture (Addison-Wesley Signature Series (Fowler)) (p. 17).</a:t>
            </a:r>
          </a:p>
          <a:p>
            <a:endParaRPr lang="en-US" baseline="0" dirty="0"/>
          </a:p>
          <a:p>
            <a:r>
              <a:rPr lang="en-US" baseline="0" dirty="0"/>
              <a:t>Presentation logic is about how to handle the interaction between the user and the software. This can be as simple as a command-line or text-based menu system, but these days it’s more likely to be a rich-client graphics UI or an HTML-based browser UI. (In this book I use rich client to mean a Windows/Swing/fat-client UI, as opposed to an HTML browser.) The primary responsibilities of the presentation layer are to display information to the user and to interpret commands from the user into actions upon the domain and data source. </a:t>
            </a:r>
          </a:p>
          <a:p>
            <a:endParaRPr lang="en-US" baseline="0" dirty="0"/>
          </a:p>
          <a:p>
            <a:r>
              <a:rPr lang="en-US" baseline="0" dirty="0"/>
              <a:t>Data source logic is about communicating with other systems that carry out tasks on behalf of the application. These can be transaction monitors, other applications, messaging systems, and so forth. For most enterprise applications the biggest piece of data source logic is a database that is primarily responsible for storing persistent data.</a:t>
            </a:r>
          </a:p>
          <a:p>
            <a:endParaRPr lang="en-US" baseline="0" dirty="0"/>
          </a:p>
          <a:p>
            <a:endParaRPr lang="en-US" baseline="0" dirty="0"/>
          </a:p>
          <a:p>
            <a:r>
              <a:rPr lang="en-US" baseline="0" dirty="0"/>
              <a:t>The remaining piece is the domain logic, also referred to as business logic. This is the work that this application needs to do for the domain you’re working with. It involves calculations based on inputs and stored data, validation of any data that comes in from the presentation, and figuring out exactly what data source logic to dispatch, depending on commands received from the presentation.</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125150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20597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Layers add cohesion and reduce </a:t>
            </a:r>
            <a:r>
              <a:rPr lang="en-US" dirty="0" err="1"/>
              <a:t>couplking</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9</a:t>
            </a:fld>
            <a:endParaRPr lang="en-US"/>
          </a:p>
        </p:txBody>
      </p:sp>
    </p:spTree>
    <p:extLst>
      <p:ext uri="{BB962C8B-B14F-4D97-AF65-F5344CB8AC3E}">
        <p14:creationId xmlns:p14="http://schemas.microsoft.com/office/powerpoint/2010/main" val="205335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approach in handling domain logic is to split the domain layer in two. </a:t>
            </a:r>
          </a:p>
          <a:p>
            <a:endParaRPr lang="en-US" dirty="0"/>
          </a:p>
          <a:p>
            <a:r>
              <a:rPr lang="en-US" dirty="0"/>
              <a:t>A Service Layer is placed over an underlying Entity Model. </a:t>
            </a:r>
          </a:p>
          <a:p>
            <a:endParaRPr lang="en-US" dirty="0"/>
          </a:p>
          <a:p>
            <a:r>
              <a:rPr lang="en-US" dirty="0"/>
              <a:t>Usually you only get this with a Domain Model (since a domain layer that uses only Transaction Script isn’t complex enough to warrant a separate layer. The presentation logic interacts with the domain purely through the Service Layer, which acts as an API for the application.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Service Layer represent application logic. It is most commonly associated with co-ordination and control logic for the domain, and calls to the Infrastructure layer to ‘load’ the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As well as providing a clear API, the Service Layer (133) is also a good spot to place such things as transaction control and security. This gives you a simple model of taking each method in the Service Layer (133) and describing its transactional and security characteristics. A separate properties file is a common choice for this, but .NET’s attributes provide a nice way of doing it directly in the code. </a:t>
            </a:r>
          </a:p>
          <a:p>
            <a:endParaRPr lang="en-US" dirty="0"/>
          </a:p>
          <a:p>
            <a:r>
              <a:rPr lang="en-US" dirty="0"/>
              <a:t>When you see a Service Layer (133), a key decision is how much behavior to put in it. The minimal case is to make the Service Layer (133) a facade so that all of the real behavior is in underlying objects and all the Service Layer (133) does is forward calls on the facade to lower-level objects. In that case the Service Layer (133) provides an API that’s easier to use because it’s typically oriented around use cases. It also makes a convenient point for adding transactional wrappers and security checks. At the other extreme, most business logic is placed in Transaction Scripts (110) inside the Service Layer (133). The underlying domain objects are very simple; if it’s a Domain Model (116) it will be one-to-one with the database and you can thus use a simpler data source layer such as Active Record (160).Fowler, Martin. Patterns of Enterprise Application Architecture (Addison-Wesley Signature Series (Fowler)) (p. 31). Pearson Education. Kindle Edition.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well as providing an API, the Service Layer is also the place where we can put transaction control and 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47757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332182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advantage of this style is that the application is decoupled from the nature of the input or output device, and any frameworks used to implement them.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58373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any left-right or up-down asymmetry for a moment, we see that the application communicates over ‘’ports’’ to external agencies. The word “port” is supposed to evoke thoughts of ‘’ports’’ in an operating system, where any device that adheres to the protocols of a port can be plugged into it; and ‘’ports’’ on electronics gadgets, where again, any device that fits the mechanical and electrical protocols can be plugged in. </a:t>
            </a:r>
          </a:p>
          <a:p>
            <a:endParaRPr lang="en-US" dirty="0"/>
          </a:p>
          <a:p>
            <a:r>
              <a:rPr lang="en-US" dirty="0"/>
              <a:t>The protocol for a port is given by the </a:t>
            </a:r>
            <a:r>
              <a:rPr lang="en-US" i="1" dirty="0"/>
              <a:t>purpose of the conversation</a:t>
            </a:r>
            <a:r>
              <a:rPr lang="en-US" dirty="0"/>
              <a:t> between the two devices. </a:t>
            </a:r>
          </a:p>
          <a:p>
            <a:endParaRPr lang="en-US" dirty="0"/>
          </a:p>
          <a:p>
            <a:r>
              <a:rPr lang="en-US" dirty="0"/>
              <a:t>The protocol takes the form of an application program interface (API).</a:t>
            </a:r>
          </a:p>
          <a:p>
            <a:endParaRPr lang="en-US" dirty="0"/>
          </a:p>
          <a:p>
            <a:r>
              <a:rPr lang="en-US" dirty="0"/>
              <a:t>For each external device there is an ‘’adapter’’ that converts the API definition to the signals needed by that device and vice versa. A graphical user interface or GUI is an example of an adapter that maps the movements of a person to the API of the port. Other adapters that fit the same port are automated test harnesses such as FIT or </a:t>
            </a:r>
            <a:r>
              <a:rPr lang="en-US" dirty="0" err="1"/>
              <a:t>Fitnesse</a:t>
            </a:r>
            <a:r>
              <a:rPr lang="en-US" dirty="0"/>
              <a:t>, batch drivers, and any code needed for communication between applications across the enterprise or net.</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For example when a client POSTs a request to the REST API exposed by our application the adapter receives the HTTP request, transforms it into a call onto our domain, and marshals the response back out to the client over HTTP. Similarly if our application needs to retrieve persisted entity state to initialise the domain it calls out to an adapter that wraps access to the DB.</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layer between the adapter and the domain is identified as the </a:t>
            </a:r>
            <a:r>
              <a:rPr lang="en-GB" b="1" dirty="0"/>
              <a:t>ports</a:t>
            </a:r>
            <a:r>
              <a:rPr lang="en-GB" dirty="0"/>
              <a:t> layer. Our </a:t>
            </a:r>
            <a:r>
              <a:rPr lang="en-GB" i="1" dirty="0"/>
              <a:t>domain is inside the port</a:t>
            </a:r>
            <a:r>
              <a:rPr lang="en-GB" dirty="0"/>
              <a:t>, </a:t>
            </a:r>
            <a:r>
              <a:rPr lang="en-GB" i="1" dirty="0"/>
              <a:t>adapters for external entities are on the outside of the port</a:t>
            </a:r>
            <a:r>
              <a:rPr lang="en-GB" dirty="0"/>
              <a:t>. </a:t>
            </a:r>
          </a:p>
          <a:p>
            <a:endParaRPr lang="en-GB" dirty="0"/>
          </a:p>
          <a:p>
            <a:r>
              <a:rPr lang="en-GB" dirty="0"/>
              <a:t>The notion of a 'port' invokes the OS idea that any device that adheres to a know protocol can be plugged into a port. Similarly, many adapters may use our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193568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174A-CD5A-7A4D-BB19-5536241FDC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B5CF831-47C5-4D41-A4D5-865ACC997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1214E0B-8150-DC49-8CDF-EAA55BE4F91C}"/>
              </a:ext>
            </a:extLst>
          </p:cNvPr>
          <p:cNvSpPr>
            <a:spLocks noGrp="1"/>
          </p:cNvSpPr>
          <p:nvPr>
            <p:ph type="dt" sz="half" idx="10"/>
          </p:nvPr>
        </p:nvSpPr>
        <p:spPr/>
        <p:txBody>
          <a:bodyPr/>
          <a:lstStyle/>
          <a:p>
            <a:fld id="{43CF0900-FDA7-0148-9933-4178E3499817}" type="datetime1">
              <a:rPr lang="en-GB" smtClean="0"/>
              <a:t>05/12/2019</a:t>
            </a:fld>
            <a:endParaRPr lang="en-GB"/>
          </a:p>
        </p:txBody>
      </p:sp>
      <p:sp>
        <p:nvSpPr>
          <p:cNvPr id="5" name="Footer Placeholder 4">
            <a:extLst>
              <a:ext uri="{FF2B5EF4-FFF2-40B4-BE49-F238E27FC236}">
                <a16:creationId xmlns:a16="http://schemas.microsoft.com/office/drawing/2014/main" id="{2520A3AD-AEB5-D344-BA7B-411044E25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115B4-E016-4A4D-8014-B12835ED7897}"/>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598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9B2-3837-EB48-95DD-FEE42CD3B42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970E69-1E5B-164D-ABAA-7AE06A69B8B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D5C72E-AB16-3F41-A365-0F115DBDB931}"/>
              </a:ext>
            </a:extLst>
          </p:cNvPr>
          <p:cNvSpPr>
            <a:spLocks noGrp="1"/>
          </p:cNvSpPr>
          <p:nvPr>
            <p:ph type="dt" sz="half" idx="10"/>
          </p:nvPr>
        </p:nvSpPr>
        <p:spPr/>
        <p:txBody>
          <a:bodyPr/>
          <a:lstStyle/>
          <a:p>
            <a:fld id="{4B897BB2-7346-BC44-B4D6-CA937AE7B92F}" type="datetime1">
              <a:rPr lang="en-GB" smtClean="0"/>
              <a:t>05/12/2019</a:t>
            </a:fld>
            <a:endParaRPr lang="en-GB"/>
          </a:p>
        </p:txBody>
      </p:sp>
      <p:sp>
        <p:nvSpPr>
          <p:cNvPr id="5" name="Footer Placeholder 4">
            <a:extLst>
              <a:ext uri="{FF2B5EF4-FFF2-40B4-BE49-F238E27FC236}">
                <a16:creationId xmlns:a16="http://schemas.microsoft.com/office/drawing/2014/main" id="{3DA7322D-5A9D-BA44-89BA-BEE99458F1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11AA2C-D9A8-A049-817E-47093D80748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5477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D1712-B3B8-5C4D-8338-037EC516D5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281701-E2B3-794C-AECC-1936C819E1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FB99C4-03F7-3B4F-9C81-554AC87B869F}"/>
              </a:ext>
            </a:extLst>
          </p:cNvPr>
          <p:cNvSpPr>
            <a:spLocks noGrp="1"/>
          </p:cNvSpPr>
          <p:nvPr>
            <p:ph type="dt" sz="half" idx="10"/>
          </p:nvPr>
        </p:nvSpPr>
        <p:spPr/>
        <p:txBody>
          <a:bodyPr/>
          <a:lstStyle/>
          <a:p>
            <a:fld id="{49EB9D08-DA21-CE4C-A3BE-1EE71578E196}" type="datetime1">
              <a:rPr lang="en-GB" smtClean="0"/>
              <a:t>05/12/2019</a:t>
            </a:fld>
            <a:endParaRPr lang="en-GB"/>
          </a:p>
        </p:txBody>
      </p:sp>
      <p:sp>
        <p:nvSpPr>
          <p:cNvPr id="5" name="Footer Placeholder 4">
            <a:extLst>
              <a:ext uri="{FF2B5EF4-FFF2-40B4-BE49-F238E27FC236}">
                <a16:creationId xmlns:a16="http://schemas.microsoft.com/office/drawing/2014/main" id="{48F9FC3F-8492-924F-A37B-2D96106B3F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A08B16-E915-7F40-976D-53D972927D4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6980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95C9-B159-0148-883F-830F759813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89E50-DC08-0A42-A362-8C4A6974AA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AEDA65-3011-5B48-AB6C-9740CAFC0CB7}"/>
              </a:ext>
            </a:extLst>
          </p:cNvPr>
          <p:cNvSpPr>
            <a:spLocks noGrp="1"/>
          </p:cNvSpPr>
          <p:nvPr>
            <p:ph type="dt" sz="half" idx="10"/>
          </p:nvPr>
        </p:nvSpPr>
        <p:spPr/>
        <p:txBody>
          <a:bodyPr/>
          <a:lstStyle/>
          <a:p>
            <a:fld id="{4393C442-00A6-204A-B55C-CE3520523C7D}" type="datetime1">
              <a:rPr lang="en-GB" smtClean="0"/>
              <a:t>05/12/2019</a:t>
            </a:fld>
            <a:endParaRPr lang="en-GB"/>
          </a:p>
        </p:txBody>
      </p:sp>
      <p:sp>
        <p:nvSpPr>
          <p:cNvPr id="5" name="Footer Placeholder 4">
            <a:extLst>
              <a:ext uri="{FF2B5EF4-FFF2-40B4-BE49-F238E27FC236}">
                <a16:creationId xmlns:a16="http://schemas.microsoft.com/office/drawing/2014/main" id="{88C3CB5E-F12D-AC40-918F-77236F82A7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62AE5-687A-BA4B-ADB9-8FD0CEBCAC89}"/>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08078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50D8-1A74-C64C-88DC-0BABFC39A0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B2BD3E6-66F1-C24D-9A88-D6D81A288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6888DD-70A6-A948-A580-3664B2B8426F}"/>
              </a:ext>
            </a:extLst>
          </p:cNvPr>
          <p:cNvSpPr>
            <a:spLocks noGrp="1"/>
          </p:cNvSpPr>
          <p:nvPr>
            <p:ph type="dt" sz="half" idx="10"/>
          </p:nvPr>
        </p:nvSpPr>
        <p:spPr/>
        <p:txBody>
          <a:bodyPr/>
          <a:lstStyle/>
          <a:p>
            <a:fld id="{12DFE5E5-47BF-1945-A72A-73293CE7EABA}" type="datetime1">
              <a:rPr lang="en-GB" smtClean="0"/>
              <a:t>05/12/2019</a:t>
            </a:fld>
            <a:endParaRPr lang="en-GB"/>
          </a:p>
        </p:txBody>
      </p:sp>
      <p:sp>
        <p:nvSpPr>
          <p:cNvPr id="5" name="Footer Placeholder 4">
            <a:extLst>
              <a:ext uri="{FF2B5EF4-FFF2-40B4-BE49-F238E27FC236}">
                <a16:creationId xmlns:a16="http://schemas.microsoft.com/office/drawing/2014/main" id="{92D43DC9-2516-2D41-8AE8-6C7FAB7A16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104A8-D08C-0F44-AC89-FCC77578E95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3486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448-8736-9842-93EE-7FA4C227F9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98ECC1-CD84-944A-82EB-6F0D1208BF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4A8120-CEB9-5044-91F4-ACA93938D1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C2148F-3FF4-FA4A-88B0-55F818FC9F98}"/>
              </a:ext>
            </a:extLst>
          </p:cNvPr>
          <p:cNvSpPr>
            <a:spLocks noGrp="1"/>
          </p:cNvSpPr>
          <p:nvPr>
            <p:ph type="dt" sz="half" idx="10"/>
          </p:nvPr>
        </p:nvSpPr>
        <p:spPr/>
        <p:txBody>
          <a:bodyPr/>
          <a:lstStyle/>
          <a:p>
            <a:fld id="{44FA752C-F1D1-9249-B5D6-D4CEEB0CD450}" type="datetime1">
              <a:rPr lang="en-GB" smtClean="0"/>
              <a:t>05/12/2019</a:t>
            </a:fld>
            <a:endParaRPr lang="en-GB"/>
          </a:p>
        </p:txBody>
      </p:sp>
      <p:sp>
        <p:nvSpPr>
          <p:cNvPr id="6" name="Footer Placeholder 5">
            <a:extLst>
              <a:ext uri="{FF2B5EF4-FFF2-40B4-BE49-F238E27FC236}">
                <a16:creationId xmlns:a16="http://schemas.microsoft.com/office/drawing/2014/main" id="{B5BD0039-83CA-CC47-8D62-3E44D57EC2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A8C013-E602-F845-8A64-0EC501523BB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85956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DA4-31DE-2446-BEDF-B37B09B564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23ACD1-4BD7-1F47-BD4C-9D06BEB02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C88591-E9F1-B441-AE0F-DFF513BB9E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FAE830-1AAF-3B4F-AC73-4E07AFED8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01477D-2A5F-CA43-825B-2A5EF7B94A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4B6674-B939-1947-B9C7-7623290AE9A4}"/>
              </a:ext>
            </a:extLst>
          </p:cNvPr>
          <p:cNvSpPr>
            <a:spLocks noGrp="1"/>
          </p:cNvSpPr>
          <p:nvPr>
            <p:ph type="dt" sz="half" idx="10"/>
          </p:nvPr>
        </p:nvSpPr>
        <p:spPr/>
        <p:txBody>
          <a:bodyPr/>
          <a:lstStyle/>
          <a:p>
            <a:fld id="{0C9B7E7A-EBAB-3E42-AE8B-BDF6896DABC9}" type="datetime1">
              <a:rPr lang="en-GB" smtClean="0"/>
              <a:t>05/12/2019</a:t>
            </a:fld>
            <a:endParaRPr lang="en-GB"/>
          </a:p>
        </p:txBody>
      </p:sp>
      <p:sp>
        <p:nvSpPr>
          <p:cNvPr id="8" name="Footer Placeholder 7">
            <a:extLst>
              <a:ext uri="{FF2B5EF4-FFF2-40B4-BE49-F238E27FC236}">
                <a16:creationId xmlns:a16="http://schemas.microsoft.com/office/drawing/2014/main" id="{4B57F5AD-6425-A749-8F4F-684569E20D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98BCB1-AEBC-4240-9C74-445EEBA7F12A}"/>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7506094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6A2-0AFB-6F47-A50E-0B2630A225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47A301-F3BD-BD4C-8830-9CC849E2CA46}"/>
              </a:ext>
            </a:extLst>
          </p:cNvPr>
          <p:cNvSpPr>
            <a:spLocks noGrp="1"/>
          </p:cNvSpPr>
          <p:nvPr>
            <p:ph type="dt" sz="half" idx="10"/>
          </p:nvPr>
        </p:nvSpPr>
        <p:spPr/>
        <p:txBody>
          <a:bodyPr/>
          <a:lstStyle/>
          <a:p>
            <a:fld id="{F4B0FDB7-6092-E94B-9926-A307F7E8410A}" type="datetime1">
              <a:rPr lang="en-GB" smtClean="0"/>
              <a:t>05/12/2019</a:t>
            </a:fld>
            <a:endParaRPr lang="en-GB"/>
          </a:p>
        </p:txBody>
      </p:sp>
      <p:sp>
        <p:nvSpPr>
          <p:cNvPr id="4" name="Footer Placeholder 3">
            <a:extLst>
              <a:ext uri="{FF2B5EF4-FFF2-40B4-BE49-F238E27FC236}">
                <a16:creationId xmlns:a16="http://schemas.microsoft.com/office/drawing/2014/main" id="{8FF61250-45B1-644F-89D1-E0C16E60A3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8B63F7-D21D-CE40-97B6-4A58233E46B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3298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53598-978B-7C44-9021-A4A46EF6419C}"/>
              </a:ext>
            </a:extLst>
          </p:cNvPr>
          <p:cNvSpPr>
            <a:spLocks noGrp="1"/>
          </p:cNvSpPr>
          <p:nvPr>
            <p:ph type="dt" sz="half" idx="10"/>
          </p:nvPr>
        </p:nvSpPr>
        <p:spPr/>
        <p:txBody>
          <a:bodyPr/>
          <a:lstStyle/>
          <a:p>
            <a:fld id="{CEE6A4BD-CF4B-DF43-B5DD-12486CB1FA0A}" type="datetime1">
              <a:rPr lang="en-GB" smtClean="0"/>
              <a:t>05/12/2019</a:t>
            </a:fld>
            <a:endParaRPr lang="en-GB"/>
          </a:p>
        </p:txBody>
      </p:sp>
      <p:sp>
        <p:nvSpPr>
          <p:cNvPr id="3" name="Footer Placeholder 2">
            <a:extLst>
              <a:ext uri="{FF2B5EF4-FFF2-40B4-BE49-F238E27FC236}">
                <a16:creationId xmlns:a16="http://schemas.microsoft.com/office/drawing/2014/main" id="{781F2E86-C401-D544-986A-849C7D849C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4DE713-641A-8347-96A3-78E891AC361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04833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E322-151C-D348-99E9-C0EDE23BED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655F2A4-BF22-DA45-98FC-A80CE3CC5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D495D0-C31F-B742-8DCE-7B5B3E451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708B8E-A6B4-104B-9E13-B68581907034}"/>
              </a:ext>
            </a:extLst>
          </p:cNvPr>
          <p:cNvSpPr>
            <a:spLocks noGrp="1"/>
          </p:cNvSpPr>
          <p:nvPr>
            <p:ph type="dt" sz="half" idx="10"/>
          </p:nvPr>
        </p:nvSpPr>
        <p:spPr/>
        <p:txBody>
          <a:bodyPr/>
          <a:lstStyle/>
          <a:p>
            <a:fld id="{2C2BCE7D-DC86-D447-8D8C-B5988EC0371A}" type="datetime1">
              <a:rPr lang="en-GB" smtClean="0"/>
              <a:t>05/12/2019</a:t>
            </a:fld>
            <a:endParaRPr lang="en-GB"/>
          </a:p>
        </p:txBody>
      </p:sp>
      <p:sp>
        <p:nvSpPr>
          <p:cNvPr id="6" name="Footer Placeholder 5">
            <a:extLst>
              <a:ext uri="{FF2B5EF4-FFF2-40B4-BE49-F238E27FC236}">
                <a16:creationId xmlns:a16="http://schemas.microsoft.com/office/drawing/2014/main" id="{26222A0F-5F77-5049-BF5E-DD07BD40A7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876929-0609-CC48-86BC-AB431296C5F7}"/>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5110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A870-B2F5-E94A-9C06-BEB265FC29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E7303CE-EB29-4640-87BD-EFB850C1C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04B7B-C1E3-1844-A3DE-FF02147B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0B748D-7F2D-FE41-9183-FDE76B76C3C8}"/>
              </a:ext>
            </a:extLst>
          </p:cNvPr>
          <p:cNvSpPr>
            <a:spLocks noGrp="1"/>
          </p:cNvSpPr>
          <p:nvPr>
            <p:ph type="dt" sz="half" idx="10"/>
          </p:nvPr>
        </p:nvSpPr>
        <p:spPr/>
        <p:txBody>
          <a:bodyPr/>
          <a:lstStyle/>
          <a:p>
            <a:fld id="{6A20C2FB-2001-7749-97B5-980C7E33CF24}" type="datetime1">
              <a:rPr lang="en-GB" smtClean="0"/>
              <a:t>05/12/2019</a:t>
            </a:fld>
            <a:endParaRPr lang="en-GB"/>
          </a:p>
        </p:txBody>
      </p:sp>
      <p:sp>
        <p:nvSpPr>
          <p:cNvPr id="6" name="Footer Placeholder 5">
            <a:extLst>
              <a:ext uri="{FF2B5EF4-FFF2-40B4-BE49-F238E27FC236}">
                <a16:creationId xmlns:a16="http://schemas.microsoft.com/office/drawing/2014/main" id="{862A6EAE-6CDE-4541-A5AF-ED3D3B2040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B3E1D1-233C-8542-BC95-6A086900E40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6208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F4104-04D2-3B44-9C19-6F18A7682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5AA477-FC56-7942-960E-0C8AC04E7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BD133A-59BF-7647-8AF9-E4BC8C47F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7E7A-EBAB-3E42-AE8B-BDF6896DABC9}" type="datetime1">
              <a:rPr lang="en-GB" smtClean="0"/>
              <a:t>05/12/2019</a:t>
            </a:fld>
            <a:endParaRPr lang="en-GB"/>
          </a:p>
        </p:txBody>
      </p:sp>
      <p:sp>
        <p:nvSpPr>
          <p:cNvPr id="5" name="Footer Placeholder 4">
            <a:extLst>
              <a:ext uri="{FF2B5EF4-FFF2-40B4-BE49-F238E27FC236}">
                <a16:creationId xmlns:a16="http://schemas.microsoft.com/office/drawing/2014/main" id="{A95F112D-73B1-B64E-8018-0523182CF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F096FF-B917-E841-896D-3CC8182B1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592601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tiff"/><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lstStyle/>
          <a:p>
            <a:r>
              <a:rPr lang="en-GB" dirty="0"/>
              <a:t>Clean Architecture</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GB" dirty="0"/>
              <a:t>Implementing in .NET</a:t>
            </a:r>
          </a:p>
          <a:p>
            <a:r>
              <a:rPr lang="en-GB" dirty="0"/>
              <a:t>Ian Cooper</a:t>
            </a:r>
          </a:p>
          <a:p>
            <a:r>
              <a:rPr lang="en-GB" dirty="0"/>
              <a:t>@</a:t>
            </a:r>
            <a:r>
              <a:rPr lang="en-GB" dirty="0" err="1"/>
              <a:t>ICooper</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671637"/>
            <a:ext cx="7672388" cy="523220"/>
          </a:xfrm>
          <a:prstGeom prst="rect">
            <a:avLst/>
          </a:prstGeom>
          <a:noFill/>
        </p:spPr>
        <p:txBody>
          <a:bodyPr wrap="square" rtlCol="0">
            <a:spAutoFit/>
          </a:bodyPr>
          <a:lstStyle/>
          <a:p>
            <a:pPr algn="ctr"/>
            <a:r>
              <a:rPr lang="en-US" sz="2800" dirty="0"/>
              <a:t>We </a:t>
            </a:r>
            <a:r>
              <a:rPr lang="en-US" sz="2800"/>
              <a:t>can distinguish two types of ‘business logic’</a:t>
            </a:r>
          </a:p>
        </p:txBody>
      </p:sp>
      <p:sp>
        <p:nvSpPr>
          <p:cNvPr id="3" name="TextBox 2"/>
          <p:cNvSpPr txBox="1"/>
          <p:nvPr/>
        </p:nvSpPr>
        <p:spPr>
          <a:xfrm>
            <a:off x="814387" y="2557462"/>
            <a:ext cx="10929937" cy="954107"/>
          </a:xfrm>
          <a:prstGeom prst="rect">
            <a:avLst/>
          </a:prstGeom>
          <a:noFill/>
        </p:spPr>
        <p:txBody>
          <a:bodyPr wrap="square" rtlCol="0">
            <a:spAutoFit/>
          </a:bodyPr>
          <a:lstStyle/>
          <a:p>
            <a:pPr algn="ctr"/>
            <a:r>
              <a:rPr lang="en-US" sz="2800" b="1" dirty="0"/>
              <a:t>Domain logic</a:t>
            </a:r>
            <a:r>
              <a:rPr lang="en-US" sz="2800" dirty="0"/>
              <a:t>, having to do purely with the domain, such as calculating an insurance premium, or figuring out the shortest path to ship a package.</a:t>
            </a:r>
          </a:p>
        </p:txBody>
      </p:sp>
      <p:sp>
        <p:nvSpPr>
          <p:cNvPr id="4" name="TextBox 3"/>
          <p:cNvSpPr txBox="1"/>
          <p:nvPr/>
        </p:nvSpPr>
        <p:spPr>
          <a:xfrm>
            <a:off x="657225" y="4010025"/>
            <a:ext cx="10929937" cy="954107"/>
          </a:xfrm>
          <a:prstGeom prst="rect">
            <a:avLst/>
          </a:prstGeom>
          <a:noFill/>
        </p:spPr>
        <p:txBody>
          <a:bodyPr wrap="square" rtlCol="0">
            <a:spAutoFit/>
          </a:bodyPr>
          <a:lstStyle/>
          <a:p>
            <a:pPr algn="ctr"/>
            <a:r>
              <a:rPr lang="en-US" sz="2800" b="1" dirty="0"/>
              <a:t>Application logic</a:t>
            </a:r>
            <a:r>
              <a:rPr lang="en-US" sz="2800" dirty="0"/>
              <a:t>, having to do with application responsibilities, often referred to as workflow logic</a:t>
            </a:r>
          </a:p>
        </p:txBody>
      </p:sp>
      <p:sp>
        <p:nvSpPr>
          <p:cNvPr id="5" name="Slide Number Placeholder 4"/>
          <p:cNvSpPr>
            <a:spLocks noGrp="1"/>
          </p:cNvSpPr>
          <p:nvPr>
            <p:ph type="sldNum" sz="quarter" idx="12"/>
          </p:nvPr>
        </p:nvSpPr>
        <p:spPr/>
        <p:txBody>
          <a:bodyPr/>
          <a:lstStyle/>
          <a:p>
            <a:fld id="{AA792DF1-A555-43FA-AD2F-E7EC51E120F1}" type="slidenum">
              <a:rPr lang="en-GB" smtClean="0"/>
              <a:t>10</a:t>
            </a:fld>
            <a:endParaRPr lang="en-GB"/>
          </a:p>
        </p:txBody>
      </p:sp>
    </p:spTree>
    <p:extLst>
      <p:ext uri="{BB962C8B-B14F-4D97-AF65-F5344CB8AC3E}">
        <p14:creationId xmlns:p14="http://schemas.microsoft.com/office/powerpoint/2010/main" val="134929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43011" y="151447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243010" y="260985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43010" y="396716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3012" y="53816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94171" y="5012293"/>
            <a:ext cx="2028825" cy="369332"/>
          </a:xfrm>
          <a:prstGeom prst="rect">
            <a:avLst/>
          </a:prstGeom>
          <a:noFill/>
        </p:spPr>
        <p:txBody>
          <a:bodyPr wrap="square" rtlCol="0">
            <a:spAutoFit/>
          </a:bodyPr>
          <a:lstStyle/>
          <a:p>
            <a:r>
              <a:rPr lang="en-US" dirty="0"/>
              <a:t>Infrastructure</a:t>
            </a:r>
          </a:p>
        </p:txBody>
      </p:sp>
      <p:sp>
        <p:nvSpPr>
          <p:cNvPr id="8" name="TextBox 7"/>
          <p:cNvSpPr txBox="1"/>
          <p:nvPr/>
        </p:nvSpPr>
        <p:spPr>
          <a:xfrm>
            <a:off x="10494168" y="2224441"/>
            <a:ext cx="1014416" cy="369332"/>
          </a:xfrm>
          <a:prstGeom prst="rect">
            <a:avLst/>
          </a:prstGeom>
          <a:noFill/>
        </p:spPr>
        <p:txBody>
          <a:bodyPr wrap="square" rtlCol="0">
            <a:spAutoFit/>
          </a:bodyPr>
          <a:lstStyle/>
          <a:p>
            <a:r>
              <a:rPr lang="en-US" dirty="0"/>
              <a:t>Domain</a:t>
            </a:r>
          </a:p>
        </p:txBody>
      </p:sp>
      <p:sp>
        <p:nvSpPr>
          <p:cNvPr id="9" name="TextBox 8"/>
          <p:cNvSpPr txBox="1"/>
          <p:nvPr/>
        </p:nvSpPr>
        <p:spPr>
          <a:xfrm>
            <a:off x="6979445" y="2237896"/>
            <a:ext cx="992981" cy="369332"/>
          </a:xfrm>
          <a:prstGeom prst="rect">
            <a:avLst/>
          </a:prstGeom>
          <a:noFill/>
        </p:spPr>
        <p:txBody>
          <a:bodyPr wrap="square" rtlCol="0">
            <a:spAutoFit/>
          </a:bodyPr>
          <a:lstStyle/>
          <a:p>
            <a:r>
              <a:rPr lang="en-US" dirty="0">
                <a:solidFill>
                  <a:schemeClr val="bg2">
                    <a:lumMod val="75000"/>
                  </a:schemeClr>
                </a:solidFill>
              </a:rPr>
              <a:t>Service</a:t>
            </a:r>
          </a:p>
        </p:txBody>
      </p:sp>
      <p:sp>
        <p:nvSpPr>
          <p:cNvPr id="10" name="TextBox 9"/>
          <p:cNvSpPr txBox="1"/>
          <p:nvPr/>
        </p:nvSpPr>
        <p:spPr>
          <a:xfrm>
            <a:off x="10494168" y="982979"/>
            <a:ext cx="471490" cy="369332"/>
          </a:xfrm>
          <a:prstGeom prst="rect">
            <a:avLst/>
          </a:prstGeom>
          <a:noFill/>
        </p:spPr>
        <p:txBody>
          <a:bodyPr wrap="square" rtlCol="0">
            <a:spAutoFit/>
          </a:bodyPr>
          <a:lstStyle/>
          <a:p>
            <a:r>
              <a:rPr lang="en-US" dirty="0"/>
              <a:t>UI</a:t>
            </a:r>
          </a:p>
        </p:txBody>
      </p:sp>
      <p:sp>
        <p:nvSpPr>
          <p:cNvPr id="11" name="Rectangle 10"/>
          <p:cNvSpPr/>
          <p:nvPr/>
        </p:nvSpPr>
        <p:spPr>
          <a:xfrm>
            <a:off x="3457576" y="98297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4043363" y="200560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4043363" y="3209091"/>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3457576" y="463795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6" name="Straight Arrow Connector 15"/>
          <p:cNvCxnSpPr/>
          <p:nvPr/>
        </p:nvCxnSpPr>
        <p:spPr>
          <a:xfrm>
            <a:off x="3629026" y="1578052"/>
            <a:ext cx="42862" cy="305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p:cNvCxnSpPr>
          <p:nvPr/>
        </p:nvCxnSpPr>
        <p:spPr>
          <a:xfrm>
            <a:off x="4486276" y="1578052"/>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86276" y="2621812"/>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0"/>
          </p:cNvCxnSpPr>
          <p:nvPr/>
        </p:nvCxnSpPr>
        <p:spPr>
          <a:xfrm>
            <a:off x="4467226" y="3779633"/>
            <a:ext cx="19050" cy="85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507832" y="2849878"/>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5364959" y="2530432"/>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6979446" y="2732961"/>
            <a:ext cx="992980" cy="369332"/>
          </a:xfrm>
          <a:prstGeom prst="rect">
            <a:avLst/>
          </a:prstGeom>
          <a:noFill/>
        </p:spPr>
        <p:txBody>
          <a:bodyPr wrap="square" rtlCol="0">
            <a:spAutoFit/>
          </a:bodyPr>
          <a:lstStyle/>
          <a:p>
            <a:r>
              <a:rPr lang="en-US" dirty="0">
                <a:solidFill>
                  <a:schemeClr val="bg2">
                    <a:lumMod val="75000"/>
                  </a:schemeClr>
                </a:solidFill>
              </a:rPr>
              <a:t>Entity</a:t>
            </a:r>
          </a:p>
        </p:txBody>
      </p:sp>
      <p:sp>
        <p:nvSpPr>
          <p:cNvPr id="2" name="Slide Number Placeholder 1"/>
          <p:cNvSpPr>
            <a:spLocks noGrp="1"/>
          </p:cNvSpPr>
          <p:nvPr>
            <p:ph type="sldNum" sz="quarter" idx="12"/>
          </p:nvPr>
        </p:nvSpPr>
        <p:spPr/>
        <p:txBody>
          <a:bodyPr/>
          <a:lstStyle/>
          <a:p>
            <a:fld id="{AA792DF1-A555-43FA-AD2F-E7EC51E120F1}" type="slidenum">
              <a:rPr lang="en-GB" smtClean="0"/>
              <a:t>11</a:t>
            </a:fld>
            <a:endParaRPr lang="en-GB"/>
          </a:p>
        </p:txBody>
      </p:sp>
    </p:spTree>
    <p:extLst>
      <p:ext uri="{BB962C8B-B14F-4D97-AF65-F5344CB8AC3E}">
        <p14:creationId xmlns:p14="http://schemas.microsoft.com/office/powerpoint/2010/main" val="169468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888" y="2828925"/>
            <a:ext cx="9872662" cy="523220"/>
          </a:xfrm>
          <a:prstGeom prst="rect">
            <a:avLst/>
          </a:prstGeom>
          <a:noFill/>
        </p:spPr>
        <p:txBody>
          <a:bodyPr wrap="square" rtlCol="0">
            <a:spAutoFit/>
          </a:bodyPr>
          <a:lstStyle/>
          <a:p>
            <a:pPr algn="ctr"/>
            <a:r>
              <a:rPr lang="en-US" sz="2800" dirty="0"/>
              <a:t>There are two basic implementation variations</a:t>
            </a:r>
          </a:p>
        </p:txBody>
      </p:sp>
      <p:sp>
        <p:nvSpPr>
          <p:cNvPr id="3" name="Slide Number Placeholder 2"/>
          <p:cNvSpPr>
            <a:spLocks noGrp="1"/>
          </p:cNvSpPr>
          <p:nvPr>
            <p:ph type="sldNum" sz="quarter" idx="12"/>
          </p:nvPr>
        </p:nvSpPr>
        <p:spPr/>
        <p:txBody>
          <a:bodyPr/>
          <a:lstStyle/>
          <a:p>
            <a:fld id="{AA792DF1-A555-43FA-AD2F-E7EC51E120F1}" type="slidenum">
              <a:rPr lang="en-GB" smtClean="0"/>
              <a:t>12</a:t>
            </a:fld>
            <a:endParaRPr lang="en-GB"/>
          </a:p>
        </p:txBody>
      </p:sp>
    </p:spTree>
    <p:extLst>
      <p:ext uri="{BB962C8B-B14F-4D97-AF65-F5344CB8AC3E}">
        <p14:creationId xmlns:p14="http://schemas.microsoft.com/office/powerpoint/2010/main" val="4494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16352"/>
            <a:ext cx="10401300" cy="1384995"/>
          </a:xfrm>
          <a:prstGeom prst="rect">
            <a:avLst/>
          </a:prstGeom>
        </p:spPr>
        <p:txBody>
          <a:bodyPr wrap="square">
            <a:spAutoFit/>
          </a:bodyPr>
          <a:lstStyle/>
          <a:p>
            <a:pPr algn="ctr"/>
            <a:r>
              <a:rPr lang="en-US" sz="2800" dirty="0"/>
              <a:t>In the </a:t>
            </a:r>
            <a:r>
              <a:rPr lang="en-US" sz="2800" b="1" dirty="0"/>
              <a:t>domain facade</a:t>
            </a:r>
            <a:r>
              <a:rPr lang="en-US" sz="2800" dirty="0"/>
              <a:t> approach a </a:t>
            </a:r>
            <a:r>
              <a:rPr lang="en-US" sz="2800" b="1" dirty="0"/>
              <a:t>Service Layer</a:t>
            </a:r>
            <a:r>
              <a:rPr lang="en-US" sz="2800" dirty="0"/>
              <a:t> is implemented as a set of thin facades over a Domain Model, exhibiting the defining characteristics of Service Layer.</a:t>
            </a:r>
          </a:p>
        </p:txBody>
      </p:sp>
      <p:sp>
        <p:nvSpPr>
          <p:cNvPr id="3" name="Rectangle 2"/>
          <p:cNvSpPr/>
          <p:nvPr/>
        </p:nvSpPr>
        <p:spPr>
          <a:xfrm>
            <a:off x="1109662" y="2818343"/>
            <a:ext cx="9858375" cy="1384995"/>
          </a:xfrm>
          <a:prstGeom prst="rect">
            <a:avLst/>
          </a:prstGeom>
        </p:spPr>
        <p:txBody>
          <a:bodyPr wrap="square">
            <a:spAutoFit/>
          </a:bodyPr>
          <a:lstStyle/>
          <a:p>
            <a:pPr algn="ctr"/>
            <a:r>
              <a:rPr lang="en-US" sz="2800" dirty="0"/>
              <a:t>The classes implementing the facades don’t implement any business logic. The Domain Model implements all of the business logic.</a:t>
            </a:r>
          </a:p>
        </p:txBody>
      </p:sp>
      <p:sp>
        <p:nvSpPr>
          <p:cNvPr id="4" name="Rectangle 3"/>
          <p:cNvSpPr/>
          <p:nvPr/>
        </p:nvSpPr>
        <p:spPr>
          <a:xfrm>
            <a:off x="1128713" y="4820335"/>
            <a:ext cx="10110787" cy="954107"/>
          </a:xfrm>
          <a:prstGeom prst="rect">
            <a:avLst/>
          </a:prstGeom>
        </p:spPr>
        <p:txBody>
          <a:bodyPr wrap="square">
            <a:spAutoFit/>
          </a:bodyPr>
          <a:lstStyle/>
          <a:p>
            <a:pPr algn="ctr"/>
            <a:r>
              <a:rPr lang="en-US" sz="2800" dirty="0"/>
              <a:t>The thin facades establish a boundary and set of operations through which client layers interact with the application</a:t>
            </a:r>
          </a:p>
        </p:txBody>
      </p:sp>
      <p:sp>
        <p:nvSpPr>
          <p:cNvPr id="5" name="Slide Number Placeholder 4"/>
          <p:cNvSpPr>
            <a:spLocks noGrp="1"/>
          </p:cNvSpPr>
          <p:nvPr>
            <p:ph type="sldNum" sz="quarter" idx="12"/>
          </p:nvPr>
        </p:nvSpPr>
        <p:spPr/>
        <p:txBody>
          <a:bodyPr/>
          <a:lstStyle/>
          <a:p>
            <a:fld id="{AA792DF1-A555-43FA-AD2F-E7EC51E120F1}" type="slidenum">
              <a:rPr lang="en-GB" smtClean="0"/>
              <a:t>13</a:t>
            </a:fld>
            <a:endParaRPr lang="en-GB"/>
          </a:p>
        </p:txBody>
      </p:sp>
    </p:spTree>
    <p:extLst>
      <p:ext uri="{BB962C8B-B14F-4D97-AF65-F5344CB8AC3E}">
        <p14:creationId xmlns:p14="http://schemas.microsoft.com/office/powerpoint/2010/main" val="103538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16352"/>
            <a:ext cx="10401300" cy="1384995"/>
          </a:xfrm>
          <a:prstGeom prst="rect">
            <a:avLst/>
          </a:prstGeom>
        </p:spPr>
        <p:txBody>
          <a:bodyPr wrap="square">
            <a:spAutoFit/>
          </a:bodyPr>
          <a:lstStyle/>
          <a:p>
            <a:pPr algn="ctr"/>
            <a:r>
              <a:rPr lang="en-US" sz="2800" dirty="0"/>
              <a:t>In the </a:t>
            </a:r>
            <a:r>
              <a:rPr lang="en-US" sz="2800" b="1" dirty="0"/>
              <a:t>operation script</a:t>
            </a:r>
            <a:r>
              <a:rPr lang="en-US" sz="2800" dirty="0"/>
              <a:t> approach a </a:t>
            </a:r>
            <a:r>
              <a:rPr lang="en-US" sz="2800" b="1" dirty="0"/>
              <a:t>Service Layer</a:t>
            </a:r>
            <a:r>
              <a:rPr lang="en-US" sz="2800" dirty="0"/>
              <a:t> is implemented as a set of thicker classes that directly implement application logic domain object classes are mainly dumb objects holding state.</a:t>
            </a:r>
          </a:p>
        </p:txBody>
      </p:sp>
      <p:sp>
        <p:nvSpPr>
          <p:cNvPr id="3" name="Rectangle 2"/>
          <p:cNvSpPr/>
          <p:nvPr/>
        </p:nvSpPr>
        <p:spPr>
          <a:xfrm>
            <a:off x="1014413" y="2734360"/>
            <a:ext cx="9858375" cy="1384995"/>
          </a:xfrm>
          <a:prstGeom prst="rect">
            <a:avLst/>
          </a:prstGeom>
        </p:spPr>
        <p:txBody>
          <a:bodyPr wrap="square">
            <a:spAutoFit/>
          </a:bodyPr>
          <a:lstStyle/>
          <a:p>
            <a:pPr algn="ctr"/>
            <a:r>
              <a:rPr lang="en-US" sz="2800" dirty="0"/>
              <a:t>The operations available to clients of a Service Layer are implemented as scripts, organized several to a class defining a subject area of related logic.</a:t>
            </a:r>
          </a:p>
        </p:txBody>
      </p:sp>
      <p:sp>
        <p:nvSpPr>
          <p:cNvPr id="4" name="Rectangle 3"/>
          <p:cNvSpPr/>
          <p:nvPr/>
        </p:nvSpPr>
        <p:spPr>
          <a:xfrm>
            <a:off x="1128713" y="4820335"/>
            <a:ext cx="10110787" cy="954107"/>
          </a:xfrm>
          <a:prstGeom prst="rect">
            <a:avLst/>
          </a:prstGeom>
        </p:spPr>
        <p:txBody>
          <a:bodyPr wrap="square">
            <a:spAutoFit/>
          </a:bodyPr>
          <a:lstStyle/>
          <a:p>
            <a:pPr algn="ctr"/>
            <a:r>
              <a:rPr lang="en-US" sz="2800" dirty="0"/>
              <a:t>Each such class forms an application “service,” and it’s common for service type names to end with “Service.”</a:t>
            </a:r>
          </a:p>
        </p:txBody>
      </p:sp>
      <p:sp>
        <p:nvSpPr>
          <p:cNvPr id="5" name="Slide Number Placeholder 4"/>
          <p:cNvSpPr>
            <a:spLocks noGrp="1"/>
          </p:cNvSpPr>
          <p:nvPr>
            <p:ph type="sldNum" sz="quarter" idx="12"/>
          </p:nvPr>
        </p:nvSpPr>
        <p:spPr/>
        <p:txBody>
          <a:bodyPr/>
          <a:lstStyle/>
          <a:p>
            <a:fld id="{AA792DF1-A555-43FA-AD2F-E7EC51E120F1}" type="slidenum">
              <a:rPr lang="en-GB" smtClean="0"/>
              <a:t>14</a:t>
            </a:fld>
            <a:endParaRPr lang="en-GB"/>
          </a:p>
        </p:txBody>
      </p:sp>
    </p:spTree>
    <p:extLst>
      <p:ext uri="{BB962C8B-B14F-4D97-AF65-F5344CB8AC3E}">
        <p14:creationId xmlns:p14="http://schemas.microsoft.com/office/powerpoint/2010/main" val="11091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2525" y="205105"/>
            <a:ext cx="10406063" cy="1006475"/>
          </a:xfrm>
        </p:spPr>
        <p:txBody>
          <a:bodyPr/>
          <a:lstStyle/>
          <a:p>
            <a:pPr algn="ctr"/>
            <a:r>
              <a:rPr lang="en-GB" dirty="0"/>
              <a:t>Ports and Adapters</a:t>
            </a:r>
          </a:p>
        </p:txBody>
      </p:sp>
      <p:sp>
        <p:nvSpPr>
          <p:cNvPr id="2" name="Slide Number Placeholder 1"/>
          <p:cNvSpPr>
            <a:spLocks noGrp="1"/>
          </p:cNvSpPr>
          <p:nvPr>
            <p:ph type="sldNum" sz="quarter" idx="12"/>
          </p:nvPr>
        </p:nvSpPr>
        <p:spPr/>
        <p:txBody>
          <a:bodyPr/>
          <a:lstStyle/>
          <a:p>
            <a:fld id="{AA792DF1-A555-43FA-AD2F-E7EC51E120F1}" type="slidenum">
              <a:rPr lang="en-GB" smtClean="0"/>
              <a:t>15</a:t>
            </a:fld>
            <a:endParaRPr lang="en-GB"/>
          </a:p>
        </p:txBody>
      </p:sp>
      <p:sp>
        <p:nvSpPr>
          <p:cNvPr id="9" name="Text Placeholder 8"/>
          <p:cNvSpPr>
            <a:spLocks noGrp="1"/>
          </p:cNvSpPr>
          <p:nvPr>
            <p:ph type="body" sz="half" idx="4294967295"/>
          </p:nvPr>
        </p:nvSpPr>
        <p:spPr>
          <a:xfrm>
            <a:off x="650875" y="3927475"/>
            <a:ext cx="10890250" cy="4857750"/>
          </a:xfrm>
        </p:spPr>
        <p:txBody>
          <a:bodyPr>
            <a:noAutofit/>
          </a:bodyPr>
          <a:lstStyle/>
          <a:p>
            <a:pPr marL="0" indent="0" algn="ctr">
              <a:buNone/>
            </a:pPr>
            <a:endParaRPr lang="en-GB" sz="2800" dirty="0"/>
          </a:p>
          <a:p>
            <a:pPr algn="ctr"/>
            <a:endParaRPr lang="en-GB" sz="2800" dirty="0"/>
          </a:p>
        </p:txBody>
      </p:sp>
      <p:sp>
        <p:nvSpPr>
          <p:cNvPr id="3" name="Rectangle 2">
            <a:extLst>
              <a:ext uri="{FF2B5EF4-FFF2-40B4-BE49-F238E27FC236}">
                <a16:creationId xmlns:a16="http://schemas.microsoft.com/office/drawing/2014/main" id="{364B8E99-E37C-E947-9F5F-5E3B528C6AEA}"/>
              </a:ext>
            </a:extLst>
          </p:cNvPr>
          <p:cNvSpPr/>
          <p:nvPr/>
        </p:nvSpPr>
        <p:spPr>
          <a:xfrm>
            <a:off x="744536" y="1323032"/>
            <a:ext cx="10702925" cy="830997"/>
          </a:xfrm>
          <a:prstGeom prst="rect">
            <a:avLst/>
          </a:prstGeom>
        </p:spPr>
        <p:txBody>
          <a:bodyPr wrap="square">
            <a:spAutoFit/>
          </a:bodyPr>
          <a:lstStyle/>
          <a:p>
            <a:pPr algn="ctr"/>
            <a:r>
              <a:rPr lang="en-GB" sz="2400" dirty="0"/>
              <a:t>A </a:t>
            </a:r>
            <a:r>
              <a:rPr lang="en-GB" sz="2400" b="1" dirty="0"/>
              <a:t>ports &amp; adapters</a:t>
            </a:r>
            <a:r>
              <a:rPr lang="en-GB" sz="2400" dirty="0"/>
              <a:t> architectural style (Hexagonal Architecture) is a variation of the layered architectural style which makes clear the separation between the: </a:t>
            </a:r>
          </a:p>
        </p:txBody>
      </p:sp>
      <p:sp>
        <p:nvSpPr>
          <p:cNvPr id="4" name="Rectangle 3">
            <a:extLst>
              <a:ext uri="{FF2B5EF4-FFF2-40B4-BE49-F238E27FC236}">
                <a16:creationId xmlns:a16="http://schemas.microsoft.com/office/drawing/2014/main" id="{E2E3136D-8BE5-2D4A-81AB-8B79BA512FBD}"/>
              </a:ext>
            </a:extLst>
          </p:cNvPr>
          <p:cNvSpPr/>
          <p:nvPr/>
        </p:nvSpPr>
        <p:spPr>
          <a:xfrm>
            <a:off x="2748703" y="2575895"/>
            <a:ext cx="7213706" cy="461665"/>
          </a:xfrm>
          <a:prstGeom prst="rect">
            <a:avLst/>
          </a:prstGeom>
        </p:spPr>
        <p:txBody>
          <a:bodyPr wrap="none">
            <a:spAutoFit/>
          </a:bodyPr>
          <a:lstStyle/>
          <a:p>
            <a:r>
              <a:rPr lang="en-GB" sz="2400" b="1" dirty="0"/>
              <a:t>application</a:t>
            </a:r>
            <a:r>
              <a:rPr lang="en-GB" sz="2400" dirty="0"/>
              <a:t> - which contains the rules of our application </a:t>
            </a:r>
            <a:endParaRPr lang="en-US" sz="2400" dirty="0"/>
          </a:p>
        </p:txBody>
      </p:sp>
      <p:sp>
        <p:nvSpPr>
          <p:cNvPr id="5" name="Rectangle 4">
            <a:extLst>
              <a:ext uri="{FF2B5EF4-FFF2-40B4-BE49-F238E27FC236}">
                <a16:creationId xmlns:a16="http://schemas.microsoft.com/office/drawing/2014/main" id="{422DABCC-127D-2443-A4E5-786F9E0DA785}"/>
              </a:ext>
            </a:extLst>
          </p:cNvPr>
          <p:cNvSpPr/>
          <p:nvPr/>
        </p:nvSpPr>
        <p:spPr>
          <a:xfrm>
            <a:off x="1277815" y="3608807"/>
            <a:ext cx="9267091" cy="954107"/>
          </a:xfrm>
          <a:prstGeom prst="rect">
            <a:avLst/>
          </a:prstGeom>
        </p:spPr>
        <p:txBody>
          <a:bodyPr wrap="square">
            <a:spAutoFit/>
          </a:bodyPr>
          <a:lstStyle/>
          <a:p>
            <a:pPr algn="ctr"/>
            <a:r>
              <a:rPr lang="en-GB" sz="2800" b="1" dirty="0"/>
              <a:t>adapters</a:t>
            </a:r>
            <a:r>
              <a:rPr lang="en-GB" sz="2800" dirty="0"/>
              <a:t>, which abstract the inputs to the application and our outputs </a:t>
            </a:r>
          </a:p>
        </p:txBody>
      </p:sp>
      <p:sp>
        <p:nvSpPr>
          <p:cNvPr id="6" name="Rectangle 5">
            <a:extLst>
              <a:ext uri="{FF2B5EF4-FFF2-40B4-BE49-F238E27FC236}">
                <a16:creationId xmlns:a16="http://schemas.microsoft.com/office/drawing/2014/main" id="{058C6386-200B-A541-9A05-F50DFED11255}"/>
              </a:ext>
            </a:extLst>
          </p:cNvPr>
          <p:cNvSpPr/>
          <p:nvPr/>
        </p:nvSpPr>
        <p:spPr>
          <a:xfrm>
            <a:off x="1647092" y="4918718"/>
            <a:ext cx="8897815" cy="830997"/>
          </a:xfrm>
          <a:prstGeom prst="rect">
            <a:avLst/>
          </a:prstGeom>
        </p:spPr>
        <p:txBody>
          <a:bodyPr wrap="square">
            <a:spAutoFit/>
          </a:bodyPr>
          <a:lstStyle/>
          <a:p>
            <a:pPr algn="ctr"/>
            <a:r>
              <a:rPr lang="en-GB" sz="2400" b="1" dirty="0"/>
              <a:t>ports</a:t>
            </a:r>
            <a:r>
              <a:rPr lang="en-GB" sz="2400" dirty="0"/>
              <a:t>, which are ‘purposeful conversations’ between the actor, via the adapter, and the domain model</a:t>
            </a:r>
          </a:p>
        </p:txBody>
      </p:sp>
    </p:spTree>
    <p:extLst>
      <p:ext uri="{BB962C8B-B14F-4D97-AF65-F5344CB8AC3E}">
        <p14:creationId xmlns:p14="http://schemas.microsoft.com/office/powerpoint/2010/main" val="15098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68550" y="38100"/>
            <a:ext cx="7454900" cy="6781800"/>
          </a:xfrm>
          <a:prstGeom prst="rect">
            <a:avLst/>
          </a:prstGeom>
        </p:spPr>
      </p:pic>
      <p:sp>
        <p:nvSpPr>
          <p:cNvPr id="5" name="Line Callout 1 4"/>
          <p:cNvSpPr/>
          <p:nvPr/>
        </p:nvSpPr>
        <p:spPr>
          <a:xfrm>
            <a:off x="9086850" y="828675"/>
            <a:ext cx="2371725" cy="985838"/>
          </a:xfrm>
          <a:prstGeom prst="borderCallout1">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Adapter</a:t>
            </a:r>
            <a:endParaRPr lang="en-US" dirty="0"/>
          </a:p>
        </p:txBody>
      </p:sp>
      <p:sp>
        <p:nvSpPr>
          <p:cNvPr id="9" name="Line Callout 1 8"/>
          <p:cNvSpPr/>
          <p:nvPr/>
        </p:nvSpPr>
        <p:spPr>
          <a:xfrm>
            <a:off x="9455150" y="2605088"/>
            <a:ext cx="2371725" cy="985838"/>
          </a:xfrm>
          <a:prstGeom prst="borderCallout1">
            <a:avLst>
              <a:gd name="adj1" fmla="val 18750"/>
              <a:gd name="adj2" fmla="val -8333"/>
              <a:gd name="adj3" fmla="val -12138"/>
              <a:gd name="adj4" fmla="val -83514"/>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Port</a:t>
            </a:r>
          </a:p>
        </p:txBody>
      </p:sp>
      <p:sp>
        <p:nvSpPr>
          <p:cNvPr id="10" name="Line Callout 1 9"/>
          <p:cNvSpPr/>
          <p:nvPr/>
        </p:nvSpPr>
        <p:spPr>
          <a:xfrm>
            <a:off x="4910137" y="195262"/>
            <a:ext cx="2371725" cy="985838"/>
          </a:xfrm>
          <a:prstGeom prst="borderCallout1">
            <a:avLst>
              <a:gd name="adj1" fmla="val 112953"/>
              <a:gd name="adj2" fmla="val 19980"/>
              <a:gd name="adj3" fmla="val 182065"/>
              <a:gd name="adj4" fmla="val 60462"/>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a:t>
            </a:r>
          </a:p>
        </p:txBody>
      </p:sp>
      <p:sp>
        <p:nvSpPr>
          <p:cNvPr id="2" name="Slide Number Placeholder 1"/>
          <p:cNvSpPr>
            <a:spLocks noGrp="1"/>
          </p:cNvSpPr>
          <p:nvPr>
            <p:ph type="sldNum" sz="quarter" idx="12"/>
          </p:nvPr>
        </p:nvSpPr>
        <p:spPr/>
        <p:txBody>
          <a:bodyPr/>
          <a:lstStyle/>
          <a:p>
            <a:fld id="{AA792DF1-A555-43FA-AD2F-E7EC51E120F1}" type="slidenum">
              <a:rPr lang="en-GB" smtClean="0"/>
              <a:t>16</a:t>
            </a:fld>
            <a:endParaRPr lang="en-GB"/>
          </a:p>
        </p:txBody>
      </p:sp>
    </p:spTree>
    <p:extLst>
      <p:ext uri="{BB962C8B-B14F-4D97-AF65-F5344CB8AC3E}">
        <p14:creationId xmlns:p14="http://schemas.microsoft.com/office/powerpoint/2010/main" val="9368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00136" y="23717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00135" y="346710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00135" y="482441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01047" y="3069192"/>
            <a:ext cx="2028825" cy="369332"/>
          </a:xfrm>
          <a:prstGeom prst="rect">
            <a:avLst/>
          </a:prstGeom>
          <a:noFill/>
        </p:spPr>
        <p:txBody>
          <a:bodyPr wrap="square" rtlCol="0">
            <a:spAutoFit/>
          </a:bodyPr>
          <a:lstStyle/>
          <a:p>
            <a:r>
              <a:rPr lang="en-US" dirty="0">
                <a:solidFill>
                  <a:schemeClr val="accent2">
                    <a:lumMod val="75000"/>
                  </a:schemeClr>
                </a:solidFill>
              </a:rPr>
              <a:t>Port</a:t>
            </a:r>
          </a:p>
        </p:txBody>
      </p:sp>
      <p:sp>
        <p:nvSpPr>
          <p:cNvPr id="10" name="TextBox 9"/>
          <p:cNvSpPr txBox="1"/>
          <p:nvPr/>
        </p:nvSpPr>
        <p:spPr>
          <a:xfrm>
            <a:off x="8443909" y="1854217"/>
            <a:ext cx="2028825" cy="369332"/>
          </a:xfrm>
          <a:prstGeom prst="rect">
            <a:avLst/>
          </a:prstGeom>
          <a:noFill/>
        </p:spPr>
        <p:txBody>
          <a:bodyPr wrap="square" rtlCol="0">
            <a:spAutoFit/>
          </a:bodyPr>
          <a:lstStyle/>
          <a:p>
            <a:r>
              <a:rPr lang="en-US" dirty="0">
                <a:solidFill>
                  <a:schemeClr val="accent2">
                    <a:lumMod val="75000"/>
                  </a:schemeClr>
                </a:solidFill>
              </a:rPr>
              <a:t>Adapter</a:t>
            </a:r>
          </a:p>
        </p:txBody>
      </p:sp>
      <p:sp>
        <p:nvSpPr>
          <p:cNvPr id="11" name="Rectangle 10"/>
          <p:cNvSpPr/>
          <p:nvPr/>
        </p:nvSpPr>
        <p:spPr>
          <a:xfrm>
            <a:off x="1285875" y="174902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1871662" y="277165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1871662" y="3975137"/>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637222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p:cNvCxnSpPr>
            <a:stCxn id="11" idx="2"/>
          </p:cNvCxnSpPr>
          <p:nvPr/>
        </p:nvCxnSpPr>
        <p:spPr>
          <a:xfrm>
            <a:off x="2314575" y="2344098"/>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14575" y="3387858"/>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730026" y="2371725"/>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3554016" y="2073710"/>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8401046" y="3645222"/>
            <a:ext cx="2028825" cy="369332"/>
          </a:xfrm>
          <a:prstGeom prst="rect">
            <a:avLst/>
          </a:prstGeom>
          <a:noFill/>
        </p:spPr>
        <p:txBody>
          <a:bodyPr wrap="square" rtlCol="0">
            <a:spAutoFit/>
          </a:bodyPr>
          <a:lstStyle/>
          <a:p>
            <a:r>
              <a:rPr lang="en-US" dirty="0">
                <a:solidFill>
                  <a:schemeClr val="accent2">
                    <a:lumMod val="75000"/>
                  </a:schemeClr>
                </a:solidFill>
              </a:rPr>
              <a:t>Application</a:t>
            </a:r>
          </a:p>
        </p:txBody>
      </p:sp>
      <p:sp>
        <p:nvSpPr>
          <p:cNvPr id="28" name="TextBox 27"/>
          <p:cNvSpPr txBox="1"/>
          <p:nvPr/>
        </p:nvSpPr>
        <p:spPr>
          <a:xfrm>
            <a:off x="10351293" y="1840229"/>
            <a:ext cx="471490" cy="369332"/>
          </a:xfrm>
          <a:prstGeom prst="rect">
            <a:avLst/>
          </a:prstGeom>
          <a:noFill/>
        </p:spPr>
        <p:txBody>
          <a:bodyPr wrap="square" rtlCol="0">
            <a:spAutoFit/>
          </a:bodyPr>
          <a:lstStyle/>
          <a:p>
            <a:r>
              <a:rPr lang="en-US" dirty="0"/>
              <a:t>UI</a:t>
            </a:r>
          </a:p>
        </p:txBody>
      </p:sp>
      <p:sp>
        <p:nvSpPr>
          <p:cNvPr id="30" name="TextBox 29"/>
          <p:cNvSpPr txBox="1"/>
          <p:nvPr/>
        </p:nvSpPr>
        <p:spPr>
          <a:xfrm>
            <a:off x="10351293" y="3081691"/>
            <a:ext cx="1014416" cy="369332"/>
          </a:xfrm>
          <a:prstGeom prst="rect">
            <a:avLst/>
          </a:prstGeom>
          <a:noFill/>
        </p:spPr>
        <p:txBody>
          <a:bodyPr wrap="square" rtlCol="0">
            <a:spAutoFit/>
          </a:bodyPr>
          <a:lstStyle/>
          <a:p>
            <a:r>
              <a:rPr lang="en-US" dirty="0"/>
              <a:t>Domain</a:t>
            </a:r>
          </a:p>
        </p:txBody>
      </p:sp>
      <p:sp>
        <p:nvSpPr>
          <p:cNvPr id="31" name="TextBox 30"/>
          <p:cNvSpPr txBox="1"/>
          <p:nvPr/>
        </p:nvSpPr>
        <p:spPr>
          <a:xfrm>
            <a:off x="10329863" y="1496434"/>
            <a:ext cx="1464467" cy="369332"/>
          </a:xfrm>
          <a:prstGeom prst="rect">
            <a:avLst/>
          </a:prstGeom>
          <a:noFill/>
        </p:spPr>
        <p:txBody>
          <a:bodyPr wrap="square" rtlCol="0">
            <a:spAutoFit/>
          </a:bodyPr>
          <a:lstStyle/>
          <a:p>
            <a:r>
              <a:rPr lang="en-US" dirty="0"/>
              <a:t>Infrastructure</a:t>
            </a:r>
          </a:p>
        </p:txBody>
      </p:sp>
      <p:sp>
        <p:nvSpPr>
          <p:cNvPr id="27" name="Rectangle 26"/>
          <p:cNvSpPr/>
          <p:nvPr/>
        </p:nvSpPr>
        <p:spPr>
          <a:xfrm>
            <a:off x="435054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a:t>
            </a:r>
          </a:p>
          <a:p>
            <a:pPr algn="ctr"/>
            <a:r>
              <a:rPr lang="en-US" dirty="0"/>
              <a:t>&lt;&lt;interface&gt;&gt;</a:t>
            </a:r>
          </a:p>
        </p:txBody>
      </p:sp>
      <p:sp>
        <p:nvSpPr>
          <p:cNvPr id="29" name="Rectangle 28"/>
          <p:cNvSpPr/>
          <p:nvPr/>
        </p:nvSpPr>
        <p:spPr>
          <a:xfrm>
            <a:off x="5100634" y="1627105"/>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dirty="0"/>
          </a:p>
        </p:txBody>
      </p:sp>
      <p:cxnSp>
        <p:nvCxnSpPr>
          <p:cNvPr id="9" name="Straight Arrow Connector 8"/>
          <p:cNvCxnSpPr>
            <a:stCxn id="27" idx="0"/>
            <a:endCxn id="29" idx="2"/>
          </p:cNvCxnSpPr>
          <p:nvPr/>
        </p:nvCxnSpPr>
        <p:spPr>
          <a:xfrm flipV="1">
            <a:off x="5150643" y="2222178"/>
            <a:ext cx="750091" cy="52274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1"/>
            <a:endCxn id="27" idx="3"/>
          </p:cNvCxnSpPr>
          <p:nvPr/>
        </p:nvCxnSpPr>
        <p:spPr>
          <a:xfrm flipH="1">
            <a:off x="5950742" y="3042463"/>
            <a:ext cx="421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Line Callout 1 31"/>
          <p:cNvSpPr/>
          <p:nvPr/>
        </p:nvSpPr>
        <p:spPr>
          <a:xfrm>
            <a:off x="7600950" y="317244"/>
            <a:ext cx="1614488" cy="1270574"/>
          </a:xfrm>
          <a:prstGeom prst="borderCallout1">
            <a:avLst>
              <a:gd name="adj1" fmla="val 18750"/>
              <a:gd name="adj2" fmla="val -8333"/>
              <a:gd name="adj3" fmla="val 182853"/>
              <a:gd name="adj4" fmla="val -948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93814" y="573104"/>
            <a:ext cx="1414463" cy="646331"/>
          </a:xfrm>
          <a:prstGeom prst="rect">
            <a:avLst/>
          </a:prstGeom>
          <a:noFill/>
        </p:spPr>
        <p:txBody>
          <a:bodyPr wrap="square" rtlCol="0">
            <a:spAutoFit/>
          </a:bodyPr>
          <a:lstStyle/>
          <a:p>
            <a:pPr algn="ctr"/>
            <a:r>
              <a:rPr lang="en-US" dirty="0"/>
              <a:t>Dependency Inversion</a:t>
            </a:r>
          </a:p>
        </p:txBody>
      </p:sp>
      <p:sp>
        <p:nvSpPr>
          <p:cNvPr id="2" name="Slide Number Placeholder 1"/>
          <p:cNvSpPr>
            <a:spLocks noGrp="1"/>
          </p:cNvSpPr>
          <p:nvPr>
            <p:ph type="sldNum" sz="quarter" idx="12"/>
          </p:nvPr>
        </p:nvSpPr>
        <p:spPr/>
        <p:txBody>
          <a:bodyPr/>
          <a:lstStyle/>
          <a:p>
            <a:fld id="{AA792DF1-A555-43FA-AD2F-E7EC51E120F1}" type="slidenum">
              <a:rPr lang="en-GB" smtClean="0"/>
              <a:t>17</a:t>
            </a:fld>
            <a:endParaRPr lang="en-GB"/>
          </a:p>
        </p:txBody>
      </p:sp>
      <p:cxnSp>
        <p:nvCxnSpPr>
          <p:cNvPr id="33" name="Straight Arrow Connector 32">
            <a:extLst>
              <a:ext uri="{FF2B5EF4-FFF2-40B4-BE49-F238E27FC236}">
                <a16:creationId xmlns:a16="http://schemas.microsoft.com/office/drawing/2014/main" id="{234B6C0F-EDCF-4E4C-B5CF-EAAE765E5F54}"/>
              </a:ext>
            </a:extLst>
          </p:cNvPr>
          <p:cNvCxnSpPr/>
          <p:nvPr/>
        </p:nvCxnSpPr>
        <p:spPr>
          <a:xfrm flipV="1">
            <a:off x="3609777" y="3664743"/>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quot;No&quot; Symbol 34">
            <a:extLst>
              <a:ext uri="{FF2B5EF4-FFF2-40B4-BE49-F238E27FC236}">
                <a16:creationId xmlns:a16="http://schemas.microsoft.com/office/drawing/2014/main" id="{CD6BDBC0-ACEE-2F41-BE14-A1B4DDDA5188}"/>
              </a:ext>
            </a:extLst>
          </p:cNvPr>
          <p:cNvSpPr/>
          <p:nvPr/>
        </p:nvSpPr>
        <p:spPr>
          <a:xfrm>
            <a:off x="3433767" y="3366728"/>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628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Domains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18</a:t>
            </a:fld>
            <a:endParaRPr lang="en-GB"/>
          </a:p>
        </p:txBody>
      </p:sp>
      <p:sp>
        <p:nvSpPr>
          <p:cNvPr id="5" name="TextBox 4">
            <a:extLst>
              <a:ext uri="{FF2B5EF4-FFF2-40B4-BE49-F238E27FC236}">
                <a16:creationId xmlns:a16="http://schemas.microsoft.com/office/drawing/2014/main" id="{735CDC83-FF28-9644-A720-10D6046D0886}"/>
              </a:ext>
            </a:extLst>
          </p:cNvPr>
          <p:cNvSpPr txBox="1"/>
          <p:nvPr/>
        </p:nvSpPr>
        <p:spPr>
          <a:xfrm>
            <a:off x="267286" y="6356350"/>
            <a:ext cx="570914"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8765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7614" y="5722782"/>
            <a:ext cx="3264234" cy="461665"/>
          </a:xfrm>
          <a:prstGeom prst="rect">
            <a:avLst/>
          </a:prstGeom>
        </p:spPr>
        <p:txBody>
          <a:bodyPr wrap="square">
            <a:spAutoFit/>
          </a:bodyPr>
          <a:lstStyle/>
          <a:p>
            <a:pPr algn="ctr"/>
            <a:r>
              <a:rPr lang="en-US" sz="2400" dirty="0"/>
              <a:t>Ivar Jacobson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864" y="1140297"/>
            <a:ext cx="3157536" cy="4450878"/>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19</a:t>
            </a:fld>
            <a:endParaRPr lang="en-GB"/>
          </a:p>
        </p:txBody>
      </p:sp>
    </p:spTree>
    <p:extLst>
      <p:ext uri="{BB962C8B-B14F-4D97-AF65-F5344CB8AC3E}">
        <p14:creationId xmlns:p14="http://schemas.microsoft.com/office/powerpoint/2010/main" val="148143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1/1d/Use_case_restaurant_model.svg/496px-Use_case_restaurant_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2" y="757238"/>
            <a:ext cx="472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A792DF1-A555-43FA-AD2F-E7EC51E120F1}" type="slidenum">
              <a:rPr lang="en-GB" smtClean="0"/>
              <a:t>20</a:t>
            </a:fld>
            <a:endParaRPr lang="en-GB"/>
          </a:p>
        </p:txBody>
      </p:sp>
    </p:spTree>
    <p:extLst>
      <p:ext uri="{BB962C8B-B14F-4D97-AF65-F5344CB8AC3E}">
        <p14:creationId xmlns:p14="http://schemas.microsoft.com/office/powerpoint/2010/main" val="60870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88" y="2886075"/>
            <a:ext cx="6729413" cy="523220"/>
          </a:xfrm>
          <a:prstGeom prst="rect">
            <a:avLst/>
          </a:prstGeom>
          <a:noFill/>
        </p:spPr>
        <p:txBody>
          <a:bodyPr wrap="square" rtlCol="0">
            <a:spAutoFit/>
          </a:bodyPr>
          <a:lstStyle/>
          <a:p>
            <a:pPr algn="ctr"/>
            <a:r>
              <a:rPr lang="en-US" sz="2800"/>
              <a:t>Boundary-Controller-Entity</a:t>
            </a:r>
          </a:p>
        </p:txBody>
      </p:sp>
      <p:sp>
        <p:nvSpPr>
          <p:cNvPr id="2" name="Slide Number Placeholder 1"/>
          <p:cNvSpPr>
            <a:spLocks noGrp="1"/>
          </p:cNvSpPr>
          <p:nvPr>
            <p:ph type="sldNum" sz="quarter" idx="12"/>
          </p:nvPr>
        </p:nvSpPr>
        <p:spPr/>
        <p:txBody>
          <a:bodyPr/>
          <a:lstStyle/>
          <a:p>
            <a:fld id="{AA792DF1-A555-43FA-AD2F-E7EC51E120F1}" type="slidenum">
              <a:rPr lang="en-GB" smtClean="0"/>
              <a:t>21</a:t>
            </a:fld>
            <a:endParaRPr lang="en-GB"/>
          </a:p>
        </p:txBody>
      </p:sp>
    </p:spTree>
    <p:extLst>
      <p:ext uri="{BB962C8B-B14F-4D97-AF65-F5344CB8AC3E}">
        <p14:creationId xmlns:p14="http://schemas.microsoft.com/office/powerpoint/2010/main" val="148001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692400"/>
            <a:ext cx="1524000" cy="1473200"/>
          </a:xfrm>
          <a:prstGeom prst="rect">
            <a:avLst/>
          </a:prstGeom>
        </p:spPr>
      </p:pic>
      <p:sp>
        <p:nvSpPr>
          <p:cNvPr id="4" name="TextBox 3"/>
          <p:cNvSpPr txBox="1"/>
          <p:nvPr/>
        </p:nvSpPr>
        <p:spPr>
          <a:xfrm>
            <a:off x="4552950" y="1500187"/>
            <a:ext cx="3086100" cy="523220"/>
          </a:xfrm>
          <a:prstGeom prst="rect">
            <a:avLst/>
          </a:prstGeom>
          <a:noFill/>
        </p:spPr>
        <p:txBody>
          <a:bodyPr wrap="square" rtlCol="0">
            <a:spAutoFit/>
          </a:bodyPr>
          <a:lstStyle/>
          <a:p>
            <a:pPr algn="ctr"/>
            <a:r>
              <a:rPr lang="en-US" sz="2800"/>
              <a:t>Boundary</a:t>
            </a:r>
          </a:p>
        </p:txBody>
      </p:sp>
      <p:sp>
        <p:nvSpPr>
          <p:cNvPr id="5" name="Rectangle 4"/>
          <p:cNvSpPr/>
          <p:nvPr/>
        </p:nvSpPr>
        <p:spPr>
          <a:xfrm>
            <a:off x="557214" y="4977498"/>
            <a:ext cx="10715624" cy="954107"/>
          </a:xfrm>
          <a:prstGeom prst="rect">
            <a:avLst/>
          </a:prstGeom>
        </p:spPr>
        <p:txBody>
          <a:bodyPr wrap="square">
            <a:spAutoFit/>
          </a:bodyPr>
          <a:lstStyle/>
          <a:p>
            <a:pPr algn="ctr"/>
            <a:r>
              <a:rPr lang="en-US" sz="2800"/>
              <a:t>The Boundary is an object that interfaces with system actors: user interfaces, gateways, proxies etc.</a:t>
            </a:r>
            <a:endParaRPr lang="en-US" sz="2800" dirty="0"/>
          </a:p>
        </p:txBody>
      </p:sp>
      <p:sp>
        <p:nvSpPr>
          <p:cNvPr id="2" name="Slide Number Placeholder 1"/>
          <p:cNvSpPr>
            <a:spLocks noGrp="1"/>
          </p:cNvSpPr>
          <p:nvPr>
            <p:ph type="sldNum" sz="quarter" idx="12"/>
          </p:nvPr>
        </p:nvSpPr>
        <p:spPr/>
        <p:txBody>
          <a:bodyPr/>
          <a:lstStyle/>
          <a:p>
            <a:fld id="{AA792DF1-A555-43FA-AD2F-E7EC51E120F1}" type="slidenum">
              <a:rPr lang="en-GB" smtClean="0"/>
              <a:t>22</a:t>
            </a:fld>
            <a:endParaRPr lang="en-GB"/>
          </a:p>
        </p:txBody>
      </p:sp>
    </p:spTree>
    <p:extLst>
      <p:ext uri="{BB962C8B-B14F-4D97-AF65-F5344CB8AC3E}">
        <p14:creationId xmlns:p14="http://schemas.microsoft.com/office/powerpoint/2010/main" val="2057205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2950" y="1500187"/>
            <a:ext cx="3086100" cy="523220"/>
          </a:xfrm>
          <a:prstGeom prst="rect">
            <a:avLst/>
          </a:prstGeom>
          <a:noFill/>
        </p:spPr>
        <p:txBody>
          <a:bodyPr wrap="square" rtlCol="0">
            <a:spAutoFit/>
          </a:bodyPr>
          <a:lstStyle/>
          <a:p>
            <a:pPr algn="ctr"/>
            <a:r>
              <a:rPr lang="en-US" sz="2800" dirty="0"/>
              <a:t>Entity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0" y="2692400"/>
            <a:ext cx="1397000" cy="1460500"/>
          </a:xfrm>
          <a:prstGeom prst="rect">
            <a:avLst/>
          </a:prstGeom>
        </p:spPr>
      </p:pic>
      <p:sp>
        <p:nvSpPr>
          <p:cNvPr id="4" name="Rectangle 3"/>
          <p:cNvSpPr/>
          <p:nvPr/>
        </p:nvSpPr>
        <p:spPr>
          <a:xfrm>
            <a:off x="302419" y="4948922"/>
            <a:ext cx="11587161" cy="523220"/>
          </a:xfrm>
          <a:prstGeom prst="rect">
            <a:avLst/>
          </a:prstGeom>
        </p:spPr>
        <p:txBody>
          <a:bodyPr wrap="square">
            <a:spAutoFit/>
          </a:bodyPr>
          <a:lstStyle/>
          <a:p>
            <a:pPr algn="ctr"/>
            <a:r>
              <a:rPr lang="en-US" sz="2800"/>
              <a:t>Entities are objects representing system data: Customer, Transaction, Cart, etc.</a:t>
            </a:r>
          </a:p>
        </p:txBody>
      </p:sp>
      <p:sp>
        <p:nvSpPr>
          <p:cNvPr id="5" name="Slide Number Placeholder 4"/>
          <p:cNvSpPr>
            <a:spLocks noGrp="1"/>
          </p:cNvSpPr>
          <p:nvPr>
            <p:ph type="sldNum" sz="quarter" idx="12"/>
          </p:nvPr>
        </p:nvSpPr>
        <p:spPr/>
        <p:txBody>
          <a:bodyPr/>
          <a:lstStyle/>
          <a:p>
            <a:fld id="{AA792DF1-A555-43FA-AD2F-E7EC51E120F1}" type="slidenum">
              <a:rPr lang="en-GB" smtClean="0"/>
              <a:t>23</a:t>
            </a:fld>
            <a:endParaRPr lang="en-GB"/>
          </a:p>
        </p:txBody>
      </p:sp>
    </p:spTree>
    <p:extLst>
      <p:ext uri="{BB962C8B-B14F-4D97-AF65-F5344CB8AC3E}">
        <p14:creationId xmlns:p14="http://schemas.microsoft.com/office/powerpoint/2010/main" val="210118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2949" y="1500187"/>
            <a:ext cx="3548063" cy="523220"/>
          </a:xfrm>
          <a:prstGeom prst="rect">
            <a:avLst/>
          </a:prstGeom>
          <a:noFill/>
        </p:spPr>
        <p:txBody>
          <a:bodyPr wrap="square" rtlCol="0">
            <a:spAutoFit/>
          </a:bodyPr>
          <a:lstStyle/>
          <a:p>
            <a:pPr algn="ctr"/>
            <a:r>
              <a:rPr lang="en-US" sz="2800" dirty="0"/>
              <a:t>Controller (Interactor)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2705100"/>
            <a:ext cx="1257300" cy="1447800"/>
          </a:xfrm>
          <a:prstGeom prst="rect">
            <a:avLst/>
          </a:prstGeom>
        </p:spPr>
      </p:pic>
      <p:sp>
        <p:nvSpPr>
          <p:cNvPr id="4" name="Rectangle 3"/>
          <p:cNvSpPr/>
          <p:nvPr/>
        </p:nvSpPr>
        <p:spPr>
          <a:xfrm>
            <a:off x="622300" y="4834593"/>
            <a:ext cx="11164888" cy="954107"/>
          </a:xfrm>
          <a:prstGeom prst="rect">
            <a:avLst/>
          </a:prstGeom>
        </p:spPr>
        <p:txBody>
          <a:bodyPr wrap="square">
            <a:spAutoFit/>
          </a:bodyPr>
          <a:lstStyle/>
          <a:p>
            <a:pPr algn="ctr"/>
            <a:r>
              <a:rPr lang="en-US" sz="2800" dirty="0"/>
              <a:t>Controllers are objects that mediate between boundaries and entities. They orchestrate the execution of commands coming from the boundary.</a:t>
            </a:r>
          </a:p>
        </p:txBody>
      </p:sp>
      <p:sp>
        <p:nvSpPr>
          <p:cNvPr id="5" name="Slide Number Placeholder 4"/>
          <p:cNvSpPr>
            <a:spLocks noGrp="1"/>
          </p:cNvSpPr>
          <p:nvPr>
            <p:ph type="sldNum" sz="quarter" idx="12"/>
          </p:nvPr>
        </p:nvSpPr>
        <p:spPr/>
        <p:txBody>
          <a:bodyPr/>
          <a:lstStyle/>
          <a:p>
            <a:fld id="{AA792DF1-A555-43FA-AD2F-E7EC51E120F1}" type="slidenum">
              <a:rPr lang="en-GB" smtClean="0"/>
              <a:t>24</a:t>
            </a:fld>
            <a:endParaRPr lang="en-GB"/>
          </a:p>
        </p:txBody>
      </p:sp>
    </p:spTree>
    <p:extLst>
      <p:ext uri="{BB962C8B-B14F-4D97-AF65-F5344CB8AC3E}">
        <p14:creationId xmlns:p14="http://schemas.microsoft.com/office/powerpoint/2010/main" val="40120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4" y="2220913"/>
            <a:ext cx="1152525" cy="11141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3" y="3335021"/>
            <a:ext cx="1152525" cy="11141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513" y="2220913"/>
            <a:ext cx="931862" cy="10730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513" y="3335021"/>
            <a:ext cx="931862" cy="107305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1613934"/>
            <a:ext cx="1093787" cy="11435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3137934"/>
            <a:ext cx="1093787" cy="1143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4449129"/>
            <a:ext cx="1093787" cy="114350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4466" y="2616804"/>
            <a:ext cx="1491071" cy="1042259"/>
          </a:xfrm>
          <a:prstGeom prst="rect">
            <a:avLst/>
          </a:prstGeom>
        </p:spPr>
      </p:pic>
      <p:cxnSp>
        <p:nvCxnSpPr>
          <p:cNvPr id="11" name="Straight Arrow Connector 10"/>
          <p:cNvCxnSpPr>
            <a:stCxn id="9" idx="3"/>
            <a:endCxn id="2" idx="1"/>
          </p:cNvCxnSpPr>
          <p:nvPr/>
        </p:nvCxnSpPr>
        <p:spPr>
          <a:xfrm flipV="1">
            <a:off x="4045537" y="2777967"/>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3" idx="1"/>
          </p:cNvCxnSpPr>
          <p:nvPr/>
        </p:nvCxnSpPr>
        <p:spPr>
          <a:xfrm>
            <a:off x="4045537" y="3137934"/>
            <a:ext cx="745536" cy="7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a:off x="5651588" y="2563084"/>
            <a:ext cx="734925" cy="194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5" idx="1"/>
          </p:cNvCxnSpPr>
          <p:nvPr/>
        </p:nvCxnSpPr>
        <p:spPr>
          <a:xfrm>
            <a:off x="5687306" y="3793532"/>
            <a:ext cx="699207" cy="7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0" idx="1"/>
          </p:cNvCxnSpPr>
          <p:nvPr/>
        </p:nvCxnSpPr>
        <p:spPr>
          <a:xfrm flipV="1">
            <a:off x="7261812" y="2203117"/>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1" idx="1"/>
          </p:cNvCxnSpPr>
          <p:nvPr/>
        </p:nvCxnSpPr>
        <p:spPr>
          <a:xfrm flipV="1">
            <a:off x="7318375" y="3613548"/>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1"/>
          </p:cNvCxnSpPr>
          <p:nvPr/>
        </p:nvCxnSpPr>
        <p:spPr>
          <a:xfrm>
            <a:off x="7272424" y="4408075"/>
            <a:ext cx="685713" cy="61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61811" y="2889864"/>
            <a:ext cx="802101" cy="41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51588" y="2889864"/>
            <a:ext cx="0" cy="58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815013" y="2386013"/>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AA792DF1-A555-43FA-AD2F-E7EC51E120F1}" type="slidenum">
              <a:rPr lang="en-GB" smtClean="0"/>
              <a:t>25</a:t>
            </a:fld>
            <a:endParaRPr lang="en-GB"/>
          </a:p>
        </p:txBody>
      </p:sp>
    </p:spTree>
    <p:extLst>
      <p:ext uri="{BB962C8B-B14F-4D97-AF65-F5344CB8AC3E}">
        <p14:creationId xmlns:p14="http://schemas.microsoft.com/office/powerpoint/2010/main" val="54654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00136" y="23717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00135" y="346710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00135" y="482441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01047" y="3069192"/>
            <a:ext cx="2028825" cy="369332"/>
          </a:xfrm>
          <a:prstGeom prst="rect">
            <a:avLst/>
          </a:prstGeom>
          <a:noFill/>
        </p:spPr>
        <p:txBody>
          <a:bodyPr wrap="square" rtlCol="0">
            <a:spAutoFit/>
          </a:bodyPr>
          <a:lstStyle/>
          <a:p>
            <a:r>
              <a:rPr lang="en-US" dirty="0">
                <a:solidFill>
                  <a:schemeClr val="accent2">
                    <a:lumMod val="75000"/>
                  </a:schemeClr>
                </a:solidFill>
              </a:rPr>
              <a:t>Port</a:t>
            </a:r>
          </a:p>
        </p:txBody>
      </p:sp>
      <p:sp>
        <p:nvSpPr>
          <p:cNvPr id="10" name="TextBox 9"/>
          <p:cNvSpPr txBox="1"/>
          <p:nvPr/>
        </p:nvSpPr>
        <p:spPr>
          <a:xfrm>
            <a:off x="8443909" y="1854217"/>
            <a:ext cx="2028825" cy="369332"/>
          </a:xfrm>
          <a:prstGeom prst="rect">
            <a:avLst/>
          </a:prstGeom>
          <a:noFill/>
        </p:spPr>
        <p:txBody>
          <a:bodyPr wrap="square" rtlCol="0">
            <a:spAutoFit/>
          </a:bodyPr>
          <a:lstStyle/>
          <a:p>
            <a:r>
              <a:rPr lang="en-US" dirty="0">
                <a:solidFill>
                  <a:schemeClr val="accent2">
                    <a:lumMod val="75000"/>
                  </a:schemeClr>
                </a:solidFill>
              </a:rPr>
              <a:t>Adapter</a:t>
            </a:r>
          </a:p>
        </p:txBody>
      </p:sp>
      <p:sp>
        <p:nvSpPr>
          <p:cNvPr id="11" name="Rectangle 10"/>
          <p:cNvSpPr/>
          <p:nvPr/>
        </p:nvSpPr>
        <p:spPr>
          <a:xfrm>
            <a:off x="1285875" y="174902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1871662" y="277165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1871662" y="3975137"/>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637222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p:cNvCxnSpPr>
            <a:stCxn id="11" idx="2"/>
          </p:cNvCxnSpPr>
          <p:nvPr/>
        </p:nvCxnSpPr>
        <p:spPr>
          <a:xfrm>
            <a:off x="2314575" y="2344098"/>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14575" y="3387858"/>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336131" y="3615924"/>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3193258" y="3296478"/>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8401046" y="3645222"/>
            <a:ext cx="2028825" cy="369332"/>
          </a:xfrm>
          <a:prstGeom prst="rect">
            <a:avLst/>
          </a:prstGeom>
          <a:noFill/>
        </p:spPr>
        <p:txBody>
          <a:bodyPr wrap="square" rtlCol="0">
            <a:spAutoFit/>
          </a:bodyPr>
          <a:lstStyle/>
          <a:p>
            <a:r>
              <a:rPr lang="en-US" dirty="0">
                <a:solidFill>
                  <a:schemeClr val="accent2">
                    <a:lumMod val="75000"/>
                  </a:schemeClr>
                </a:solidFill>
              </a:rPr>
              <a:t>Application</a:t>
            </a:r>
          </a:p>
        </p:txBody>
      </p:sp>
      <p:sp>
        <p:nvSpPr>
          <p:cNvPr id="28" name="TextBox 27"/>
          <p:cNvSpPr txBox="1"/>
          <p:nvPr/>
        </p:nvSpPr>
        <p:spPr>
          <a:xfrm>
            <a:off x="10351293" y="1840229"/>
            <a:ext cx="471490" cy="369332"/>
          </a:xfrm>
          <a:prstGeom prst="rect">
            <a:avLst/>
          </a:prstGeom>
          <a:noFill/>
        </p:spPr>
        <p:txBody>
          <a:bodyPr wrap="square" rtlCol="0">
            <a:spAutoFit/>
          </a:bodyPr>
          <a:lstStyle/>
          <a:p>
            <a:r>
              <a:rPr lang="en-US" dirty="0"/>
              <a:t>UI</a:t>
            </a:r>
          </a:p>
        </p:txBody>
      </p:sp>
      <p:sp>
        <p:nvSpPr>
          <p:cNvPr id="30" name="TextBox 29"/>
          <p:cNvSpPr txBox="1"/>
          <p:nvPr/>
        </p:nvSpPr>
        <p:spPr>
          <a:xfrm>
            <a:off x="10351293" y="3081691"/>
            <a:ext cx="1014416" cy="369332"/>
          </a:xfrm>
          <a:prstGeom prst="rect">
            <a:avLst/>
          </a:prstGeom>
          <a:noFill/>
        </p:spPr>
        <p:txBody>
          <a:bodyPr wrap="square" rtlCol="0">
            <a:spAutoFit/>
          </a:bodyPr>
          <a:lstStyle/>
          <a:p>
            <a:r>
              <a:rPr lang="en-US" dirty="0"/>
              <a:t>Domain</a:t>
            </a:r>
          </a:p>
        </p:txBody>
      </p:sp>
      <p:sp>
        <p:nvSpPr>
          <p:cNvPr id="31" name="TextBox 30"/>
          <p:cNvSpPr txBox="1"/>
          <p:nvPr/>
        </p:nvSpPr>
        <p:spPr>
          <a:xfrm>
            <a:off x="10329863" y="1496434"/>
            <a:ext cx="1464467" cy="369332"/>
          </a:xfrm>
          <a:prstGeom prst="rect">
            <a:avLst/>
          </a:prstGeom>
          <a:noFill/>
        </p:spPr>
        <p:txBody>
          <a:bodyPr wrap="square" rtlCol="0">
            <a:spAutoFit/>
          </a:bodyPr>
          <a:lstStyle/>
          <a:p>
            <a:r>
              <a:rPr lang="en-US" dirty="0"/>
              <a:t>Infrastructure</a:t>
            </a:r>
          </a:p>
        </p:txBody>
      </p:sp>
      <p:sp>
        <p:nvSpPr>
          <p:cNvPr id="27" name="Rectangle 26"/>
          <p:cNvSpPr/>
          <p:nvPr/>
        </p:nvSpPr>
        <p:spPr>
          <a:xfrm>
            <a:off x="435054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IE</a:t>
            </a:r>
            <a:endParaRPr lang="en-US" dirty="0"/>
          </a:p>
          <a:p>
            <a:pPr algn="ctr"/>
            <a:r>
              <a:rPr lang="en-US" dirty="0"/>
              <a:t>&lt;&lt;interface&gt;&gt;</a:t>
            </a:r>
          </a:p>
        </p:txBody>
      </p:sp>
      <p:sp>
        <p:nvSpPr>
          <p:cNvPr id="29" name="Rectangle 28"/>
          <p:cNvSpPr/>
          <p:nvPr/>
        </p:nvSpPr>
        <p:spPr>
          <a:xfrm>
            <a:off x="5100634" y="1627105"/>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dirty="0"/>
          </a:p>
        </p:txBody>
      </p:sp>
      <p:cxnSp>
        <p:nvCxnSpPr>
          <p:cNvPr id="9" name="Straight Arrow Connector 8"/>
          <p:cNvCxnSpPr>
            <a:stCxn id="27" idx="0"/>
            <a:endCxn id="29" idx="2"/>
          </p:cNvCxnSpPr>
          <p:nvPr/>
        </p:nvCxnSpPr>
        <p:spPr>
          <a:xfrm flipV="1">
            <a:off x="5150643" y="2222178"/>
            <a:ext cx="750091" cy="52274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1"/>
            <a:endCxn id="27" idx="3"/>
          </p:cNvCxnSpPr>
          <p:nvPr/>
        </p:nvCxnSpPr>
        <p:spPr>
          <a:xfrm flipH="1">
            <a:off x="5950742" y="3042463"/>
            <a:ext cx="421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09" y="1367587"/>
            <a:ext cx="1152525" cy="111410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83" y="2557876"/>
            <a:ext cx="931862" cy="1073053"/>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0" y="3622776"/>
            <a:ext cx="1093787" cy="1143505"/>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26</a:t>
            </a:fld>
            <a:endParaRPr lang="en-GB"/>
          </a:p>
        </p:txBody>
      </p:sp>
      <p:cxnSp>
        <p:nvCxnSpPr>
          <p:cNvPr id="32" name="Straight Arrow Connector 31">
            <a:extLst>
              <a:ext uri="{FF2B5EF4-FFF2-40B4-BE49-F238E27FC236}">
                <a16:creationId xmlns:a16="http://schemas.microsoft.com/office/drawing/2014/main" id="{98E81A44-9213-E84C-95AA-CD6BECE15974}"/>
              </a:ext>
            </a:extLst>
          </p:cNvPr>
          <p:cNvCxnSpPr>
            <a:cxnSpLocks/>
          </p:cNvCxnSpPr>
          <p:nvPr/>
        </p:nvCxnSpPr>
        <p:spPr>
          <a:xfrm flipV="1">
            <a:off x="3693318" y="2347497"/>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quot;No&quot; Symbol 33">
            <a:extLst>
              <a:ext uri="{FF2B5EF4-FFF2-40B4-BE49-F238E27FC236}">
                <a16:creationId xmlns:a16="http://schemas.microsoft.com/office/drawing/2014/main" id="{D644F755-9286-0146-87AE-6D2CA987514E}"/>
              </a:ext>
            </a:extLst>
          </p:cNvPr>
          <p:cNvSpPr/>
          <p:nvPr/>
        </p:nvSpPr>
        <p:spPr>
          <a:xfrm>
            <a:off x="3550445" y="2028051"/>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479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659" y="3965717"/>
            <a:ext cx="10353675" cy="1815882"/>
          </a:xfrm>
          <a:prstGeom prst="rect">
            <a:avLst/>
          </a:prstGeom>
        </p:spPr>
        <p:txBody>
          <a:bodyPr wrap="square">
            <a:spAutoFit/>
          </a:bodyPr>
          <a:lstStyle/>
          <a:p>
            <a:pPr algn="ctr"/>
            <a:r>
              <a:rPr lang="en-GB" sz="2800" dirty="0"/>
              <a:t>A </a:t>
            </a:r>
            <a:r>
              <a:rPr lang="en-GB" sz="2800" b="1" dirty="0"/>
              <a:t>port</a:t>
            </a:r>
            <a:r>
              <a:rPr lang="en-GB" sz="2800" dirty="0"/>
              <a:t> is the </a:t>
            </a:r>
            <a:r>
              <a:rPr lang="en-GB" sz="2800" i="1" dirty="0"/>
              <a:t>'use case boundary</a:t>
            </a:r>
            <a:r>
              <a:rPr lang="en-GB" sz="2800" dirty="0"/>
              <a:t>'. Use cases become problematic when they become focused on technology concerns. Use cases written against the ports can elide those concerns and focus on the application rules, making them easier to write and maintain. </a:t>
            </a:r>
          </a:p>
        </p:txBody>
      </p:sp>
      <p:sp>
        <p:nvSpPr>
          <p:cNvPr id="3" name="Slide Number Placeholder 2"/>
          <p:cNvSpPr>
            <a:spLocks noGrp="1"/>
          </p:cNvSpPr>
          <p:nvPr>
            <p:ph type="sldNum" sz="quarter" idx="12"/>
          </p:nvPr>
        </p:nvSpPr>
        <p:spPr/>
        <p:txBody>
          <a:bodyPr/>
          <a:lstStyle/>
          <a:p>
            <a:fld id="{AA792DF1-A555-43FA-AD2F-E7EC51E120F1}" type="slidenum">
              <a:rPr lang="en-GB" smtClean="0"/>
              <a:t>27</a:t>
            </a:fld>
            <a:endParaRPr lang="en-GB"/>
          </a:p>
        </p:txBody>
      </p:sp>
      <p:sp>
        <p:nvSpPr>
          <p:cNvPr id="4" name="Rectangle 3">
            <a:extLst>
              <a:ext uri="{FF2B5EF4-FFF2-40B4-BE49-F238E27FC236}">
                <a16:creationId xmlns:a16="http://schemas.microsoft.com/office/drawing/2014/main" id="{642B4CE4-D3DD-8444-9F90-0308440AF922}"/>
              </a:ext>
            </a:extLst>
          </p:cNvPr>
          <p:cNvSpPr/>
          <p:nvPr/>
        </p:nvSpPr>
        <p:spPr>
          <a:xfrm>
            <a:off x="1244659" y="894694"/>
            <a:ext cx="10123243" cy="2246769"/>
          </a:xfrm>
          <a:prstGeom prst="rect">
            <a:avLst/>
          </a:prstGeom>
        </p:spPr>
        <p:txBody>
          <a:bodyPr wrap="square">
            <a:spAutoFit/>
          </a:bodyPr>
          <a:lstStyle/>
          <a:p>
            <a:pPr lvl="0" algn="ctr">
              <a:defRPr/>
            </a:pPr>
            <a:r>
              <a:rPr lang="en-US" sz="2800" b="1" dirty="0"/>
              <a:t>Controllers (Interactors)</a:t>
            </a:r>
            <a:r>
              <a:rPr lang="en-US" sz="2800" dirty="0"/>
              <a:t> are </a:t>
            </a:r>
            <a:r>
              <a:rPr lang="en-US" sz="2800" i="1" dirty="0"/>
              <a:t>objects that implement use cases</a:t>
            </a:r>
            <a:r>
              <a:rPr lang="en-US" sz="2800" dirty="0"/>
              <a:t>. There is an interactor for every use case. Name them after the use case. It executes the use case by talking to entities and boundaries. All the interactors together contain your application specific business logic or rules.</a:t>
            </a:r>
          </a:p>
        </p:txBody>
      </p:sp>
    </p:spTree>
    <p:extLst>
      <p:ext uri="{BB962C8B-B14F-4D97-AF65-F5344CB8AC3E}">
        <p14:creationId xmlns:p14="http://schemas.microsoft.com/office/powerpoint/2010/main" val="99064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8550" y="38100"/>
            <a:ext cx="7454900" cy="6781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762" y="1606551"/>
            <a:ext cx="850680" cy="822325"/>
          </a:xfrm>
          <a:prstGeom prst="rect">
            <a:avLst/>
          </a:prstGeom>
          <a:ln w="22225">
            <a:solidFill>
              <a:srgbClr val="FF0000"/>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67518"/>
            <a:ext cx="970837" cy="1014966"/>
          </a:xfrm>
          <a:prstGeom prst="rect">
            <a:avLst/>
          </a:prstGeom>
          <a:ln w="22225">
            <a:solidFill>
              <a:srgbClr val="7030A0"/>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6838" y="1800654"/>
            <a:ext cx="847438" cy="975837"/>
          </a:xfrm>
          <a:prstGeom prst="rect">
            <a:avLst/>
          </a:prstGeom>
          <a:ln w="22225">
            <a:solidFill>
              <a:srgbClr val="00B050"/>
            </a:solidFill>
          </a:ln>
        </p:spPr>
      </p:pic>
      <p:sp>
        <p:nvSpPr>
          <p:cNvPr id="5" name="Slide Number Placeholder 4"/>
          <p:cNvSpPr>
            <a:spLocks noGrp="1"/>
          </p:cNvSpPr>
          <p:nvPr>
            <p:ph type="sldNum" sz="quarter" idx="12"/>
          </p:nvPr>
        </p:nvSpPr>
        <p:spPr/>
        <p:txBody>
          <a:bodyPr/>
          <a:lstStyle/>
          <a:p>
            <a:fld id="{AA792DF1-A555-43FA-AD2F-E7EC51E120F1}" type="slidenum">
              <a:rPr lang="en-GB" smtClean="0"/>
              <a:t>28</a:t>
            </a:fld>
            <a:endParaRPr lang="en-GB"/>
          </a:p>
        </p:txBody>
      </p:sp>
    </p:spTree>
    <p:extLst>
      <p:ext uri="{BB962C8B-B14F-4D97-AF65-F5344CB8AC3E}">
        <p14:creationId xmlns:p14="http://schemas.microsoft.com/office/powerpoint/2010/main" val="5141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87" y="2624434"/>
            <a:ext cx="10501313" cy="1384995"/>
          </a:xfrm>
          <a:prstGeom prst="rect">
            <a:avLst/>
          </a:prstGeom>
        </p:spPr>
        <p:txBody>
          <a:bodyPr wrap="square">
            <a:spAutoFit/>
          </a:bodyPr>
          <a:lstStyle/>
          <a:p>
            <a:pPr algn="ctr"/>
            <a:r>
              <a:rPr lang="en-GB" sz="2800" dirty="0"/>
              <a:t>There is a correlation here between the </a:t>
            </a:r>
            <a:r>
              <a:rPr lang="en-GB" sz="2800" b="1" dirty="0"/>
              <a:t>use case boundary and the test boundary</a:t>
            </a:r>
            <a:r>
              <a:rPr lang="en-GB" sz="2800" dirty="0"/>
              <a:t> - </a:t>
            </a:r>
            <a:r>
              <a:rPr lang="en-GB" sz="2800" i="1" dirty="0"/>
              <a:t>tests should focus on the behaviour expressed by a use case, not on a unit of code</a:t>
            </a:r>
            <a:r>
              <a:rPr lang="en-GB" sz="2800" dirty="0"/>
              <a:t>. </a:t>
            </a:r>
          </a:p>
        </p:txBody>
      </p:sp>
      <p:sp>
        <p:nvSpPr>
          <p:cNvPr id="3" name="Slide Number Placeholder 2"/>
          <p:cNvSpPr>
            <a:spLocks noGrp="1"/>
          </p:cNvSpPr>
          <p:nvPr>
            <p:ph type="sldNum" sz="quarter" idx="12"/>
          </p:nvPr>
        </p:nvSpPr>
        <p:spPr/>
        <p:txBody>
          <a:bodyPr/>
          <a:lstStyle/>
          <a:p>
            <a:fld id="{AA792DF1-A555-43FA-AD2F-E7EC51E120F1}" type="slidenum">
              <a:rPr lang="en-GB" smtClean="0"/>
              <a:t>29</a:t>
            </a:fld>
            <a:endParaRPr lang="en-GB"/>
          </a:p>
        </p:txBody>
      </p:sp>
    </p:spTree>
    <p:extLst>
      <p:ext uri="{BB962C8B-B14F-4D97-AF65-F5344CB8AC3E}">
        <p14:creationId xmlns:p14="http://schemas.microsoft.com/office/powerpoint/2010/main" val="75209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57499" y="485698"/>
            <a:ext cx="6486525" cy="5895260"/>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30</a:t>
            </a:fld>
            <a:endParaRPr lang="en-GB"/>
          </a:p>
        </p:txBody>
      </p:sp>
    </p:spTree>
    <p:extLst>
      <p:ext uri="{BB962C8B-B14F-4D97-AF65-F5344CB8AC3E}">
        <p14:creationId xmlns:p14="http://schemas.microsoft.com/office/powerpoint/2010/main" val="1826178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86075" y="485827"/>
            <a:ext cx="6372225" cy="5842677"/>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654931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28913" y="351737"/>
            <a:ext cx="6415549" cy="5863325"/>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32</a:t>
            </a:fld>
            <a:endParaRPr lang="en-GB"/>
          </a:p>
        </p:txBody>
      </p:sp>
    </p:spTree>
    <p:extLst>
      <p:ext uri="{BB962C8B-B14F-4D97-AF65-F5344CB8AC3E}">
        <p14:creationId xmlns:p14="http://schemas.microsoft.com/office/powerpoint/2010/main" val="2448575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Clean Architecture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33</a:t>
            </a:fld>
            <a:endParaRPr lang="en-GB"/>
          </a:p>
        </p:txBody>
      </p:sp>
      <p:sp>
        <p:nvSpPr>
          <p:cNvPr id="5" name="TextBox 4">
            <a:extLst>
              <a:ext uri="{FF2B5EF4-FFF2-40B4-BE49-F238E27FC236}">
                <a16:creationId xmlns:a16="http://schemas.microsoft.com/office/drawing/2014/main" id="{BE21B8FE-CEF6-FB4C-9A80-397EE7012A44}"/>
              </a:ext>
            </a:extLst>
          </p:cNvPr>
          <p:cNvSpPr txBox="1"/>
          <p:nvPr/>
        </p:nvSpPr>
        <p:spPr>
          <a:xfrm>
            <a:off x="267286" y="6356350"/>
            <a:ext cx="570914"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86401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0" y="0"/>
            <a:ext cx="9337524" cy="6858000"/>
          </a:xfrm>
          <a:prstGeom prst="rect">
            <a:avLst/>
          </a:prstGeom>
        </p:spPr>
      </p:pic>
      <p:sp>
        <p:nvSpPr>
          <p:cNvPr id="3" name="Slide Number Placeholder 2"/>
          <p:cNvSpPr>
            <a:spLocks noGrp="1"/>
          </p:cNvSpPr>
          <p:nvPr>
            <p:ph type="sldNum" sz="quarter" idx="12"/>
          </p:nvPr>
        </p:nvSpPr>
        <p:spPr/>
        <p:txBody>
          <a:bodyPr/>
          <a:lstStyle/>
          <a:p>
            <a:fld id="{AA792DF1-A555-43FA-AD2F-E7EC51E120F1}" type="slidenum">
              <a:rPr lang="en-GB" smtClean="0"/>
              <a:t>34</a:t>
            </a:fld>
            <a:endParaRPr lang="en-GB"/>
          </a:p>
        </p:txBody>
      </p:sp>
    </p:spTree>
    <p:extLst>
      <p:ext uri="{BB962C8B-B14F-4D97-AF65-F5344CB8AC3E}">
        <p14:creationId xmlns:p14="http://schemas.microsoft.com/office/powerpoint/2010/main" val="72155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35</a:t>
            </a:fld>
            <a:endParaRPr lang="en-GB"/>
          </a:p>
        </p:txBody>
      </p:sp>
    </p:spTree>
    <p:extLst>
      <p:ext uri="{BB962C8B-B14F-4D97-AF65-F5344CB8AC3E}">
        <p14:creationId xmlns:p14="http://schemas.microsoft.com/office/powerpoint/2010/main" val="289908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Controller</a:t>
            </a:r>
            <a:endParaRPr lang="en-US" dirty="0"/>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3" idx="3"/>
          </p:cNvCxnSpPr>
          <p:nvPr/>
        </p:nvCxnSpPr>
        <p:spPr>
          <a:xfrm flipH="1">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 y="1186588"/>
            <a:ext cx="1491071" cy="1042259"/>
          </a:xfrm>
          <a:prstGeom prst="rect">
            <a:avLst/>
          </a:prstGeom>
        </p:spPr>
      </p:pic>
      <p:sp>
        <p:nvSpPr>
          <p:cNvPr id="27" name="Rectangle 26"/>
          <p:cNvSpPr/>
          <p:nvPr/>
        </p:nvSpPr>
        <p:spPr>
          <a:xfrm>
            <a:off x="2188367" y="4383879"/>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a:p>
            <a:pPr algn="ctr"/>
            <a:r>
              <a:rPr lang="en-US" dirty="0"/>
              <a:t>&lt;&lt;interface&gt;&gt;</a:t>
            </a:r>
          </a:p>
        </p:txBody>
      </p:sp>
      <p:cxnSp>
        <p:nvCxnSpPr>
          <p:cNvPr id="8" name="Straight Arrow Connector 7"/>
          <p:cNvCxnSpPr>
            <a:stCxn id="27" idx="0"/>
            <a:endCxn id="14" idx="2"/>
          </p:cNvCxnSpPr>
          <p:nvPr/>
        </p:nvCxnSpPr>
        <p:spPr>
          <a:xfrm flipV="1">
            <a:off x="2995611" y="3681411"/>
            <a:ext cx="528635" cy="70246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305299" y="44958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31" name="Rectangle 30"/>
          <p:cNvSpPr/>
          <p:nvPr/>
        </p:nvSpPr>
        <p:spPr>
          <a:xfrm>
            <a:off x="3955256" y="569119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ViewModel</a:t>
            </a:r>
            <a:endParaRPr lang="en-US" dirty="0"/>
          </a:p>
          <a:p>
            <a:pPr algn="ctr"/>
            <a:r>
              <a:rPr lang="en-US" dirty="0"/>
              <a:t>&lt;&lt;interface&gt;&gt;</a:t>
            </a:r>
          </a:p>
        </p:txBody>
      </p:sp>
      <p:cxnSp>
        <p:nvCxnSpPr>
          <p:cNvPr id="32" name="Straight Arrow Connector 31"/>
          <p:cNvCxnSpPr>
            <a:endCxn id="30" idx="2"/>
          </p:cNvCxnSpPr>
          <p:nvPr/>
        </p:nvCxnSpPr>
        <p:spPr>
          <a:xfrm flipV="1">
            <a:off x="4693443" y="5224463"/>
            <a:ext cx="419100" cy="48339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7" idx="2"/>
            <a:endCxn id="31" idx="1"/>
          </p:cNvCxnSpPr>
          <p:nvPr/>
        </p:nvCxnSpPr>
        <p:spPr>
          <a:xfrm>
            <a:off x="2995611" y="5112542"/>
            <a:ext cx="959645" cy="9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91898" y="5874542"/>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22" name="Straight Arrow Connector 21"/>
          <p:cNvCxnSpPr>
            <a:stCxn id="36" idx="3"/>
            <a:endCxn id="31" idx="1"/>
          </p:cNvCxnSpPr>
          <p:nvPr/>
        </p:nvCxnSpPr>
        <p:spPr>
          <a:xfrm flipV="1">
            <a:off x="3506386" y="6055522"/>
            <a:ext cx="448870" cy="1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36</a:t>
            </a:fld>
            <a:endParaRPr lang="en-GB"/>
          </a:p>
        </p:txBody>
      </p:sp>
    </p:spTree>
    <p:extLst>
      <p:ext uri="{BB962C8B-B14F-4D97-AF65-F5344CB8AC3E}">
        <p14:creationId xmlns:p14="http://schemas.microsoft.com/office/powerpoint/2010/main" val="16857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Controller</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1"/>
            <a:endCxn id="51" idx="1"/>
          </p:cNvCxnSpPr>
          <p:nvPr/>
        </p:nvCxnSpPr>
        <p:spPr>
          <a:xfrm flipH="1">
            <a:off x="7900988" y="5941815"/>
            <a:ext cx="1004885"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7629525" y="5982893"/>
            <a:ext cx="542925"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37</a:t>
            </a:fld>
            <a:endParaRPr lang="en-GB"/>
          </a:p>
        </p:txBody>
      </p:sp>
    </p:spTree>
    <p:extLst>
      <p:ext uri="{BB962C8B-B14F-4D97-AF65-F5344CB8AC3E}">
        <p14:creationId xmlns:p14="http://schemas.microsoft.com/office/powerpoint/2010/main" val="198794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7400" y="524523"/>
            <a:ext cx="3548063" cy="2849563"/>
          </a:xfrm>
        </p:spPr>
        <p:txBody>
          <a:bodyPr/>
          <a:lstStyle/>
          <a:p>
            <a:r>
              <a:rPr lang="en-GB" dirty="0"/>
              <a:t>Command Design Pattern</a:t>
            </a:r>
            <a:br>
              <a:rPr lang="en-GB" dirty="0"/>
            </a:br>
            <a:endParaRPr lang="en-US" dirty="0"/>
          </a:p>
        </p:txBody>
      </p:sp>
      <p:sp>
        <p:nvSpPr>
          <p:cNvPr id="5" name="Slide Number Placeholder 4"/>
          <p:cNvSpPr>
            <a:spLocks noGrp="1"/>
          </p:cNvSpPr>
          <p:nvPr>
            <p:ph type="sldNum" sz="quarter" idx="12"/>
          </p:nvPr>
        </p:nvSpPr>
        <p:spPr/>
        <p:txBody>
          <a:bodyPr/>
          <a:lstStyle/>
          <a:p>
            <a:fld id="{AA792DF1-A555-43FA-AD2F-E7EC51E120F1}" type="slidenum">
              <a:rPr lang="en-GB" smtClean="0"/>
              <a:t>38</a:t>
            </a:fld>
            <a:endParaRPr lang="en-GB"/>
          </a:p>
        </p:txBody>
      </p:sp>
      <p:sp>
        <p:nvSpPr>
          <p:cNvPr id="8" name="Content Placeholder 7"/>
          <p:cNvSpPr>
            <a:spLocks noGrp="1"/>
          </p:cNvSpPr>
          <p:nvPr>
            <p:ph sz="quarter" idx="4294967295"/>
          </p:nvPr>
        </p:nvSpPr>
        <p:spPr>
          <a:xfrm>
            <a:off x="8150225" y="1052513"/>
            <a:ext cx="4041775" cy="5073650"/>
          </a:xfrm>
        </p:spPr>
        <p:txBody>
          <a:bodyPr>
            <a:normAutofit/>
          </a:bodyPr>
          <a:lstStyle/>
          <a:p>
            <a:pPr marL="0" indent="0">
              <a:buNone/>
            </a:pPr>
            <a:endParaRPr lang="en-GB" dirty="0"/>
          </a:p>
          <a:p>
            <a:pPr marL="0" indent="0">
              <a:buNone/>
            </a:pPr>
            <a:endParaRPr lang="en-GB" dirty="0"/>
          </a:p>
        </p:txBody>
      </p:sp>
      <p:pic>
        <p:nvPicPr>
          <p:cNvPr id="2" name="Picture 1" descr="CommandClass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571" y="449692"/>
            <a:ext cx="3846321" cy="5848789"/>
          </a:xfrm>
          <a:prstGeom prst="rect">
            <a:avLst/>
          </a:prstGeom>
        </p:spPr>
      </p:pic>
      <p:sp>
        <p:nvSpPr>
          <p:cNvPr id="3" name="TextBox 2"/>
          <p:cNvSpPr txBox="1"/>
          <p:nvPr/>
        </p:nvSpPr>
        <p:spPr>
          <a:xfrm>
            <a:off x="528882" y="4173766"/>
            <a:ext cx="4016570" cy="2246769"/>
          </a:xfrm>
          <a:prstGeom prst="rect">
            <a:avLst/>
          </a:prstGeom>
          <a:solidFill>
            <a:schemeClr val="bg2"/>
          </a:solidFill>
          <a:ln>
            <a:solidFill>
              <a:schemeClr val="tx1"/>
            </a:solidFill>
          </a:ln>
        </p:spPr>
        <p:txBody>
          <a:bodyPr wrap="square" rtlCol="0">
            <a:spAutoFit/>
          </a:bodyPr>
          <a:lstStyle/>
          <a:p>
            <a:r>
              <a:rPr lang="en-US" sz="1400" b="1" dirty="0"/>
              <a:t>Command</a:t>
            </a:r>
            <a:r>
              <a:rPr lang="en-US" sz="1400" dirty="0"/>
              <a:t> - Declares an interface for executing an operation.</a:t>
            </a:r>
          </a:p>
          <a:p>
            <a:r>
              <a:rPr lang="en-US" sz="1400" b="1" dirty="0" err="1"/>
              <a:t>ConcreteCommand</a:t>
            </a:r>
            <a:r>
              <a:rPr lang="en-US" sz="1400" dirty="0"/>
              <a:t> –Defines a binding between a </a:t>
            </a:r>
            <a:r>
              <a:rPr lang="en-US" sz="1400" b="1" dirty="0"/>
              <a:t>Receiver</a:t>
            </a:r>
            <a:r>
              <a:rPr lang="en-US" sz="1400" dirty="0"/>
              <a:t> object and an action. Implements Execute by invoking the corresponding operation(s) on Receiver.</a:t>
            </a:r>
          </a:p>
          <a:p>
            <a:r>
              <a:rPr lang="en-US" sz="1400" b="1" dirty="0"/>
              <a:t>Client</a:t>
            </a:r>
            <a:r>
              <a:rPr lang="en-US" sz="1400" dirty="0"/>
              <a:t> – creates a </a:t>
            </a:r>
            <a:r>
              <a:rPr lang="en-US" sz="1400" dirty="0" err="1"/>
              <a:t>ConcreteCommand</a:t>
            </a:r>
            <a:r>
              <a:rPr lang="en-US" sz="1400" dirty="0"/>
              <a:t> object and sets its receiver.</a:t>
            </a:r>
          </a:p>
          <a:p>
            <a:r>
              <a:rPr lang="en-US" sz="1400" b="1" dirty="0"/>
              <a:t>Invoker</a:t>
            </a:r>
            <a:r>
              <a:rPr lang="en-US" sz="1400" dirty="0"/>
              <a:t> - asks the command to carry out the request.</a:t>
            </a:r>
          </a:p>
        </p:txBody>
      </p:sp>
    </p:spTree>
    <p:extLst>
      <p:ext uri="{BB962C8B-B14F-4D97-AF65-F5344CB8AC3E}">
        <p14:creationId xmlns:p14="http://schemas.microsoft.com/office/powerpoint/2010/main" val="1160285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6876" y="2443162"/>
            <a:ext cx="3932237" cy="1600200"/>
          </a:xfrm>
        </p:spPr>
        <p:txBody>
          <a:bodyPr/>
          <a:lstStyle/>
          <a:p>
            <a:r>
              <a:rPr lang="en-GB" dirty="0"/>
              <a:t>Implementing a Command</a:t>
            </a:r>
          </a:p>
        </p:txBody>
      </p:sp>
      <p:sp>
        <p:nvSpPr>
          <p:cNvPr id="8" name="Content Placeholder 7"/>
          <p:cNvSpPr>
            <a:spLocks noGrp="1"/>
          </p:cNvSpPr>
          <p:nvPr>
            <p:ph idx="1"/>
          </p:nvPr>
        </p:nvSpPr>
        <p:spPr>
          <a:xfrm>
            <a:off x="6485838" y="1166465"/>
            <a:ext cx="5111750" cy="4812134"/>
          </a:xfrm>
        </p:spPr>
        <p:txBody>
          <a:bodyPr>
            <a:normAutofit fontScale="40000" lnSpcReduction="20000"/>
          </a:bodyPr>
          <a:lstStyle/>
          <a:p>
            <a:pPr marL="0" indent="0">
              <a:buNone/>
            </a:pPr>
            <a:r>
              <a:rPr lang="en-GB" dirty="0" err="1"/>
              <a:t>F</a:t>
            </a:r>
            <a:r>
              <a:rPr lang="en-GB" b="1" dirty="0" err="1"/>
              <a:t>public</a:t>
            </a:r>
            <a:r>
              <a:rPr lang="en-GB" b="1" dirty="0"/>
              <a:t> interface </a:t>
            </a:r>
            <a:r>
              <a:rPr lang="en-GB" b="1" dirty="0" err="1"/>
              <a:t>IAmACommand</a:t>
            </a:r>
            <a:endParaRPr lang="en-GB" b="1" dirty="0"/>
          </a:p>
          <a:p>
            <a:pPr marL="0" indent="0">
              <a:buNone/>
            </a:pPr>
            <a:r>
              <a:rPr lang="en-GB" b="1" dirty="0"/>
              <a:t>{</a:t>
            </a:r>
          </a:p>
          <a:p>
            <a:pPr marL="0" indent="0">
              <a:buNone/>
            </a:pPr>
            <a:r>
              <a:rPr lang="en-GB" b="1" dirty="0"/>
              <a:t>    void Execute();</a:t>
            </a:r>
          </a:p>
          <a:p>
            <a:pPr marL="0" indent="0">
              <a:buNone/>
            </a:pPr>
            <a:r>
              <a:rPr lang="en-GB" b="1" dirty="0"/>
              <a:t>}</a:t>
            </a:r>
          </a:p>
          <a:p>
            <a:pPr marL="0" indent="0">
              <a:buNone/>
            </a:pPr>
            <a:endParaRPr lang="en-GB" dirty="0"/>
          </a:p>
          <a:p>
            <a:pPr marL="0" indent="0">
              <a:buNone/>
            </a:pPr>
            <a:r>
              <a:rPr lang="en-GB" b="1" dirty="0"/>
              <a:t>public class </a:t>
            </a:r>
            <a:r>
              <a:rPr lang="en-GB" b="1" dirty="0" err="1"/>
              <a:t>UpdateMyThingForFooFooCommand</a:t>
            </a:r>
            <a:r>
              <a:rPr lang="en-GB" b="1" dirty="0"/>
              <a:t> </a:t>
            </a:r>
          </a:p>
          <a:p>
            <a:pPr marL="0" indent="0">
              <a:buNone/>
            </a:pPr>
            <a:r>
              <a:rPr lang="en-GB" b="1" dirty="0"/>
              <a:t>{</a:t>
            </a:r>
          </a:p>
          <a:p>
            <a:pPr marL="0" indent="0">
              <a:buNone/>
            </a:pPr>
            <a:r>
              <a:rPr lang="en-GB" b="1" dirty="0"/>
              <a:t>    public </a:t>
            </a:r>
            <a:r>
              <a:rPr lang="en-GB" b="1" dirty="0" err="1"/>
              <a:t>UpdateMyThingForFooCommand</a:t>
            </a:r>
            <a:r>
              <a:rPr lang="en-GB" b="1" dirty="0"/>
              <a:t>(/* .. parameters ...*/)</a:t>
            </a:r>
          </a:p>
          <a:p>
            <a:pPr marL="0" indent="0">
              <a:buNone/>
            </a:pPr>
            <a:r>
              <a:rPr lang="en-GB" b="1" dirty="0"/>
              <a:t>    {</a:t>
            </a:r>
          </a:p>
          <a:p>
            <a:pPr marL="0" indent="0">
              <a:buNone/>
            </a:pPr>
            <a:r>
              <a:rPr lang="en-GB" b="1" dirty="0"/>
              <a:t>        /* Initialize state of command for members */</a:t>
            </a:r>
          </a:p>
          <a:p>
            <a:pPr marL="0" indent="0">
              <a:buNone/>
            </a:pPr>
            <a:r>
              <a:rPr lang="en-GB" b="1" dirty="0"/>
              <a:t>    }</a:t>
            </a:r>
          </a:p>
          <a:p>
            <a:pPr marL="0" indent="0">
              <a:buNone/>
            </a:pPr>
            <a:endParaRPr lang="en-GB" b="1" dirty="0"/>
          </a:p>
          <a:p>
            <a:pPr marL="0" indent="0">
              <a:buNone/>
            </a:pPr>
            <a:r>
              <a:rPr lang="en-GB" b="1" dirty="0"/>
              <a:t>  public void Execute()</a:t>
            </a:r>
          </a:p>
          <a:p>
            <a:pPr marL="0" indent="0">
              <a:buNone/>
            </a:pPr>
            <a:r>
              <a:rPr lang="en-GB" b="1" dirty="0"/>
              <a:t>  {</a:t>
            </a:r>
          </a:p>
          <a:p>
            <a:pPr marL="0" indent="0">
              <a:buNone/>
            </a:pPr>
            <a:r>
              <a:rPr lang="en-GB" b="1" dirty="0"/>
              <a:t>        /*Other Stuff*/</a:t>
            </a:r>
          </a:p>
          <a:p>
            <a:pPr marL="0" indent="0">
              <a:buNone/>
            </a:pPr>
            <a:r>
              <a:rPr lang="en-GB" b="1" dirty="0"/>
              <a:t>  }</a:t>
            </a:r>
          </a:p>
          <a:p>
            <a:pPr marL="0" indent="0">
              <a:buNone/>
            </a:pPr>
            <a:r>
              <a:rPr lang="en-GB" b="1" dirty="0"/>
              <a:t>}</a:t>
            </a:r>
          </a:p>
          <a:p>
            <a:pPr marL="0" indent="0">
              <a:buNone/>
            </a:pPr>
            <a:endParaRPr lang="en-GB" dirty="0"/>
          </a:p>
        </p:txBody>
      </p:sp>
      <p:sp>
        <p:nvSpPr>
          <p:cNvPr id="2" name="Slide Number Placeholder 1"/>
          <p:cNvSpPr>
            <a:spLocks noGrp="1"/>
          </p:cNvSpPr>
          <p:nvPr>
            <p:ph type="sldNum" sz="quarter" idx="12"/>
          </p:nvPr>
        </p:nvSpPr>
        <p:spPr/>
        <p:txBody>
          <a:bodyPr/>
          <a:lstStyle/>
          <a:p>
            <a:fld id="{AA792DF1-A555-43FA-AD2F-E7EC51E120F1}" type="slidenum">
              <a:rPr lang="en-GB" smtClean="0"/>
              <a:t>39</a:t>
            </a:fld>
            <a:endParaRPr lang="en-GB"/>
          </a:p>
        </p:txBody>
      </p:sp>
    </p:spTree>
    <p:extLst>
      <p:ext uri="{BB962C8B-B14F-4D97-AF65-F5344CB8AC3E}">
        <p14:creationId xmlns:p14="http://schemas.microsoft.com/office/powerpoint/2010/main" val="218850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On Layering</a:t>
            </a:r>
          </a:p>
          <a:p>
            <a:r>
              <a:rPr lang="en-US" dirty="0"/>
              <a:t>On Domains</a:t>
            </a:r>
          </a:p>
          <a:p>
            <a:r>
              <a:rPr lang="en-US" dirty="0"/>
              <a:t>On Clean Architecture</a:t>
            </a:r>
          </a:p>
          <a:p>
            <a:r>
              <a:rPr lang="en-US" dirty="0"/>
              <a:t>On Implementing</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814148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ICommand</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a:t>
            </a:r>
          </a:p>
        </p:txBody>
      </p:sp>
      <p:cxnSp>
        <p:nvCxnSpPr>
          <p:cNvPr id="26" name="Straight Arrow Connector 25"/>
          <p:cNvCxnSpPr>
            <a:stCxn id="24" idx="2"/>
            <a:endCxn id="6" idx="0"/>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40</a:t>
            </a:fld>
            <a:endParaRPr lang="en-GB"/>
          </a:p>
        </p:txBody>
      </p:sp>
    </p:spTree>
    <p:extLst>
      <p:ext uri="{BB962C8B-B14F-4D97-AF65-F5344CB8AC3E}">
        <p14:creationId xmlns:p14="http://schemas.microsoft.com/office/powerpoint/2010/main" val="32098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282874"/>
            <a:ext cx="4486656" cy="1141497"/>
          </a:xfrm>
        </p:spPr>
        <p:txBody>
          <a:bodyPr/>
          <a:lstStyle/>
          <a:p>
            <a:r>
              <a:rPr lang="en-US" dirty="0"/>
              <a:t>Command Dispatcher</a:t>
            </a:r>
          </a:p>
        </p:txBody>
      </p:sp>
      <p:pic>
        <p:nvPicPr>
          <p:cNvPr id="5"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rcRect l="-3270" r="-3270"/>
          <a:stretch>
            <a:fillRect/>
          </a:stretch>
        </p:blipFill>
        <p:spPr>
          <a:xfrm>
            <a:off x="6679823" y="853623"/>
            <a:ext cx="4301216" cy="4924879"/>
          </a:xfrm>
        </p:spPr>
      </p:pic>
      <p:sp>
        <p:nvSpPr>
          <p:cNvPr id="4" name="Text Placeholder 3"/>
          <p:cNvSpPr>
            <a:spLocks noGrp="1"/>
          </p:cNvSpPr>
          <p:nvPr>
            <p:ph type="body" sz="half" idx="2"/>
          </p:nvPr>
        </p:nvSpPr>
        <p:spPr>
          <a:xfrm>
            <a:off x="401443" y="1717288"/>
            <a:ext cx="5241073" cy="4500632"/>
          </a:xfrm>
          <a:noFill/>
          <a:ln>
            <a:solidFill>
              <a:schemeClr val="tx1"/>
            </a:solidFill>
          </a:ln>
        </p:spPr>
        <p:txBody>
          <a:bodyPr>
            <a:noAutofit/>
          </a:bodyPr>
          <a:lstStyle/>
          <a:p>
            <a:r>
              <a:rPr lang="en-US" sz="1800" b="1" dirty="0"/>
              <a:t>Invoker -</a:t>
            </a:r>
            <a:r>
              <a:rPr lang="en-US" sz="1800" dirty="0"/>
              <a:t> has a lit of </a:t>
            </a:r>
            <a:r>
              <a:rPr lang="en-US" sz="1800" i="1" dirty="0"/>
              <a:t>Commands</a:t>
            </a:r>
            <a:r>
              <a:rPr lang="en-US" sz="1800" dirty="0"/>
              <a:t> that are to be executed</a:t>
            </a:r>
          </a:p>
          <a:p>
            <a:r>
              <a:rPr lang="en-US" sz="1800" b="1" dirty="0"/>
              <a:t>Command</a:t>
            </a:r>
            <a:r>
              <a:rPr lang="en-US" sz="1800" dirty="0"/>
              <a:t> - represents the request to be processed, encapsulating the parameters to be passed to the command-handler to perform the request</a:t>
            </a:r>
          </a:p>
          <a:p>
            <a:r>
              <a:rPr lang="en-US" sz="1800" b="1" dirty="0"/>
              <a:t>Command Handler</a:t>
            </a:r>
            <a:r>
              <a:rPr lang="en-US" sz="1800" dirty="0"/>
              <a:t> - specifies the interface that any command handler must implement</a:t>
            </a:r>
          </a:p>
          <a:p>
            <a:r>
              <a:rPr lang="en-US" sz="1800" b="1" dirty="0"/>
              <a:t>Concrete Command Handler</a:t>
            </a:r>
            <a:r>
              <a:rPr lang="en-US" sz="1800" dirty="0"/>
              <a:t> – implements the request</a:t>
            </a:r>
          </a:p>
          <a:p>
            <a:r>
              <a:rPr lang="en-US" sz="1800" b="1" dirty="0"/>
              <a:t>Command Dispatcher</a:t>
            </a:r>
            <a:r>
              <a:rPr lang="en-US" sz="1800" dirty="0"/>
              <a:t> – Allows dynamic registration of </a:t>
            </a:r>
            <a:r>
              <a:rPr lang="en-US" sz="1800" i="1" dirty="0"/>
              <a:t>Command Handlers	</a:t>
            </a:r>
            <a:r>
              <a:rPr lang="en-US" sz="1800" dirty="0"/>
              <a:t> and looks up handlers for commands, by matching command and handler key.</a:t>
            </a:r>
          </a:p>
          <a:p>
            <a:r>
              <a:rPr lang="en-US" sz="1800" b="1" dirty="0"/>
              <a:t>Client – </a:t>
            </a:r>
            <a:r>
              <a:rPr lang="en-US" sz="1800" dirty="0"/>
              <a:t>registers Commands with the Command Dispatcher.</a:t>
            </a:r>
          </a:p>
          <a:p>
            <a:endParaRPr lang="en-US" sz="1800" dirty="0"/>
          </a:p>
        </p:txBody>
      </p:sp>
      <p:sp>
        <p:nvSpPr>
          <p:cNvPr id="3" name="Slide Number Placeholder 2"/>
          <p:cNvSpPr>
            <a:spLocks noGrp="1"/>
          </p:cNvSpPr>
          <p:nvPr>
            <p:ph type="sldNum" sz="quarter" idx="12"/>
          </p:nvPr>
        </p:nvSpPr>
        <p:spPr/>
        <p:txBody>
          <a:bodyPr/>
          <a:lstStyle/>
          <a:p>
            <a:fld id="{AA792DF1-A555-43FA-AD2F-E7EC51E120F1}" type="slidenum">
              <a:rPr lang="en-GB" smtClean="0"/>
              <a:t>41</a:t>
            </a:fld>
            <a:endParaRPr lang="en-GB"/>
          </a:p>
        </p:txBody>
      </p:sp>
    </p:spTree>
    <p:extLst>
      <p:ext uri="{BB962C8B-B14F-4D97-AF65-F5344CB8AC3E}">
        <p14:creationId xmlns:p14="http://schemas.microsoft.com/office/powerpoint/2010/main" val="3685446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 Implementing</a:t>
            </a:r>
          </a:p>
        </p:txBody>
      </p:sp>
      <p:sp>
        <p:nvSpPr>
          <p:cNvPr id="6" name="Text Placeholder 5"/>
          <p:cNvSpPr>
            <a:spLocks noGrp="1"/>
          </p:cNvSpPr>
          <p:nvPr>
            <p:ph type="body" idx="1"/>
          </p:nvPr>
        </p:nvSpPr>
        <p:spPr/>
        <p:txBody>
          <a:bodyPr/>
          <a:lstStyle/>
          <a:p>
            <a:r>
              <a:rPr lang="en-US" dirty="0"/>
              <a:t>Port, Boundary, </a:t>
            </a:r>
            <a:r>
              <a:rPr lang="en-US" dirty="0" err="1"/>
              <a:t>Interactor</a:t>
            </a:r>
            <a:r>
              <a:rPr lang="en-US" dirty="0"/>
              <a:t>, call it what you will but how do we do it?</a:t>
            </a:r>
          </a:p>
        </p:txBody>
      </p:sp>
      <p:sp>
        <p:nvSpPr>
          <p:cNvPr id="2" name="Slide Number Placeholder 1"/>
          <p:cNvSpPr>
            <a:spLocks noGrp="1"/>
          </p:cNvSpPr>
          <p:nvPr>
            <p:ph type="sldNum" sz="quarter" idx="12"/>
          </p:nvPr>
        </p:nvSpPr>
        <p:spPr/>
        <p:txBody>
          <a:bodyPr/>
          <a:lstStyle/>
          <a:p>
            <a:fld id="{AA792DF1-A555-43FA-AD2F-E7EC51E120F1}" type="slidenum">
              <a:rPr lang="en-GB" smtClean="0"/>
              <a:t>42</a:t>
            </a:fld>
            <a:endParaRPr lang="en-GB"/>
          </a:p>
        </p:txBody>
      </p:sp>
      <p:sp>
        <p:nvSpPr>
          <p:cNvPr id="7" name="TextBox 6">
            <a:extLst>
              <a:ext uri="{FF2B5EF4-FFF2-40B4-BE49-F238E27FC236}">
                <a16:creationId xmlns:a16="http://schemas.microsoft.com/office/drawing/2014/main" id="{DBEF2869-BE5F-4443-996A-268E212A6AA6}"/>
              </a:ext>
            </a:extLst>
          </p:cNvPr>
          <p:cNvSpPr txBox="1"/>
          <p:nvPr/>
        </p:nvSpPr>
        <p:spPr>
          <a:xfrm>
            <a:off x="267286" y="6356350"/>
            <a:ext cx="570914" cy="369332"/>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4130795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9213" y="3043238"/>
            <a:ext cx="1700211" cy="769441"/>
          </a:xfrm>
          <a:prstGeom prst="rect">
            <a:avLst/>
          </a:prstGeom>
          <a:noFill/>
        </p:spPr>
        <p:txBody>
          <a:bodyPr wrap="square" rtlCol="0">
            <a:spAutoFit/>
          </a:bodyPr>
          <a:lstStyle/>
          <a:p>
            <a:r>
              <a:rPr lang="en-US" sz="4400"/>
              <a:t>Demo</a:t>
            </a:r>
          </a:p>
        </p:txBody>
      </p:sp>
      <p:sp>
        <p:nvSpPr>
          <p:cNvPr id="3" name="Slide Number Placeholder 2"/>
          <p:cNvSpPr>
            <a:spLocks noGrp="1"/>
          </p:cNvSpPr>
          <p:nvPr>
            <p:ph type="sldNum" sz="quarter" idx="12"/>
          </p:nvPr>
        </p:nvSpPr>
        <p:spPr/>
        <p:txBody>
          <a:bodyPr/>
          <a:lstStyle/>
          <a:p>
            <a:fld id="{AA792DF1-A555-43FA-AD2F-E7EC51E120F1}" type="slidenum">
              <a:rPr lang="en-GB" smtClean="0"/>
              <a:t>43</a:t>
            </a:fld>
            <a:endParaRPr lang="en-GB"/>
          </a:p>
        </p:txBody>
      </p:sp>
    </p:spTree>
    <p:extLst>
      <p:ext uri="{BB962C8B-B14F-4D97-AF65-F5344CB8AC3E}">
        <p14:creationId xmlns:p14="http://schemas.microsoft.com/office/powerpoint/2010/main" val="794787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48FCB-0B93-4504-BCB7-DB3A4C22A8E5}"/>
              </a:ext>
            </a:extLst>
          </p:cNvPr>
          <p:cNvPicPr>
            <a:picLocks noChangeAspect="1"/>
          </p:cNvPicPr>
          <p:nvPr/>
        </p:nvPicPr>
        <p:blipFill>
          <a:blip r:embed="rId2"/>
          <a:stretch>
            <a:fillRect/>
          </a:stretch>
        </p:blipFill>
        <p:spPr>
          <a:xfrm>
            <a:off x="2905125" y="238125"/>
            <a:ext cx="6381750" cy="6381750"/>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44</a:t>
            </a:fld>
            <a:endParaRPr lang="en-GB"/>
          </a:p>
        </p:txBody>
      </p:sp>
    </p:spTree>
    <p:extLst>
      <p:ext uri="{BB962C8B-B14F-4D97-AF65-F5344CB8AC3E}">
        <p14:creationId xmlns:p14="http://schemas.microsoft.com/office/powerpoint/2010/main" val="351028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02" y="3437322"/>
            <a:ext cx="2262187" cy="2939665"/>
          </a:xfrm>
          <a:prstGeom prst="rect">
            <a:avLst/>
          </a:prstGeom>
        </p:spPr>
      </p:pic>
      <p:pic>
        <p:nvPicPr>
          <p:cNvPr id="1026" name="Picture 2" descr="mage result for robert mart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6" y="171450"/>
            <a:ext cx="198164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7276" y="2871788"/>
            <a:ext cx="1981640" cy="369332"/>
          </a:xfrm>
          <a:prstGeom prst="rect">
            <a:avLst/>
          </a:prstGeom>
          <a:noFill/>
        </p:spPr>
        <p:txBody>
          <a:bodyPr wrap="square" rtlCol="0">
            <a:spAutoFit/>
          </a:bodyPr>
          <a:lstStyle/>
          <a:p>
            <a:pPr algn="ctr"/>
            <a:r>
              <a:rPr lang="en-US" dirty="0"/>
              <a:t>Robert Martin</a:t>
            </a:r>
          </a:p>
        </p:txBody>
      </p:sp>
      <p:sp>
        <p:nvSpPr>
          <p:cNvPr id="7" name="AutoShape 6" descr="mage result for randy stafford software"/>
          <p:cNvSpPr>
            <a:spLocks noChangeAspect="1" noChangeArrowheads="1"/>
          </p:cNvSpPr>
          <p:nvPr/>
        </p:nvSpPr>
        <p:spPr bwMode="auto">
          <a:xfrm>
            <a:off x="0" y="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694" y="957262"/>
            <a:ext cx="1695276" cy="2365680"/>
          </a:xfrm>
          <a:prstGeom prst="rect">
            <a:avLst/>
          </a:prstGeom>
        </p:spPr>
      </p:pic>
      <p:sp>
        <p:nvSpPr>
          <p:cNvPr id="12" name="TextBox 11"/>
          <p:cNvSpPr txBox="1"/>
          <p:nvPr/>
        </p:nvSpPr>
        <p:spPr>
          <a:xfrm>
            <a:off x="4100512" y="3471783"/>
            <a:ext cx="1981640" cy="369332"/>
          </a:xfrm>
          <a:prstGeom prst="rect">
            <a:avLst/>
          </a:prstGeom>
          <a:noFill/>
        </p:spPr>
        <p:txBody>
          <a:bodyPr wrap="square" rtlCol="0">
            <a:spAutoFit/>
          </a:bodyPr>
          <a:lstStyle/>
          <a:p>
            <a:pPr algn="ctr"/>
            <a:r>
              <a:rPr lang="en-US"/>
              <a:t>Alistair Cockburn</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3094" y="4045639"/>
            <a:ext cx="2276475" cy="1495734"/>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6742" y="1128712"/>
            <a:ext cx="2157333" cy="2157333"/>
          </a:xfrm>
          <a:prstGeom prst="rect">
            <a:avLst/>
          </a:prstGeom>
        </p:spPr>
      </p:pic>
      <p:sp>
        <p:nvSpPr>
          <p:cNvPr id="16" name="TextBox 15"/>
          <p:cNvSpPr txBox="1"/>
          <p:nvPr/>
        </p:nvSpPr>
        <p:spPr>
          <a:xfrm>
            <a:off x="6563160" y="3457495"/>
            <a:ext cx="1981640" cy="369332"/>
          </a:xfrm>
          <a:prstGeom prst="rect">
            <a:avLst/>
          </a:prstGeom>
          <a:noFill/>
        </p:spPr>
        <p:txBody>
          <a:bodyPr wrap="square" rtlCol="0">
            <a:spAutoFit/>
          </a:bodyPr>
          <a:lstStyle/>
          <a:p>
            <a:pPr algn="ctr"/>
            <a:r>
              <a:rPr lang="en-US" dirty="0"/>
              <a:t>Jeffrey Palermo</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2142" y="4045639"/>
            <a:ext cx="1961933" cy="1388362"/>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18625" y="1128712"/>
            <a:ext cx="1754188" cy="2008612"/>
          </a:xfrm>
          <a:prstGeom prst="rect">
            <a:avLst/>
          </a:prstGeom>
        </p:spPr>
      </p:pic>
      <p:sp>
        <p:nvSpPr>
          <p:cNvPr id="20" name="TextBox 19"/>
          <p:cNvSpPr txBox="1"/>
          <p:nvPr/>
        </p:nvSpPr>
        <p:spPr>
          <a:xfrm>
            <a:off x="9204899" y="3322942"/>
            <a:ext cx="1981640" cy="369332"/>
          </a:xfrm>
          <a:prstGeom prst="rect">
            <a:avLst/>
          </a:prstGeom>
          <a:noFill/>
        </p:spPr>
        <p:txBody>
          <a:bodyPr wrap="square" rtlCol="0">
            <a:spAutoFit/>
          </a:bodyPr>
          <a:lstStyle/>
          <a:p>
            <a:pPr algn="ctr"/>
            <a:r>
              <a:rPr lang="en-US"/>
              <a:t>Ivar Jacobson</a:t>
            </a:r>
            <a:endParaRPr lang="en-US"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4899" y="4037317"/>
            <a:ext cx="2296101" cy="1243577"/>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116822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Layering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6</a:t>
            </a:fld>
            <a:endParaRPr lang="en-GB"/>
          </a:p>
        </p:txBody>
      </p:sp>
      <p:sp>
        <p:nvSpPr>
          <p:cNvPr id="6" name="TextBox 5">
            <a:extLst>
              <a:ext uri="{FF2B5EF4-FFF2-40B4-BE49-F238E27FC236}">
                <a16:creationId xmlns:a16="http://schemas.microsoft.com/office/drawing/2014/main" id="{802610F5-DBA7-294D-80D1-7DAFFB2CE504}"/>
              </a:ext>
            </a:extLst>
          </p:cNvPr>
          <p:cNvSpPr txBox="1"/>
          <p:nvPr/>
        </p:nvSpPr>
        <p:spPr>
          <a:xfrm>
            <a:off x="379828" y="6356350"/>
            <a:ext cx="452022"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0593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43011" y="151447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3012" y="5381625"/>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15585" y="4841432"/>
            <a:ext cx="2028825" cy="369332"/>
          </a:xfrm>
          <a:prstGeom prst="rect">
            <a:avLst/>
          </a:prstGeom>
          <a:noFill/>
        </p:spPr>
        <p:txBody>
          <a:bodyPr wrap="square" rtlCol="0">
            <a:spAutoFit/>
          </a:bodyPr>
          <a:lstStyle/>
          <a:p>
            <a:r>
              <a:rPr lang="en-US" dirty="0"/>
              <a:t>Infrastructure</a:t>
            </a:r>
          </a:p>
        </p:txBody>
      </p:sp>
      <p:sp>
        <p:nvSpPr>
          <p:cNvPr id="8" name="TextBox 7"/>
          <p:cNvSpPr txBox="1"/>
          <p:nvPr/>
        </p:nvSpPr>
        <p:spPr>
          <a:xfrm>
            <a:off x="10415585" y="2517809"/>
            <a:ext cx="1028703" cy="369332"/>
          </a:xfrm>
          <a:prstGeom prst="rect">
            <a:avLst/>
          </a:prstGeom>
          <a:noFill/>
        </p:spPr>
        <p:txBody>
          <a:bodyPr wrap="square" rtlCol="0">
            <a:spAutoFit/>
          </a:bodyPr>
          <a:lstStyle/>
          <a:p>
            <a:r>
              <a:rPr lang="en-US" dirty="0"/>
              <a:t>Domain</a:t>
            </a:r>
          </a:p>
        </p:txBody>
      </p:sp>
      <p:sp>
        <p:nvSpPr>
          <p:cNvPr id="10" name="TextBox 9"/>
          <p:cNvSpPr txBox="1"/>
          <p:nvPr/>
        </p:nvSpPr>
        <p:spPr>
          <a:xfrm>
            <a:off x="10415585" y="953922"/>
            <a:ext cx="442915" cy="369332"/>
          </a:xfrm>
          <a:prstGeom prst="rect">
            <a:avLst/>
          </a:prstGeom>
          <a:noFill/>
        </p:spPr>
        <p:txBody>
          <a:bodyPr wrap="square" rtlCol="0">
            <a:spAutoFit/>
          </a:bodyPr>
          <a:lstStyle/>
          <a:p>
            <a:r>
              <a:rPr lang="en-US" dirty="0"/>
              <a:t>UI</a:t>
            </a:r>
          </a:p>
        </p:txBody>
      </p:sp>
      <p:sp>
        <p:nvSpPr>
          <p:cNvPr id="11" name="Rectangle 10"/>
          <p:cNvSpPr/>
          <p:nvPr/>
        </p:nvSpPr>
        <p:spPr>
          <a:xfrm>
            <a:off x="3457576" y="98297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Rectangle 12"/>
          <p:cNvSpPr/>
          <p:nvPr/>
        </p:nvSpPr>
        <p:spPr>
          <a:xfrm>
            <a:off x="4152978" y="3149558"/>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3457576" y="463795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6" name="Straight Arrow Connector 15"/>
          <p:cNvCxnSpPr/>
          <p:nvPr/>
        </p:nvCxnSpPr>
        <p:spPr>
          <a:xfrm>
            <a:off x="3629026" y="1578052"/>
            <a:ext cx="42862" cy="305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p:cNvCxnSpPr>
          <p:nvPr/>
        </p:nvCxnSpPr>
        <p:spPr>
          <a:xfrm>
            <a:off x="4486276" y="1578052"/>
            <a:ext cx="0" cy="152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0"/>
          </p:cNvCxnSpPr>
          <p:nvPr/>
        </p:nvCxnSpPr>
        <p:spPr>
          <a:xfrm>
            <a:off x="4467226" y="3779633"/>
            <a:ext cx="19050" cy="85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H="1" flipV="1">
            <a:off x="6048377" y="1713488"/>
            <a:ext cx="9527" cy="141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5905504" y="1394042"/>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p:cNvSpPr>
            <a:spLocks noGrp="1"/>
          </p:cNvSpPr>
          <p:nvPr>
            <p:ph type="sldNum" sz="quarter" idx="12"/>
          </p:nvPr>
        </p:nvSpPr>
        <p:spPr/>
        <p:txBody>
          <a:bodyPr/>
          <a:lstStyle/>
          <a:p>
            <a:fld id="{AA792DF1-A555-43FA-AD2F-E7EC51E120F1}" type="slidenum">
              <a:rPr lang="en-GB" smtClean="0"/>
              <a:t>7</a:t>
            </a:fld>
            <a:endParaRPr lang="en-GB"/>
          </a:p>
        </p:txBody>
      </p:sp>
      <p:cxnSp>
        <p:nvCxnSpPr>
          <p:cNvPr id="17" name="Straight Connector 16">
            <a:extLst>
              <a:ext uri="{FF2B5EF4-FFF2-40B4-BE49-F238E27FC236}">
                <a16:creationId xmlns:a16="http://schemas.microsoft.com/office/drawing/2014/main" id="{AD9B091E-EF59-4445-8FB2-65ABE9EA455A}"/>
              </a:ext>
            </a:extLst>
          </p:cNvPr>
          <p:cNvCxnSpPr/>
          <p:nvPr/>
        </p:nvCxnSpPr>
        <p:spPr>
          <a:xfrm>
            <a:off x="1395410" y="4119562"/>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6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071562"/>
            <a:ext cx="10401300" cy="954107"/>
          </a:xfrm>
          <a:prstGeom prst="rect">
            <a:avLst/>
          </a:prstGeom>
          <a:noFill/>
        </p:spPr>
        <p:txBody>
          <a:bodyPr wrap="square" rtlCol="0">
            <a:spAutoFit/>
          </a:bodyPr>
          <a:lstStyle/>
          <a:p>
            <a:pPr algn="ctr"/>
            <a:r>
              <a:rPr lang="en-US" sz="2800" dirty="0"/>
              <a:t>We can reason about a layer as a coherent whole, without worrying about the implementation of other layers</a:t>
            </a:r>
          </a:p>
        </p:txBody>
      </p:sp>
      <p:sp>
        <p:nvSpPr>
          <p:cNvPr id="3" name="TextBox 2"/>
          <p:cNvSpPr txBox="1"/>
          <p:nvPr/>
        </p:nvSpPr>
        <p:spPr>
          <a:xfrm>
            <a:off x="895350" y="2607468"/>
            <a:ext cx="10401300" cy="523220"/>
          </a:xfrm>
          <a:prstGeom prst="rect">
            <a:avLst/>
          </a:prstGeom>
          <a:noFill/>
        </p:spPr>
        <p:txBody>
          <a:bodyPr wrap="square" rtlCol="0">
            <a:spAutoFit/>
          </a:bodyPr>
          <a:lstStyle/>
          <a:p>
            <a:pPr algn="ctr"/>
            <a:r>
              <a:rPr lang="en-US" sz="2800" dirty="0"/>
              <a:t>You can substitute layers with alternative implementations</a:t>
            </a:r>
          </a:p>
        </p:txBody>
      </p:sp>
      <p:sp>
        <p:nvSpPr>
          <p:cNvPr id="4" name="TextBox 3"/>
          <p:cNvSpPr txBox="1"/>
          <p:nvPr/>
        </p:nvSpPr>
        <p:spPr>
          <a:xfrm>
            <a:off x="914400" y="4888825"/>
            <a:ext cx="10401300" cy="523220"/>
          </a:xfrm>
          <a:prstGeom prst="rect">
            <a:avLst/>
          </a:prstGeom>
          <a:noFill/>
        </p:spPr>
        <p:txBody>
          <a:bodyPr wrap="square" rtlCol="0">
            <a:spAutoFit/>
          </a:bodyPr>
          <a:lstStyle/>
          <a:p>
            <a:pPr algn="ctr"/>
            <a:r>
              <a:rPr lang="en-US" sz="2800" dirty="0"/>
              <a:t>You can minimize dependencies between layers</a:t>
            </a:r>
          </a:p>
        </p:txBody>
      </p:sp>
      <p:sp>
        <p:nvSpPr>
          <p:cNvPr id="5" name="TextBox 4"/>
          <p:cNvSpPr txBox="1"/>
          <p:nvPr/>
        </p:nvSpPr>
        <p:spPr>
          <a:xfrm>
            <a:off x="795338" y="3712487"/>
            <a:ext cx="10401300" cy="523220"/>
          </a:xfrm>
          <a:prstGeom prst="rect">
            <a:avLst/>
          </a:prstGeom>
          <a:noFill/>
        </p:spPr>
        <p:txBody>
          <a:bodyPr wrap="square" rtlCol="0">
            <a:spAutoFit/>
          </a:bodyPr>
          <a:lstStyle/>
          <a:p>
            <a:pPr algn="ctr"/>
            <a:r>
              <a:rPr lang="en-US" sz="2800" dirty="0"/>
              <a:t>You can defer decisions about layer implementations</a:t>
            </a:r>
          </a:p>
        </p:txBody>
      </p:sp>
      <p:sp>
        <p:nvSpPr>
          <p:cNvPr id="6" name="Slide Number Placeholder 5"/>
          <p:cNvSpPr>
            <a:spLocks noGrp="1"/>
          </p:cNvSpPr>
          <p:nvPr>
            <p:ph type="sldNum" sz="quarter" idx="12"/>
          </p:nvPr>
        </p:nvSpPr>
        <p:spPr/>
        <p:txBody>
          <a:bodyPr/>
          <a:lstStyle/>
          <a:p>
            <a:fld id="{AA792DF1-A555-43FA-AD2F-E7EC51E120F1}" type="slidenum">
              <a:rPr lang="en-GB" smtClean="0"/>
              <a:t>8</a:t>
            </a:fld>
            <a:endParaRPr lang="en-GB"/>
          </a:p>
        </p:txBody>
      </p:sp>
    </p:spTree>
    <p:extLst>
      <p:ext uri="{BB962C8B-B14F-4D97-AF65-F5344CB8AC3E}">
        <p14:creationId xmlns:p14="http://schemas.microsoft.com/office/powerpoint/2010/main" val="59407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B36A4-3060-EB4A-9AF7-7B9C275DF465}"/>
              </a:ext>
            </a:extLst>
          </p:cNvPr>
          <p:cNvSpPr>
            <a:spLocks noGrp="1"/>
          </p:cNvSpPr>
          <p:nvPr>
            <p:ph type="sldNum" sz="quarter" idx="12"/>
          </p:nvPr>
        </p:nvSpPr>
        <p:spPr/>
        <p:txBody>
          <a:bodyPr/>
          <a:lstStyle/>
          <a:p>
            <a:fld id="{AA792DF1-A555-43FA-AD2F-E7EC51E120F1}" type="slidenum">
              <a:rPr lang="en-GB" smtClean="0"/>
              <a:t>9</a:t>
            </a:fld>
            <a:endParaRPr lang="en-GB"/>
          </a:p>
        </p:txBody>
      </p:sp>
      <p:sp>
        <p:nvSpPr>
          <p:cNvPr id="3" name="TextBox 2">
            <a:extLst>
              <a:ext uri="{FF2B5EF4-FFF2-40B4-BE49-F238E27FC236}">
                <a16:creationId xmlns:a16="http://schemas.microsoft.com/office/drawing/2014/main" id="{F87CA916-3DD0-F849-982B-D274C4B5F0F9}"/>
              </a:ext>
            </a:extLst>
          </p:cNvPr>
          <p:cNvSpPr txBox="1"/>
          <p:nvPr/>
        </p:nvSpPr>
        <p:spPr>
          <a:xfrm>
            <a:off x="1416843" y="1606263"/>
            <a:ext cx="9358313" cy="830997"/>
          </a:xfrm>
          <a:prstGeom prst="rect">
            <a:avLst/>
          </a:prstGeom>
          <a:noFill/>
        </p:spPr>
        <p:txBody>
          <a:bodyPr wrap="square" rtlCol="0">
            <a:spAutoFit/>
          </a:bodyPr>
          <a:lstStyle/>
          <a:p>
            <a:pPr algn="ctr"/>
            <a:r>
              <a:rPr lang="en-US" sz="2400" b="1" dirty="0"/>
              <a:t>Coupling</a:t>
            </a:r>
            <a:r>
              <a:rPr lang="en-US" sz="2400" dirty="0"/>
              <a:t> is the property that one module is forced to change because another does</a:t>
            </a:r>
          </a:p>
        </p:txBody>
      </p:sp>
      <p:sp>
        <p:nvSpPr>
          <p:cNvPr id="4" name="TextBox 3">
            <a:extLst>
              <a:ext uri="{FF2B5EF4-FFF2-40B4-BE49-F238E27FC236}">
                <a16:creationId xmlns:a16="http://schemas.microsoft.com/office/drawing/2014/main" id="{425AD46B-367A-354A-BF9F-614B3E44F566}"/>
              </a:ext>
            </a:extLst>
          </p:cNvPr>
          <p:cNvSpPr txBox="1"/>
          <p:nvPr/>
        </p:nvSpPr>
        <p:spPr>
          <a:xfrm>
            <a:off x="1498906" y="3237561"/>
            <a:ext cx="9358313" cy="830997"/>
          </a:xfrm>
          <a:prstGeom prst="rect">
            <a:avLst/>
          </a:prstGeom>
          <a:noFill/>
        </p:spPr>
        <p:txBody>
          <a:bodyPr wrap="square" rtlCol="0">
            <a:spAutoFit/>
          </a:bodyPr>
          <a:lstStyle/>
          <a:p>
            <a:pPr algn="ctr"/>
            <a:r>
              <a:rPr lang="en-US" sz="2400" b="1" dirty="0"/>
              <a:t>Cohesion</a:t>
            </a:r>
            <a:r>
              <a:rPr lang="en-US" sz="2400" dirty="0"/>
              <a:t> is the property that a module is subject to the same forces of change</a:t>
            </a:r>
          </a:p>
        </p:txBody>
      </p:sp>
      <p:sp>
        <p:nvSpPr>
          <p:cNvPr id="5" name="TextBox 4">
            <a:extLst>
              <a:ext uri="{FF2B5EF4-FFF2-40B4-BE49-F238E27FC236}">
                <a16:creationId xmlns:a16="http://schemas.microsoft.com/office/drawing/2014/main" id="{2FD8BB1B-5F16-8A4C-8EFB-AA3AAED23B35}"/>
              </a:ext>
            </a:extLst>
          </p:cNvPr>
          <p:cNvSpPr txBox="1"/>
          <p:nvPr/>
        </p:nvSpPr>
        <p:spPr>
          <a:xfrm>
            <a:off x="1416843" y="4708137"/>
            <a:ext cx="9358313" cy="461665"/>
          </a:xfrm>
          <a:prstGeom prst="rect">
            <a:avLst/>
          </a:prstGeom>
          <a:noFill/>
        </p:spPr>
        <p:txBody>
          <a:bodyPr wrap="square" rtlCol="0">
            <a:spAutoFit/>
          </a:bodyPr>
          <a:lstStyle/>
          <a:p>
            <a:pPr algn="ctr"/>
            <a:r>
              <a:rPr lang="en-US" sz="2400" b="1" dirty="0"/>
              <a:t>Layers</a:t>
            </a:r>
            <a:r>
              <a:rPr lang="en-US" sz="2400" dirty="0"/>
              <a:t> reduce coupling and increase cohesion</a:t>
            </a:r>
          </a:p>
        </p:txBody>
      </p:sp>
    </p:spTree>
    <p:extLst>
      <p:ext uri="{BB962C8B-B14F-4D97-AF65-F5344CB8AC3E}">
        <p14:creationId xmlns:p14="http://schemas.microsoft.com/office/powerpoint/2010/main" val="251703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9446</TotalTime>
  <Words>4874</Words>
  <Application>Microsoft Macintosh PowerPoint</Application>
  <PresentationFormat>Widescreen</PresentationFormat>
  <Paragraphs>430</Paragraphs>
  <Slides>44</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Clean Architecture</vt:lpstr>
      <vt:lpstr>Who are you?</vt:lpstr>
      <vt:lpstr>PowerPoint Presentation</vt:lpstr>
      <vt:lpstr>Agenda</vt:lpstr>
      <vt:lpstr>PowerPoint Presentation</vt:lpstr>
      <vt:lpstr>On Layering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Ports and Adapters</vt:lpstr>
      <vt:lpstr>PowerPoint Presentation</vt:lpstr>
      <vt:lpstr>PowerPoint Presentation</vt:lpstr>
      <vt:lpstr>On Domains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Clean Architecture</vt:lpstr>
      <vt:lpstr>PowerPoint Presentation</vt:lpstr>
      <vt:lpstr>PowerPoint Presentation</vt:lpstr>
      <vt:lpstr>PowerPoint Presentation</vt:lpstr>
      <vt:lpstr>PowerPoint Presentation</vt:lpstr>
      <vt:lpstr>Command Design Pattern </vt:lpstr>
      <vt:lpstr>Implementing a Command</vt:lpstr>
      <vt:lpstr>PowerPoint Presentation</vt:lpstr>
      <vt:lpstr>Command Dispatcher</vt:lpstr>
      <vt:lpstr>On Implementing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229</cp:revision>
  <dcterms:created xsi:type="dcterms:W3CDTF">2018-01-02T15:25:33Z</dcterms:created>
  <dcterms:modified xsi:type="dcterms:W3CDTF">2019-12-06T12:33:00Z</dcterms:modified>
</cp:coreProperties>
</file>