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0"/>
  </p:notesMasterIdLst>
  <p:sldIdLst>
    <p:sldId id="256" r:id="rId2"/>
    <p:sldId id="277" r:id="rId3"/>
    <p:sldId id="338" r:id="rId4"/>
    <p:sldId id="279" r:id="rId5"/>
    <p:sldId id="359" r:id="rId6"/>
    <p:sldId id="486" r:id="rId7"/>
    <p:sldId id="487" r:id="rId8"/>
    <p:sldId id="518" r:id="rId9"/>
    <p:sldId id="512" r:id="rId10"/>
    <p:sldId id="514" r:id="rId11"/>
    <p:sldId id="515" r:id="rId12"/>
    <p:sldId id="511" r:id="rId13"/>
    <p:sldId id="339" r:id="rId14"/>
    <p:sldId id="340" r:id="rId15"/>
    <p:sldId id="341" r:id="rId16"/>
    <p:sldId id="342" r:id="rId17"/>
    <p:sldId id="360" r:id="rId18"/>
    <p:sldId id="471" r:id="rId19"/>
    <p:sldId id="478" r:id="rId20"/>
    <p:sldId id="482" r:id="rId21"/>
    <p:sldId id="480" r:id="rId22"/>
    <p:sldId id="467" r:id="rId23"/>
    <p:sldId id="481" r:id="rId24"/>
    <p:sldId id="497" r:id="rId25"/>
    <p:sldId id="498" r:id="rId26"/>
    <p:sldId id="499" r:id="rId27"/>
    <p:sldId id="484" r:id="rId28"/>
    <p:sldId id="485" r:id="rId29"/>
    <p:sldId id="509" r:id="rId30"/>
    <p:sldId id="517" r:id="rId31"/>
    <p:sldId id="362" r:id="rId32"/>
    <p:sldId id="451" r:id="rId33"/>
    <p:sldId id="452" r:id="rId34"/>
    <p:sldId id="453" r:id="rId35"/>
    <p:sldId id="507" r:id="rId36"/>
    <p:sldId id="456" r:id="rId37"/>
    <p:sldId id="508" r:id="rId38"/>
    <p:sldId id="5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C1BBF-EA27-456D-AF8E-A8516FB364A5}">
          <p14:sldIdLst>
            <p14:sldId id="256"/>
          </p14:sldIdLst>
        </p14:section>
        <p14:section name="Introduction" id="{28DA517C-A427-4EF9-AA71-98AD01B8DAF0}">
          <p14:sldIdLst>
            <p14:sldId id="277"/>
            <p14:sldId id="338"/>
            <p14:sldId id="279"/>
            <p14:sldId id="359"/>
            <p14:sldId id="486"/>
            <p14:sldId id="487"/>
            <p14:sldId id="518"/>
            <p14:sldId id="512"/>
            <p14:sldId id="514"/>
            <p14:sldId id="515"/>
            <p14:sldId id="511"/>
            <p14:sldId id="339"/>
            <p14:sldId id="340"/>
            <p14:sldId id="341"/>
            <p14:sldId id="342"/>
            <p14:sldId id="360"/>
            <p14:sldId id="471"/>
            <p14:sldId id="478"/>
            <p14:sldId id="482"/>
            <p14:sldId id="480"/>
            <p14:sldId id="467"/>
            <p14:sldId id="481"/>
            <p14:sldId id="497"/>
            <p14:sldId id="498"/>
            <p14:sldId id="499"/>
            <p14:sldId id="484"/>
            <p14:sldId id="485"/>
            <p14:sldId id="509"/>
            <p14:sldId id="517"/>
            <p14:sldId id="362"/>
            <p14:sldId id="451"/>
            <p14:sldId id="452"/>
            <p14:sldId id="453"/>
            <p14:sldId id="507"/>
            <p14:sldId id="456"/>
            <p14:sldId id="508"/>
            <p14:sldId id="50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Cooper" initials="IC" lastIdx="1" clrIdx="0"/>
  <p:cmAuthor id="2" name="Ian Cooper" initials="IC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4" autoAdjust="0"/>
    <p:restoredTop sz="71238" autoAdjust="0"/>
  </p:normalViewPr>
  <p:slideViewPr>
    <p:cSldViewPr snapToGrid="0">
      <p:cViewPr varScale="1">
        <p:scale>
          <a:sx n="91" d="100"/>
          <a:sy n="91" d="100"/>
        </p:scale>
        <p:origin x="2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16</a:t>
            </a:fld>
            <a:endParaRPr lang="en-US"/>
          </a:p>
        </p:txBody>
      </p:sp>
    </p:spTree>
    <p:extLst>
      <p:ext uri="{BB962C8B-B14F-4D97-AF65-F5344CB8AC3E}">
        <p14:creationId xmlns:p14="http://schemas.microsoft.com/office/powerpoint/2010/main" val="150869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986190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47898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3528743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21</a:t>
            </a:fld>
            <a:endParaRPr lang="en-US"/>
          </a:p>
        </p:txBody>
      </p:sp>
    </p:spTree>
    <p:extLst>
      <p:ext uri="{BB962C8B-B14F-4D97-AF65-F5344CB8AC3E}">
        <p14:creationId xmlns:p14="http://schemas.microsoft.com/office/powerpoint/2010/main" val="1997298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27819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25</a:t>
            </a:fld>
            <a:endParaRPr lang="en-US"/>
          </a:p>
        </p:txBody>
      </p:sp>
    </p:spTree>
    <p:extLst>
      <p:ext uri="{BB962C8B-B14F-4D97-AF65-F5344CB8AC3E}">
        <p14:creationId xmlns:p14="http://schemas.microsoft.com/office/powerpoint/2010/main" val="2883844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27</a:t>
            </a:fld>
            <a:endParaRPr lang="en-US"/>
          </a:p>
        </p:txBody>
      </p:sp>
    </p:spTree>
    <p:extLst>
      <p:ext uri="{BB962C8B-B14F-4D97-AF65-F5344CB8AC3E}">
        <p14:creationId xmlns:p14="http://schemas.microsoft.com/office/powerpoint/2010/main" val="396699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893215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30</a:t>
            </a:fld>
            <a:endParaRPr lang="en-US"/>
          </a:p>
        </p:txBody>
      </p:sp>
    </p:spTree>
    <p:extLst>
      <p:ext uri="{BB962C8B-B14F-4D97-AF65-F5344CB8AC3E}">
        <p14:creationId xmlns:p14="http://schemas.microsoft.com/office/powerpoint/2010/main" val="307516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3246532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37</a:t>
            </a:fld>
            <a:endParaRPr lang="en-US"/>
          </a:p>
        </p:txBody>
      </p:sp>
    </p:spTree>
    <p:extLst>
      <p:ext uri="{BB962C8B-B14F-4D97-AF65-F5344CB8AC3E}">
        <p14:creationId xmlns:p14="http://schemas.microsoft.com/office/powerpoint/2010/main" val="1374946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Microservices: SOA -&gt; Guerilla</a:t>
            </a:r>
            <a:r>
              <a:rPr lang="en-US" baseline="0" dirty="0">
                <a:effectLst/>
              </a:rPr>
              <a:t> SOA  (Jim Webber) -&gt; Microservices (Fred George </a:t>
            </a:r>
            <a:r>
              <a:rPr lang="mr-IN" baseline="0" dirty="0">
                <a:effectLst/>
              </a:rPr>
              <a:t>–</a:t>
            </a:r>
            <a:r>
              <a:rPr lang="en-US" baseline="0" dirty="0">
                <a:effectLst/>
              </a:rPr>
              <a:t> Programmer Anarchy)</a:t>
            </a:r>
          </a:p>
          <a:p>
            <a:r>
              <a:rPr lang="en-US" baseline="0" dirty="0">
                <a:effectLst/>
              </a:rPr>
              <a:t>Fowler and Lewis: Microservices -&gt; Much more Jim Webber Guerilla SOA than Fred George “I sing the body microservices”</a:t>
            </a:r>
            <a:endParaRPr lang="en-US" dirty="0">
              <a:effectLst/>
            </a:endParaRPr>
          </a:p>
          <a:p>
            <a:endParaRPr lang="en-US" dirty="0">
              <a:effectLst/>
            </a:endParaRPr>
          </a:p>
          <a:p>
            <a:r>
              <a:rPr lang="en-US" dirty="0">
                <a:effectLst/>
              </a:rPr>
              <a:t>Services: hide code and data, expose only documented message formats for communication </a:t>
            </a:r>
          </a:p>
          <a:p>
            <a:pPr lvl="1"/>
            <a:r>
              <a:rPr lang="en-US" dirty="0">
                <a:effectLst/>
              </a:rPr>
              <a:t>Decoupling is the reason for this. </a:t>
            </a:r>
          </a:p>
          <a:p>
            <a:pPr lvl="1"/>
            <a:r>
              <a:rPr lang="en-US" dirty="0">
                <a:effectLst/>
              </a:rPr>
              <a:t>Depend upon abstractions, don’t depend on details </a:t>
            </a:r>
          </a:p>
          <a:p>
            <a:pPr lvl="1"/>
            <a:r>
              <a:rPr lang="en-US" dirty="0">
                <a:effectLst/>
              </a:rPr>
              <a:t>4 tenets of SOA, still applicable to microservices </a:t>
            </a:r>
          </a:p>
          <a:p>
            <a:pPr lvl="1"/>
            <a:r>
              <a:rPr lang="en-US" dirty="0">
                <a:effectLst/>
              </a:rPr>
              <a:t>	Boundaries are explicit</a:t>
            </a:r>
          </a:p>
          <a:p>
            <a:pPr lvl="1"/>
            <a:r>
              <a:rPr lang="en-US" dirty="0">
                <a:effectLst/>
              </a:rPr>
              <a:t>	Services</a:t>
            </a:r>
            <a:r>
              <a:rPr lang="en-US" baseline="0" dirty="0">
                <a:effectLst/>
              </a:rPr>
              <a:t> are autonomous</a:t>
            </a:r>
          </a:p>
          <a:p>
            <a:pPr lvl="1"/>
            <a:r>
              <a:rPr lang="en-US" baseline="0" dirty="0">
                <a:effectLst/>
              </a:rPr>
              <a:t>	Share Schema Not Type</a:t>
            </a:r>
          </a:p>
          <a:p>
            <a:pPr lvl="1"/>
            <a:r>
              <a:rPr lang="en-US" baseline="0" dirty="0">
                <a:effectLst/>
              </a:rPr>
              <a:t>	Compatibility is based on Policy</a:t>
            </a:r>
          </a:p>
          <a:p>
            <a:pPr lvl="1"/>
            <a:endParaRPr lang="en-US" baseline="0" dirty="0">
              <a:effectLst/>
            </a:endParaRPr>
          </a:p>
          <a:p>
            <a:pPr lvl="1"/>
            <a:r>
              <a:rPr lang="en-US" baseline="0" dirty="0">
                <a:effectLst/>
              </a:rPr>
              <a:t>	But adds some new relevant ones like Bounded Context (a CI boundary)</a:t>
            </a:r>
          </a:p>
          <a:p>
            <a:pPr lvl="1"/>
            <a:endParaRPr lang="en-US" baseline="0" dirty="0">
              <a:effectLst/>
            </a:endParaRPr>
          </a:p>
          <a:p>
            <a:r>
              <a:rPr lang="en-US" dirty="0">
                <a:effectLst/>
              </a:rPr>
              <a:t>A service is the ‘system of record’ for some part of our system </a:t>
            </a:r>
          </a:p>
          <a:p>
            <a:pPr lvl="1"/>
            <a:r>
              <a:rPr lang="en-US" dirty="0">
                <a:effectLst/>
              </a:rPr>
              <a:t>There is only a single writer of that data - this service </a:t>
            </a:r>
          </a:p>
          <a:p>
            <a:pPr lvl="1"/>
            <a:r>
              <a:rPr lang="en-US" dirty="0">
                <a:effectLst/>
              </a:rPr>
              <a:t>Often a service owns a bounded context, not just one entity or aggregate </a:t>
            </a:r>
          </a:p>
          <a:p>
            <a:r>
              <a:rPr lang="en-US" dirty="0">
                <a:effectLst/>
              </a:rPr>
              <a:t>Everyone else must ask the service for data, or listen to the service for data </a:t>
            </a:r>
          </a:p>
          <a:p>
            <a:r>
              <a:rPr lang="en-US" baseline="0" dirty="0">
                <a:effectLst/>
              </a:rPr>
              <a:t>          Although we clearly own create, update, and delete it can be a little less obvious that we own Read.</a:t>
            </a:r>
          </a:p>
          <a:p>
            <a:r>
              <a:rPr lang="en-US" baseline="0" dirty="0">
                <a:effectLst/>
              </a:rPr>
              <a:t>          Remember that we are trying to reduce coupling between services to allow independent deployment, so we don’t want to share schema out of the service. So our read is a stable contract, a view of our data. Because downstream clients may be hard to change, and we might want to restructure around new capabilities or algorithms then we need to insulate our internals from the external read data, and ensure that whilst that is long-lived it is not limiting our ability to change our internals</a:t>
            </a:r>
            <a:r>
              <a:rPr lang="en-US" dirty="0">
                <a:effectLst/>
              </a:rPr>
              <a:t>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121887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But we must share state in order to function </a:t>
            </a:r>
            <a:r>
              <a:rPr lang="mr-IN" dirty="0">
                <a:effectLst/>
              </a:rPr>
              <a:t>–</a:t>
            </a:r>
            <a:r>
              <a:rPr lang="en-US" dirty="0">
                <a:effectLst/>
              </a:rPr>
              <a:t> if no one</a:t>
            </a:r>
            <a:r>
              <a:rPr lang="en-US" baseline="0" dirty="0">
                <a:effectLst/>
              </a:rPr>
              <a:t> talks to us we are not a microservice, we are just a small piece of standalone software</a:t>
            </a:r>
            <a:endParaRPr lang="en-US" dirty="0">
              <a:effectLst/>
            </a:endParaRPr>
          </a:p>
          <a:p>
            <a:r>
              <a:rPr lang="en-US" dirty="0">
                <a:effectLst/>
              </a:rPr>
              <a:t>This is request-oriented or event-oriented</a:t>
            </a:r>
            <a:r>
              <a:rPr lang="en-US" baseline="0" dirty="0">
                <a:effectLst/>
              </a:rPr>
              <a:t> e.g. we a REST API or events</a:t>
            </a:r>
            <a:endParaRPr lang="en-US"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sng" dirty="0">
                <a:effectLst/>
              </a:rPr>
              <a:t>Pat </a:t>
            </a:r>
            <a:r>
              <a:rPr lang="en-US" u="sng" dirty="0" err="1">
                <a:effectLst/>
              </a:rPr>
              <a:t>Helland</a:t>
            </a:r>
            <a:r>
              <a:rPr lang="en-US" dirty="0">
                <a:effectLst/>
              </a:rPr>
              <a:t> calls the</a:t>
            </a:r>
            <a:r>
              <a:rPr lang="en-US" baseline="0" dirty="0">
                <a:effectLst/>
              </a:rPr>
              <a:t> data that we are the system of record for</a:t>
            </a:r>
            <a:r>
              <a:rPr lang="en-US" dirty="0">
                <a:effectLst/>
              </a:rPr>
              <a:t> </a:t>
            </a:r>
            <a:r>
              <a:rPr lang="en-US" u="sng" dirty="0">
                <a:effectLst/>
              </a:rPr>
              <a:t>Data on the Inside</a:t>
            </a:r>
            <a:r>
              <a:rPr lang="en-US" dirty="0">
                <a:effectLst/>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dirty="0" err="1">
                <a:effectLst/>
              </a:rPr>
              <a:t>Helland</a:t>
            </a:r>
            <a:r>
              <a:rPr lang="en-US" dirty="0">
                <a:effectLst/>
              </a:rPr>
              <a:t> calls the data that flows to other applications in this way, response or message body is </a:t>
            </a:r>
            <a:r>
              <a:rPr lang="en-US" u="sng" dirty="0">
                <a:effectLst/>
              </a:rPr>
              <a:t>Data on the Outside</a:t>
            </a:r>
            <a:r>
              <a:rPr lang="en-US" dirty="0">
                <a:effectLst/>
              </a:rPr>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effectLst/>
              </a:rPr>
              <a:t>Data on the Outside</a:t>
            </a:r>
            <a:r>
              <a:rPr lang="en-US" dirty="0">
                <a:effectLst/>
              </a:rPr>
              <a:t> risks being ‘stale’ as soon as we publish it. Any further changes to the </a:t>
            </a:r>
            <a:r>
              <a:rPr lang="en-US" u="sng" dirty="0">
                <a:effectLst/>
              </a:rPr>
              <a:t>Data on the Inside</a:t>
            </a:r>
            <a:r>
              <a:rPr lang="en-US" dirty="0">
                <a:effectLst/>
              </a:rPr>
              <a:t> will render what we just published ’stale’. </a:t>
            </a:r>
          </a:p>
          <a:p>
            <a:r>
              <a:rPr lang="en-US" dirty="0">
                <a:effectLst/>
              </a:rPr>
              <a:t>Data on the Outside must be versioned or timestamped so that we know how ’fresh’ it is, and whether</a:t>
            </a:r>
            <a:r>
              <a:rPr lang="en-US" baseline="0" dirty="0">
                <a:effectLst/>
              </a:rPr>
              <a:t> other data we have is newer or older.</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2561567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(1).  The application logic there would load the data we needed to complete the operation, so the account details with the credit card information 2-5), so that we could then take a credit card payment (6-7). In turn we would then save the direct booking (8) </a:t>
            </a:r>
            <a:r>
              <a:rPr lang="en-US" dirty="0" err="1"/>
              <a:t>andl</a:t>
            </a:r>
            <a:r>
              <a:rPr lang="en-US" dirty="0"/>
              <a:t> probably call Housekeeping and Channel Manager to update their records of the number of available rooms.</a:t>
            </a:r>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4281771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a microservices architecture, I have a problem. How do I join to the data that I need to service a request?</a:t>
            </a:r>
          </a:p>
          <a:p>
            <a:endParaRPr lang="en-US" dirty="0"/>
          </a:p>
          <a:p>
            <a:r>
              <a:rPr lang="en-US" dirty="0"/>
              <a:t>To take the same example, if I have a booking on account, how do we take a payment. We need the credit card information held on Account, to make the Credit Card payment, before we tell Housekeeping and Channel Management that we need to book the room out.</a:t>
            </a:r>
          </a:p>
          <a:p>
            <a:endParaRPr lang="en-US" dirty="0"/>
          </a:p>
          <a:p>
            <a:r>
              <a:rPr lang="en-US" dirty="0"/>
              <a:t>With the rules of microservices preventing access to the database, how can I get the data I need to service the request. I can’t just pull in the data as I used to. And even if I decided that I was willing to violate the boundaries, a distributed database transaction is never a great idea if we want to scale.</a:t>
            </a:r>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856810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13</a:t>
            </a:fld>
            <a:endParaRPr lang="en-US"/>
          </a:p>
        </p:txBody>
      </p:sp>
    </p:spTree>
    <p:extLst>
      <p:ext uri="{BB962C8B-B14F-4D97-AF65-F5344CB8AC3E}">
        <p14:creationId xmlns:p14="http://schemas.microsoft.com/office/powerpoint/2010/main" val="1962954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14</a:t>
            </a:fld>
            <a:endParaRPr lang="en-US"/>
          </a:p>
        </p:txBody>
      </p:sp>
    </p:spTree>
    <p:extLst>
      <p:ext uri="{BB962C8B-B14F-4D97-AF65-F5344CB8AC3E}">
        <p14:creationId xmlns:p14="http://schemas.microsoft.com/office/powerpoint/2010/main" val="203570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15</a:t>
            </a:fld>
            <a:endParaRPr lang="en-US"/>
          </a:p>
        </p:txBody>
      </p:sp>
    </p:spTree>
    <p:extLst>
      <p:ext uri="{BB962C8B-B14F-4D97-AF65-F5344CB8AC3E}">
        <p14:creationId xmlns:p14="http://schemas.microsoft.com/office/powerpoint/2010/main" val="173129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CA09-597E-CE46-BAD6-30FA7A67F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C44E79-551E-0A44-B48A-B230D2C069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5A3B71-C1F7-D542-8E62-FC55D0A804CE}"/>
              </a:ext>
            </a:extLst>
          </p:cNvPr>
          <p:cNvSpPr>
            <a:spLocks noGrp="1"/>
          </p:cNvSpPr>
          <p:nvPr>
            <p:ph type="dt" sz="half" idx="10"/>
          </p:nvPr>
        </p:nvSpPr>
        <p:spPr/>
        <p:txBody>
          <a:bodyPr/>
          <a:lstStyle/>
          <a:p>
            <a:fld id="{9E0E8842-5D42-C446-ACA4-B92923B4473F}" type="datetime1">
              <a:rPr lang="en-GB" smtClean="0"/>
              <a:t>06/09/2019</a:t>
            </a:fld>
            <a:endParaRPr lang="en-GB"/>
          </a:p>
        </p:txBody>
      </p:sp>
      <p:sp>
        <p:nvSpPr>
          <p:cNvPr id="5" name="Footer Placeholder 4">
            <a:extLst>
              <a:ext uri="{FF2B5EF4-FFF2-40B4-BE49-F238E27FC236}">
                <a16:creationId xmlns:a16="http://schemas.microsoft.com/office/drawing/2014/main" id="{D6BCB418-4862-2341-86C2-341F90D98C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B85D4-C8D4-3F4F-9D05-BF12DB81969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8526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F09A-1173-804F-8783-F6CCA21BFF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C2193-EC0F-EF45-B38A-E89586CD51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EF0C2-B23D-464D-A7EC-BAAB506501A5}"/>
              </a:ext>
            </a:extLst>
          </p:cNvPr>
          <p:cNvSpPr>
            <a:spLocks noGrp="1"/>
          </p:cNvSpPr>
          <p:nvPr>
            <p:ph type="dt" sz="half" idx="10"/>
          </p:nvPr>
        </p:nvSpPr>
        <p:spPr/>
        <p:txBody>
          <a:bodyPr/>
          <a:lstStyle/>
          <a:p>
            <a:fld id="{5A773BBB-34DF-894D-AA78-286484D5B53E}" type="datetime1">
              <a:rPr lang="en-GB" smtClean="0"/>
              <a:t>06/09/2019</a:t>
            </a:fld>
            <a:endParaRPr lang="en-GB"/>
          </a:p>
        </p:txBody>
      </p:sp>
      <p:sp>
        <p:nvSpPr>
          <p:cNvPr id="5" name="Footer Placeholder 4">
            <a:extLst>
              <a:ext uri="{FF2B5EF4-FFF2-40B4-BE49-F238E27FC236}">
                <a16:creationId xmlns:a16="http://schemas.microsoft.com/office/drawing/2014/main" id="{7B26F226-CAAD-4646-B331-967EB417EF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792862-3A4E-8245-BEC8-B7C46879056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57365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75A71-B167-3A40-920A-D62E63C663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DCEDE-D677-2B49-818C-50E1DAB56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F5A36-DFE9-8440-B5D6-404987BC1A66}"/>
              </a:ext>
            </a:extLst>
          </p:cNvPr>
          <p:cNvSpPr>
            <a:spLocks noGrp="1"/>
          </p:cNvSpPr>
          <p:nvPr>
            <p:ph type="dt" sz="half" idx="10"/>
          </p:nvPr>
        </p:nvSpPr>
        <p:spPr/>
        <p:txBody>
          <a:bodyPr/>
          <a:lstStyle/>
          <a:p>
            <a:fld id="{BCB3F024-72D6-794C-ADCF-BA68E988F25A}" type="datetime1">
              <a:rPr lang="en-GB" smtClean="0"/>
              <a:t>06/09/2019</a:t>
            </a:fld>
            <a:endParaRPr lang="en-GB"/>
          </a:p>
        </p:txBody>
      </p:sp>
      <p:sp>
        <p:nvSpPr>
          <p:cNvPr id="5" name="Footer Placeholder 4">
            <a:extLst>
              <a:ext uri="{FF2B5EF4-FFF2-40B4-BE49-F238E27FC236}">
                <a16:creationId xmlns:a16="http://schemas.microsoft.com/office/drawing/2014/main" id="{4CCA120B-E035-6D4D-8985-C93C319DEA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82168-224E-BA49-BC3A-EDA5476DC7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79217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24A9-DA09-444B-905E-B5D030C36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85D46-6F55-0845-AA1A-94C2E2636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C81F7-3AFC-B344-97C7-9B63A0D2AAB3}"/>
              </a:ext>
            </a:extLst>
          </p:cNvPr>
          <p:cNvSpPr>
            <a:spLocks noGrp="1"/>
          </p:cNvSpPr>
          <p:nvPr>
            <p:ph type="dt" sz="half" idx="10"/>
          </p:nvPr>
        </p:nvSpPr>
        <p:spPr/>
        <p:txBody>
          <a:bodyPr/>
          <a:lstStyle/>
          <a:p>
            <a:fld id="{C959B15F-C822-9E4A-BFA8-B7D694CE8D56}" type="datetime1">
              <a:rPr lang="en-GB" smtClean="0"/>
              <a:t>06/09/2019</a:t>
            </a:fld>
            <a:endParaRPr lang="en-GB"/>
          </a:p>
        </p:txBody>
      </p:sp>
      <p:sp>
        <p:nvSpPr>
          <p:cNvPr id="5" name="Footer Placeholder 4">
            <a:extLst>
              <a:ext uri="{FF2B5EF4-FFF2-40B4-BE49-F238E27FC236}">
                <a16:creationId xmlns:a16="http://schemas.microsoft.com/office/drawing/2014/main" id="{D8B41C22-685B-0C47-8D4F-DFEAB31723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CF6193-E597-C44C-91D9-5A82BFCAAE5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06131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E63F-7179-F94F-9456-46536A23A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90B0FF-1401-494A-8D29-E25DB9A37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C296D-4B2A-4F4B-A6C7-8541F02EDC6C}"/>
              </a:ext>
            </a:extLst>
          </p:cNvPr>
          <p:cNvSpPr>
            <a:spLocks noGrp="1"/>
          </p:cNvSpPr>
          <p:nvPr>
            <p:ph type="dt" sz="half" idx="10"/>
          </p:nvPr>
        </p:nvSpPr>
        <p:spPr/>
        <p:txBody>
          <a:bodyPr/>
          <a:lstStyle/>
          <a:p>
            <a:fld id="{4BE3F883-5FDF-3A48-8FB9-27145210713B}" type="datetime1">
              <a:rPr lang="en-GB" smtClean="0"/>
              <a:t>06/09/2019</a:t>
            </a:fld>
            <a:endParaRPr lang="en-GB"/>
          </a:p>
        </p:txBody>
      </p:sp>
      <p:sp>
        <p:nvSpPr>
          <p:cNvPr id="5" name="Footer Placeholder 4">
            <a:extLst>
              <a:ext uri="{FF2B5EF4-FFF2-40B4-BE49-F238E27FC236}">
                <a16:creationId xmlns:a16="http://schemas.microsoft.com/office/drawing/2014/main" id="{83BEDFD1-3B3F-5347-BC21-4698ADC025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85CA2B-7A04-204B-A046-219D4761EF4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13479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F2DE-26B2-4540-95BA-1814CAEB08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97FCED-1D76-E540-90CB-05B912A98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A34FF2-0942-2A4A-9984-8FC421BD0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6C2BC9-C04F-9145-98E3-44F690BAF5E0}"/>
              </a:ext>
            </a:extLst>
          </p:cNvPr>
          <p:cNvSpPr>
            <a:spLocks noGrp="1"/>
          </p:cNvSpPr>
          <p:nvPr>
            <p:ph type="dt" sz="half" idx="10"/>
          </p:nvPr>
        </p:nvSpPr>
        <p:spPr/>
        <p:txBody>
          <a:bodyPr/>
          <a:lstStyle/>
          <a:p>
            <a:fld id="{733577BF-CCDB-374B-B98B-6C4DAA1F23EE}" type="datetime1">
              <a:rPr lang="en-GB" smtClean="0"/>
              <a:t>06/09/2019</a:t>
            </a:fld>
            <a:endParaRPr lang="en-GB"/>
          </a:p>
        </p:txBody>
      </p:sp>
      <p:sp>
        <p:nvSpPr>
          <p:cNvPr id="6" name="Footer Placeholder 5">
            <a:extLst>
              <a:ext uri="{FF2B5EF4-FFF2-40B4-BE49-F238E27FC236}">
                <a16:creationId xmlns:a16="http://schemas.microsoft.com/office/drawing/2014/main" id="{3DF487DE-FBDD-1441-9599-0A9F3B61CE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D80ED5-4A9A-9A4C-A8C2-A66E218AD1F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65382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7FE7-5407-BB4F-B083-3A91D19F6F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C6D3E-EA68-EE49-8342-8F262171F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A3252-0774-9C4E-9186-6D811A17D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3C6B8-20E3-7E4D-A4F5-95B3ECDD6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2A319-CB36-5040-B6CD-EC5C55E942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66994-155B-AF42-8F5D-1BFE276C833C}"/>
              </a:ext>
            </a:extLst>
          </p:cNvPr>
          <p:cNvSpPr>
            <a:spLocks noGrp="1"/>
          </p:cNvSpPr>
          <p:nvPr>
            <p:ph type="dt" sz="half" idx="10"/>
          </p:nvPr>
        </p:nvSpPr>
        <p:spPr/>
        <p:txBody>
          <a:bodyPr/>
          <a:lstStyle/>
          <a:p>
            <a:fld id="{4D4F35F1-BFC3-D84F-9290-0A0B902F1555}" type="datetime1">
              <a:rPr lang="en-GB" smtClean="0"/>
              <a:t>06/09/2019</a:t>
            </a:fld>
            <a:endParaRPr lang="en-GB"/>
          </a:p>
        </p:txBody>
      </p:sp>
      <p:sp>
        <p:nvSpPr>
          <p:cNvPr id="8" name="Footer Placeholder 7">
            <a:extLst>
              <a:ext uri="{FF2B5EF4-FFF2-40B4-BE49-F238E27FC236}">
                <a16:creationId xmlns:a16="http://schemas.microsoft.com/office/drawing/2014/main" id="{D3791C89-7C16-D140-8F1B-226784654D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DF00594-FE09-E04C-8EC0-B83B6CB83BE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7747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7059-0A24-DC4E-87B6-B69B8BB80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3DFED-45CE-5A41-85A6-35F762E5BE3F}"/>
              </a:ext>
            </a:extLst>
          </p:cNvPr>
          <p:cNvSpPr>
            <a:spLocks noGrp="1"/>
          </p:cNvSpPr>
          <p:nvPr>
            <p:ph type="dt" sz="half" idx="10"/>
          </p:nvPr>
        </p:nvSpPr>
        <p:spPr/>
        <p:txBody>
          <a:bodyPr/>
          <a:lstStyle/>
          <a:p>
            <a:fld id="{F368E500-8E9D-4A42-93D0-7D6422F39B66}" type="datetime1">
              <a:rPr lang="en-GB" smtClean="0"/>
              <a:t>06/09/2019</a:t>
            </a:fld>
            <a:endParaRPr lang="en-GB"/>
          </a:p>
        </p:txBody>
      </p:sp>
      <p:sp>
        <p:nvSpPr>
          <p:cNvPr id="4" name="Footer Placeholder 3">
            <a:extLst>
              <a:ext uri="{FF2B5EF4-FFF2-40B4-BE49-F238E27FC236}">
                <a16:creationId xmlns:a16="http://schemas.microsoft.com/office/drawing/2014/main" id="{E7EA188D-FD6E-AA42-A91B-35E733FFC4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52866F-5434-DF4F-80A8-C6538B4C6AA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1589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176BEE-903F-8E49-8457-3F9B35862E75}"/>
              </a:ext>
            </a:extLst>
          </p:cNvPr>
          <p:cNvSpPr>
            <a:spLocks noGrp="1"/>
          </p:cNvSpPr>
          <p:nvPr>
            <p:ph type="dt" sz="half" idx="10"/>
          </p:nvPr>
        </p:nvSpPr>
        <p:spPr/>
        <p:txBody>
          <a:bodyPr/>
          <a:lstStyle/>
          <a:p>
            <a:fld id="{E89D3D55-CF5C-2948-935B-60C761C4C46A}" type="datetime1">
              <a:rPr lang="en-GB" smtClean="0"/>
              <a:t>06/09/2019</a:t>
            </a:fld>
            <a:endParaRPr lang="en-GB"/>
          </a:p>
        </p:txBody>
      </p:sp>
      <p:sp>
        <p:nvSpPr>
          <p:cNvPr id="3" name="Footer Placeholder 2">
            <a:extLst>
              <a:ext uri="{FF2B5EF4-FFF2-40B4-BE49-F238E27FC236}">
                <a16:creationId xmlns:a16="http://schemas.microsoft.com/office/drawing/2014/main" id="{8A9AECBD-481A-CD46-A3E6-94E9942671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16D42B-ECDB-0D43-9D0A-32E4FDA3211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7106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3DFE5-7959-7E42-8FFC-343F69363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08BE2-CFED-A841-BC2B-A85C990C7A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4628CA-36D2-4045-9B8D-D204BFDC0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881BA-5FA2-9344-AA44-4AE9E79D8219}"/>
              </a:ext>
            </a:extLst>
          </p:cNvPr>
          <p:cNvSpPr>
            <a:spLocks noGrp="1"/>
          </p:cNvSpPr>
          <p:nvPr>
            <p:ph type="dt" sz="half" idx="10"/>
          </p:nvPr>
        </p:nvSpPr>
        <p:spPr/>
        <p:txBody>
          <a:bodyPr/>
          <a:lstStyle/>
          <a:p>
            <a:fld id="{BAA99579-91CC-FF4F-8134-FC8AA2C9D46F}" type="datetime1">
              <a:rPr lang="en-GB" smtClean="0"/>
              <a:t>06/09/2019</a:t>
            </a:fld>
            <a:endParaRPr lang="en-GB"/>
          </a:p>
        </p:txBody>
      </p:sp>
      <p:sp>
        <p:nvSpPr>
          <p:cNvPr id="6" name="Footer Placeholder 5">
            <a:extLst>
              <a:ext uri="{FF2B5EF4-FFF2-40B4-BE49-F238E27FC236}">
                <a16:creationId xmlns:a16="http://schemas.microsoft.com/office/drawing/2014/main" id="{985A2AF2-A1A1-0842-809F-12EBDDA7AE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965524-7398-E54C-90F8-E6A83B5FE7A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80485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ECDE-D43D-C345-ADFF-7804C5143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D91676-D75B-014A-9924-EFED368B9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53F8B-B346-C242-BB11-6C00BB3DE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17912-EC8F-7E4A-A40A-3C3DC51A86C1}"/>
              </a:ext>
            </a:extLst>
          </p:cNvPr>
          <p:cNvSpPr>
            <a:spLocks noGrp="1"/>
          </p:cNvSpPr>
          <p:nvPr>
            <p:ph type="dt" sz="half" idx="10"/>
          </p:nvPr>
        </p:nvSpPr>
        <p:spPr/>
        <p:txBody>
          <a:bodyPr/>
          <a:lstStyle/>
          <a:p>
            <a:fld id="{71A6A9C4-B265-AE42-B67F-8D733B334EBF}" type="datetime1">
              <a:rPr lang="en-GB" smtClean="0"/>
              <a:t>06/09/2019</a:t>
            </a:fld>
            <a:endParaRPr lang="en-GB"/>
          </a:p>
        </p:txBody>
      </p:sp>
      <p:sp>
        <p:nvSpPr>
          <p:cNvPr id="6" name="Footer Placeholder 5">
            <a:extLst>
              <a:ext uri="{FF2B5EF4-FFF2-40B4-BE49-F238E27FC236}">
                <a16:creationId xmlns:a16="http://schemas.microsoft.com/office/drawing/2014/main" id="{6B1713C7-7985-DE49-989A-E355540CBA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56BF95-3A17-BC4D-81DE-187A4CD91FE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35151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9928B-B395-D04F-A284-137D2CF1A4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EE1BB-8170-9F47-B4F2-3D318D69B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14619-1777-D647-BC71-B3A36605E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6AC97-33D4-3847-970E-66FF8BB10DC7}" type="datetime1">
              <a:rPr lang="en-GB" smtClean="0"/>
              <a:t>06/09/2019</a:t>
            </a:fld>
            <a:endParaRPr lang="en-GB"/>
          </a:p>
        </p:txBody>
      </p:sp>
      <p:sp>
        <p:nvSpPr>
          <p:cNvPr id="5" name="Footer Placeholder 4">
            <a:extLst>
              <a:ext uri="{FF2B5EF4-FFF2-40B4-BE49-F238E27FC236}">
                <a16:creationId xmlns:a16="http://schemas.microsoft.com/office/drawing/2014/main" id="{B902024E-3610-764F-ABD3-4CB8B9877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E8BA67-D26F-A444-948A-EBFE66D9C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12404661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485-7B8F-4364-A168-9BCF14B9AFD8}"/>
              </a:ext>
            </a:extLst>
          </p:cNvPr>
          <p:cNvSpPr>
            <a:spLocks noGrp="1"/>
          </p:cNvSpPr>
          <p:nvPr>
            <p:ph type="ctrTitle"/>
          </p:nvPr>
        </p:nvSpPr>
        <p:spPr/>
        <p:txBody>
          <a:bodyPr/>
          <a:lstStyle/>
          <a:p>
            <a:r>
              <a:rPr lang="en-GB" dirty="0"/>
              <a:t>Event Driven Collaboration</a:t>
            </a:r>
          </a:p>
        </p:txBody>
      </p:sp>
      <p:sp>
        <p:nvSpPr>
          <p:cNvPr id="3" name="Subtitle 2">
            <a:extLst>
              <a:ext uri="{FF2B5EF4-FFF2-40B4-BE49-F238E27FC236}">
                <a16:creationId xmlns:a16="http://schemas.microsoft.com/office/drawing/2014/main" id="{56718B2F-630C-4EB0-BB6E-563DEB660EEF}"/>
              </a:ext>
            </a:extLst>
          </p:cNvPr>
          <p:cNvSpPr>
            <a:spLocks noGrp="1"/>
          </p:cNvSpPr>
          <p:nvPr>
            <p:ph type="subTitle" idx="1"/>
          </p:nvPr>
        </p:nvSpPr>
        <p:spPr/>
        <p:txBody>
          <a:bodyPr>
            <a:normAutofit/>
          </a:bodyPr>
          <a:lstStyle/>
          <a:p>
            <a:r>
              <a:rPr lang="en-GB" dirty="0"/>
              <a:t>Data on the Inside vs. Data on the Outside</a:t>
            </a:r>
          </a:p>
          <a:p>
            <a:r>
              <a:rPr lang="en-GB" dirty="0"/>
              <a:t>Ian Cooper</a:t>
            </a:r>
          </a:p>
          <a:p>
            <a:r>
              <a:rPr lang="en-GB" dirty="0"/>
              <a:t>@</a:t>
            </a:r>
            <a:r>
              <a:rPr lang="en-GB" dirty="0" err="1"/>
              <a:t>ICooper</a:t>
            </a:r>
            <a:endParaRPr lang="en-GB" dirty="0"/>
          </a:p>
        </p:txBody>
      </p:sp>
    </p:spTree>
    <p:extLst>
      <p:ext uri="{BB962C8B-B14F-4D97-AF65-F5344CB8AC3E}">
        <p14:creationId xmlns:p14="http://schemas.microsoft.com/office/powerpoint/2010/main" val="41800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10</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752561" y="2871944"/>
            <a:ext cx="1706651" cy="8091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21680" y="2871943"/>
            <a:ext cx="1667647" cy="809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6903949" y="2870665"/>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8951375" y="2870665"/>
            <a:ext cx="1646288"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4851968" y="2871942"/>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729761" y="478557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5683729" y="4336266"/>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a:endCxn id="52" idx="0"/>
          </p:cNvCxnSpPr>
          <p:nvPr/>
        </p:nvCxnSpPr>
        <p:spPr>
          <a:xfrm>
            <a:off x="4119071" y="1529026"/>
            <a:ext cx="1869788" cy="4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687455" y="2367212"/>
            <a:ext cx="4301404" cy="541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a:endCxn id="22" idx="0"/>
          </p:cNvCxnSpPr>
          <p:nvPr/>
        </p:nvCxnSpPr>
        <p:spPr>
          <a:xfrm>
            <a:off x="1605887" y="3681047"/>
            <a:ext cx="4152334" cy="18825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5758221" y="4705598"/>
            <a:ext cx="276900" cy="6092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a:endCxn id="31" idx="2"/>
          </p:cNvCxnSpPr>
          <p:nvPr/>
        </p:nvCxnSpPr>
        <p:spPr>
          <a:xfrm flipH="1" flipV="1">
            <a:off x="5705294" y="3682323"/>
            <a:ext cx="329484" cy="6539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a:stCxn id="31" idx="2"/>
          </p:cNvCxnSpPr>
          <p:nvPr/>
        </p:nvCxnSpPr>
        <p:spPr>
          <a:xfrm flipH="1" flipV="1">
            <a:off x="1594338" y="3604025"/>
            <a:ext cx="4110956" cy="782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2139826" y="3214809"/>
            <a:ext cx="1615677" cy="83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a:endCxn id="22" idx="2"/>
          </p:cNvCxnSpPr>
          <p:nvPr/>
        </p:nvCxnSpPr>
        <p:spPr>
          <a:xfrm>
            <a:off x="902408" y="3693898"/>
            <a:ext cx="3266946" cy="19940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1040687" y="3164102"/>
            <a:ext cx="6106828" cy="241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1025566" y="3304127"/>
            <a:ext cx="8375967" cy="10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6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11</a:t>
            </a:fld>
            <a:endParaRPr lang="en-GB"/>
          </a:p>
        </p:txBody>
      </p:sp>
      <p:sp>
        <p:nvSpPr>
          <p:cNvPr id="8" name="Rectangle 7">
            <a:extLst>
              <a:ext uri="{FF2B5EF4-FFF2-40B4-BE49-F238E27FC236}">
                <a16:creationId xmlns:a16="http://schemas.microsoft.com/office/drawing/2014/main" id="{F6AEAD8F-6073-CE48-9BF4-9BD6EABFEF81}"/>
              </a:ext>
            </a:extLst>
          </p:cNvPr>
          <p:cNvSpPr/>
          <p:nvPr/>
        </p:nvSpPr>
        <p:spPr>
          <a:xfrm>
            <a:off x="791565" y="2027882"/>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60684" y="203456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7182615" y="2034564"/>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9488964" y="2021153"/>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12" name="TextBox 11">
            <a:extLst>
              <a:ext uri="{FF2B5EF4-FFF2-40B4-BE49-F238E27FC236}">
                <a16:creationId xmlns:a16="http://schemas.microsoft.com/office/drawing/2014/main" id="{7F0A85C7-8E16-4E4C-AFD0-D07C6050FC3C}"/>
              </a:ext>
            </a:extLst>
          </p:cNvPr>
          <p:cNvSpPr txBox="1"/>
          <p:nvPr/>
        </p:nvSpPr>
        <p:spPr>
          <a:xfrm>
            <a:off x="937488" y="2187562"/>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3" name="TextBox 12">
            <a:extLst>
              <a:ext uri="{FF2B5EF4-FFF2-40B4-BE49-F238E27FC236}">
                <a16:creationId xmlns:a16="http://schemas.microsoft.com/office/drawing/2014/main" id="{B951B282-A1D4-6C4E-B882-47D23D094802}"/>
              </a:ext>
            </a:extLst>
          </p:cNvPr>
          <p:cNvSpPr txBox="1"/>
          <p:nvPr/>
        </p:nvSpPr>
        <p:spPr>
          <a:xfrm>
            <a:off x="3203366" y="21942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4" name="TextBox 13">
            <a:extLst>
              <a:ext uri="{FF2B5EF4-FFF2-40B4-BE49-F238E27FC236}">
                <a16:creationId xmlns:a16="http://schemas.microsoft.com/office/drawing/2014/main" id="{CD71E736-E6C5-DB44-A10C-7039331105DB}"/>
              </a:ext>
            </a:extLst>
          </p:cNvPr>
          <p:cNvSpPr txBox="1"/>
          <p:nvPr/>
        </p:nvSpPr>
        <p:spPr>
          <a:xfrm>
            <a:off x="7405987" y="224667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5" name="TextBox 14">
            <a:extLst>
              <a:ext uri="{FF2B5EF4-FFF2-40B4-BE49-F238E27FC236}">
                <a16:creationId xmlns:a16="http://schemas.microsoft.com/office/drawing/2014/main" id="{D2ABD82E-AE6D-7343-B88D-D380F06B6D8D}"/>
              </a:ext>
            </a:extLst>
          </p:cNvPr>
          <p:cNvSpPr txBox="1"/>
          <p:nvPr/>
        </p:nvSpPr>
        <p:spPr>
          <a:xfrm>
            <a:off x="9711467" y="22332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Flowchart: Magnetic Disk 12">
            <a:extLst>
              <a:ext uri="{FF2B5EF4-FFF2-40B4-BE49-F238E27FC236}">
                <a16:creationId xmlns:a16="http://schemas.microsoft.com/office/drawing/2014/main" id="{34C56408-DA55-6842-B0A7-67FC4CF200E1}"/>
              </a:ext>
            </a:extLst>
          </p:cNvPr>
          <p:cNvSpPr/>
          <p:nvPr/>
        </p:nvSpPr>
        <p:spPr>
          <a:xfrm>
            <a:off x="9822675" y="48121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0" name="Flowchart: Magnetic Disk 12">
            <a:extLst>
              <a:ext uri="{FF2B5EF4-FFF2-40B4-BE49-F238E27FC236}">
                <a16:creationId xmlns:a16="http://schemas.microsoft.com/office/drawing/2014/main" id="{7716FC57-CE55-724A-9C46-0A2BCF2A3FD0}"/>
              </a:ext>
            </a:extLst>
          </p:cNvPr>
          <p:cNvSpPr/>
          <p:nvPr/>
        </p:nvSpPr>
        <p:spPr>
          <a:xfrm>
            <a:off x="3294395" y="478356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1" name="Flowchart: Magnetic Disk 12">
            <a:extLst>
              <a:ext uri="{FF2B5EF4-FFF2-40B4-BE49-F238E27FC236}">
                <a16:creationId xmlns:a16="http://schemas.microsoft.com/office/drawing/2014/main" id="{FD8728A6-BA44-9E45-8B0D-771DDA8CB370}"/>
              </a:ext>
            </a:extLst>
          </p:cNvPr>
          <p:cNvSpPr/>
          <p:nvPr/>
        </p:nvSpPr>
        <p:spPr>
          <a:xfrm>
            <a:off x="7511950" y="482551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1070057" y="478471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5099551" y="1980921"/>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F1987ED8-CD98-C949-B678-051C7DCE1918}"/>
              </a:ext>
            </a:extLst>
          </p:cNvPr>
          <p:cNvSpPr txBox="1"/>
          <p:nvPr/>
        </p:nvSpPr>
        <p:spPr>
          <a:xfrm>
            <a:off x="5322923" y="219302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4" name="Flowchart: Magnetic Disk 12">
            <a:extLst>
              <a:ext uri="{FF2B5EF4-FFF2-40B4-BE49-F238E27FC236}">
                <a16:creationId xmlns:a16="http://schemas.microsoft.com/office/drawing/2014/main" id="{D0A90D9E-0D6C-934F-94DF-A925FEF31243}"/>
              </a:ext>
            </a:extLst>
          </p:cNvPr>
          <p:cNvSpPr/>
          <p:nvPr/>
        </p:nvSpPr>
        <p:spPr>
          <a:xfrm>
            <a:off x="5428886" y="478356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6" name="Straight Arrow Connector 35">
            <a:extLst>
              <a:ext uri="{FF2B5EF4-FFF2-40B4-BE49-F238E27FC236}">
                <a16:creationId xmlns:a16="http://schemas.microsoft.com/office/drawing/2014/main" id="{D4CBED4F-8D1C-274B-85CD-1A8CBDA1DD9B}"/>
              </a:ext>
            </a:extLst>
          </p:cNvPr>
          <p:cNvCxnSpPr>
            <a:cxnSpLocks/>
            <a:endCxn id="34" idx="0"/>
          </p:cNvCxnSpPr>
          <p:nvPr/>
        </p:nvCxnSpPr>
        <p:spPr>
          <a:xfrm>
            <a:off x="1553184" y="3383865"/>
            <a:ext cx="4380190" cy="153324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FB2A424-F006-3E40-9603-DF539CF0AE4B}"/>
              </a:ext>
            </a:extLst>
          </p:cNvPr>
          <p:cNvCxnSpPr>
            <a:cxnSpLocks/>
            <a:endCxn id="20" idx="0"/>
          </p:cNvCxnSpPr>
          <p:nvPr/>
        </p:nvCxnSpPr>
        <p:spPr>
          <a:xfrm>
            <a:off x="1531441" y="3398328"/>
            <a:ext cx="2267442" cy="15187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6232BCE-B28F-BA42-B01A-B2CDAE66E6A9}"/>
              </a:ext>
            </a:extLst>
          </p:cNvPr>
          <p:cNvCxnSpPr>
            <a:cxnSpLocks/>
          </p:cNvCxnSpPr>
          <p:nvPr/>
        </p:nvCxnSpPr>
        <p:spPr>
          <a:xfrm flipV="1">
            <a:off x="1531441" y="2602591"/>
            <a:ext cx="6767607" cy="7812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The ‘Join’ Problem for Microservices</a:t>
            </a:r>
          </a:p>
        </p:txBody>
      </p:sp>
      <p:cxnSp>
        <p:nvCxnSpPr>
          <p:cNvPr id="24" name="Straight Arrow Connector 23">
            <a:extLst>
              <a:ext uri="{FF2B5EF4-FFF2-40B4-BE49-F238E27FC236}">
                <a16:creationId xmlns:a16="http://schemas.microsoft.com/office/drawing/2014/main" id="{6A2F3342-0563-3342-8509-EAE281C3A382}"/>
              </a:ext>
            </a:extLst>
          </p:cNvPr>
          <p:cNvCxnSpPr>
            <a:cxnSpLocks/>
          </p:cNvCxnSpPr>
          <p:nvPr/>
        </p:nvCxnSpPr>
        <p:spPr>
          <a:xfrm flipV="1">
            <a:off x="1553184" y="2616003"/>
            <a:ext cx="8435768" cy="8129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01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45DA37-3B66-074D-9257-5BD3264337B1}"/>
              </a:ext>
            </a:extLst>
          </p:cNvPr>
          <p:cNvSpPr>
            <a:spLocks noGrp="1"/>
          </p:cNvSpPr>
          <p:nvPr>
            <p:ph type="title"/>
          </p:nvPr>
        </p:nvSpPr>
        <p:spPr/>
        <p:txBody>
          <a:bodyPr/>
          <a:lstStyle/>
          <a:p>
            <a:r>
              <a:rPr lang="en-US" dirty="0"/>
              <a:t>Integration Styles</a:t>
            </a:r>
          </a:p>
        </p:txBody>
      </p:sp>
      <p:sp>
        <p:nvSpPr>
          <p:cNvPr id="5" name="Text Placeholder 4">
            <a:extLst>
              <a:ext uri="{FF2B5EF4-FFF2-40B4-BE49-F238E27FC236}">
                <a16:creationId xmlns:a16="http://schemas.microsoft.com/office/drawing/2014/main" id="{59B09B70-4BBD-FF45-AB04-61C05AB2C207}"/>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367289A2-AAA6-D34A-91FE-AA4C48B85CEE}"/>
              </a:ext>
            </a:extLst>
          </p:cNvPr>
          <p:cNvSpPr>
            <a:spLocks noGrp="1"/>
          </p:cNvSpPr>
          <p:nvPr>
            <p:ph type="sldNum" sz="quarter" idx="12"/>
          </p:nvPr>
        </p:nvSpPr>
        <p:spPr/>
        <p:txBody>
          <a:bodyPr/>
          <a:lstStyle/>
          <a:p>
            <a:fld id="{AA792DF1-A555-43FA-AD2F-E7EC51E120F1}" type="slidenum">
              <a:rPr lang="en-GB" smtClean="0"/>
              <a:t>12</a:t>
            </a:fld>
            <a:endParaRPr lang="en-GB"/>
          </a:p>
        </p:txBody>
      </p:sp>
    </p:spTree>
    <p:extLst>
      <p:ext uri="{BB962C8B-B14F-4D97-AF65-F5344CB8AC3E}">
        <p14:creationId xmlns:p14="http://schemas.microsoft.com/office/powerpoint/2010/main" val="234906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File Transfer</a:t>
            </a:r>
          </a:p>
        </p:txBody>
      </p:sp>
      <p:sp>
        <p:nvSpPr>
          <p:cNvPr id="5" name="Content Placeholder 4"/>
          <p:cNvSpPr>
            <a:spLocks noGrp="1"/>
          </p:cNvSpPr>
          <p:nvPr>
            <p:ph idx="1"/>
          </p:nvPr>
        </p:nvSpPr>
        <p:spPr>
          <a:xfrm>
            <a:off x="2174327" y="1472820"/>
            <a:ext cx="7843345" cy="1127234"/>
          </a:xfrm>
        </p:spPr>
        <p:txBody>
          <a:bodyPr>
            <a:normAutofit/>
          </a:bodyPr>
          <a:lstStyle/>
          <a:p>
            <a:pPr marL="0" indent="0" algn="ctr">
              <a:buNone/>
            </a:pPr>
            <a:r>
              <a:rPr lang="en-US" dirty="0"/>
              <a:t>Two processes communicate via the Producer writing to a file, and the Consumer reading from it.</a:t>
            </a:r>
          </a:p>
        </p:txBody>
      </p:sp>
      <p:sp>
        <p:nvSpPr>
          <p:cNvPr id="6" name="Rectangle 5"/>
          <p:cNvSpPr/>
          <p:nvPr/>
        </p:nvSpPr>
        <p:spPr>
          <a:xfrm>
            <a:off x="2377307" y="2655237"/>
            <a:ext cx="7437382" cy="1384995"/>
          </a:xfrm>
          <a:prstGeom prst="rect">
            <a:avLst/>
          </a:prstGeom>
        </p:spPr>
        <p:txBody>
          <a:bodyPr wrap="square">
            <a:spAutoFit/>
          </a:bodyPr>
          <a:lstStyle/>
          <a:p>
            <a:pPr lvl="1" algn="ctr"/>
            <a:r>
              <a:rPr lang="en-US" sz="2800" dirty="0"/>
              <a:t>A common data transfer mechanism that can be used by a variety of languages and platforms and feels neutral towards each</a:t>
            </a:r>
          </a:p>
        </p:txBody>
      </p:sp>
      <p:sp>
        <p:nvSpPr>
          <p:cNvPr id="7" name="Rectangle 6"/>
          <p:cNvSpPr/>
          <p:nvPr/>
        </p:nvSpPr>
        <p:spPr>
          <a:xfrm>
            <a:off x="1524000" y="4315260"/>
            <a:ext cx="9002110" cy="954107"/>
          </a:xfrm>
          <a:prstGeom prst="rect">
            <a:avLst/>
          </a:prstGeom>
        </p:spPr>
        <p:txBody>
          <a:bodyPr wrap="square">
            <a:spAutoFit/>
          </a:bodyPr>
          <a:lstStyle/>
          <a:p>
            <a:pPr lvl="1" algn="ctr"/>
            <a:r>
              <a:rPr lang="en-US" sz="2800" dirty="0"/>
              <a:t>Requires agreement: file names, locations, who manages files</a:t>
            </a:r>
          </a:p>
        </p:txBody>
      </p:sp>
      <p:sp>
        <p:nvSpPr>
          <p:cNvPr id="8" name="Rectangle 7"/>
          <p:cNvSpPr/>
          <p:nvPr/>
        </p:nvSpPr>
        <p:spPr>
          <a:xfrm>
            <a:off x="2174326" y="5497676"/>
            <a:ext cx="7843345" cy="954107"/>
          </a:xfrm>
          <a:prstGeom prst="rect">
            <a:avLst/>
          </a:prstGeom>
        </p:spPr>
        <p:txBody>
          <a:bodyPr wrap="square">
            <a:spAutoFit/>
          </a:bodyPr>
          <a:lstStyle/>
          <a:p>
            <a:pPr lvl="1" algn="ctr"/>
            <a:r>
              <a:rPr lang="en-US" sz="28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13</a:t>
            </a:fld>
            <a:endParaRPr lang="en-US"/>
          </a:p>
        </p:txBody>
      </p:sp>
    </p:spTree>
    <p:extLst>
      <p:ext uri="{BB962C8B-B14F-4D97-AF65-F5344CB8AC3E}">
        <p14:creationId xmlns:p14="http://schemas.microsoft.com/office/powerpoint/2010/main" val="377149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Database</a:t>
            </a:r>
          </a:p>
        </p:txBody>
      </p:sp>
      <p:sp>
        <p:nvSpPr>
          <p:cNvPr id="3" name="Content Placeholder 2"/>
          <p:cNvSpPr>
            <a:spLocks noGrp="1"/>
          </p:cNvSpPr>
          <p:nvPr>
            <p:ph idx="1"/>
          </p:nvPr>
        </p:nvSpPr>
        <p:spPr>
          <a:xfrm>
            <a:off x="1981200" y="1417639"/>
            <a:ext cx="8229600" cy="1032641"/>
          </a:xfrm>
        </p:spPr>
        <p:txBody>
          <a:bodyPr>
            <a:normAutofit/>
          </a:bodyPr>
          <a:lstStyle/>
          <a:p>
            <a:pPr marL="0" indent="0" algn="ctr">
              <a:buNone/>
            </a:pPr>
            <a:r>
              <a:rPr lang="en-US" dirty="0"/>
              <a:t>Two processes communicate by the Producer writing to a database and the consumer reading from it.</a:t>
            </a:r>
          </a:p>
        </p:txBody>
      </p:sp>
      <p:sp>
        <p:nvSpPr>
          <p:cNvPr id="4" name="Rectangle 3"/>
          <p:cNvSpPr/>
          <p:nvPr/>
        </p:nvSpPr>
        <p:spPr>
          <a:xfrm>
            <a:off x="2328042" y="2639173"/>
            <a:ext cx="7267904" cy="954107"/>
          </a:xfrm>
          <a:prstGeom prst="rect">
            <a:avLst/>
          </a:prstGeom>
        </p:spPr>
        <p:txBody>
          <a:bodyPr wrap="square">
            <a:spAutoFit/>
          </a:bodyPr>
          <a:lstStyle/>
          <a:p>
            <a:pPr lvl="1" algn="ctr"/>
            <a:r>
              <a:rPr lang="en-US" sz="2800" dirty="0"/>
              <a:t>Creating a unified schema that can meet the needs of all applications is a challenge </a:t>
            </a:r>
          </a:p>
        </p:txBody>
      </p:sp>
      <p:sp>
        <p:nvSpPr>
          <p:cNvPr id="5" name="Rectangle 4"/>
          <p:cNvSpPr/>
          <p:nvPr/>
        </p:nvSpPr>
        <p:spPr>
          <a:xfrm>
            <a:off x="2170388" y="3941409"/>
            <a:ext cx="7583213" cy="954107"/>
          </a:xfrm>
          <a:prstGeom prst="rect">
            <a:avLst/>
          </a:prstGeom>
        </p:spPr>
        <p:txBody>
          <a:bodyPr wrap="square">
            <a:spAutoFit/>
          </a:bodyPr>
          <a:lstStyle/>
          <a:p>
            <a:pPr lvl="1" algn="ctr"/>
            <a:r>
              <a:rPr lang="en-US" sz="2800" dirty="0"/>
              <a:t>Breaks encapsulation and causes change to ripple across all applications </a:t>
            </a:r>
          </a:p>
        </p:txBody>
      </p:sp>
      <p:sp>
        <p:nvSpPr>
          <p:cNvPr id="6" name="Rectangle 5"/>
          <p:cNvSpPr/>
          <p:nvPr/>
        </p:nvSpPr>
        <p:spPr>
          <a:xfrm>
            <a:off x="2328043" y="5243645"/>
            <a:ext cx="7583213" cy="954107"/>
          </a:xfrm>
          <a:prstGeom prst="rect">
            <a:avLst/>
          </a:prstGeom>
        </p:spPr>
        <p:txBody>
          <a:bodyPr wrap="square">
            <a:spAutoFit/>
          </a:bodyPr>
          <a:lstStyle/>
          <a:p>
            <a:pPr lvl="1" algn="ctr"/>
            <a:r>
              <a:rPr lang="en-US" sz="28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14</a:t>
            </a:fld>
            <a:endParaRPr lang="en-US"/>
          </a:p>
        </p:txBody>
      </p:sp>
    </p:spTree>
    <p:extLst>
      <p:ext uri="{BB962C8B-B14F-4D97-AF65-F5344CB8AC3E}">
        <p14:creationId xmlns:p14="http://schemas.microsoft.com/office/powerpoint/2010/main" val="323006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a:t>
            </a:r>
          </a:p>
        </p:txBody>
      </p:sp>
      <p:sp>
        <p:nvSpPr>
          <p:cNvPr id="3" name="Content Placeholder 2"/>
          <p:cNvSpPr>
            <a:spLocks noGrp="1"/>
          </p:cNvSpPr>
          <p:nvPr>
            <p:ph idx="1"/>
          </p:nvPr>
        </p:nvSpPr>
        <p:spPr>
          <a:xfrm>
            <a:off x="1981200" y="1631733"/>
            <a:ext cx="8229600" cy="1537137"/>
          </a:xfrm>
        </p:spPr>
        <p:txBody>
          <a:bodyPr>
            <a:normAutofit/>
          </a:bodyPr>
          <a:lstStyle/>
          <a:p>
            <a:pPr marL="0" indent="0" algn="ctr">
              <a:buNone/>
            </a:pPr>
            <a:r>
              <a:rPr lang="en-US" dirty="0"/>
              <a:t>Two processes communicate by the client causing a procedure to execute in another address space belonging to the server, coded as if it were a local call.</a:t>
            </a:r>
          </a:p>
        </p:txBody>
      </p:sp>
      <p:sp>
        <p:nvSpPr>
          <p:cNvPr id="4" name="Rectangle 3"/>
          <p:cNvSpPr/>
          <p:nvPr/>
        </p:nvSpPr>
        <p:spPr>
          <a:xfrm>
            <a:off x="3517235" y="3382963"/>
            <a:ext cx="4870821" cy="523220"/>
          </a:xfrm>
          <a:prstGeom prst="rect">
            <a:avLst/>
          </a:prstGeom>
        </p:spPr>
        <p:txBody>
          <a:bodyPr wrap="none">
            <a:spAutoFit/>
          </a:bodyPr>
          <a:lstStyle/>
          <a:p>
            <a:r>
              <a:rPr lang="en-US" sz="2800" dirty="0"/>
              <a:t>Integrates functionality not data</a:t>
            </a:r>
          </a:p>
        </p:txBody>
      </p:sp>
      <p:sp>
        <p:nvSpPr>
          <p:cNvPr id="5" name="Rectangle 4"/>
          <p:cNvSpPr/>
          <p:nvPr/>
        </p:nvSpPr>
        <p:spPr>
          <a:xfrm>
            <a:off x="1562583" y="4565815"/>
            <a:ext cx="8125427" cy="954107"/>
          </a:xfrm>
          <a:prstGeom prst="rect">
            <a:avLst/>
          </a:prstGeom>
        </p:spPr>
        <p:txBody>
          <a:bodyPr wrap="square">
            <a:spAutoFit/>
          </a:bodyPr>
          <a:lstStyle/>
          <a:p>
            <a:pPr lvl="2" algn="ctr"/>
            <a:r>
              <a:rPr lang="en-US" sz="28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15</a:t>
            </a:fld>
            <a:endParaRPr lang="en-US"/>
          </a:p>
        </p:txBody>
      </p:sp>
    </p:spTree>
    <p:extLst>
      <p:ext uri="{BB962C8B-B14F-4D97-AF65-F5344CB8AC3E}">
        <p14:creationId xmlns:p14="http://schemas.microsoft.com/office/powerpoint/2010/main" val="27494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0404"/>
            <a:ext cx="8229600" cy="1143000"/>
          </a:xfrm>
        </p:spPr>
        <p:txBody>
          <a:bodyPr/>
          <a:lstStyle/>
          <a:p>
            <a:r>
              <a:rPr lang="en-US" dirty="0"/>
              <a:t>Messaging</a:t>
            </a:r>
          </a:p>
        </p:txBody>
      </p:sp>
      <p:sp>
        <p:nvSpPr>
          <p:cNvPr id="3" name="Content Placeholder 2"/>
          <p:cNvSpPr>
            <a:spLocks noGrp="1"/>
          </p:cNvSpPr>
          <p:nvPr>
            <p:ph idx="1"/>
          </p:nvPr>
        </p:nvSpPr>
        <p:spPr>
          <a:xfrm>
            <a:off x="1839311" y="1527850"/>
            <a:ext cx="8119241" cy="1514748"/>
          </a:xfrm>
        </p:spPr>
        <p:txBody>
          <a:bodyPr>
            <a:noAutofit/>
          </a:bodyPr>
          <a:lstStyle/>
          <a:p>
            <a:pPr marL="0" indent="0" algn="ctr">
              <a:buNone/>
            </a:pPr>
            <a:r>
              <a:rPr lang="en-US" dirty="0"/>
              <a:t>Two processes communicate by the Producer sending a packet of data to a channel and the Sender reading that packet of data from the channel.  </a:t>
            </a:r>
          </a:p>
        </p:txBody>
      </p:sp>
      <p:sp>
        <p:nvSpPr>
          <p:cNvPr id="4" name="Rectangle 3"/>
          <p:cNvSpPr/>
          <p:nvPr/>
        </p:nvSpPr>
        <p:spPr>
          <a:xfrm>
            <a:off x="2123089" y="3121280"/>
            <a:ext cx="7835462" cy="954107"/>
          </a:xfrm>
          <a:prstGeom prst="rect">
            <a:avLst/>
          </a:prstGeom>
        </p:spPr>
        <p:txBody>
          <a:bodyPr wrap="square">
            <a:spAutoFit/>
          </a:bodyPr>
          <a:lstStyle/>
          <a:p>
            <a:pPr algn="ctr"/>
            <a:r>
              <a:rPr lang="en-US" sz="2800" dirty="0"/>
              <a:t>Asynchronous communication does not require both systems to be up and ready at the same time. </a:t>
            </a:r>
          </a:p>
        </p:txBody>
      </p:sp>
      <p:sp>
        <p:nvSpPr>
          <p:cNvPr id="5" name="Rectangle 4"/>
          <p:cNvSpPr/>
          <p:nvPr/>
        </p:nvSpPr>
        <p:spPr>
          <a:xfrm>
            <a:off x="2123089" y="4272479"/>
            <a:ext cx="7504387" cy="954107"/>
          </a:xfrm>
          <a:prstGeom prst="rect">
            <a:avLst/>
          </a:prstGeom>
        </p:spPr>
        <p:txBody>
          <a:bodyPr wrap="square">
            <a:spAutoFit/>
          </a:bodyPr>
          <a:lstStyle/>
          <a:p>
            <a:pPr lvl="1" algn="ctr"/>
            <a:r>
              <a:rPr lang="en-US" sz="2800" dirty="0"/>
              <a:t>Messages can be transformed in transit without sender or receiver knowing </a:t>
            </a:r>
          </a:p>
        </p:txBody>
      </p:sp>
      <p:sp>
        <p:nvSpPr>
          <p:cNvPr id="6" name="Rectangle 5"/>
          <p:cNvSpPr/>
          <p:nvPr/>
        </p:nvSpPr>
        <p:spPr>
          <a:xfrm>
            <a:off x="2343807" y="5502359"/>
            <a:ext cx="7394027" cy="954107"/>
          </a:xfrm>
          <a:prstGeom prst="rect">
            <a:avLst/>
          </a:prstGeom>
        </p:spPr>
        <p:txBody>
          <a:bodyPr wrap="square">
            <a:spAutoFit/>
          </a:bodyPr>
          <a:lstStyle/>
          <a:p>
            <a:pPr algn="ctr"/>
            <a:r>
              <a:rPr lang="en-US" sz="28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16</a:t>
            </a:fld>
            <a:endParaRPr lang="en-US"/>
          </a:p>
        </p:txBody>
      </p:sp>
    </p:spTree>
    <p:extLst>
      <p:ext uri="{BB962C8B-B14F-4D97-AF65-F5344CB8AC3E}">
        <p14:creationId xmlns:p14="http://schemas.microsoft.com/office/powerpoint/2010/main" val="24387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Requests vs. Events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AA792DF1-A555-43FA-AD2F-E7EC51E120F1}" type="slidenum">
              <a:rPr lang="en-GB" smtClean="0"/>
              <a:t>17</a:t>
            </a:fld>
            <a:endParaRPr lang="en-GB"/>
          </a:p>
        </p:txBody>
      </p:sp>
    </p:spTree>
    <p:extLst>
      <p:ext uri="{BB962C8B-B14F-4D97-AF65-F5344CB8AC3E}">
        <p14:creationId xmlns:p14="http://schemas.microsoft.com/office/powerpoint/2010/main" val="28167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715" y="2376254"/>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048425" y="237625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24832" y="232382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98105" y="2323828"/>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863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91107"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648204"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2060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275429"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953444"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24606"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898105"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554334" y="2535934"/>
            <a:ext cx="1736773" cy="184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554334" y="2535934"/>
            <a:ext cx="67095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1138618" y="2494994"/>
            <a:ext cx="9061163" cy="4770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9982200" y="2685649"/>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5418947" y="5987018"/>
            <a:ext cx="800284" cy="369332"/>
          </a:xfrm>
          <a:prstGeom prst="rect">
            <a:avLst/>
          </a:prstGeom>
          <a:noFill/>
        </p:spPr>
        <p:txBody>
          <a:bodyPr wrap="none" rtlCol="0">
            <a:spAutoFit/>
          </a:bodyPr>
          <a:lstStyle/>
          <a:p>
            <a:r>
              <a:rPr lang="en-US"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5282282" y="2390633"/>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5505654" y="260274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5105577" y="519195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1138618" y="2535933"/>
            <a:ext cx="5139282" cy="436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32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129256" y="4420880"/>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656852" y="4435393"/>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902680" y="5372995"/>
            <a:ext cx="106445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94215" y="199014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339651" y="1969423"/>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351164" y="1947752"/>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24437" y="1947753"/>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40138" y="214982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82333" y="21291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574536"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046940"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653660"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507777"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980181"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77845" y="470794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176011"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094215" y="472867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471530" y="4419173"/>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646452" y="4404639"/>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97377" y="4524519"/>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241D194-4F11-3240-B1A4-C56094D8AA02}"/>
              </a:ext>
            </a:extLst>
          </p:cNvPr>
          <p:cNvSpPr txBox="1"/>
          <p:nvPr/>
        </p:nvSpPr>
        <p:spPr>
          <a:xfrm>
            <a:off x="6875822" y="4541988"/>
            <a:ext cx="1590923" cy="1200329"/>
          </a:xfrm>
          <a:prstGeom prst="rect">
            <a:avLst/>
          </a:prstGeom>
          <a:noFill/>
        </p:spPr>
        <p:txBody>
          <a:bodyPr wrap="square" rtlCol="0">
            <a:spAutoFit/>
          </a:bodyPr>
          <a:lstStyle/>
          <a:p>
            <a:pPr algn="ctr"/>
            <a:r>
              <a:rPr lang="en-US"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740850" y="4456832"/>
            <a:ext cx="1590923" cy="1477328"/>
          </a:xfrm>
          <a:prstGeom prst="rect">
            <a:avLst/>
          </a:prstGeom>
          <a:noFill/>
        </p:spPr>
        <p:txBody>
          <a:bodyPr wrap="square" rtlCol="0">
            <a:spAutoFit/>
          </a:bodyPr>
          <a:lstStyle/>
          <a:p>
            <a:pPr algn="ctr"/>
            <a:r>
              <a:rPr lang="en-US" dirty="0"/>
              <a:t>Consumer has no notion of producer, just a topic on </a:t>
            </a:r>
            <a:r>
              <a:rPr lang="en-US" dirty="0" err="1"/>
              <a:t>tbe</a:t>
            </a:r>
            <a:r>
              <a:rPr lang="en-US"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718095" y="1238188"/>
            <a:ext cx="6075529" cy="369332"/>
          </a:xfrm>
          <a:prstGeom prst="rect">
            <a:avLst/>
          </a:prstGeom>
          <a:noFill/>
        </p:spPr>
        <p:txBody>
          <a:bodyPr wrap="square" rtlCol="0">
            <a:spAutoFit/>
          </a:bodyPr>
          <a:lstStyle/>
          <a:p>
            <a:r>
              <a:rPr lang="en-US" dirty="0"/>
              <a:t>“</a:t>
            </a:r>
            <a:r>
              <a:rPr lang="en-GB" dirty="0"/>
              <a:t>Messaging over a lightweight message bus such as RabbitMQ</a:t>
            </a:r>
            <a:r>
              <a:rPr lang="en-US"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7140999" y="1560524"/>
            <a:ext cx="1886507" cy="276999"/>
          </a:xfrm>
          <a:prstGeom prst="rect">
            <a:avLst/>
          </a:prstGeom>
          <a:noFill/>
        </p:spPr>
        <p:txBody>
          <a:bodyPr wrap="square" rtlCol="0">
            <a:spAutoFit/>
          </a:bodyPr>
          <a:lstStyle/>
          <a:p>
            <a:pPr algn="ctr"/>
            <a:r>
              <a:rPr lang="en-US" sz="12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4468" y="3790838"/>
            <a:ext cx="534609" cy="534609"/>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6685714" y="443819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5380026" y="195055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5603398" y="216266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6536639" y="45580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5310670" y="475534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19</a:t>
            </a:fld>
            <a:endParaRPr lang="en-GB"/>
          </a:p>
        </p:txBody>
      </p:sp>
    </p:spTree>
    <p:extLst>
      <p:ext uri="{BB962C8B-B14F-4D97-AF65-F5344CB8AC3E}">
        <p14:creationId xmlns:p14="http://schemas.microsoft.com/office/powerpoint/2010/main" val="163116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1060938" y="2106979"/>
            <a:ext cx="10515600" cy="3637329"/>
          </a:xfrm>
        </p:spPr>
        <p:txBody>
          <a:bodyPr>
            <a:normAutofit fontScale="92500" lnSpcReduction="20000"/>
          </a:bodyPr>
          <a:lstStyle/>
          <a:p>
            <a:r>
              <a:rPr lang="en-GB" dirty="0"/>
              <a:t>Software Developer for over 20 years</a:t>
            </a:r>
          </a:p>
          <a:p>
            <a:pPr lvl="1"/>
            <a:r>
              <a:rPr lang="en-GB" dirty="0"/>
              <a:t>Worked mainly for ISVs</a:t>
            </a:r>
          </a:p>
          <a:p>
            <a:pPr lvl="2"/>
            <a:r>
              <a:rPr lang="en-GB" dirty="0"/>
              <a:t>Reuters, SunGard, Misys, Huddle, Just Eat</a:t>
            </a:r>
          </a:p>
          <a:p>
            <a:pPr lvl="1"/>
            <a:r>
              <a:rPr lang="en-GB" dirty="0"/>
              <a:t>Worked for a couple of MIS departments</a:t>
            </a:r>
          </a:p>
          <a:p>
            <a:pPr lvl="2"/>
            <a:r>
              <a:rPr lang="en-GB" dirty="0"/>
              <a:t>DTI, Beazley</a:t>
            </a:r>
          </a:p>
          <a:p>
            <a:r>
              <a:rPr lang="en-GB" dirty="0"/>
              <a:t>Building Event Driven solutions for over 20 years</a:t>
            </a:r>
          </a:p>
          <a:p>
            <a:pPr lvl="1"/>
            <a:r>
              <a:rPr lang="en-GB" dirty="0"/>
              <a:t>Initially used event driven systems to scale. COM+ era</a:t>
            </a:r>
          </a:p>
          <a:p>
            <a:pPr lvl="1"/>
            <a:r>
              <a:rPr lang="en-GB" dirty="0"/>
              <a:t>Later used event driven systems to integrate. SOA 2.0 era</a:t>
            </a:r>
          </a:p>
          <a:p>
            <a:pPr lvl="1"/>
            <a:r>
              <a:rPr lang="en-GB" dirty="0"/>
              <a:t>Now, microservices</a:t>
            </a:r>
          </a:p>
          <a:p>
            <a:r>
              <a:rPr lang="en-GB" dirty="0"/>
              <a:t>No Smart Guys</a:t>
            </a:r>
          </a:p>
          <a:p>
            <a:pPr lvl="1"/>
            <a:r>
              <a:rPr lang="en-GB" dirty="0"/>
              <a:t>Only Us!</a:t>
            </a:r>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16440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0993997" y="446583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828607" y="452651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808899" y="5372995"/>
            <a:ext cx="10562483"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4955" y="200521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186969" y="2005215"/>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522919" y="203887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689178" y="199271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100878"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429651"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46291" y="225098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911681" y="220481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518401" y="478366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775216" y="557295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79532" y="464639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844922" y="460023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925163"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47766" y="482982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954955"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332270" y="4434244"/>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493770" y="444043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344695" y="456031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86C5F5B-F15A-CE48-8123-84D2169B922F}"/>
              </a:ext>
            </a:extLst>
          </p:cNvPr>
          <p:cNvSpPr txBox="1"/>
          <p:nvPr/>
        </p:nvSpPr>
        <p:spPr>
          <a:xfrm>
            <a:off x="3266775" y="1332659"/>
            <a:ext cx="5039259" cy="369332"/>
          </a:xfrm>
          <a:prstGeom prst="rect">
            <a:avLst/>
          </a:prstGeom>
          <a:noFill/>
        </p:spPr>
        <p:txBody>
          <a:bodyPr wrap="square" rtlCol="0">
            <a:spAutoFit/>
          </a:bodyPr>
          <a:lstStyle/>
          <a:p>
            <a:r>
              <a:rPr lang="en-US"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529194"/>
            <a:ext cx="667031" cy="667031"/>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994963"/>
            <a:ext cx="667031" cy="667031"/>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5549934"/>
            <a:ext cx="667031" cy="667031"/>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5298527" y="2000241"/>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5274942" y="476476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20</a:t>
            </a:fld>
            <a:endParaRPr lang="en-GB"/>
          </a:p>
        </p:txBody>
      </p:sp>
    </p:spTree>
    <p:extLst>
      <p:ext uri="{BB962C8B-B14F-4D97-AF65-F5344CB8AC3E}">
        <p14:creationId xmlns:p14="http://schemas.microsoft.com/office/powerpoint/2010/main" val="265825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265242" y="440940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792838" y="442392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66045" y="5372995"/>
            <a:ext cx="1097076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1760" y="193628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265219" y="193627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87150" y="1936280"/>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960423" y="193628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7683"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07901"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10522"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82926"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789646"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43763"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1116167"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03413"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11997"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51760"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129075" y="436530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572020" y="437149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22945" y="449137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417" y="4368707"/>
            <a:ext cx="802066" cy="802066"/>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5246" y="3522408"/>
            <a:ext cx="773548" cy="773548"/>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a:endCxn id="32" idx="2"/>
          </p:cNvCxnSpPr>
          <p:nvPr/>
        </p:nvCxnSpPr>
        <p:spPr>
          <a:xfrm flipV="1">
            <a:off x="4572020" y="2464076"/>
            <a:ext cx="1671134" cy="1058332"/>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6349445" y="2234104"/>
            <a:ext cx="365230" cy="769441"/>
          </a:xfrm>
          <a:prstGeom prst="rect">
            <a:avLst/>
          </a:prstGeom>
          <a:noFill/>
        </p:spPr>
        <p:txBody>
          <a:bodyPr wrap="square" rtlCol="0">
            <a:spAutoFit/>
          </a:bodyPr>
          <a:lstStyle/>
          <a:p>
            <a:r>
              <a:rPr lang="en-US" sz="44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404086" y="188263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228933" y="467358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0660569D-6CB2-4E47-BCB5-0E4C371B54B7}"/>
              </a:ext>
            </a:extLst>
          </p:cNvPr>
          <p:cNvSpPr>
            <a:spLocks noGrp="1"/>
          </p:cNvSpPr>
          <p:nvPr>
            <p:ph type="sldNum" sz="quarter" idx="12"/>
          </p:nvPr>
        </p:nvSpPr>
        <p:spPr/>
        <p:txBody>
          <a:bodyPr/>
          <a:lstStyle/>
          <a:p>
            <a:fld id="{AA792DF1-A555-43FA-AD2F-E7EC51E120F1}" type="slidenum">
              <a:rPr lang="en-GB" smtClean="0"/>
              <a:t>21</a:t>
            </a:fld>
            <a:endParaRPr lang="en-GB"/>
          </a:p>
        </p:txBody>
      </p:sp>
    </p:spTree>
    <p:extLst>
      <p:ext uri="{BB962C8B-B14F-4D97-AF65-F5344CB8AC3E}">
        <p14:creationId xmlns:p14="http://schemas.microsoft.com/office/powerpoint/2010/main" val="147591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7320B8-B2FC-C843-BC14-FF9129AE7582}"/>
              </a:ext>
            </a:extLst>
          </p:cNvPr>
          <p:cNvSpPr>
            <a:spLocks noGrp="1"/>
          </p:cNvSpPr>
          <p:nvPr>
            <p:ph type="title"/>
          </p:nvPr>
        </p:nvSpPr>
        <p:spPr>
          <a:noFill/>
        </p:spPr>
        <p:txBody>
          <a:bodyPr/>
          <a:lstStyle/>
          <a:p>
            <a:r>
              <a:rPr lang="en-US" dirty="0"/>
              <a:t>Pipes, Conversations and Reference Data</a:t>
            </a:r>
          </a:p>
        </p:txBody>
      </p:sp>
      <p:sp>
        <p:nvSpPr>
          <p:cNvPr id="8" name="Text Placeholder 7">
            <a:extLst>
              <a:ext uri="{FF2B5EF4-FFF2-40B4-BE49-F238E27FC236}">
                <a16:creationId xmlns:a16="http://schemas.microsoft.com/office/drawing/2014/main" id="{AAC8D2DE-FBE7-8347-BE9C-767DB9BBA8D8}"/>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DEF39A0A-1C0C-C64D-9B2E-23709F2EAE63}"/>
              </a:ext>
            </a:extLst>
          </p:cNvPr>
          <p:cNvSpPr>
            <a:spLocks noGrp="1"/>
          </p:cNvSpPr>
          <p:nvPr>
            <p:ph type="sldNum" sz="quarter" idx="12"/>
          </p:nvPr>
        </p:nvSpPr>
        <p:spPr/>
        <p:txBody>
          <a:bodyPr/>
          <a:lstStyle/>
          <a:p>
            <a:fld id="{AA792DF1-A555-43FA-AD2F-E7EC51E120F1}" type="slidenum">
              <a:rPr lang="en-GB" smtClean="0"/>
              <a:t>22</a:t>
            </a:fld>
            <a:endParaRPr lang="en-GB"/>
          </a:p>
        </p:txBody>
      </p:sp>
    </p:spTree>
    <p:extLst>
      <p:ext uri="{BB962C8B-B14F-4D97-AF65-F5344CB8AC3E}">
        <p14:creationId xmlns:p14="http://schemas.microsoft.com/office/powerpoint/2010/main" val="2466666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622852" y="636104"/>
            <a:ext cx="10959548" cy="5751444"/>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7600" y="4019626"/>
            <a:ext cx="1072522" cy="107252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7600" y="3940301"/>
            <a:ext cx="1072522" cy="971668"/>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9046" y="5084119"/>
            <a:ext cx="655728" cy="655728"/>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2165131" y="572813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4301455" y="4712475"/>
            <a:ext cx="2524539" cy="1200329"/>
          </a:xfrm>
          <a:prstGeom prst="rect">
            <a:avLst/>
          </a:prstGeom>
          <a:noFill/>
        </p:spPr>
        <p:txBody>
          <a:bodyPr wrap="square" rtlCol="0">
            <a:spAutoFit/>
          </a:bodyPr>
          <a:lstStyle/>
          <a:p>
            <a:pPr algn="ctr"/>
            <a:r>
              <a:rPr lang="en-US"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5211474" y="15090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a:t>
            </a:r>
          </a:p>
          <a:p>
            <a:pPr algn="ctr"/>
            <a:r>
              <a:rPr lang="en-GB" dirty="0">
                <a:solidFill>
                  <a:schemeClr val="tx1"/>
                </a:solidFill>
              </a:rPr>
              <a:t>Reference</a:t>
            </a:r>
          </a:p>
          <a:p>
            <a:pPr algn="ctr"/>
            <a:r>
              <a:rPr lang="en-GB"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95097" y="50841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3016570" y="371978"/>
            <a:ext cx="3079430" cy="923330"/>
          </a:xfrm>
          <a:prstGeom prst="rect">
            <a:avLst/>
          </a:prstGeom>
          <a:noFill/>
        </p:spPr>
        <p:txBody>
          <a:bodyPr wrap="square" rtlCol="0">
            <a:spAutoFit/>
          </a:bodyPr>
          <a:lstStyle/>
          <a:p>
            <a:pPr algn="ctr"/>
            <a:r>
              <a:rPr lang="en-US"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7499031" y="24532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7741713" y="405008"/>
            <a:ext cx="1231392" cy="369332"/>
          </a:xfrm>
          <a:prstGeom prst="rect">
            <a:avLst/>
          </a:prstGeom>
          <a:noFill/>
          <a:ln>
            <a:solidFill>
              <a:schemeClr val="accent1"/>
            </a:solidFill>
          </a:ln>
        </p:spPr>
        <p:txBody>
          <a:bodyPr wrap="square" rtlCol="0">
            <a:spAutoFit/>
          </a:bodyPr>
          <a:lstStyle/>
          <a:p>
            <a:pPr algn="ctr"/>
            <a:r>
              <a:rPr lang="en-US"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9058" y="1831456"/>
            <a:ext cx="773548" cy="773548"/>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2151022" y="243570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2400874" y="264490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8312104" y="3125410"/>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1002357" y="3650223"/>
            <a:ext cx="1148665" cy="143389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8337231" y="2674355"/>
            <a:ext cx="782133" cy="8777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5959095" y="1459841"/>
            <a:ext cx="1539936" cy="49178"/>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10309532" y="371978"/>
            <a:ext cx="1806286" cy="1754326"/>
          </a:xfrm>
          <a:prstGeom prst="rect">
            <a:avLst/>
          </a:prstGeom>
          <a:noFill/>
        </p:spPr>
        <p:txBody>
          <a:bodyPr wrap="square" rtlCol="0">
            <a:spAutoFit/>
          </a:bodyPr>
          <a:lstStyle/>
          <a:p>
            <a:pPr algn="ctr"/>
            <a:r>
              <a:rPr lang="en-US" sz="3600" b="1" dirty="0"/>
              <a:t>Push</a:t>
            </a:r>
          </a:p>
          <a:p>
            <a:pPr algn="ctr"/>
            <a:r>
              <a:rPr lang="en-US" sz="3600" b="1" dirty="0"/>
              <a:t>Not</a:t>
            </a:r>
          </a:p>
          <a:p>
            <a:pPr algn="ctr"/>
            <a:r>
              <a:rPr lang="en-US" sz="3600" b="1" dirty="0"/>
              <a:t> Pull</a:t>
            </a:r>
          </a:p>
        </p:txBody>
      </p:sp>
      <p:sp>
        <p:nvSpPr>
          <p:cNvPr id="3" name="Slide Number Placeholder 2">
            <a:extLst>
              <a:ext uri="{FF2B5EF4-FFF2-40B4-BE49-F238E27FC236}">
                <a16:creationId xmlns:a16="http://schemas.microsoft.com/office/drawing/2014/main" id="{51D55EEA-7EC5-3F45-B7F2-E517B50F6BB4}"/>
              </a:ext>
            </a:extLst>
          </p:cNvPr>
          <p:cNvSpPr>
            <a:spLocks noGrp="1"/>
          </p:cNvSpPr>
          <p:nvPr>
            <p:ph type="sldNum" sz="quarter" idx="12"/>
          </p:nvPr>
        </p:nvSpPr>
        <p:spPr/>
        <p:txBody>
          <a:bodyPr/>
          <a:lstStyle/>
          <a:p>
            <a:fld id="{AA792DF1-A555-43FA-AD2F-E7EC51E120F1}" type="slidenum">
              <a:rPr lang="en-GB" smtClean="0"/>
              <a:t>23</a:t>
            </a:fld>
            <a:endParaRPr lang="en-GB"/>
          </a:p>
        </p:txBody>
      </p:sp>
    </p:spTree>
    <p:extLst>
      <p:ext uri="{BB962C8B-B14F-4D97-AF65-F5344CB8AC3E}">
        <p14:creationId xmlns:p14="http://schemas.microsoft.com/office/powerpoint/2010/main" val="137476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7502" y="4964303"/>
            <a:ext cx="706992" cy="640510"/>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3527081" y="3978502"/>
            <a:ext cx="1329936" cy="1477328"/>
          </a:xfrm>
          <a:prstGeom prst="rect">
            <a:avLst/>
          </a:prstGeom>
          <a:noFill/>
        </p:spPr>
        <p:txBody>
          <a:bodyPr wrap="square" rtlCol="0">
            <a:spAutoFit/>
          </a:bodyPr>
          <a:lstStyle/>
          <a:p>
            <a:pPr algn="ctr"/>
            <a:r>
              <a:rPr lang="en-US"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Pipes and Filters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24</a:t>
            </a:fld>
            <a:endParaRPr lang="en-GB"/>
          </a:p>
        </p:txBody>
      </p:sp>
    </p:spTree>
    <p:extLst>
      <p:ext uri="{BB962C8B-B14F-4D97-AF65-F5344CB8AC3E}">
        <p14:creationId xmlns:p14="http://schemas.microsoft.com/office/powerpoint/2010/main" val="35614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527084" y="932831"/>
            <a:ext cx="1471830" cy="17303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4155010" y="141639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61167" y="932831"/>
            <a:ext cx="1811054" cy="22476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4432070" y="16160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6334417" y="879729"/>
            <a:ext cx="0" cy="714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5854546" y="932831"/>
            <a:ext cx="0" cy="6041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5704259" y="97577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941B95E-64CA-2442-835D-540133DD4790}"/>
              </a:ext>
            </a:extLst>
          </p:cNvPr>
          <p:cNvSpPr/>
          <p:nvPr/>
        </p:nvSpPr>
        <p:spPr>
          <a:xfrm>
            <a:off x="6181956" y="95453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6958321" y="907811"/>
            <a:ext cx="2373696" cy="629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720716" cy="17303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7830858" y="165593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87EF6FAB-25D2-3445-A93C-AE83B063C392}"/>
              </a:ext>
            </a:extLst>
          </p:cNvPr>
          <p:cNvSpPr/>
          <p:nvPr/>
        </p:nvSpPr>
        <p:spPr>
          <a:xfrm rot="17190658">
            <a:off x="7948880" y="8894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383B39-9251-114E-B83E-2D3AED857F77}"/>
              </a:ext>
            </a:extLst>
          </p:cNvPr>
          <p:cNvSpPr txBox="1"/>
          <p:nvPr/>
        </p:nvSpPr>
        <p:spPr>
          <a:xfrm>
            <a:off x="3680178" y="3567289"/>
            <a:ext cx="1219049" cy="923330"/>
          </a:xfrm>
          <a:prstGeom prst="rect">
            <a:avLst/>
          </a:prstGeom>
          <a:noFill/>
        </p:spPr>
        <p:txBody>
          <a:bodyPr wrap="square" rtlCol="0">
            <a:spAutoFit/>
          </a:bodyPr>
          <a:lstStyle/>
          <a:p>
            <a:pPr algn="ctr"/>
            <a:r>
              <a:rPr lang="en-US"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6579586" y="2071403"/>
            <a:ext cx="1219049" cy="1200329"/>
          </a:xfrm>
          <a:prstGeom prst="rect">
            <a:avLst/>
          </a:prstGeom>
          <a:noFill/>
        </p:spPr>
        <p:txBody>
          <a:bodyPr wrap="square" rtlCol="0">
            <a:spAutoFit/>
          </a:bodyPr>
          <a:lstStyle/>
          <a:p>
            <a:pPr algn="ctr"/>
            <a:r>
              <a:rPr lang="en-US"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8480139" y="227528"/>
            <a:ext cx="2007239" cy="923330"/>
          </a:xfrm>
          <a:prstGeom prst="rect">
            <a:avLst/>
          </a:prstGeom>
          <a:noFill/>
        </p:spPr>
        <p:txBody>
          <a:bodyPr wrap="square" rtlCol="0">
            <a:spAutoFit/>
          </a:bodyPr>
          <a:lstStyle/>
          <a:p>
            <a:pPr algn="ctr"/>
            <a:r>
              <a:rPr lang="en-US"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Conversations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25</a:t>
            </a:fld>
            <a:endParaRPr lang="en-GB"/>
          </a:p>
        </p:txBody>
      </p:sp>
    </p:spTree>
    <p:extLst>
      <p:ext uri="{BB962C8B-B14F-4D97-AF65-F5344CB8AC3E}">
        <p14:creationId xmlns:p14="http://schemas.microsoft.com/office/powerpoint/2010/main" val="3117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 name="Slide Number Placeholder 1">
            <a:extLst>
              <a:ext uri="{FF2B5EF4-FFF2-40B4-BE49-F238E27FC236}">
                <a16:creationId xmlns:a16="http://schemas.microsoft.com/office/drawing/2014/main" id="{18BF878D-05A7-8E47-A1FF-CD17CDE9CE2E}"/>
              </a:ext>
            </a:extLst>
          </p:cNvPr>
          <p:cNvSpPr>
            <a:spLocks noGrp="1"/>
          </p:cNvSpPr>
          <p:nvPr>
            <p:ph type="sldNum" sz="quarter" idx="12"/>
          </p:nvPr>
        </p:nvSpPr>
        <p:spPr/>
        <p:txBody>
          <a:bodyPr/>
          <a:lstStyle/>
          <a:p>
            <a:fld id="{AA792DF1-A555-43FA-AD2F-E7EC51E120F1}" type="slidenum">
              <a:rPr lang="en-GB" smtClean="0"/>
              <a:t>26</a:t>
            </a:fld>
            <a:endParaRPr lang="en-GB"/>
          </a:p>
        </p:txBody>
      </p:sp>
    </p:spTree>
    <p:extLst>
      <p:ext uri="{BB962C8B-B14F-4D97-AF65-F5344CB8AC3E}">
        <p14:creationId xmlns:p14="http://schemas.microsoft.com/office/powerpoint/2010/main" val="278721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717616" y="5525610"/>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197155" y="5525609"/>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2503" y="4558111"/>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452" y="4347096"/>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831" y="4136081"/>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603765" y="4829909"/>
            <a:ext cx="11723" cy="6957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31345" y="3829370"/>
            <a:ext cx="668215" cy="668215"/>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732544" y="210869"/>
            <a:ext cx="4079629" cy="1169551"/>
          </a:xfrm>
          <a:prstGeom prst="rect">
            <a:avLst/>
          </a:prstGeom>
          <a:noFill/>
        </p:spPr>
        <p:txBody>
          <a:bodyPr wrap="square" rtlCol="0">
            <a:spAutoFit/>
          </a:bodyPr>
          <a:lstStyle/>
          <a:p>
            <a:r>
              <a:rPr lang="en-US" sz="1400" dirty="0"/>
              <a:t>Event:</a:t>
            </a:r>
          </a:p>
          <a:p>
            <a:r>
              <a:rPr lang="en-US" sz="1400" dirty="0"/>
              <a:t>{ [booking made: {</a:t>
            </a:r>
          </a:p>
          <a:p>
            <a:r>
              <a:rPr lang="en-US" sz="1400" dirty="0"/>
              <a:t>	date:05 JUN</a:t>
            </a:r>
          </a:p>
          <a:p>
            <a:r>
              <a:rPr lang="en-US" sz="1400" dirty="0"/>
              <a:t>	…</a:t>
            </a:r>
          </a:p>
          <a:p>
            <a:r>
              <a:rPr lang="en-US" sz="140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095027" y="3444548"/>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369171" y="3133370"/>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8" y="4483365"/>
            <a:ext cx="1019506" cy="923330"/>
          </a:xfrm>
          <a:prstGeom prst="rect">
            <a:avLst/>
          </a:prstGeom>
          <a:noFill/>
        </p:spPr>
        <p:txBody>
          <a:bodyPr wrap="square" rtlCol="0">
            <a:spAutoFit/>
          </a:bodyPr>
          <a:lstStyle/>
          <a:p>
            <a:r>
              <a:rPr lang="en-US" dirty="0"/>
              <a:t>Write Payment</a:t>
            </a:r>
          </a:p>
          <a:p>
            <a:r>
              <a:rPr lang="en-US"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9582873" y="3384020"/>
            <a:ext cx="1483712" cy="923330"/>
          </a:xfrm>
          <a:prstGeom prst="rect">
            <a:avLst/>
          </a:prstGeom>
          <a:noFill/>
        </p:spPr>
        <p:txBody>
          <a:bodyPr wrap="square" rtlCol="0">
            <a:spAutoFit/>
          </a:bodyPr>
          <a:lstStyle/>
          <a:p>
            <a:r>
              <a:rPr lang="en-US"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2143701" y="1644709"/>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2"/>
            <a:ext cx="19017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736325" y="4960629"/>
            <a:ext cx="358702" cy="728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27</a:t>
            </a:fld>
            <a:endParaRPr lang="en-GB"/>
          </a:p>
        </p:txBody>
      </p:sp>
    </p:spTree>
    <p:extLst>
      <p:ext uri="{BB962C8B-B14F-4D97-AF65-F5344CB8AC3E}">
        <p14:creationId xmlns:p14="http://schemas.microsoft.com/office/powerpoint/2010/main" val="34306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2533374" y="157595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7852807" y="161687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679297" y="173563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8095489" y="177655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9116322" y="435796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770004" y="439205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7493828" y="4382611"/>
            <a:ext cx="120332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a:p>
            <a:pPr algn="ctr"/>
            <a:r>
              <a:rPr lang="en-GB"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8691007" y="4045901"/>
            <a:ext cx="6142" cy="53703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8802111" y="4004980"/>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8956145" y="3889094"/>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5706188" y="2403402"/>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5710909" y="5501290"/>
            <a:ext cx="879675" cy="369332"/>
          </a:xfrm>
          <a:prstGeom prst="rect">
            <a:avLst/>
          </a:prstGeom>
          <a:noFill/>
        </p:spPr>
        <p:txBody>
          <a:bodyPr wrap="square" rtlCol="0">
            <a:spAutoFit/>
          </a:bodyPr>
          <a:lstStyle/>
          <a:p>
            <a:r>
              <a:rPr lang="en-US"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5706188" y="2207798"/>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5372581" y="4978864"/>
            <a:ext cx="879675" cy="369332"/>
          </a:xfrm>
          <a:prstGeom prst="rect">
            <a:avLst/>
          </a:prstGeom>
          <a:noFill/>
        </p:spPr>
        <p:txBody>
          <a:bodyPr wrap="square" rtlCol="0">
            <a:spAutoFit/>
          </a:bodyPr>
          <a:lstStyle/>
          <a:p>
            <a:r>
              <a:rPr lang="en-US"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3680749" y="4676173"/>
            <a:ext cx="3727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5423469" y="4321494"/>
            <a:ext cx="879675" cy="369332"/>
          </a:xfrm>
          <a:prstGeom prst="rect">
            <a:avLst/>
          </a:prstGeom>
          <a:noFill/>
        </p:spPr>
        <p:txBody>
          <a:bodyPr wrap="square" rtlCol="0">
            <a:spAutoFit/>
          </a:bodyPr>
          <a:lstStyle/>
          <a:p>
            <a:r>
              <a:rPr lang="en-US"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5648855" y="2069528"/>
            <a:ext cx="124108" cy="476915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5712836" y="3721279"/>
            <a:ext cx="879675" cy="369332"/>
          </a:xfrm>
          <a:prstGeom prst="rect">
            <a:avLst/>
          </a:prstGeom>
          <a:noFill/>
        </p:spPr>
        <p:txBody>
          <a:bodyPr wrap="square" rtlCol="0">
            <a:spAutoFit/>
          </a:bodyPr>
          <a:lstStyle/>
          <a:p>
            <a:r>
              <a:rPr lang="en-US"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399924" y="232693"/>
            <a:ext cx="7297241" cy="646331"/>
          </a:xfrm>
          <a:prstGeom prst="rect">
            <a:avLst/>
          </a:prstGeom>
          <a:noFill/>
        </p:spPr>
        <p:txBody>
          <a:bodyPr wrap="square" rtlCol="0">
            <a:spAutoFit/>
          </a:bodyPr>
          <a:lstStyle/>
          <a:p>
            <a:pPr algn="ctr"/>
            <a:r>
              <a:rPr lang="en-US" sz="3600" b="1" dirty="0"/>
              <a:t>Reference Data is Protocol Agnostic</a:t>
            </a:r>
          </a:p>
        </p:txBody>
      </p:sp>
      <p:sp>
        <p:nvSpPr>
          <p:cNvPr id="2" name="Slide Number Placeholder 1">
            <a:extLst>
              <a:ext uri="{FF2B5EF4-FFF2-40B4-BE49-F238E27FC236}">
                <a16:creationId xmlns:a16="http://schemas.microsoft.com/office/drawing/2014/main" id="{D8FEF18B-ECD0-FF40-A11B-4E9371F4A1B4}"/>
              </a:ext>
            </a:extLst>
          </p:cNvPr>
          <p:cNvSpPr>
            <a:spLocks noGrp="1"/>
          </p:cNvSpPr>
          <p:nvPr>
            <p:ph type="sldNum" sz="quarter" idx="12"/>
          </p:nvPr>
        </p:nvSpPr>
        <p:spPr/>
        <p:txBody>
          <a:bodyPr/>
          <a:lstStyle/>
          <a:p>
            <a:fld id="{AA792DF1-A555-43FA-AD2F-E7EC51E120F1}" type="slidenum">
              <a:rPr lang="en-GB" smtClean="0"/>
              <a:t>28</a:t>
            </a:fld>
            <a:endParaRPr lang="en-GB"/>
          </a:p>
        </p:txBody>
      </p:sp>
    </p:spTree>
    <p:extLst>
      <p:ext uri="{BB962C8B-B14F-4D97-AF65-F5344CB8AC3E}">
        <p14:creationId xmlns:p14="http://schemas.microsoft.com/office/powerpoint/2010/main" val="4121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lstStyle/>
          <a:p>
            <a:pPr algn="ctr"/>
            <a:r>
              <a:rPr lang="en-US"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4064977" y="2795648"/>
            <a:ext cx="4062046" cy="1855421"/>
          </a:xfrm>
        </p:spPr>
        <p:txBody>
          <a:bodyPr/>
          <a:lstStyle/>
          <a:p>
            <a:r>
              <a:rPr lang="en-US" dirty="0"/>
              <a:t>Operand Data</a:t>
            </a:r>
          </a:p>
          <a:p>
            <a:r>
              <a:rPr lang="en-US" dirty="0"/>
              <a:t>Shared Collections</a:t>
            </a:r>
          </a:p>
          <a:p>
            <a:r>
              <a:rPr lang="en-US"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29</a:t>
            </a:fld>
            <a:endParaRPr lang="en-GB"/>
          </a:p>
        </p:txBody>
      </p:sp>
    </p:spTree>
    <p:extLst>
      <p:ext uri="{BB962C8B-B14F-4D97-AF65-F5344CB8AC3E}">
        <p14:creationId xmlns:p14="http://schemas.microsoft.com/office/powerpoint/2010/main" val="419949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2124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30</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1594341" y="4113221"/>
            <a:ext cx="9900137" cy="769441"/>
          </a:xfrm>
          <a:prstGeom prst="rect">
            <a:avLst/>
          </a:prstGeom>
          <a:noFill/>
        </p:spPr>
        <p:txBody>
          <a:bodyPr wrap="square" rtlCol="0">
            <a:spAutoFit/>
          </a:bodyPr>
          <a:lstStyle/>
          <a:p>
            <a:r>
              <a:rPr lang="en-US" sz="4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1145931" y="1118901"/>
            <a:ext cx="9900137" cy="769441"/>
          </a:xfrm>
          <a:prstGeom prst="rect">
            <a:avLst/>
          </a:prstGeom>
          <a:noFill/>
        </p:spPr>
        <p:txBody>
          <a:bodyPr wrap="square" rtlCol="0">
            <a:spAutoFit/>
          </a:bodyPr>
          <a:lstStyle/>
          <a:p>
            <a:pPr algn="ctr"/>
            <a:r>
              <a:rPr lang="en-US" sz="4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1594341" y="2639533"/>
            <a:ext cx="9900137" cy="769441"/>
          </a:xfrm>
          <a:prstGeom prst="rect">
            <a:avLst/>
          </a:prstGeom>
          <a:noFill/>
        </p:spPr>
        <p:txBody>
          <a:bodyPr wrap="square" rtlCol="0">
            <a:spAutoFit/>
          </a:bodyPr>
          <a:lstStyle/>
          <a:p>
            <a:r>
              <a:rPr lang="en-US" sz="4400" dirty="0"/>
              <a:t>We cache Outside Data not Inside Data!</a:t>
            </a:r>
          </a:p>
        </p:txBody>
      </p:sp>
    </p:spTree>
    <p:extLst>
      <p:ext uri="{BB962C8B-B14F-4D97-AF65-F5344CB8AC3E}">
        <p14:creationId xmlns:p14="http://schemas.microsoft.com/office/powerpoint/2010/main" val="70684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Correctness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AA792DF1-A555-43FA-AD2F-E7EC51E120F1}" type="slidenum">
              <a:rPr lang="en-GB" smtClean="0"/>
              <a:t>31</a:t>
            </a:fld>
            <a:endParaRPr lang="en-GB"/>
          </a:p>
        </p:txBody>
      </p:sp>
    </p:spTree>
    <p:extLst>
      <p:ext uri="{BB962C8B-B14F-4D97-AF65-F5344CB8AC3E}">
        <p14:creationId xmlns:p14="http://schemas.microsoft.com/office/powerpoint/2010/main" val="1279367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32</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2508346" y="1728078"/>
            <a:ext cx="6960775" cy="4317832"/>
          </a:xfrm>
          <a:prstGeom prst="rect">
            <a:avLst/>
          </a:prstGeom>
        </p:spPr>
      </p:pic>
    </p:spTree>
    <p:extLst>
      <p:ext uri="{BB962C8B-B14F-4D97-AF65-F5344CB8AC3E}">
        <p14:creationId xmlns:p14="http://schemas.microsoft.com/office/powerpoint/2010/main" val="4025348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33</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712721" y="1697562"/>
            <a:ext cx="7267454" cy="4347638"/>
          </a:xfrm>
          <a:prstGeom prst="rect">
            <a:avLst/>
          </a:prstGeom>
        </p:spPr>
      </p:pic>
    </p:spTree>
    <p:extLst>
      <p:ext uri="{BB962C8B-B14F-4D97-AF65-F5344CB8AC3E}">
        <p14:creationId xmlns:p14="http://schemas.microsoft.com/office/powerpoint/2010/main" val="3874568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34</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866390" y="1784350"/>
            <a:ext cx="6624569" cy="4199890"/>
          </a:xfrm>
          <a:prstGeom prst="rect">
            <a:avLst/>
          </a:prstGeom>
        </p:spPr>
      </p:pic>
    </p:spTree>
    <p:extLst>
      <p:ext uri="{BB962C8B-B14F-4D97-AF65-F5344CB8AC3E}">
        <p14:creationId xmlns:p14="http://schemas.microsoft.com/office/powerpoint/2010/main" val="2009032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9355A0-523C-8547-A200-2E33F331B189}"/>
              </a:ext>
            </a:extLst>
          </p:cNvPr>
          <p:cNvSpPr>
            <a:spLocks noGrp="1"/>
          </p:cNvSpPr>
          <p:nvPr>
            <p:ph type="title"/>
          </p:nvPr>
        </p:nvSpPr>
        <p:spPr/>
        <p:txBody>
          <a:bodyPr/>
          <a:lstStyle/>
          <a:p>
            <a:r>
              <a:rPr lang="en-US" dirty="0"/>
              <a:t>ECST: Logs vs Queues</a:t>
            </a:r>
          </a:p>
        </p:txBody>
      </p:sp>
      <p:sp>
        <p:nvSpPr>
          <p:cNvPr id="6" name="Text Placeholder 5">
            <a:extLst>
              <a:ext uri="{FF2B5EF4-FFF2-40B4-BE49-F238E27FC236}">
                <a16:creationId xmlns:a16="http://schemas.microsoft.com/office/drawing/2014/main" id="{7AFB6F1D-3C51-3E4A-8E54-6F61B5E8F95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83051E9C-B00B-024C-A61F-8B9FCFFC6CC3}"/>
              </a:ext>
            </a:extLst>
          </p:cNvPr>
          <p:cNvSpPr>
            <a:spLocks noGrp="1"/>
          </p:cNvSpPr>
          <p:nvPr>
            <p:ph type="sldNum" sz="quarter" idx="12"/>
          </p:nvPr>
        </p:nvSpPr>
        <p:spPr/>
        <p:txBody>
          <a:bodyPr/>
          <a:lstStyle/>
          <a:p>
            <a:fld id="{AA792DF1-A555-43FA-AD2F-E7EC51E120F1}" type="slidenum">
              <a:rPr lang="en-GB" smtClean="0"/>
              <a:t>35</a:t>
            </a:fld>
            <a:endParaRPr lang="en-GB"/>
          </a:p>
        </p:txBody>
      </p:sp>
    </p:spTree>
    <p:extLst>
      <p:ext uri="{BB962C8B-B14F-4D97-AF65-F5344CB8AC3E}">
        <p14:creationId xmlns:p14="http://schemas.microsoft.com/office/powerpoint/2010/main" val="4128139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36</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2809792"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7063602"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2919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7245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8011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2987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6794368"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7692251"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7775579" y="383029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7891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3132490" y="383029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3406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7865756" y="3860987"/>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2683518" y="5301144"/>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5353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7753951" y="467924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6192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2488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3521281" y="4627022"/>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1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4194497" y="3963275"/>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712341" y="5336605"/>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5917796" y="5262916"/>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28342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37</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3245656"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7499466"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3355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7681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8447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3423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7230232"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8128115"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8211443" y="3398310"/>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8326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3568354" y="3398310"/>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3842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8301620" y="3429001"/>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3119382" y="4869158"/>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5789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8189815" y="424726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6628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2924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3957145" y="4195036"/>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8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7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8814881"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4573934"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1864428"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6546405"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407616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D7A799-273B-BE4A-9DEB-9983878F4534}"/>
              </a:ext>
            </a:extLst>
          </p:cNvPr>
          <p:cNvSpPr>
            <a:spLocks noGrp="1"/>
          </p:cNvSpPr>
          <p:nvPr>
            <p:ph type="title"/>
          </p:nvPr>
        </p:nvSpPr>
        <p:spPr/>
        <p:txBody>
          <a:bodyPr/>
          <a:lstStyle/>
          <a:p>
            <a:r>
              <a:rPr lang="en-US" dirty="0"/>
              <a:t>Done!</a:t>
            </a:r>
          </a:p>
        </p:txBody>
      </p:sp>
      <p:sp>
        <p:nvSpPr>
          <p:cNvPr id="7" name="Text Placeholder 6">
            <a:extLst>
              <a:ext uri="{FF2B5EF4-FFF2-40B4-BE49-F238E27FC236}">
                <a16:creationId xmlns:a16="http://schemas.microsoft.com/office/drawing/2014/main" id="{E778D468-FC93-6E49-A489-A07630BCA3FB}"/>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EDDC3196-C47D-C84E-B25C-ABE9F91E08EB}"/>
              </a:ext>
            </a:extLst>
          </p:cNvPr>
          <p:cNvSpPr>
            <a:spLocks noGrp="1"/>
          </p:cNvSpPr>
          <p:nvPr>
            <p:ph type="sldNum" sz="quarter" idx="12"/>
          </p:nvPr>
        </p:nvSpPr>
        <p:spPr/>
        <p:txBody>
          <a:bodyPr/>
          <a:lstStyle/>
          <a:p>
            <a:fld id="{AA792DF1-A555-43FA-AD2F-E7EC51E120F1}" type="slidenum">
              <a:rPr lang="en-GB" smtClean="0"/>
              <a:t>38</a:t>
            </a:fld>
            <a:endParaRPr lang="en-GB"/>
          </a:p>
        </p:txBody>
      </p:sp>
    </p:spTree>
    <p:extLst>
      <p:ext uri="{BB962C8B-B14F-4D97-AF65-F5344CB8AC3E}">
        <p14:creationId xmlns:p14="http://schemas.microsoft.com/office/powerpoint/2010/main" val="61974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on the Inside vs. Data on the Outside</a:t>
            </a:r>
          </a:p>
          <a:p>
            <a:r>
              <a:rPr lang="en-US" dirty="0"/>
              <a:t>Integration Styles</a:t>
            </a:r>
          </a:p>
          <a:p>
            <a:r>
              <a:rPr lang="en-US" dirty="0"/>
              <a:t>Requests vs. Events</a:t>
            </a:r>
          </a:p>
          <a:p>
            <a:r>
              <a:rPr lang="en-US" dirty="0"/>
              <a:t>Pipelines &amp; Reference Data</a:t>
            </a:r>
          </a:p>
          <a:p>
            <a:r>
              <a:rPr lang="en-US" dirty="0"/>
              <a:t>Correctness</a:t>
            </a:r>
          </a:p>
          <a:p>
            <a:r>
              <a:rPr lang="en-US"/>
              <a:t>Q</a:t>
            </a:r>
            <a:r>
              <a:rPr lang="en-US" dirty="0"/>
              <a:t>&amp;A</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81414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on the Inside and outside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5</a:t>
            </a:fld>
            <a:endParaRPr lang="en-GB"/>
          </a:p>
        </p:txBody>
      </p:sp>
    </p:spTree>
    <p:extLst>
      <p:ext uri="{BB962C8B-B14F-4D97-AF65-F5344CB8AC3E}">
        <p14:creationId xmlns:p14="http://schemas.microsoft.com/office/powerpoint/2010/main" val="166736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5083685" y="205686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5229608" y="221654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5372153" y="483492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4389881" y="1545102"/>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6649385" y="3442077"/>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2732367" y="3341066"/>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4771350" y="6056386"/>
            <a:ext cx="2416360" cy="369332"/>
          </a:xfrm>
          <a:prstGeom prst="rect">
            <a:avLst/>
          </a:prstGeom>
          <a:noFill/>
        </p:spPr>
        <p:txBody>
          <a:bodyPr wrap="square" rtlCol="0">
            <a:spAutoFit/>
          </a:bodyPr>
          <a:lstStyle/>
          <a:p>
            <a:r>
              <a:rPr lang="en-US" dirty="0"/>
              <a:t>Share Schema not Type</a:t>
            </a:r>
          </a:p>
        </p:txBody>
      </p:sp>
      <p:sp>
        <p:nvSpPr>
          <p:cNvPr id="24" name="TextBox 23">
            <a:extLst>
              <a:ext uri="{FF2B5EF4-FFF2-40B4-BE49-F238E27FC236}">
                <a16:creationId xmlns:a16="http://schemas.microsoft.com/office/drawing/2014/main" id="{9E693E1B-8747-C642-A87F-607DBB7CBC7E}"/>
              </a:ext>
            </a:extLst>
          </p:cNvPr>
          <p:cNvSpPr txBox="1"/>
          <p:nvPr/>
        </p:nvSpPr>
        <p:spPr>
          <a:xfrm>
            <a:off x="5156647" y="382619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5876641" y="419552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SOA</a:t>
            </a:r>
          </a:p>
        </p:txBody>
      </p:sp>
      <p:sp>
        <p:nvSpPr>
          <p:cNvPr id="22" name="TextBox 21">
            <a:extLst>
              <a:ext uri="{FF2B5EF4-FFF2-40B4-BE49-F238E27FC236}">
                <a16:creationId xmlns:a16="http://schemas.microsoft.com/office/drawing/2014/main" id="{9387B2ED-134B-454F-8C0D-059507A60112}"/>
              </a:ext>
            </a:extLst>
          </p:cNvPr>
          <p:cNvSpPr txBox="1"/>
          <p:nvPr/>
        </p:nvSpPr>
        <p:spPr>
          <a:xfrm>
            <a:off x="4772466" y="1042385"/>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6322BAE3-6B14-A246-9B04-38ED9890FB5F}"/>
              </a:ext>
            </a:extLst>
          </p:cNvPr>
          <p:cNvSpPr>
            <a:spLocks noGrp="1"/>
          </p:cNvSpPr>
          <p:nvPr>
            <p:ph type="sldNum" sz="quarter" idx="12"/>
          </p:nvPr>
        </p:nvSpPr>
        <p:spPr/>
        <p:txBody>
          <a:bodyPr/>
          <a:lstStyle/>
          <a:p>
            <a:fld id="{AA792DF1-A555-43FA-AD2F-E7EC51E120F1}" type="slidenum">
              <a:rPr lang="en-GB" smtClean="0"/>
              <a:t>6</a:t>
            </a:fld>
            <a:endParaRPr lang="en-GB" dirty="0"/>
          </a:p>
        </p:txBody>
      </p:sp>
    </p:spTree>
    <p:extLst>
      <p:ext uri="{BB962C8B-B14F-4D97-AF65-F5344CB8AC3E}">
        <p14:creationId xmlns:p14="http://schemas.microsoft.com/office/powerpoint/2010/main" val="3292642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2" name="TextBox 21">
            <a:extLst>
              <a:ext uri="{FF2B5EF4-FFF2-40B4-BE49-F238E27FC236}">
                <a16:creationId xmlns:a16="http://schemas.microsoft.com/office/drawing/2014/main" id="{1AE7925A-6747-264F-ACD3-65C6AFDFC4B9}"/>
              </a:ext>
            </a:extLst>
          </p:cNvPr>
          <p:cNvSpPr txBox="1"/>
          <p:nvPr/>
        </p:nvSpPr>
        <p:spPr>
          <a:xfrm>
            <a:off x="3096175" y="1138672"/>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28BF2045-1980-5C4A-B376-02CD7B77BC6A}"/>
              </a:ext>
            </a:extLst>
          </p:cNvPr>
          <p:cNvSpPr>
            <a:spLocks noGrp="1"/>
          </p:cNvSpPr>
          <p:nvPr>
            <p:ph type="sldNum" sz="quarter" idx="12"/>
          </p:nvPr>
        </p:nvSpPr>
        <p:spPr/>
        <p:txBody>
          <a:bodyPr/>
          <a:lstStyle/>
          <a:p>
            <a:fld id="{AA792DF1-A555-43FA-AD2F-E7EC51E120F1}" type="slidenum">
              <a:rPr lang="en-GB" smtClean="0"/>
              <a:t>7</a:t>
            </a:fld>
            <a:endParaRPr lang="en-GB"/>
          </a:p>
        </p:txBody>
      </p:sp>
    </p:spTree>
    <p:extLst>
      <p:ext uri="{BB962C8B-B14F-4D97-AF65-F5344CB8AC3E}">
        <p14:creationId xmlns:p14="http://schemas.microsoft.com/office/powerpoint/2010/main" val="352274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8</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8837114" y="179697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8983037" y="195665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9125582"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8910076" y="356630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9630070" y="393563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6329400"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Reverse</a:t>
            </a:r>
          </a:p>
          <a:p>
            <a:pPr algn="ctr"/>
            <a:r>
              <a:rPr lang="en-GB"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6617868"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7122356"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3381620"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Forward</a:t>
            </a:r>
          </a:p>
          <a:p>
            <a:pPr algn="ctr"/>
            <a:r>
              <a:rPr lang="en-GB"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3670088"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4174576"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1291219"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579687"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2084175"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877132" y="3149437"/>
            <a:ext cx="504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4967533" y="3149437"/>
            <a:ext cx="1361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7915313" y="3149436"/>
            <a:ext cx="921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399924" y="232693"/>
            <a:ext cx="4279140" cy="1200329"/>
          </a:xfrm>
          <a:prstGeom prst="rect">
            <a:avLst/>
          </a:prstGeom>
          <a:noFill/>
        </p:spPr>
        <p:txBody>
          <a:bodyPr wrap="square" rtlCol="0">
            <a:spAutoFit/>
          </a:bodyPr>
          <a:lstStyle/>
          <a:p>
            <a:pPr algn="ctr"/>
            <a:r>
              <a:rPr lang="en-US" sz="36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6617868" y="761347"/>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Las-Modified: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4949877" y="5852355"/>
            <a:ext cx="2759046" cy="369332"/>
          </a:xfrm>
          <a:prstGeom prst="rect">
            <a:avLst/>
          </a:prstGeom>
          <a:noFill/>
        </p:spPr>
        <p:txBody>
          <a:bodyPr wrap="square" rtlCol="0">
            <a:spAutoFit/>
          </a:bodyPr>
          <a:lstStyle/>
          <a:p>
            <a:r>
              <a:rPr lang="en-US" dirty="0"/>
              <a:t>The Web scales by caching</a:t>
            </a:r>
          </a:p>
        </p:txBody>
      </p:sp>
    </p:spTree>
    <p:extLst>
      <p:ext uri="{BB962C8B-B14F-4D97-AF65-F5344CB8AC3E}">
        <p14:creationId xmlns:p14="http://schemas.microsoft.com/office/powerpoint/2010/main" val="302477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C18B2F-3907-2A4C-86C1-66E00699F6D6}"/>
              </a:ext>
            </a:extLst>
          </p:cNvPr>
          <p:cNvSpPr>
            <a:spLocks noGrp="1"/>
          </p:cNvSpPr>
          <p:nvPr>
            <p:ph type="title"/>
          </p:nvPr>
        </p:nvSpPr>
        <p:spPr/>
        <p:txBody>
          <a:bodyPr/>
          <a:lstStyle/>
          <a:p>
            <a:r>
              <a:rPr lang="en-US" dirty="0"/>
              <a:t>The ‘Join’ Problem</a:t>
            </a:r>
          </a:p>
        </p:txBody>
      </p:sp>
      <p:sp>
        <p:nvSpPr>
          <p:cNvPr id="5" name="Text Placeholder 4">
            <a:extLst>
              <a:ext uri="{FF2B5EF4-FFF2-40B4-BE49-F238E27FC236}">
                <a16:creationId xmlns:a16="http://schemas.microsoft.com/office/drawing/2014/main" id="{5C9F237E-E30B-A94F-A91A-8075C388E603}"/>
              </a:ext>
            </a:extLst>
          </p:cNvPr>
          <p:cNvSpPr>
            <a:spLocks noGrp="1"/>
          </p:cNvSpPr>
          <p:nvPr>
            <p:ph type="body" idx="1"/>
          </p:nvPr>
        </p:nvSpPr>
        <p:spPr/>
        <p:txBody>
          <a:bodyPr/>
          <a:lstStyle/>
          <a:p>
            <a:endParaRPr lang="en-US"/>
          </a:p>
        </p:txBody>
      </p:sp>
      <p:sp>
        <p:nvSpPr>
          <p:cNvPr id="3" name="Slide Number Placeholder 2">
            <a:extLst>
              <a:ext uri="{FF2B5EF4-FFF2-40B4-BE49-F238E27FC236}">
                <a16:creationId xmlns:a16="http://schemas.microsoft.com/office/drawing/2014/main" id="{4C58CD61-C180-734F-A96C-7413038263E1}"/>
              </a:ext>
            </a:extLst>
          </p:cNvPr>
          <p:cNvSpPr>
            <a:spLocks noGrp="1"/>
          </p:cNvSpPr>
          <p:nvPr>
            <p:ph type="sldNum" sz="quarter" idx="12"/>
          </p:nvPr>
        </p:nvSpPr>
        <p:spPr/>
        <p:txBody>
          <a:bodyPr/>
          <a:lstStyle/>
          <a:p>
            <a:fld id="{AA792DF1-A555-43FA-AD2F-E7EC51E120F1}" type="slidenum">
              <a:rPr lang="en-GB" smtClean="0"/>
              <a:t>9</a:t>
            </a:fld>
            <a:endParaRPr lang="en-GB"/>
          </a:p>
        </p:txBody>
      </p:sp>
    </p:spTree>
    <p:extLst>
      <p:ext uri="{BB962C8B-B14F-4D97-AF65-F5344CB8AC3E}">
        <p14:creationId xmlns:p14="http://schemas.microsoft.com/office/powerpoint/2010/main" val="18069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10098</TotalTime>
  <Words>3877</Words>
  <Application>Microsoft Macintosh PowerPoint</Application>
  <PresentationFormat>Widescreen</PresentationFormat>
  <Paragraphs>575</Paragraphs>
  <Slides>38</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Event Driven Collaboration</vt:lpstr>
      <vt:lpstr>Who are you?</vt:lpstr>
      <vt:lpstr>PowerPoint Presentation</vt:lpstr>
      <vt:lpstr>Agenda</vt:lpstr>
      <vt:lpstr>Data on the Inside and outside</vt:lpstr>
      <vt:lpstr>PowerPoint Presentation</vt:lpstr>
      <vt:lpstr>PowerPoint Presentation</vt:lpstr>
      <vt:lpstr>PowerPoint Presentation</vt:lpstr>
      <vt:lpstr>The ‘Join’ Problem</vt:lpstr>
      <vt:lpstr>PowerPoint Presentation</vt:lpstr>
      <vt:lpstr>PowerPoint Presentation</vt:lpstr>
      <vt:lpstr>Integration Styles</vt:lpstr>
      <vt:lpstr>File Transfer</vt:lpstr>
      <vt:lpstr>Shared Database</vt:lpstr>
      <vt:lpstr>Remote Procedure Call</vt:lpstr>
      <vt:lpstr>Messaging</vt:lpstr>
      <vt:lpstr>Requests vs. Events</vt:lpstr>
      <vt:lpstr>PowerPoint Presentation</vt:lpstr>
      <vt:lpstr>PowerPoint Presentation</vt:lpstr>
      <vt:lpstr>PowerPoint Presentation</vt:lpstr>
      <vt:lpstr>PowerPoint Presentation</vt:lpstr>
      <vt:lpstr>Pipes, Conversations and Reference Data</vt:lpstr>
      <vt:lpstr>PowerPoint Presentation</vt:lpstr>
      <vt:lpstr>PowerPoint Presentation</vt:lpstr>
      <vt:lpstr>PowerPoint Presentation</vt:lpstr>
      <vt:lpstr>PowerPoint Presentation</vt:lpstr>
      <vt:lpstr>PowerPoint Presentation</vt:lpstr>
      <vt:lpstr>PowerPoint Presentation</vt:lpstr>
      <vt:lpstr>Types of Reference Data</vt:lpstr>
      <vt:lpstr>PowerPoint Presentation</vt:lpstr>
      <vt:lpstr>Correctness</vt:lpstr>
      <vt:lpstr>Outbox Pattern</vt:lpstr>
      <vt:lpstr>Log Tailing</vt:lpstr>
      <vt:lpstr>State Change Capture</vt:lpstr>
      <vt:lpstr>ECST: Logs vs Queues</vt:lpstr>
      <vt:lpstr>PowerPoint Presentation</vt:lpstr>
      <vt:lpstr>PowerPoint Presentation</vt:lpstr>
      <vt:lpstr>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289</cp:revision>
  <dcterms:created xsi:type="dcterms:W3CDTF">2018-01-02T15:25:33Z</dcterms:created>
  <dcterms:modified xsi:type="dcterms:W3CDTF">2019-09-06T11:38:29Z</dcterms:modified>
</cp:coreProperties>
</file>