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0"/>
  </p:notesMasterIdLst>
  <p:sldIdLst>
    <p:sldId id="256" r:id="rId2"/>
    <p:sldId id="277" r:id="rId3"/>
    <p:sldId id="338" r:id="rId4"/>
    <p:sldId id="279" r:id="rId5"/>
    <p:sldId id="359" r:id="rId6"/>
    <p:sldId id="268" r:id="rId7"/>
    <p:sldId id="486" r:id="rId8"/>
    <p:sldId id="487" r:id="rId9"/>
    <p:sldId id="518" r:id="rId10"/>
    <p:sldId id="512" r:id="rId11"/>
    <p:sldId id="514" r:id="rId12"/>
    <p:sldId id="515" r:id="rId13"/>
    <p:sldId id="360" r:id="rId14"/>
    <p:sldId id="471" r:id="rId15"/>
    <p:sldId id="528" r:id="rId16"/>
    <p:sldId id="529" r:id="rId17"/>
    <p:sldId id="478" r:id="rId18"/>
    <p:sldId id="482" r:id="rId19"/>
    <p:sldId id="569" r:id="rId20"/>
    <p:sldId id="467" r:id="rId21"/>
    <p:sldId id="480" r:id="rId22"/>
    <p:sldId id="481" r:id="rId23"/>
    <p:sldId id="497" r:id="rId24"/>
    <p:sldId id="498" r:id="rId25"/>
    <p:sldId id="499" r:id="rId26"/>
    <p:sldId id="484" r:id="rId27"/>
    <p:sldId id="485" r:id="rId28"/>
    <p:sldId id="509" r:id="rId29"/>
    <p:sldId id="517" r:id="rId30"/>
    <p:sldId id="570" r:id="rId31"/>
    <p:sldId id="547" r:id="rId32"/>
    <p:sldId id="548" r:id="rId33"/>
    <p:sldId id="552" r:id="rId34"/>
    <p:sldId id="555" r:id="rId35"/>
    <p:sldId id="553" r:id="rId36"/>
    <p:sldId id="554" r:id="rId37"/>
    <p:sldId id="556" r:id="rId38"/>
    <p:sldId id="516" r:id="rId39"/>
    <p:sldId id="557" r:id="rId40"/>
    <p:sldId id="571" r:id="rId41"/>
    <p:sldId id="572" r:id="rId42"/>
    <p:sldId id="573" r:id="rId43"/>
    <p:sldId id="558" r:id="rId44"/>
    <p:sldId id="520" r:id="rId45"/>
    <p:sldId id="559" r:id="rId46"/>
    <p:sldId id="505" r:id="rId47"/>
    <p:sldId id="574" r:id="rId48"/>
    <p:sldId id="362" r:id="rId49"/>
    <p:sldId id="527" r:id="rId50"/>
    <p:sldId id="451" r:id="rId51"/>
    <p:sldId id="452" r:id="rId52"/>
    <p:sldId id="453" r:id="rId53"/>
    <p:sldId id="507" r:id="rId54"/>
    <p:sldId id="456" r:id="rId55"/>
    <p:sldId id="508" r:id="rId56"/>
    <p:sldId id="575" r:id="rId57"/>
    <p:sldId id="563" r:id="rId58"/>
    <p:sldId id="50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359"/>
            <p14:sldId id="268"/>
            <p14:sldId id="486"/>
            <p14:sldId id="487"/>
            <p14:sldId id="518"/>
            <p14:sldId id="512"/>
            <p14:sldId id="514"/>
            <p14:sldId id="515"/>
            <p14:sldId id="360"/>
            <p14:sldId id="471"/>
            <p14:sldId id="528"/>
            <p14:sldId id="529"/>
            <p14:sldId id="478"/>
            <p14:sldId id="482"/>
            <p14:sldId id="569"/>
            <p14:sldId id="467"/>
            <p14:sldId id="480"/>
            <p14:sldId id="481"/>
            <p14:sldId id="497"/>
            <p14:sldId id="498"/>
            <p14:sldId id="499"/>
            <p14:sldId id="484"/>
            <p14:sldId id="485"/>
            <p14:sldId id="509"/>
            <p14:sldId id="517"/>
            <p14:sldId id="570"/>
            <p14:sldId id="547"/>
            <p14:sldId id="548"/>
            <p14:sldId id="552"/>
            <p14:sldId id="555"/>
            <p14:sldId id="553"/>
            <p14:sldId id="554"/>
            <p14:sldId id="556"/>
            <p14:sldId id="516"/>
            <p14:sldId id="557"/>
            <p14:sldId id="571"/>
            <p14:sldId id="572"/>
            <p14:sldId id="573"/>
            <p14:sldId id="558"/>
            <p14:sldId id="520"/>
            <p14:sldId id="559"/>
            <p14:sldId id="505"/>
            <p14:sldId id="574"/>
            <p14:sldId id="362"/>
            <p14:sldId id="527"/>
            <p14:sldId id="451"/>
            <p14:sldId id="452"/>
            <p14:sldId id="453"/>
            <p14:sldId id="507"/>
            <p14:sldId id="456"/>
            <p14:sldId id="508"/>
            <p14:sldId id="575"/>
            <p14:sldId id="563"/>
            <p14:sldId id="5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1"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16" autoAdjust="0"/>
    <p:restoredTop sz="71238" autoAdjust="0"/>
  </p:normalViewPr>
  <p:slideViewPr>
    <p:cSldViewPr snapToGrid="0">
      <p:cViewPr varScale="1">
        <p:scale>
          <a:sx n="91" d="100"/>
          <a:sy n="91" d="100"/>
        </p:scale>
        <p:origin x="23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10/24/20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3224259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47898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352874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60418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1997298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2781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288384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396699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28</a:t>
            </a:fld>
            <a:endParaRPr lang="en-US"/>
          </a:p>
        </p:txBody>
      </p:sp>
    </p:spTree>
    <p:extLst>
      <p:ext uri="{BB962C8B-B14F-4D97-AF65-F5344CB8AC3E}">
        <p14:creationId xmlns:p14="http://schemas.microsoft.com/office/powerpoint/2010/main" val="893215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307516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31</a:t>
            </a:fld>
            <a:endParaRPr lang="en-US"/>
          </a:p>
        </p:txBody>
      </p:sp>
    </p:spTree>
    <p:extLst>
      <p:ext uri="{BB962C8B-B14F-4D97-AF65-F5344CB8AC3E}">
        <p14:creationId xmlns:p14="http://schemas.microsoft.com/office/powerpoint/2010/main" val="3486639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32</a:t>
            </a:fld>
            <a:endParaRPr lang="en-US"/>
          </a:p>
        </p:txBody>
      </p:sp>
    </p:spTree>
    <p:extLst>
      <p:ext uri="{BB962C8B-B14F-4D97-AF65-F5344CB8AC3E}">
        <p14:creationId xmlns:p14="http://schemas.microsoft.com/office/powerpoint/2010/main" val="355079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409234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a routing slip, we do not return to the broker, but we pass between point-ot-point queues, using a route contained in the message. Misunderstood, and explicitly and alternative to a broker based architecture like RMQ</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3206215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35</a:t>
            </a:fld>
            <a:endParaRPr lang="en-US"/>
          </a:p>
        </p:txBody>
      </p:sp>
    </p:spTree>
    <p:extLst>
      <p:ext uri="{BB962C8B-B14F-4D97-AF65-F5344CB8AC3E}">
        <p14:creationId xmlns:p14="http://schemas.microsoft.com/office/powerpoint/2010/main" val="3127602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387476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237622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3251364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39</a:t>
            </a:fld>
            <a:endParaRPr lang="en-US"/>
          </a:p>
        </p:txBody>
      </p:sp>
    </p:spTree>
    <p:extLst>
      <p:ext uri="{BB962C8B-B14F-4D97-AF65-F5344CB8AC3E}">
        <p14:creationId xmlns:p14="http://schemas.microsoft.com/office/powerpoint/2010/main" val="1438432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79343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eba47731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a:p>
          <a:p>
            <a:pPr marL="0" lvl="0" indent="0" algn="l" rtl="0">
              <a:spcBef>
                <a:spcPts val="0"/>
              </a:spcBef>
              <a:spcAft>
                <a:spcPts val="0"/>
              </a:spcAft>
              <a:buNone/>
            </a:pPr>
            <a:endParaRPr/>
          </a:p>
          <a:p>
            <a:pPr marL="0" lvl="0" indent="0" algn="l" rtl="0">
              <a:spcBef>
                <a:spcPts val="0"/>
              </a:spcBef>
              <a:spcAft>
                <a:spcPts val="0"/>
              </a:spcAft>
              <a:buNone/>
            </a:pPr>
            <a:r>
              <a:rPr lang="en-GB"/>
              <a:t>So when we talk about microservices there are some things we do not mean, particularly API based services or Entity based services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8984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207733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a:t>
            </a:r>
            <a:r>
              <a:rPr lang="en-US" dirty="0" err="1">
                <a:effectLst/>
              </a:rPr>
              <a:t>behaviour</a:t>
            </a:r>
            <a:r>
              <a:rPr lang="en-US" dirty="0">
                <a:effectLst/>
              </a:rPr>
              <a:t>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3"/>
            <a:br>
              <a:rPr lang="en-US" dirty="0">
                <a:effectLst/>
              </a:rPr>
            </a:br>
            <a:endParaRPr lang="en-US" dirty="0">
              <a:effectLst/>
            </a:endParaRP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Data that all services tend to rely on such as Customers or Users </a:t>
            </a:r>
          </a:p>
          <a:p>
            <a:r>
              <a:rPr lang="en-US" dirty="0">
                <a:effectLst/>
              </a:rPr>
              <a:t>Differs from </a:t>
            </a:r>
            <a:r>
              <a:rPr lang="en-US" dirty="0" err="1">
                <a:effectLst/>
              </a:rPr>
              <a:t>operants</a:t>
            </a:r>
            <a:r>
              <a:rPr lang="en-US" dirty="0">
                <a:effectLst/>
              </a:rPr>
              <a:t> in that we may process dependent on it, not just use it to formulate requests to another system </a:t>
            </a:r>
          </a:p>
          <a:p>
            <a:r>
              <a:rPr lang="en-US" dirty="0">
                <a:effectLst/>
              </a:rPr>
              <a:t>We don’t want to request this data on demand, it’s too expensive, so we want a local cache of the data </a:t>
            </a:r>
          </a:p>
          <a:p>
            <a:r>
              <a:rPr lang="en-US" dirty="0">
                <a:effectLst/>
              </a:rPr>
              <a:t>We may convert the data into a more usable local form, but we don’t own the data so we need to avoid the risk of changing it. We may for example shred it into tables, or ignore data that we do not depend on.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2019699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3246532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137494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Microservices: SOA -&gt; Guerilla</a:t>
            </a:r>
            <a:r>
              <a:rPr lang="en-US" baseline="0" dirty="0">
                <a:effectLst/>
              </a:rPr>
              <a:t> SOA  (Jim Webber) -&gt; Microservices (Fred George </a:t>
            </a:r>
            <a:r>
              <a:rPr lang="mr-IN" baseline="0" dirty="0">
                <a:effectLst/>
              </a:rPr>
              <a:t>–</a:t>
            </a:r>
            <a:r>
              <a:rPr lang="en-US" baseline="0" dirty="0">
                <a:effectLst/>
              </a:rPr>
              <a:t> Programmer Anarchy)</a:t>
            </a:r>
          </a:p>
          <a:p>
            <a:r>
              <a:rPr lang="en-US" baseline="0" dirty="0">
                <a:effectLst/>
              </a:rPr>
              <a:t>Fowler and Lewis: Microservices -&gt; Much more Jim Webber Guerilla SOA than Fred George “I sing the body microservices”</a:t>
            </a:r>
            <a:endParaRPr lang="en-US" dirty="0">
              <a:effectLst/>
            </a:endParaRPr>
          </a:p>
          <a:p>
            <a:endParaRPr lang="en-US" dirty="0">
              <a:effectLst/>
            </a:endParaRPr>
          </a:p>
          <a:p>
            <a:r>
              <a:rPr lang="en-US" dirty="0">
                <a:effectLst/>
              </a:rPr>
              <a:t>Services: hide code and data, expose only documented message formats for communication </a:t>
            </a:r>
          </a:p>
          <a:p>
            <a:pPr lvl="1"/>
            <a:r>
              <a:rPr lang="en-US" dirty="0">
                <a:effectLst/>
              </a:rPr>
              <a:t>Decoupling is the reason for this. </a:t>
            </a:r>
          </a:p>
          <a:p>
            <a:pPr lvl="1"/>
            <a:r>
              <a:rPr lang="en-US" dirty="0">
                <a:effectLst/>
              </a:rPr>
              <a:t>Depend upon abstractions, don’t depend on details </a:t>
            </a:r>
          </a:p>
          <a:p>
            <a:pPr lvl="1"/>
            <a:r>
              <a:rPr lang="en-US" dirty="0">
                <a:effectLst/>
              </a:rPr>
              <a:t>4 tenets of SOA, still applicable to microservices </a:t>
            </a:r>
          </a:p>
          <a:p>
            <a:pPr lvl="1"/>
            <a:r>
              <a:rPr lang="en-US" dirty="0">
                <a:effectLst/>
              </a:rPr>
              <a:t>	Boundaries are explicit</a:t>
            </a:r>
          </a:p>
          <a:p>
            <a:pPr lvl="1"/>
            <a:r>
              <a:rPr lang="en-US" dirty="0">
                <a:effectLst/>
              </a:rPr>
              <a:t>	Services</a:t>
            </a:r>
            <a:r>
              <a:rPr lang="en-US" baseline="0" dirty="0">
                <a:effectLst/>
              </a:rPr>
              <a:t> are autonomous</a:t>
            </a:r>
          </a:p>
          <a:p>
            <a:pPr lvl="1"/>
            <a:r>
              <a:rPr lang="en-US" baseline="0" dirty="0">
                <a:effectLst/>
              </a:rPr>
              <a:t>	Share Schema Not Type</a:t>
            </a:r>
          </a:p>
          <a:p>
            <a:pPr lvl="1"/>
            <a:r>
              <a:rPr lang="en-US" baseline="0" dirty="0">
                <a:effectLst/>
              </a:rPr>
              <a:t>	Compatibility is based on Policy</a:t>
            </a:r>
          </a:p>
          <a:p>
            <a:pPr lvl="1"/>
            <a:endParaRPr lang="en-US" baseline="0" dirty="0">
              <a:effectLst/>
            </a:endParaRPr>
          </a:p>
          <a:p>
            <a:pPr lvl="1"/>
            <a:r>
              <a:rPr lang="en-US" baseline="0" dirty="0">
                <a:effectLst/>
              </a:rPr>
              <a:t>	But adds some new relevant ones like Bounded Context (a CI boundary)</a:t>
            </a:r>
          </a:p>
          <a:p>
            <a:pPr lvl="1"/>
            <a:endParaRPr lang="en-US" baseline="0" dirty="0">
              <a:effectLst/>
            </a:endParaRPr>
          </a:p>
          <a:p>
            <a:r>
              <a:rPr lang="en-US" dirty="0">
                <a:effectLst/>
              </a:rPr>
              <a:t>A service is the ‘system of record’ for some part of our system </a:t>
            </a:r>
          </a:p>
          <a:p>
            <a:pPr lvl="1"/>
            <a:r>
              <a:rPr lang="en-US" dirty="0">
                <a:effectLst/>
              </a:rPr>
              <a:t>There is only a single writer of that data - this service </a:t>
            </a:r>
          </a:p>
          <a:p>
            <a:pPr lvl="1"/>
            <a:r>
              <a:rPr lang="en-US" dirty="0">
                <a:effectLst/>
              </a:rPr>
              <a:t>Often a service owns a bounded context, not just one entity or aggregate </a:t>
            </a:r>
          </a:p>
          <a:p>
            <a:r>
              <a:rPr lang="en-US" dirty="0">
                <a:effectLst/>
              </a:rPr>
              <a:t>Everyone else must ask the service for data, or listen to the service for data </a:t>
            </a:r>
          </a:p>
          <a:p>
            <a:r>
              <a:rPr lang="en-US" baseline="0" dirty="0">
                <a:effectLst/>
              </a:rPr>
              <a:t>          Although we clearly own create, update, and delete it can be a little less obvious that we own Read.</a:t>
            </a:r>
          </a:p>
          <a:p>
            <a:r>
              <a:rPr lang="en-US" baseline="0" dirty="0">
                <a:effectLst/>
              </a:rPr>
              <a:t>          Remember that we are trying to reduce coupling between services to allow independent deployment, so we don’t want to share schema out of the service. So our read is a stable contract, a view of our data. Because downstream clients may be hard to change, and we might want to restructure around new capabilities or algorithms then we need to insulate our internals from the external read data, and ensure that whilst that is long-lived it is not limiting our ability to change our internals</a:t>
            </a:r>
            <a:r>
              <a:rPr lang="en-US" dirty="0">
                <a:effectLst/>
              </a:rPr>
              <a:t>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121887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256156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(1).  The application logic there would load the data we needed to complete the operation, so the account details with the credit card information 2-5), so that we could then take a credit card payment (6-7). In turn we would then save the direct booking (8) </a:t>
            </a:r>
            <a:r>
              <a:rPr lang="en-US" dirty="0" err="1"/>
              <a:t>andl</a:t>
            </a:r>
            <a:r>
              <a:rPr lang="en-US" dirty="0"/>
              <a:t> probably call Housekeeping and Channel Manager to update their records of the number of available rooms.</a:t>
            </a:r>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428177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a microservices architecture, I have a problem. How do I join to the data that I need to service a request?</a:t>
            </a:r>
          </a:p>
          <a:p>
            <a:endParaRPr lang="en-US" dirty="0"/>
          </a:p>
          <a:p>
            <a:r>
              <a:rPr lang="en-US" dirty="0"/>
              <a:t>To take the same example, if I have a booking on account, how do we take a payment. We need the credit card information held on Account, to make the Credit Card payment, before we tell Housekeeping and Channel Management that we need to book the room out.</a:t>
            </a:r>
          </a:p>
          <a:p>
            <a:endParaRPr lang="en-US" dirty="0"/>
          </a:p>
          <a:p>
            <a:r>
              <a:rPr lang="en-US" dirty="0"/>
              <a:t>With the rules of microservices preventing access to the database, how can I get the data I need to service the request. I can’t just pull in the data as I used to. And even if I decided that I was willing to violate the boundaries, a distributed database transaction is never a great idea if we want to scale.</a:t>
            </a:r>
          </a:p>
        </p:txBody>
      </p:sp>
      <p:sp>
        <p:nvSpPr>
          <p:cNvPr id="4" name="Slide Number Placeholder 3"/>
          <p:cNvSpPr>
            <a:spLocks noGrp="1"/>
          </p:cNvSpPr>
          <p:nvPr>
            <p:ph type="sldNum" sz="quarter" idx="5"/>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85681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98619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07533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CA09-597E-CE46-BAD6-30FA7A67F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C44E79-551E-0A44-B48A-B230D2C0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A3B71-C1F7-D542-8E62-FC55D0A804CE}"/>
              </a:ext>
            </a:extLst>
          </p:cNvPr>
          <p:cNvSpPr>
            <a:spLocks noGrp="1"/>
          </p:cNvSpPr>
          <p:nvPr>
            <p:ph type="dt" sz="half" idx="10"/>
          </p:nvPr>
        </p:nvSpPr>
        <p:spPr/>
        <p:txBody>
          <a:bodyPr/>
          <a:lstStyle/>
          <a:p>
            <a:fld id="{9E0E8842-5D42-C446-ACA4-B92923B4473F}" type="datetime1">
              <a:rPr lang="en-GB" smtClean="0"/>
              <a:t>24/10/2020</a:t>
            </a:fld>
            <a:endParaRPr lang="en-GB"/>
          </a:p>
        </p:txBody>
      </p:sp>
      <p:sp>
        <p:nvSpPr>
          <p:cNvPr id="5" name="Footer Placeholder 4">
            <a:extLst>
              <a:ext uri="{FF2B5EF4-FFF2-40B4-BE49-F238E27FC236}">
                <a16:creationId xmlns:a16="http://schemas.microsoft.com/office/drawing/2014/main" id="{D6BCB418-4862-2341-86C2-341F90D98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B85D4-C8D4-3F4F-9D05-BF12DB81969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8526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F09A-1173-804F-8783-F6CCA21BFF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C2193-EC0F-EF45-B38A-E89586CD5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F0C2-B23D-464D-A7EC-BAAB506501A5}"/>
              </a:ext>
            </a:extLst>
          </p:cNvPr>
          <p:cNvSpPr>
            <a:spLocks noGrp="1"/>
          </p:cNvSpPr>
          <p:nvPr>
            <p:ph type="dt" sz="half" idx="10"/>
          </p:nvPr>
        </p:nvSpPr>
        <p:spPr/>
        <p:txBody>
          <a:bodyPr/>
          <a:lstStyle/>
          <a:p>
            <a:fld id="{5A773BBB-34DF-894D-AA78-286484D5B53E}" type="datetime1">
              <a:rPr lang="en-GB" smtClean="0"/>
              <a:t>24/10/2020</a:t>
            </a:fld>
            <a:endParaRPr lang="en-GB"/>
          </a:p>
        </p:txBody>
      </p:sp>
      <p:sp>
        <p:nvSpPr>
          <p:cNvPr id="5" name="Footer Placeholder 4">
            <a:extLst>
              <a:ext uri="{FF2B5EF4-FFF2-40B4-BE49-F238E27FC236}">
                <a16:creationId xmlns:a16="http://schemas.microsoft.com/office/drawing/2014/main" id="{7B26F226-CAAD-4646-B331-967EB417EF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792862-3A4E-8245-BEC8-B7C46879056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57365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75A71-B167-3A40-920A-D62E63C66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DCEDE-D677-2B49-818C-50E1DAB56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F5A36-DFE9-8440-B5D6-404987BC1A66}"/>
              </a:ext>
            </a:extLst>
          </p:cNvPr>
          <p:cNvSpPr>
            <a:spLocks noGrp="1"/>
          </p:cNvSpPr>
          <p:nvPr>
            <p:ph type="dt" sz="half" idx="10"/>
          </p:nvPr>
        </p:nvSpPr>
        <p:spPr/>
        <p:txBody>
          <a:bodyPr/>
          <a:lstStyle/>
          <a:p>
            <a:fld id="{BCB3F024-72D6-794C-ADCF-BA68E988F25A}" type="datetime1">
              <a:rPr lang="en-GB" smtClean="0"/>
              <a:t>24/10/2020</a:t>
            </a:fld>
            <a:endParaRPr lang="en-GB"/>
          </a:p>
        </p:txBody>
      </p:sp>
      <p:sp>
        <p:nvSpPr>
          <p:cNvPr id="5" name="Footer Placeholder 4">
            <a:extLst>
              <a:ext uri="{FF2B5EF4-FFF2-40B4-BE49-F238E27FC236}">
                <a16:creationId xmlns:a16="http://schemas.microsoft.com/office/drawing/2014/main" id="{4CCA120B-E035-6D4D-8985-C93C319DEA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82168-224E-BA49-BC3A-EDA5476DC7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9217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304792" rtl="0">
              <a:spcBef>
                <a:spcPts val="0"/>
              </a:spcBef>
              <a:spcAft>
                <a:spcPts val="0"/>
              </a:spcAft>
              <a:buSzPts val="1400"/>
              <a:buNone/>
              <a:defRPr/>
            </a:lvl1pPr>
            <a:lvl2pPr marL="1219170" lvl="1" indent="-304792" rtl="0">
              <a:spcBef>
                <a:spcPts val="0"/>
              </a:spcBef>
              <a:spcAft>
                <a:spcPts val="0"/>
              </a:spcAft>
              <a:buSzPts val="1400"/>
              <a:buNone/>
              <a:defRPr/>
            </a:lvl2pPr>
            <a:lvl3pPr marL="1828754" lvl="2" indent="-304792" rtl="0">
              <a:spcBef>
                <a:spcPts val="0"/>
              </a:spcBef>
              <a:spcAft>
                <a:spcPts val="0"/>
              </a:spcAft>
              <a:buSzPts val="1400"/>
              <a:buNone/>
              <a:defRPr/>
            </a:lvl3pPr>
            <a:lvl4pPr marL="2438339" lvl="3" indent="-304792" rtl="0">
              <a:spcBef>
                <a:spcPts val="0"/>
              </a:spcBef>
              <a:spcAft>
                <a:spcPts val="0"/>
              </a:spcAft>
              <a:buSzPts val="1400"/>
              <a:buNone/>
              <a:defRPr/>
            </a:lvl4pPr>
            <a:lvl5pPr marL="3047924" lvl="4" indent="-304792" rtl="0">
              <a:spcBef>
                <a:spcPts val="0"/>
              </a:spcBef>
              <a:spcAft>
                <a:spcPts val="0"/>
              </a:spcAft>
              <a:buSzPts val="1400"/>
              <a:buNone/>
              <a:defRPr/>
            </a:lvl5pPr>
            <a:lvl6pPr marL="3657509" lvl="5" indent="-304792" rtl="0">
              <a:spcBef>
                <a:spcPts val="0"/>
              </a:spcBef>
              <a:spcAft>
                <a:spcPts val="0"/>
              </a:spcAft>
              <a:buSzPts val="1400"/>
              <a:buNone/>
              <a:defRPr/>
            </a:lvl6pPr>
            <a:lvl7pPr marL="4267093" lvl="6" indent="-304792" rtl="0">
              <a:spcBef>
                <a:spcPts val="0"/>
              </a:spcBef>
              <a:spcAft>
                <a:spcPts val="0"/>
              </a:spcAft>
              <a:buSzPts val="1400"/>
              <a:buNone/>
              <a:defRPr/>
            </a:lvl7pPr>
            <a:lvl8pPr marL="4876678" lvl="7" indent="-304792" rtl="0">
              <a:spcBef>
                <a:spcPts val="0"/>
              </a:spcBef>
              <a:spcAft>
                <a:spcPts val="0"/>
              </a:spcAft>
              <a:buSzPts val="1400"/>
              <a:buNone/>
              <a:defRPr/>
            </a:lvl8pPr>
            <a:lvl9pPr marL="5486263" lvl="8" indent="-304792"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9585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24A9-DA09-444B-905E-B5D030C36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85D46-6F55-0845-AA1A-94C2E2636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C81F7-3AFC-B344-97C7-9B63A0D2AAB3}"/>
              </a:ext>
            </a:extLst>
          </p:cNvPr>
          <p:cNvSpPr>
            <a:spLocks noGrp="1"/>
          </p:cNvSpPr>
          <p:nvPr>
            <p:ph type="dt" sz="half" idx="10"/>
          </p:nvPr>
        </p:nvSpPr>
        <p:spPr/>
        <p:txBody>
          <a:bodyPr/>
          <a:lstStyle/>
          <a:p>
            <a:fld id="{C959B15F-C822-9E4A-BFA8-B7D694CE8D56}" type="datetime1">
              <a:rPr lang="en-GB" smtClean="0"/>
              <a:t>24/10/2020</a:t>
            </a:fld>
            <a:endParaRPr lang="en-GB"/>
          </a:p>
        </p:txBody>
      </p:sp>
      <p:sp>
        <p:nvSpPr>
          <p:cNvPr id="5" name="Footer Placeholder 4">
            <a:extLst>
              <a:ext uri="{FF2B5EF4-FFF2-40B4-BE49-F238E27FC236}">
                <a16:creationId xmlns:a16="http://schemas.microsoft.com/office/drawing/2014/main" id="{D8B41C22-685B-0C47-8D4F-DFEAB31723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F6193-E597-C44C-91D9-5A82BFCAAE5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06131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E63F-7179-F94F-9456-46536A23A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90B0FF-1401-494A-8D29-E25DB9A37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C296D-4B2A-4F4B-A6C7-8541F02EDC6C}"/>
              </a:ext>
            </a:extLst>
          </p:cNvPr>
          <p:cNvSpPr>
            <a:spLocks noGrp="1"/>
          </p:cNvSpPr>
          <p:nvPr>
            <p:ph type="dt" sz="half" idx="10"/>
          </p:nvPr>
        </p:nvSpPr>
        <p:spPr/>
        <p:txBody>
          <a:bodyPr/>
          <a:lstStyle/>
          <a:p>
            <a:fld id="{4BE3F883-5FDF-3A48-8FB9-27145210713B}" type="datetime1">
              <a:rPr lang="en-GB" smtClean="0"/>
              <a:t>24/10/2020</a:t>
            </a:fld>
            <a:endParaRPr lang="en-GB"/>
          </a:p>
        </p:txBody>
      </p:sp>
      <p:sp>
        <p:nvSpPr>
          <p:cNvPr id="5" name="Footer Placeholder 4">
            <a:extLst>
              <a:ext uri="{FF2B5EF4-FFF2-40B4-BE49-F238E27FC236}">
                <a16:creationId xmlns:a16="http://schemas.microsoft.com/office/drawing/2014/main" id="{83BEDFD1-3B3F-5347-BC21-4698ADC02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5CA2B-7A04-204B-A046-219D4761EF4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13479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F2DE-26B2-4540-95BA-1814CAEB0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7FCED-1D76-E540-90CB-05B912A98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34FF2-0942-2A4A-9984-8FC421BD0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C2BC9-C04F-9145-98E3-44F690BAF5E0}"/>
              </a:ext>
            </a:extLst>
          </p:cNvPr>
          <p:cNvSpPr>
            <a:spLocks noGrp="1"/>
          </p:cNvSpPr>
          <p:nvPr>
            <p:ph type="dt" sz="half" idx="10"/>
          </p:nvPr>
        </p:nvSpPr>
        <p:spPr/>
        <p:txBody>
          <a:bodyPr/>
          <a:lstStyle/>
          <a:p>
            <a:fld id="{733577BF-CCDB-374B-B98B-6C4DAA1F23EE}" type="datetime1">
              <a:rPr lang="en-GB" smtClean="0"/>
              <a:t>24/10/2020</a:t>
            </a:fld>
            <a:endParaRPr lang="en-GB"/>
          </a:p>
        </p:txBody>
      </p:sp>
      <p:sp>
        <p:nvSpPr>
          <p:cNvPr id="6" name="Footer Placeholder 5">
            <a:extLst>
              <a:ext uri="{FF2B5EF4-FFF2-40B4-BE49-F238E27FC236}">
                <a16:creationId xmlns:a16="http://schemas.microsoft.com/office/drawing/2014/main" id="{3DF487DE-FBDD-1441-9599-0A9F3B61CE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80ED5-4A9A-9A4C-A8C2-A66E218AD1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6538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FE7-5407-BB4F-B083-3A91D19F6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C6D3E-EA68-EE49-8342-8F262171F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A3252-0774-9C4E-9186-6D811A17D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3C6B8-20E3-7E4D-A4F5-95B3ECDD6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2A319-CB36-5040-B6CD-EC5C55E94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66994-155B-AF42-8F5D-1BFE276C833C}"/>
              </a:ext>
            </a:extLst>
          </p:cNvPr>
          <p:cNvSpPr>
            <a:spLocks noGrp="1"/>
          </p:cNvSpPr>
          <p:nvPr>
            <p:ph type="dt" sz="half" idx="10"/>
          </p:nvPr>
        </p:nvSpPr>
        <p:spPr/>
        <p:txBody>
          <a:bodyPr/>
          <a:lstStyle/>
          <a:p>
            <a:fld id="{4D4F35F1-BFC3-D84F-9290-0A0B902F1555}" type="datetime1">
              <a:rPr lang="en-GB" smtClean="0"/>
              <a:t>24/10/2020</a:t>
            </a:fld>
            <a:endParaRPr lang="en-GB"/>
          </a:p>
        </p:txBody>
      </p:sp>
      <p:sp>
        <p:nvSpPr>
          <p:cNvPr id="8" name="Footer Placeholder 7">
            <a:extLst>
              <a:ext uri="{FF2B5EF4-FFF2-40B4-BE49-F238E27FC236}">
                <a16:creationId xmlns:a16="http://schemas.microsoft.com/office/drawing/2014/main" id="{D3791C89-7C16-D140-8F1B-226784654D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F00594-FE09-E04C-8EC0-B83B6CB83BE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747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059-0A24-DC4E-87B6-B69B8BB80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3DFED-45CE-5A41-85A6-35F762E5BE3F}"/>
              </a:ext>
            </a:extLst>
          </p:cNvPr>
          <p:cNvSpPr>
            <a:spLocks noGrp="1"/>
          </p:cNvSpPr>
          <p:nvPr>
            <p:ph type="dt" sz="half" idx="10"/>
          </p:nvPr>
        </p:nvSpPr>
        <p:spPr/>
        <p:txBody>
          <a:bodyPr/>
          <a:lstStyle/>
          <a:p>
            <a:fld id="{F368E500-8E9D-4A42-93D0-7D6422F39B66}" type="datetime1">
              <a:rPr lang="en-GB" smtClean="0"/>
              <a:t>24/10/2020</a:t>
            </a:fld>
            <a:endParaRPr lang="en-GB"/>
          </a:p>
        </p:txBody>
      </p:sp>
      <p:sp>
        <p:nvSpPr>
          <p:cNvPr id="4" name="Footer Placeholder 3">
            <a:extLst>
              <a:ext uri="{FF2B5EF4-FFF2-40B4-BE49-F238E27FC236}">
                <a16:creationId xmlns:a16="http://schemas.microsoft.com/office/drawing/2014/main" id="{E7EA188D-FD6E-AA42-A91B-35E733FFC4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52866F-5434-DF4F-80A8-C6538B4C6AA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158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76BEE-903F-8E49-8457-3F9B35862E75}"/>
              </a:ext>
            </a:extLst>
          </p:cNvPr>
          <p:cNvSpPr>
            <a:spLocks noGrp="1"/>
          </p:cNvSpPr>
          <p:nvPr>
            <p:ph type="dt" sz="half" idx="10"/>
          </p:nvPr>
        </p:nvSpPr>
        <p:spPr/>
        <p:txBody>
          <a:bodyPr/>
          <a:lstStyle/>
          <a:p>
            <a:fld id="{E89D3D55-CF5C-2948-935B-60C761C4C46A}" type="datetime1">
              <a:rPr lang="en-GB" smtClean="0"/>
              <a:t>24/10/2020</a:t>
            </a:fld>
            <a:endParaRPr lang="en-GB"/>
          </a:p>
        </p:txBody>
      </p:sp>
      <p:sp>
        <p:nvSpPr>
          <p:cNvPr id="3" name="Footer Placeholder 2">
            <a:extLst>
              <a:ext uri="{FF2B5EF4-FFF2-40B4-BE49-F238E27FC236}">
                <a16:creationId xmlns:a16="http://schemas.microsoft.com/office/drawing/2014/main" id="{8A9AECBD-481A-CD46-A3E6-94E994267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16D42B-ECDB-0D43-9D0A-32E4FDA3211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7106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DFE5-7959-7E42-8FFC-343F69363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08BE2-CFED-A841-BC2B-A85C990C7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628CA-36D2-4045-9B8D-D204BFDC0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881BA-5FA2-9344-AA44-4AE9E79D8219}"/>
              </a:ext>
            </a:extLst>
          </p:cNvPr>
          <p:cNvSpPr>
            <a:spLocks noGrp="1"/>
          </p:cNvSpPr>
          <p:nvPr>
            <p:ph type="dt" sz="half" idx="10"/>
          </p:nvPr>
        </p:nvSpPr>
        <p:spPr/>
        <p:txBody>
          <a:bodyPr/>
          <a:lstStyle/>
          <a:p>
            <a:fld id="{BAA99579-91CC-FF4F-8134-FC8AA2C9D46F}" type="datetime1">
              <a:rPr lang="en-GB" smtClean="0"/>
              <a:t>24/10/2020</a:t>
            </a:fld>
            <a:endParaRPr lang="en-GB"/>
          </a:p>
        </p:txBody>
      </p:sp>
      <p:sp>
        <p:nvSpPr>
          <p:cNvPr id="6" name="Footer Placeholder 5">
            <a:extLst>
              <a:ext uri="{FF2B5EF4-FFF2-40B4-BE49-F238E27FC236}">
                <a16:creationId xmlns:a16="http://schemas.microsoft.com/office/drawing/2014/main" id="{985A2AF2-A1A1-0842-809F-12EBDDA7AE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965524-7398-E54C-90F8-E6A83B5FE7A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80485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ECDE-D43D-C345-ADFF-7804C5143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D91676-D75B-014A-9924-EFED368B9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53F8B-B346-C242-BB11-6C00BB3D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17912-EC8F-7E4A-A40A-3C3DC51A86C1}"/>
              </a:ext>
            </a:extLst>
          </p:cNvPr>
          <p:cNvSpPr>
            <a:spLocks noGrp="1"/>
          </p:cNvSpPr>
          <p:nvPr>
            <p:ph type="dt" sz="half" idx="10"/>
          </p:nvPr>
        </p:nvSpPr>
        <p:spPr/>
        <p:txBody>
          <a:bodyPr/>
          <a:lstStyle/>
          <a:p>
            <a:fld id="{71A6A9C4-B265-AE42-B67F-8D733B334EBF}" type="datetime1">
              <a:rPr lang="en-GB" smtClean="0"/>
              <a:t>24/10/2020</a:t>
            </a:fld>
            <a:endParaRPr lang="en-GB"/>
          </a:p>
        </p:txBody>
      </p:sp>
      <p:sp>
        <p:nvSpPr>
          <p:cNvPr id="6" name="Footer Placeholder 5">
            <a:extLst>
              <a:ext uri="{FF2B5EF4-FFF2-40B4-BE49-F238E27FC236}">
                <a16:creationId xmlns:a16="http://schemas.microsoft.com/office/drawing/2014/main" id="{6B1713C7-7985-DE49-989A-E355540CBA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6BF95-3A17-BC4D-81DE-187A4CD91FE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5151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9928B-B395-D04F-A284-137D2CF1A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EE1BB-8170-9F47-B4F2-3D318D69B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4619-1777-D647-BC71-B3A36605E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6AC97-33D4-3847-970E-66FF8BB10DC7}" type="datetime1">
              <a:rPr lang="en-GB" smtClean="0"/>
              <a:t>24/10/2020</a:t>
            </a:fld>
            <a:endParaRPr lang="en-GB"/>
          </a:p>
        </p:txBody>
      </p:sp>
      <p:sp>
        <p:nvSpPr>
          <p:cNvPr id="5" name="Footer Placeholder 4">
            <a:extLst>
              <a:ext uri="{FF2B5EF4-FFF2-40B4-BE49-F238E27FC236}">
                <a16:creationId xmlns:a16="http://schemas.microsoft.com/office/drawing/2014/main" id="{B902024E-3610-764F-ABD3-4CB8B9877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E8BA67-D26F-A444-948A-EBFE66D9C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12404661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5.png"/><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5.png"/><Relationship Id="rId4" Type="http://schemas.openxmlformats.org/officeDocument/2006/relationships/image" Target="../media/image10.svg"/></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lstStyle/>
          <a:p>
            <a:r>
              <a:rPr lang="en-GB" dirty="0"/>
              <a:t>Event Driven Collaboration</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GB" dirty="0"/>
              <a:t>Data on the Inside vs. Data on the Outside</a:t>
            </a:r>
          </a:p>
          <a:p>
            <a:r>
              <a:rPr lang="en-GB" dirty="0"/>
              <a:t>Ian Cooper</a:t>
            </a:r>
          </a:p>
          <a:p>
            <a:r>
              <a:rPr lang="en-GB" dirty="0"/>
              <a:t>@</a:t>
            </a:r>
            <a:r>
              <a:rPr lang="en-GB" dirty="0" err="1"/>
              <a:t>ICooper</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C18B2F-3907-2A4C-86C1-66E00699F6D6}"/>
              </a:ext>
            </a:extLst>
          </p:cNvPr>
          <p:cNvSpPr>
            <a:spLocks noGrp="1"/>
          </p:cNvSpPr>
          <p:nvPr>
            <p:ph type="title"/>
          </p:nvPr>
        </p:nvSpPr>
        <p:spPr/>
        <p:txBody>
          <a:bodyPr/>
          <a:lstStyle/>
          <a:p>
            <a:r>
              <a:rPr lang="en-US" dirty="0"/>
              <a:t>The ‘Join’ Problem</a:t>
            </a:r>
          </a:p>
        </p:txBody>
      </p:sp>
      <p:sp>
        <p:nvSpPr>
          <p:cNvPr id="5" name="Text Placeholder 4">
            <a:extLst>
              <a:ext uri="{FF2B5EF4-FFF2-40B4-BE49-F238E27FC236}">
                <a16:creationId xmlns:a16="http://schemas.microsoft.com/office/drawing/2014/main" id="{5C9F237E-E30B-A94F-A91A-8075C388E603}"/>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4C58CD61-C180-734F-A96C-7413038263E1}"/>
              </a:ext>
            </a:extLst>
          </p:cNvPr>
          <p:cNvSpPr>
            <a:spLocks noGrp="1"/>
          </p:cNvSpPr>
          <p:nvPr>
            <p:ph type="sldNum" sz="quarter" idx="12"/>
          </p:nvPr>
        </p:nvSpPr>
        <p:spPr/>
        <p:txBody>
          <a:bodyPr/>
          <a:lstStyle/>
          <a:p>
            <a:fld id="{AA792DF1-A555-43FA-AD2F-E7EC51E120F1}" type="slidenum">
              <a:rPr lang="en-GB" smtClean="0"/>
              <a:t>10</a:t>
            </a:fld>
            <a:endParaRPr lang="en-GB"/>
          </a:p>
        </p:txBody>
      </p:sp>
      <p:sp>
        <p:nvSpPr>
          <p:cNvPr id="2" name="TextBox 1">
            <a:extLst>
              <a:ext uri="{FF2B5EF4-FFF2-40B4-BE49-F238E27FC236}">
                <a16:creationId xmlns:a16="http://schemas.microsoft.com/office/drawing/2014/main" id="{76392DAC-BAB0-1B4E-8B28-CB55285DC1F2}"/>
              </a:ext>
            </a:extLst>
          </p:cNvPr>
          <p:cNvSpPr txBox="1"/>
          <p:nvPr/>
        </p:nvSpPr>
        <p:spPr>
          <a:xfrm>
            <a:off x="328246" y="6260123"/>
            <a:ext cx="503604" cy="369332"/>
          </a:xfrm>
          <a:prstGeom prst="rect">
            <a:avLst/>
          </a:prstGeom>
          <a:noFill/>
        </p:spPr>
        <p:txBody>
          <a:bodyPr wrap="square" rtlCol="0">
            <a:spAutoFit/>
          </a:bodyPr>
          <a:lstStyle/>
          <a:p>
            <a:r>
              <a:rPr lang="en-US" dirty="0"/>
              <a:t>15 </a:t>
            </a:r>
          </a:p>
        </p:txBody>
      </p:sp>
    </p:spTree>
    <p:extLst>
      <p:ext uri="{BB962C8B-B14F-4D97-AF65-F5344CB8AC3E}">
        <p14:creationId xmlns:p14="http://schemas.microsoft.com/office/powerpoint/2010/main" val="1806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11</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729761" y="478557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a:endCxn id="52" idx="0"/>
          </p:cNvCxnSpPr>
          <p:nvPr/>
        </p:nvCxnSpPr>
        <p:spPr>
          <a:xfrm>
            <a:off x="4119071" y="1529026"/>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687455" y="2367212"/>
            <a:ext cx="4301404" cy="541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a:endCxn id="22" idx="0"/>
          </p:cNvCxnSpPr>
          <p:nvPr/>
        </p:nvCxnSpPr>
        <p:spPr>
          <a:xfrm>
            <a:off x="1605887" y="3681047"/>
            <a:ext cx="4152334" cy="18825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5758221" y="4705598"/>
            <a:ext cx="276900" cy="609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a:endCxn id="31" idx="2"/>
          </p:cNvCxnSpPr>
          <p:nvPr/>
        </p:nvCxnSpPr>
        <p:spPr>
          <a:xfrm flipH="1" flipV="1">
            <a:off x="5705294" y="3682323"/>
            <a:ext cx="329484" cy="6539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a:stCxn id="31" idx="2"/>
          </p:cNvCxnSpPr>
          <p:nvPr/>
        </p:nvCxnSpPr>
        <p:spPr>
          <a:xfrm flipH="1" flipV="1">
            <a:off x="1594338" y="3604025"/>
            <a:ext cx="4110956" cy="782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2139826" y="3214809"/>
            <a:ext cx="1615677" cy="8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a:endCxn id="22" idx="2"/>
          </p:cNvCxnSpPr>
          <p:nvPr/>
        </p:nvCxnSpPr>
        <p:spPr>
          <a:xfrm>
            <a:off x="902408" y="3693898"/>
            <a:ext cx="3266946" cy="19940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1040687" y="3164102"/>
            <a:ext cx="6106828" cy="241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1025566" y="3304127"/>
            <a:ext cx="8375967" cy="10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12</a:t>
            </a:fld>
            <a:endParaRPr lang="en-GB"/>
          </a:p>
        </p:txBody>
      </p:sp>
      <p:sp>
        <p:nvSpPr>
          <p:cNvPr id="8" name="Rectangle 7">
            <a:extLst>
              <a:ext uri="{FF2B5EF4-FFF2-40B4-BE49-F238E27FC236}">
                <a16:creationId xmlns:a16="http://schemas.microsoft.com/office/drawing/2014/main" id="{F6AEAD8F-6073-CE48-9BF4-9BD6EABFEF81}"/>
              </a:ext>
            </a:extLst>
          </p:cNvPr>
          <p:cNvSpPr/>
          <p:nvPr/>
        </p:nvSpPr>
        <p:spPr>
          <a:xfrm>
            <a:off x="791565" y="2027882"/>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60684" y="203456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7182615" y="2034564"/>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9488964" y="20211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12" name="TextBox 11">
            <a:extLst>
              <a:ext uri="{FF2B5EF4-FFF2-40B4-BE49-F238E27FC236}">
                <a16:creationId xmlns:a16="http://schemas.microsoft.com/office/drawing/2014/main" id="{7F0A85C7-8E16-4E4C-AFD0-D07C6050FC3C}"/>
              </a:ext>
            </a:extLst>
          </p:cNvPr>
          <p:cNvSpPr txBox="1"/>
          <p:nvPr/>
        </p:nvSpPr>
        <p:spPr>
          <a:xfrm>
            <a:off x="937488" y="2187562"/>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3" name="TextBox 12">
            <a:extLst>
              <a:ext uri="{FF2B5EF4-FFF2-40B4-BE49-F238E27FC236}">
                <a16:creationId xmlns:a16="http://schemas.microsoft.com/office/drawing/2014/main" id="{B951B282-A1D4-6C4E-B882-47D23D094802}"/>
              </a:ext>
            </a:extLst>
          </p:cNvPr>
          <p:cNvSpPr txBox="1"/>
          <p:nvPr/>
        </p:nvSpPr>
        <p:spPr>
          <a:xfrm>
            <a:off x="3203366" y="21942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4" name="TextBox 13">
            <a:extLst>
              <a:ext uri="{FF2B5EF4-FFF2-40B4-BE49-F238E27FC236}">
                <a16:creationId xmlns:a16="http://schemas.microsoft.com/office/drawing/2014/main" id="{CD71E736-E6C5-DB44-A10C-7039331105DB}"/>
              </a:ext>
            </a:extLst>
          </p:cNvPr>
          <p:cNvSpPr txBox="1"/>
          <p:nvPr/>
        </p:nvSpPr>
        <p:spPr>
          <a:xfrm>
            <a:off x="7405987" y="224667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5" name="TextBox 14">
            <a:extLst>
              <a:ext uri="{FF2B5EF4-FFF2-40B4-BE49-F238E27FC236}">
                <a16:creationId xmlns:a16="http://schemas.microsoft.com/office/drawing/2014/main" id="{D2ABD82E-AE6D-7343-B88D-D380F06B6D8D}"/>
              </a:ext>
            </a:extLst>
          </p:cNvPr>
          <p:cNvSpPr txBox="1"/>
          <p:nvPr/>
        </p:nvSpPr>
        <p:spPr>
          <a:xfrm>
            <a:off x="9711467" y="22332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Flowchart: Magnetic Disk 12">
            <a:extLst>
              <a:ext uri="{FF2B5EF4-FFF2-40B4-BE49-F238E27FC236}">
                <a16:creationId xmlns:a16="http://schemas.microsoft.com/office/drawing/2014/main" id="{34C56408-DA55-6842-B0A7-67FC4CF200E1}"/>
              </a:ext>
            </a:extLst>
          </p:cNvPr>
          <p:cNvSpPr/>
          <p:nvPr/>
        </p:nvSpPr>
        <p:spPr>
          <a:xfrm>
            <a:off x="9822675" y="48121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0" name="Flowchart: Magnetic Disk 12">
            <a:extLst>
              <a:ext uri="{FF2B5EF4-FFF2-40B4-BE49-F238E27FC236}">
                <a16:creationId xmlns:a16="http://schemas.microsoft.com/office/drawing/2014/main" id="{7716FC57-CE55-724A-9C46-0A2BCF2A3FD0}"/>
              </a:ext>
            </a:extLst>
          </p:cNvPr>
          <p:cNvSpPr/>
          <p:nvPr/>
        </p:nvSpPr>
        <p:spPr>
          <a:xfrm>
            <a:off x="3294395" y="478356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1" name="Flowchart: Magnetic Disk 12">
            <a:extLst>
              <a:ext uri="{FF2B5EF4-FFF2-40B4-BE49-F238E27FC236}">
                <a16:creationId xmlns:a16="http://schemas.microsoft.com/office/drawing/2014/main" id="{FD8728A6-BA44-9E45-8B0D-771DDA8CB370}"/>
              </a:ext>
            </a:extLst>
          </p:cNvPr>
          <p:cNvSpPr/>
          <p:nvPr/>
        </p:nvSpPr>
        <p:spPr>
          <a:xfrm>
            <a:off x="7511950" y="482551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1070057" y="478471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5099551" y="198092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F1987ED8-CD98-C949-B678-051C7DCE1918}"/>
              </a:ext>
            </a:extLst>
          </p:cNvPr>
          <p:cNvSpPr txBox="1"/>
          <p:nvPr/>
        </p:nvSpPr>
        <p:spPr>
          <a:xfrm>
            <a:off x="5322923" y="219302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4" name="Flowchart: Magnetic Disk 12">
            <a:extLst>
              <a:ext uri="{FF2B5EF4-FFF2-40B4-BE49-F238E27FC236}">
                <a16:creationId xmlns:a16="http://schemas.microsoft.com/office/drawing/2014/main" id="{D0A90D9E-0D6C-934F-94DF-A925FEF31243}"/>
              </a:ext>
            </a:extLst>
          </p:cNvPr>
          <p:cNvSpPr/>
          <p:nvPr/>
        </p:nvSpPr>
        <p:spPr>
          <a:xfrm>
            <a:off x="5428886" y="478356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6" name="Straight Arrow Connector 35">
            <a:extLst>
              <a:ext uri="{FF2B5EF4-FFF2-40B4-BE49-F238E27FC236}">
                <a16:creationId xmlns:a16="http://schemas.microsoft.com/office/drawing/2014/main" id="{D4CBED4F-8D1C-274B-85CD-1A8CBDA1DD9B}"/>
              </a:ext>
            </a:extLst>
          </p:cNvPr>
          <p:cNvCxnSpPr>
            <a:cxnSpLocks/>
            <a:endCxn id="34" idx="0"/>
          </p:cNvCxnSpPr>
          <p:nvPr/>
        </p:nvCxnSpPr>
        <p:spPr>
          <a:xfrm>
            <a:off x="1553184" y="3383865"/>
            <a:ext cx="4380190" cy="15332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B2A424-F006-3E40-9603-DF539CF0AE4B}"/>
              </a:ext>
            </a:extLst>
          </p:cNvPr>
          <p:cNvCxnSpPr>
            <a:cxnSpLocks/>
            <a:endCxn id="20" idx="0"/>
          </p:cNvCxnSpPr>
          <p:nvPr/>
        </p:nvCxnSpPr>
        <p:spPr>
          <a:xfrm>
            <a:off x="1531441" y="3398328"/>
            <a:ext cx="2267442" cy="1518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6232BCE-B28F-BA42-B01A-B2CDAE66E6A9}"/>
              </a:ext>
            </a:extLst>
          </p:cNvPr>
          <p:cNvCxnSpPr>
            <a:cxnSpLocks/>
          </p:cNvCxnSpPr>
          <p:nvPr/>
        </p:nvCxnSpPr>
        <p:spPr>
          <a:xfrm flipV="1">
            <a:off x="1531441" y="2602591"/>
            <a:ext cx="6767607" cy="781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The ‘Join’ Problem for Microservices</a:t>
            </a:r>
          </a:p>
        </p:txBody>
      </p:sp>
      <p:cxnSp>
        <p:nvCxnSpPr>
          <p:cNvPr id="24" name="Straight Arrow Connector 23">
            <a:extLst>
              <a:ext uri="{FF2B5EF4-FFF2-40B4-BE49-F238E27FC236}">
                <a16:creationId xmlns:a16="http://schemas.microsoft.com/office/drawing/2014/main" id="{6A2F3342-0563-3342-8509-EAE281C3A382}"/>
              </a:ext>
            </a:extLst>
          </p:cNvPr>
          <p:cNvCxnSpPr>
            <a:cxnSpLocks/>
          </p:cNvCxnSpPr>
          <p:nvPr/>
        </p:nvCxnSpPr>
        <p:spPr>
          <a:xfrm flipV="1">
            <a:off x="1553184" y="2616003"/>
            <a:ext cx="8435768" cy="8129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Requests vs. Events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13</a:t>
            </a:fld>
            <a:endParaRPr lang="en-GB"/>
          </a:p>
        </p:txBody>
      </p:sp>
      <p:sp>
        <p:nvSpPr>
          <p:cNvPr id="5" name="TextBox 4">
            <a:extLst>
              <a:ext uri="{FF2B5EF4-FFF2-40B4-BE49-F238E27FC236}">
                <a16:creationId xmlns:a16="http://schemas.microsoft.com/office/drawing/2014/main" id="{669F7945-C418-0F47-B9BE-62CA6AD406D6}"/>
              </a:ext>
            </a:extLst>
          </p:cNvPr>
          <p:cNvSpPr txBox="1"/>
          <p:nvPr/>
        </p:nvSpPr>
        <p:spPr>
          <a:xfrm>
            <a:off x="281354" y="6271846"/>
            <a:ext cx="433754"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28167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715" y="2376254"/>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048425" y="237625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24832" y="232382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98105" y="2323828"/>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863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91107"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648204"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2060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275429"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953444"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24606"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898105"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554334" y="2535934"/>
            <a:ext cx="1736773"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554334" y="2535934"/>
            <a:ext cx="67095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138618" y="2494994"/>
            <a:ext cx="9061163" cy="4770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9982200" y="2685649"/>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14</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5418947" y="5987018"/>
            <a:ext cx="800284" cy="369332"/>
          </a:xfrm>
          <a:prstGeom prst="rect">
            <a:avLst/>
          </a:prstGeom>
          <a:noFill/>
        </p:spPr>
        <p:txBody>
          <a:bodyPr wrap="none" rtlCol="0">
            <a:spAutoFit/>
          </a:bodyPr>
          <a:lstStyle/>
          <a:p>
            <a:r>
              <a:rPr lang="en-US"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5282282" y="2390633"/>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5505654" y="260274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5105577" y="519195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1138618" y="2535933"/>
            <a:ext cx="5139282" cy="436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32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5463870" y="2824909"/>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8932494" y="2922281"/>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8818194" y="2807981"/>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7014926" y="281186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749224"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2002210"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2137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6779527" y="489177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563688" y="4852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894404" y="479076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8746534" y="490092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2599443" y="2278249"/>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3523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3634924"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6880874"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8703894"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863524"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3588675"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6874392" y="2799976"/>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8703894" y="270339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2601536" y="1840320"/>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8288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5217041" y="481160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3061215" y="2301704"/>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3702483"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5352294"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2706001" y="2421434"/>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3734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5346602" y="2719151"/>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5517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6831874" y="269388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6875152"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005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8870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11394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5532123" y="291545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2274490"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2160190"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8953805" y="3040415"/>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8839505" y="2926115"/>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7317078" y="302975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7202778" y="291545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762981"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2045890"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2155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6995370" y="502109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610568" y="4996987"/>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919808" y="4983495"/>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8744148" y="504089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3681804"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7080475"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8725205"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877281"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3741022"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7064288" y="280115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8767353" y="280016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2040347"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1793423" y="1869623"/>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2665655" y="2068223"/>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2665654" y="2114935"/>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4243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7843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9182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1793423" y="1020537"/>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2326797" y="1152004"/>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2828693" y="1233338"/>
            <a:ext cx="587393" cy="507831"/>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4243405" y="1135677"/>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4631002" y="1228138"/>
            <a:ext cx="843047" cy="507831"/>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5980484" y="1124989"/>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6334753" y="1207346"/>
            <a:ext cx="955484" cy="507831"/>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7709123" y="1114012"/>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8211020" y="1195346"/>
            <a:ext cx="587393" cy="507831"/>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3235225" y="1569692"/>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4983501" y="1565090"/>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6708186" y="1565090"/>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8395255" y="1553042"/>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9378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9267554" y="1152003"/>
            <a:ext cx="961770" cy="507831"/>
          </a:xfrm>
          <a:prstGeom prst="rect">
            <a:avLst/>
          </a:prstGeom>
          <a:noFill/>
        </p:spPr>
        <p:txBody>
          <a:bodyPr wrap="square" rtlCol="0">
            <a:spAutoFit/>
          </a:bodyPr>
          <a:lstStyle/>
          <a:p>
            <a:pPr algn="ctr"/>
            <a:r>
              <a:rPr lang="en-US" sz="1350"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5284603" y="501275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5395880"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6091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5377136" y="280115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5570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830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204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8892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414468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129256" y="442088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656852" y="4435393"/>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902680" y="5372995"/>
            <a:ext cx="106445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4215" y="199014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339651" y="196942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51164" y="1947752"/>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24437" y="19477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40138" y="214982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82333" y="21291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574536"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046940"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653660"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507777"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980181"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77845" y="470794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176011"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094215" y="472867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471530" y="4419173"/>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646452" y="4404639"/>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97377" y="4524519"/>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241D194-4F11-3240-B1A4-C56094D8AA02}"/>
              </a:ext>
            </a:extLst>
          </p:cNvPr>
          <p:cNvSpPr txBox="1"/>
          <p:nvPr/>
        </p:nvSpPr>
        <p:spPr>
          <a:xfrm>
            <a:off x="6875822" y="4541988"/>
            <a:ext cx="1590923" cy="1200329"/>
          </a:xfrm>
          <a:prstGeom prst="rect">
            <a:avLst/>
          </a:prstGeom>
          <a:noFill/>
        </p:spPr>
        <p:txBody>
          <a:bodyPr wrap="square" rtlCol="0">
            <a:spAutoFit/>
          </a:bodyPr>
          <a:lstStyle/>
          <a:p>
            <a:pPr algn="ctr"/>
            <a:r>
              <a:rPr lang="en-US"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740850" y="4456832"/>
            <a:ext cx="1590923" cy="1477328"/>
          </a:xfrm>
          <a:prstGeom prst="rect">
            <a:avLst/>
          </a:prstGeom>
          <a:noFill/>
        </p:spPr>
        <p:txBody>
          <a:bodyPr wrap="square" rtlCol="0">
            <a:spAutoFit/>
          </a:bodyPr>
          <a:lstStyle/>
          <a:p>
            <a:pPr algn="ctr"/>
            <a:r>
              <a:rPr lang="en-US" dirty="0"/>
              <a:t>Consumer has no notion of producer, just a topic on </a:t>
            </a:r>
            <a:r>
              <a:rPr lang="en-US" dirty="0" err="1"/>
              <a:t>tbe</a:t>
            </a:r>
            <a:r>
              <a:rPr lang="en-US"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718095" y="1238188"/>
            <a:ext cx="6075529" cy="369332"/>
          </a:xfrm>
          <a:prstGeom prst="rect">
            <a:avLst/>
          </a:prstGeom>
          <a:noFill/>
        </p:spPr>
        <p:txBody>
          <a:bodyPr wrap="square" rtlCol="0">
            <a:spAutoFit/>
          </a:bodyPr>
          <a:lstStyle/>
          <a:p>
            <a:r>
              <a:rPr lang="en-US" dirty="0"/>
              <a:t>“</a:t>
            </a:r>
            <a:r>
              <a:rPr lang="en-GB" dirty="0"/>
              <a:t>Messaging over a lightweight message bus such as RabbitMQ</a:t>
            </a:r>
            <a:r>
              <a:rPr lang="en-US"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7140999" y="1560524"/>
            <a:ext cx="1886507" cy="276999"/>
          </a:xfrm>
          <a:prstGeom prst="rect">
            <a:avLst/>
          </a:prstGeom>
          <a:noFill/>
        </p:spPr>
        <p:txBody>
          <a:bodyPr wrap="square" rtlCol="0">
            <a:spAutoFit/>
          </a:bodyPr>
          <a:lstStyle/>
          <a:p>
            <a:pPr algn="ctr"/>
            <a:r>
              <a:rPr lang="en-US" sz="12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4468" y="3790838"/>
            <a:ext cx="534609" cy="534609"/>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6685714" y="443819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5380026" y="195055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5603398" y="216266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6536639" y="45580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5310670" y="475534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16311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0993997" y="446583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828607" y="452651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808899" y="5372995"/>
            <a:ext cx="10562483"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4955" y="200521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186969" y="2005215"/>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522919" y="203887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689178" y="199271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100878"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429651"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46291" y="225098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911681" y="220481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518401" y="478366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775216" y="557295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79532" y="464639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844922" y="460023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925163"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47766" y="482982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954955"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332270" y="4434244"/>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493770" y="444043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344695" y="456031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86C5F5B-F15A-CE48-8123-84D2169B922F}"/>
              </a:ext>
            </a:extLst>
          </p:cNvPr>
          <p:cNvSpPr txBox="1"/>
          <p:nvPr/>
        </p:nvSpPr>
        <p:spPr>
          <a:xfrm>
            <a:off x="3266775" y="1332659"/>
            <a:ext cx="5039259" cy="369332"/>
          </a:xfrm>
          <a:prstGeom prst="rect">
            <a:avLst/>
          </a:prstGeom>
          <a:noFill/>
        </p:spPr>
        <p:txBody>
          <a:bodyPr wrap="square" rtlCol="0">
            <a:spAutoFit/>
          </a:bodyPr>
          <a:lstStyle/>
          <a:p>
            <a:r>
              <a:rPr lang="en-US"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529194"/>
            <a:ext cx="667031" cy="667031"/>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994963"/>
            <a:ext cx="667031" cy="667031"/>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5549934"/>
            <a:ext cx="667031" cy="667031"/>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5298527" y="200024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5274942" y="476476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18</a:t>
            </a:fld>
            <a:endParaRPr lang="en-GB"/>
          </a:p>
        </p:txBody>
      </p:sp>
    </p:spTree>
    <p:extLst>
      <p:ext uri="{BB962C8B-B14F-4D97-AF65-F5344CB8AC3E}">
        <p14:creationId xmlns:p14="http://schemas.microsoft.com/office/powerpoint/2010/main" val="26582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9909052" y="41774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054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2103389" y="4886997"/>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2307445"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4192540"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8930439" y="2322650"/>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2416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4374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097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8802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3510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563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7942944" y="427829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9797247" y="427829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996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2307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3340430" y="421287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5172639" y="421751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5060834" y="4307424"/>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5693199"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5970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7136003"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7433853"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5705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7019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6668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6556973" y="428943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6054840" y="2304721"/>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2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2265" y="4937485"/>
            <a:ext cx="536330" cy="536330"/>
          </a:xfrm>
          <a:prstGeom prst="rect">
            <a:avLst/>
          </a:prstGeom>
        </p:spPr>
      </p:pic>
    </p:spTree>
    <p:extLst>
      <p:ext uri="{BB962C8B-B14F-4D97-AF65-F5344CB8AC3E}">
        <p14:creationId xmlns:p14="http://schemas.microsoft.com/office/powerpoint/2010/main" val="25555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1060938" y="2106979"/>
            <a:ext cx="10515600" cy="3637329"/>
          </a:xfrm>
        </p:spPr>
        <p:txBody>
          <a:bodyPr>
            <a:normAutofit fontScale="92500" lnSpcReduction="20000"/>
          </a:bodyPr>
          <a:lstStyle/>
          <a:p>
            <a:r>
              <a:rPr lang="en-GB" dirty="0"/>
              <a:t>Software Developer for over 20 years</a:t>
            </a:r>
          </a:p>
          <a:p>
            <a:pPr lvl="1"/>
            <a:r>
              <a:rPr lang="en-GB" dirty="0"/>
              <a:t>Worked mainly for ISVs</a:t>
            </a:r>
          </a:p>
          <a:p>
            <a:pPr lvl="2"/>
            <a:r>
              <a:rPr lang="en-GB" dirty="0"/>
              <a:t>Reuters, SunGard, Misys, Huddle, Just Eat</a:t>
            </a:r>
          </a:p>
          <a:p>
            <a:pPr lvl="1"/>
            <a:r>
              <a:rPr lang="en-GB" dirty="0"/>
              <a:t>Worked for a couple of MIS departments</a:t>
            </a:r>
          </a:p>
          <a:p>
            <a:pPr lvl="2"/>
            <a:r>
              <a:rPr lang="en-GB" dirty="0"/>
              <a:t>DTI, Beazley</a:t>
            </a:r>
          </a:p>
          <a:p>
            <a:r>
              <a:rPr lang="en-GB" dirty="0"/>
              <a:t>Building Event Driven solutions for over 20 years</a:t>
            </a:r>
          </a:p>
          <a:p>
            <a:pPr lvl="1"/>
            <a:r>
              <a:rPr lang="en-GB" dirty="0"/>
              <a:t>Initially used event driven systems to scale. COM+ era</a:t>
            </a:r>
          </a:p>
          <a:p>
            <a:pPr lvl="1"/>
            <a:r>
              <a:rPr lang="en-GB" dirty="0"/>
              <a:t>Later used event driven systems to integrate. SOA 2.0 era</a:t>
            </a:r>
          </a:p>
          <a:p>
            <a:pPr lvl="1"/>
            <a:r>
              <a:rPr lang="en-GB" dirty="0"/>
              <a:t>Now, microservices</a:t>
            </a:r>
          </a:p>
          <a:p>
            <a:r>
              <a:rPr lang="en-GB" dirty="0"/>
              <a:t>No Smart Guys</a:t>
            </a:r>
          </a:p>
          <a:p>
            <a:pPr lvl="1"/>
            <a:r>
              <a:rPr lang="en-GB" dirty="0"/>
              <a:t>Only Us!</a:t>
            </a:r>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7320B8-B2FC-C843-BC14-FF9129AE7582}"/>
              </a:ext>
            </a:extLst>
          </p:cNvPr>
          <p:cNvSpPr>
            <a:spLocks noGrp="1"/>
          </p:cNvSpPr>
          <p:nvPr>
            <p:ph type="title"/>
          </p:nvPr>
        </p:nvSpPr>
        <p:spPr>
          <a:noFill/>
        </p:spPr>
        <p:txBody>
          <a:bodyPr/>
          <a:lstStyle/>
          <a:p>
            <a:r>
              <a:rPr lang="en-US" dirty="0"/>
              <a:t>Pipes, Conversations and Event Carried State Transfer</a:t>
            </a:r>
          </a:p>
        </p:txBody>
      </p:sp>
      <p:sp>
        <p:nvSpPr>
          <p:cNvPr id="8" name="Text Placeholder 7">
            <a:extLst>
              <a:ext uri="{FF2B5EF4-FFF2-40B4-BE49-F238E27FC236}">
                <a16:creationId xmlns:a16="http://schemas.microsoft.com/office/drawing/2014/main" id="{AAC8D2DE-FBE7-8347-BE9C-767DB9BBA8D8}"/>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DEF39A0A-1C0C-C64D-9B2E-23709F2EAE63}"/>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5" name="TextBox 4">
            <a:extLst>
              <a:ext uri="{FF2B5EF4-FFF2-40B4-BE49-F238E27FC236}">
                <a16:creationId xmlns:a16="http://schemas.microsoft.com/office/drawing/2014/main" id="{7E011849-1F2E-874B-A096-3E4EBBB33D69}"/>
              </a:ext>
            </a:extLst>
          </p:cNvPr>
          <p:cNvSpPr txBox="1"/>
          <p:nvPr/>
        </p:nvSpPr>
        <p:spPr>
          <a:xfrm>
            <a:off x="281354" y="6271846"/>
            <a:ext cx="433754" cy="369332"/>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246666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265242" y="440940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792838" y="442392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87150" y="1936280"/>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960423" y="193628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10522"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82926"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789646"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43763"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1116167"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11997"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572020" y="437149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22945" y="449137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5246" y="3522408"/>
            <a:ext cx="773548" cy="773548"/>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a:endCxn id="32" idx="2"/>
          </p:cNvCxnSpPr>
          <p:nvPr/>
        </p:nvCxnSpPr>
        <p:spPr>
          <a:xfrm flipV="1">
            <a:off x="4572020" y="2464076"/>
            <a:ext cx="1671134" cy="1058332"/>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6349445" y="2234104"/>
            <a:ext cx="365230" cy="769441"/>
          </a:xfrm>
          <a:prstGeom prst="rect">
            <a:avLst/>
          </a:prstGeom>
          <a:noFill/>
        </p:spPr>
        <p:txBody>
          <a:bodyPr wrap="square" rtlCol="0">
            <a:spAutoFit/>
          </a:bodyPr>
          <a:lstStyle/>
          <a:p>
            <a:r>
              <a:rPr lang="en-US" sz="44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0660569D-6CB2-4E47-BCB5-0E4C371B54B7}"/>
              </a:ext>
            </a:extLst>
          </p:cNvPr>
          <p:cNvSpPr>
            <a:spLocks noGrp="1"/>
          </p:cNvSpPr>
          <p:nvPr>
            <p:ph type="sldNum" sz="quarter" idx="12"/>
          </p:nvPr>
        </p:nvSpPr>
        <p:spPr/>
        <p:txBody>
          <a:bodyPr/>
          <a:lstStyle/>
          <a:p>
            <a:fld id="{AA792DF1-A555-43FA-AD2F-E7EC51E120F1}" type="slidenum">
              <a:rPr lang="en-GB" smtClean="0"/>
              <a:t>21</a:t>
            </a:fld>
            <a:endParaRPr lang="en-GB"/>
          </a:p>
        </p:txBody>
      </p:sp>
    </p:spTree>
    <p:extLst>
      <p:ext uri="{BB962C8B-B14F-4D97-AF65-F5344CB8AC3E}">
        <p14:creationId xmlns:p14="http://schemas.microsoft.com/office/powerpoint/2010/main" val="14759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7600" y="4019626"/>
            <a:ext cx="1072522" cy="107252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7600" y="3940301"/>
            <a:ext cx="1072522" cy="971668"/>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9046" y="5084119"/>
            <a:ext cx="655728" cy="655728"/>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301455" y="4712475"/>
            <a:ext cx="2524539" cy="1200329"/>
          </a:xfrm>
          <a:prstGeom prst="rect">
            <a:avLst/>
          </a:prstGeom>
          <a:noFill/>
        </p:spPr>
        <p:txBody>
          <a:bodyPr wrap="square" rtlCol="0">
            <a:spAutoFit/>
          </a:bodyPr>
          <a:lstStyle/>
          <a:p>
            <a:pPr algn="ctr"/>
            <a:r>
              <a:rPr lang="en-US"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211474" y="15090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a:t>
            </a:r>
          </a:p>
          <a:p>
            <a:pPr algn="ctr"/>
            <a:r>
              <a:rPr lang="en-GB" dirty="0">
                <a:solidFill>
                  <a:schemeClr val="tx1"/>
                </a:solidFill>
              </a:rPr>
              <a:t>Reference</a:t>
            </a:r>
          </a:p>
          <a:p>
            <a:pPr algn="ctr"/>
            <a:r>
              <a:rPr lang="en-GB"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016570" y="371978"/>
            <a:ext cx="3079430" cy="923330"/>
          </a:xfrm>
          <a:prstGeom prst="rect">
            <a:avLst/>
          </a:prstGeom>
          <a:noFill/>
        </p:spPr>
        <p:txBody>
          <a:bodyPr wrap="square" rtlCol="0">
            <a:spAutoFit/>
          </a:bodyPr>
          <a:lstStyle/>
          <a:p>
            <a:pPr algn="ctr"/>
            <a:r>
              <a:rPr lang="en-US"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499031" y="24532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741713" y="405008"/>
            <a:ext cx="1231392" cy="369332"/>
          </a:xfrm>
          <a:prstGeom prst="rect">
            <a:avLst/>
          </a:prstGeom>
          <a:noFill/>
          <a:ln>
            <a:solidFill>
              <a:schemeClr val="accent1"/>
            </a:solidFill>
          </a:ln>
        </p:spPr>
        <p:txBody>
          <a:bodyPr wrap="square" rtlCol="0">
            <a:spAutoFit/>
          </a:bodyPr>
          <a:lstStyle/>
          <a:p>
            <a:pPr algn="ctr"/>
            <a:r>
              <a:rPr lang="en-US"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9058" y="1831456"/>
            <a:ext cx="773548" cy="773548"/>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8312104" y="3125410"/>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8337231" y="2674355"/>
            <a:ext cx="782133" cy="8777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59095" y="1459841"/>
            <a:ext cx="1539936" cy="49178"/>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10309532" y="371978"/>
            <a:ext cx="1806286" cy="1754326"/>
          </a:xfrm>
          <a:prstGeom prst="rect">
            <a:avLst/>
          </a:prstGeom>
          <a:noFill/>
        </p:spPr>
        <p:txBody>
          <a:bodyPr wrap="square" rtlCol="0">
            <a:spAutoFit/>
          </a:bodyPr>
          <a:lstStyle/>
          <a:p>
            <a:pPr algn="ctr"/>
            <a:r>
              <a:rPr lang="en-US" sz="3600" b="1" dirty="0"/>
              <a:t>Push</a:t>
            </a:r>
          </a:p>
          <a:p>
            <a:pPr algn="ctr"/>
            <a:r>
              <a:rPr lang="en-US" sz="3600" b="1" dirty="0"/>
              <a:t>Not</a:t>
            </a:r>
          </a:p>
          <a:p>
            <a:pPr algn="ctr"/>
            <a:r>
              <a:rPr lang="en-US" sz="3600" b="1" dirty="0"/>
              <a:t> Pull</a:t>
            </a:r>
          </a:p>
        </p:txBody>
      </p:sp>
      <p:sp>
        <p:nvSpPr>
          <p:cNvPr id="3" name="Slide Number Placeholder 2">
            <a:extLst>
              <a:ext uri="{FF2B5EF4-FFF2-40B4-BE49-F238E27FC236}">
                <a16:creationId xmlns:a16="http://schemas.microsoft.com/office/drawing/2014/main" id="{51D55EEA-7EC5-3F45-B7F2-E517B50F6BB4}"/>
              </a:ext>
            </a:extLst>
          </p:cNvPr>
          <p:cNvSpPr>
            <a:spLocks noGrp="1"/>
          </p:cNvSpPr>
          <p:nvPr>
            <p:ph type="sldNum" sz="quarter" idx="12"/>
          </p:nvPr>
        </p:nvSpPr>
        <p:spPr/>
        <p:txBody>
          <a:bodyPr/>
          <a:lstStyle/>
          <a:p>
            <a:fld id="{AA792DF1-A555-43FA-AD2F-E7EC51E120F1}" type="slidenum">
              <a:rPr lang="en-GB" smtClean="0"/>
              <a:t>22</a:t>
            </a:fld>
            <a:endParaRPr lang="en-GB"/>
          </a:p>
        </p:txBody>
      </p:sp>
    </p:spTree>
    <p:extLst>
      <p:ext uri="{BB962C8B-B14F-4D97-AF65-F5344CB8AC3E}">
        <p14:creationId xmlns:p14="http://schemas.microsoft.com/office/powerpoint/2010/main" val="13747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Pipes and Filters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23</a:t>
            </a:fld>
            <a:endParaRPr lang="en-GB"/>
          </a:p>
        </p:txBody>
      </p:sp>
    </p:spTree>
    <p:extLst>
      <p:ext uri="{BB962C8B-B14F-4D97-AF65-F5344CB8AC3E}">
        <p14:creationId xmlns:p14="http://schemas.microsoft.com/office/powerpoint/2010/main" val="35614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527084" y="932831"/>
            <a:ext cx="1471830" cy="17303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4155010" y="141639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61167" y="932831"/>
            <a:ext cx="1811054" cy="22476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4432070" y="16160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6334417" y="879729"/>
            <a:ext cx="0" cy="714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5854546" y="932831"/>
            <a:ext cx="0" cy="6041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5704259" y="97577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941B95E-64CA-2442-835D-540133DD4790}"/>
              </a:ext>
            </a:extLst>
          </p:cNvPr>
          <p:cNvSpPr/>
          <p:nvPr/>
        </p:nvSpPr>
        <p:spPr>
          <a:xfrm>
            <a:off x="6181956" y="95453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58321" y="907811"/>
            <a:ext cx="2373696" cy="629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720716" cy="1730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7830858" y="165593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87EF6FAB-25D2-3445-A93C-AE83B063C392}"/>
              </a:ext>
            </a:extLst>
          </p:cNvPr>
          <p:cNvSpPr/>
          <p:nvPr/>
        </p:nvSpPr>
        <p:spPr>
          <a:xfrm rot="17190658">
            <a:off x="7948880" y="8894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680178" y="3567289"/>
            <a:ext cx="1219049" cy="923330"/>
          </a:xfrm>
          <a:prstGeom prst="rect">
            <a:avLst/>
          </a:prstGeom>
          <a:noFill/>
        </p:spPr>
        <p:txBody>
          <a:bodyPr wrap="square" rtlCol="0">
            <a:spAutoFit/>
          </a:bodyPr>
          <a:lstStyle/>
          <a:p>
            <a:pPr algn="ctr"/>
            <a:r>
              <a:rPr lang="en-US"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6579586" y="2071403"/>
            <a:ext cx="1219049" cy="1200329"/>
          </a:xfrm>
          <a:prstGeom prst="rect">
            <a:avLst/>
          </a:prstGeom>
          <a:noFill/>
        </p:spPr>
        <p:txBody>
          <a:bodyPr wrap="square" rtlCol="0">
            <a:spAutoFit/>
          </a:bodyPr>
          <a:lstStyle/>
          <a:p>
            <a:pPr algn="ctr"/>
            <a:r>
              <a:rPr lang="en-US"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8480139" y="227528"/>
            <a:ext cx="2007239" cy="923330"/>
          </a:xfrm>
          <a:prstGeom prst="rect">
            <a:avLst/>
          </a:prstGeom>
          <a:noFill/>
        </p:spPr>
        <p:txBody>
          <a:bodyPr wrap="square" rtlCol="0">
            <a:spAutoFit/>
          </a:bodyPr>
          <a:lstStyle/>
          <a:p>
            <a:pPr algn="ctr"/>
            <a:r>
              <a:rPr lang="en-US"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Conversations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24</a:t>
            </a:fld>
            <a:endParaRPr lang="en-GB"/>
          </a:p>
        </p:txBody>
      </p:sp>
    </p:spTree>
    <p:extLst>
      <p:ext uri="{BB962C8B-B14F-4D97-AF65-F5344CB8AC3E}">
        <p14:creationId xmlns:p14="http://schemas.microsoft.com/office/powerpoint/2010/main" val="3117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 name="Slide Number Placeholder 1">
            <a:extLst>
              <a:ext uri="{FF2B5EF4-FFF2-40B4-BE49-F238E27FC236}">
                <a16:creationId xmlns:a16="http://schemas.microsoft.com/office/drawing/2014/main" id="{18BF878D-05A7-8E47-A1FF-CD17CDE9CE2E}"/>
              </a:ext>
            </a:extLst>
          </p:cNvPr>
          <p:cNvSpPr>
            <a:spLocks noGrp="1"/>
          </p:cNvSpPr>
          <p:nvPr>
            <p:ph type="sldNum" sz="quarter" idx="12"/>
          </p:nvPr>
        </p:nvSpPr>
        <p:spPr/>
        <p:txBody>
          <a:bodyPr/>
          <a:lstStyle/>
          <a:p>
            <a:fld id="{AA792DF1-A555-43FA-AD2F-E7EC51E120F1}" type="slidenum">
              <a:rPr lang="en-GB" smtClean="0"/>
              <a:t>25</a:t>
            </a:fld>
            <a:endParaRPr lang="en-GB"/>
          </a:p>
        </p:txBody>
      </p:sp>
    </p:spTree>
    <p:extLst>
      <p:ext uri="{BB962C8B-B14F-4D97-AF65-F5344CB8AC3E}">
        <p14:creationId xmlns:p14="http://schemas.microsoft.com/office/powerpoint/2010/main" val="2787211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0"/>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11723" cy="695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1345" y="3829370"/>
            <a:ext cx="668215" cy="668215"/>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732544" y="210869"/>
            <a:ext cx="4079629" cy="1169551"/>
          </a:xfrm>
          <a:prstGeom prst="rect">
            <a:avLst/>
          </a:prstGeom>
          <a:noFill/>
        </p:spPr>
        <p:txBody>
          <a:bodyPr wrap="square" rtlCol="0">
            <a:spAutoFit/>
          </a:bodyPr>
          <a:lstStyle/>
          <a:p>
            <a:r>
              <a:rPr lang="en-US" sz="1400" dirty="0"/>
              <a:t>Event:</a:t>
            </a:r>
          </a:p>
          <a:p>
            <a:r>
              <a:rPr lang="en-US" sz="1400" dirty="0"/>
              <a:t>{ [booking made: {</a:t>
            </a:r>
          </a:p>
          <a:p>
            <a:r>
              <a:rPr lang="en-US" sz="1400" dirty="0"/>
              <a:t>	date:05 JUN</a:t>
            </a:r>
          </a:p>
          <a:p>
            <a:r>
              <a:rPr lang="en-US" sz="1400" dirty="0"/>
              <a:t>	…</a:t>
            </a:r>
          </a:p>
          <a:p>
            <a:r>
              <a:rPr lang="en-US" sz="140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8" y="4483365"/>
            <a:ext cx="1019506" cy="923330"/>
          </a:xfrm>
          <a:prstGeom prst="rect">
            <a:avLst/>
          </a:prstGeom>
          <a:noFill/>
        </p:spPr>
        <p:txBody>
          <a:bodyPr wrap="square" rtlCol="0">
            <a:spAutoFit/>
          </a:bodyPr>
          <a:lstStyle/>
          <a:p>
            <a:r>
              <a:rPr lang="en-US" dirty="0"/>
              <a:t>Write Payment</a:t>
            </a:r>
          </a:p>
          <a:p>
            <a:r>
              <a:rPr lang="en-US"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9582873" y="3384020"/>
            <a:ext cx="1483712" cy="923330"/>
          </a:xfrm>
          <a:prstGeom prst="rect">
            <a:avLst/>
          </a:prstGeom>
          <a:noFill/>
        </p:spPr>
        <p:txBody>
          <a:bodyPr wrap="square" rtlCol="0">
            <a:spAutoFit/>
          </a:bodyPr>
          <a:lstStyle/>
          <a:p>
            <a:r>
              <a:rPr lang="en-US"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2143701" y="1644709"/>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26</a:t>
            </a:fld>
            <a:endParaRPr lang="en-GB"/>
          </a:p>
        </p:txBody>
      </p:sp>
    </p:spTree>
    <p:extLst>
      <p:ext uri="{BB962C8B-B14F-4D97-AF65-F5344CB8AC3E}">
        <p14:creationId xmlns:p14="http://schemas.microsoft.com/office/powerpoint/2010/main" val="34306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852807" y="161687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8095489" y="177655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9116322" y="435796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493828" y="4382611"/>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691007" y="4045901"/>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802111" y="4004980"/>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956145" y="3889094"/>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706188" y="2403402"/>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710909" y="5501290"/>
            <a:ext cx="879675" cy="369332"/>
          </a:xfrm>
          <a:prstGeom prst="rect">
            <a:avLst/>
          </a:prstGeom>
          <a:noFill/>
        </p:spPr>
        <p:txBody>
          <a:bodyPr wrap="square" rtlCol="0">
            <a:spAutoFit/>
          </a:bodyPr>
          <a:lstStyle/>
          <a:p>
            <a:r>
              <a:rPr lang="en-US"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706188" y="2207798"/>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372581" y="4978864"/>
            <a:ext cx="879675" cy="369332"/>
          </a:xfrm>
          <a:prstGeom prst="rect">
            <a:avLst/>
          </a:prstGeom>
          <a:noFill/>
        </p:spPr>
        <p:txBody>
          <a:bodyPr wrap="square" rtlCol="0">
            <a:spAutoFit/>
          </a:bodyPr>
          <a:lstStyle/>
          <a:p>
            <a:r>
              <a:rPr lang="en-US"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3680749" y="4676173"/>
            <a:ext cx="3727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423469" y="4321494"/>
            <a:ext cx="879675" cy="369332"/>
          </a:xfrm>
          <a:prstGeom prst="rect">
            <a:avLst/>
          </a:prstGeom>
          <a:noFill/>
        </p:spPr>
        <p:txBody>
          <a:bodyPr wrap="square" rtlCol="0">
            <a:spAutoFit/>
          </a:bodyPr>
          <a:lstStyle/>
          <a:p>
            <a:r>
              <a:rPr lang="en-US"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648855" y="2069528"/>
            <a:ext cx="124108" cy="476915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712836" y="3721279"/>
            <a:ext cx="879675" cy="369332"/>
          </a:xfrm>
          <a:prstGeom prst="rect">
            <a:avLst/>
          </a:prstGeom>
          <a:noFill/>
        </p:spPr>
        <p:txBody>
          <a:bodyPr wrap="square" rtlCol="0">
            <a:spAutoFit/>
          </a:bodyPr>
          <a:lstStyle/>
          <a:p>
            <a:r>
              <a:rPr lang="en-US"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399924" y="232693"/>
            <a:ext cx="7297241" cy="646331"/>
          </a:xfrm>
          <a:prstGeom prst="rect">
            <a:avLst/>
          </a:prstGeom>
          <a:noFill/>
        </p:spPr>
        <p:txBody>
          <a:bodyPr wrap="square" rtlCol="0">
            <a:spAutoFit/>
          </a:bodyPr>
          <a:lstStyle/>
          <a:p>
            <a:pPr algn="ctr"/>
            <a:r>
              <a:rPr lang="en-US" sz="3600" b="1" dirty="0"/>
              <a:t>Reference Data is Protocol Agnostic</a:t>
            </a:r>
          </a:p>
        </p:txBody>
      </p:sp>
      <p:sp>
        <p:nvSpPr>
          <p:cNvPr id="2" name="Slide Number Placeholder 1">
            <a:extLst>
              <a:ext uri="{FF2B5EF4-FFF2-40B4-BE49-F238E27FC236}">
                <a16:creationId xmlns:a16="http://schemas.microsoft.com/office/drawing/2014/main" id="{D8FEF18B-ECD0-FF40-A11B-4E9371F4A1B4}"/>
              </a:ext>
            </a:extLst>
          </p:cNvPr>
          <p:cNvSpPr>
            <a:spLocks noGrp="1"/>
          </p:cNvSpPr>
          <p:nvPr>
            <p:ph type="sldNum" sz="quarter" idx="12"/>
          </p:nvPr>
        </p:nvSpPr>
        <p:spPr/>
        <p:txBody>
          <a:bodyPr/>
          <a:lstStyle/>
          <a:p>
            <a:fld id="{AA792DF1-A555-43FA-AD2F-E7EC51E120F1}" type="slidenum">
              <a:rPr lang="en-GB" smtClean="0"/>
              <a:t>27</a:t>
            </a:fld>
            <a:endParaRPr lang="en-GB"/>
          </a:p>
        </p:txBody>
      </p:sp>
    </p:spTree>
    <p:extLst>
      <p:ext uri="{BB962C8B-B14F-4D97-AF65-F5344CB8AC3E}">
        <p14:creationId xmlns:p14="http://schemas.microsoft.com/office/powerpoint/2010/main" val="4121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lstStyle/>
          <a:p>
            <a:pPr algn="ctr"/>
            <a:r>
              <a:rPr lang="en-US"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4064977" y="2795648"/>
            <a:ext cx="4062046" cy="1855421"/>
          </a:xfrm>
        </p:spPr>
        <p:txBody>
          <a:bodyPr/>
          <a:lstStyle/>
          <a:p>
            <a:r>
              <a:rPr lang="en-US" dirty="0"/>
              <a:t>Operand Data</a:t>
            </a:r>
          </a:p>
          <a:p>
            <a:r>
              <a:rPr lang="en-US" dirty="0"/>
              <a:t>Shared Collections</a:t>
            </a:r>
          </a:p>
          <a:p>
            <a:r>
              <a:rPr lang="en-US"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28</a:t>
            </a:fld>
            <a:endParaRPr lang="en-GB"/>
          </a:p>
        </p:txBody>
      </p:sp>
    </p:spTree>
    <p:extLst>
      <p:ext uri="{BB962C8B-B14F-4D97-AF65-F5344CB8AC3E}">
        <p14:creationId xmlns:p14="http://schemas.microsoft.com/office/powerpoint/2010/main" val="419949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29</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1453661" y="4301332"/>
            <a:ext cx="9900137" cy="523220"/>
          </a:xfrm>
          <a:prstGeom prst="rect">
            <a:avLst/>
          </a:prstGeom>
          <a:noFill/>
        </p:spPr>
        <p:txBody>
          <a:bodyPr wrap="square" rtlCol="0">
            <a:spAutoFit/>
          </a:bodyPr>
          <a:lstStyle/>
          <a:p>
            <a:pPr algn="ctr"/>
            <a:r>
              <a:rPr lang="en-US" sz="28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1251436" y="1740224"/>
            <a:ext cx="9900137" cy="523220"/>
          </a:xfrm>
          <a:prstGeom prst="rect">
            <a:avLst/>
          </a:prstGeom>
          <a:noFill/>
        </p:spPr>
        <p:txBody>
          <a:bodyPr wrap="square" rtlCol="0">
            <a:spAutoFit/>
          </a:bodyPr>
          <a:lstStyle/>
          <a:p>
            <a:pPr algn="ctr"/>
            <a:r>
              <a:rPr lang="en-US" sz="28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1453663" y="3011401"/>
            <a:ext cx="9900137" cy="523220"/>
          </a:xfrm>
          <a:prstGeom prst="rect">
            <a:avLst/>
          </a:prstGeom>
          <a:noFill/>
        </p:spPr>
        <p:txBody>
          <a:bodyPr wrap="square" rtlCol="0">
            <a:spAutoFit/>
          </a:bodyPr>
          <a:lstStyle/>
          <a:p>
            <a:pPr algn="ctr"/>
            <a:r>
              <a:rPr lang="en-US" sz="2800" dirty="0"/>
              <a:t>We cache Outside Data not Inside Data!</a:t>
            </a:r>
          </a:p>
        </p:txBody>
      </p:sp>
    </p:spTree>
    <p:extLst>
      <p:ext uri="{BB962C8B-B14F-4D97-AF65-F5344CB8AC3E}">
        <p14:creationId xmlns:p14="http://schemas.microsoft.com/office/powerpoint/2010/main" val="70684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7600" y="4019626"/>
            <a:ext cx="1072522" cy="107252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7600" y="3940301"/>
            <a:ext cx="1072522" cy="971668"/>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9046" y="5084119"/>
            <a:ext cx="655728" cy="655728"/>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301455" y="4712475"/>
            <a:ext cx="2524539" cy="1200329"/>
          </a:xfrm>
          <a:prstGeom prst="rect">
            <a:avLst/>
          </a:prstGeom>
          <a:noFill/>
        </p:spPr>
        <p:txBody>
          <a:bodyPr wrap="square" rtlCol="0">
            <a:spAutoFit/>
          </a:bodyPr>
          <a:lstStyle/>
          <a:p>
            <a:pPr algn="ctr"/>
            <a:r>
              <a:rPr lang="en-US"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211474" y="15090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a:t>
            </a:r>
          </a:p>
          <a:p>
            <a:pPr algn="ctr"/>
            <a:r>
              <a:rPr lang="en-GB" dirty="0">
                <a:solidFill>
                  <a:schemeClr val="tx1"/>
                </a:solidFill>
              </a:rPr>
              <a:t>Reference</a:t>
            </a:r>
          </a:p>
          <a:p>
            <a:pPr algn="ctr"/>
            <a:r>
              <a:rPr lang="en-GB"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016570" y="371978"/>
            <a:ext cx="3079430" cy="923330"/>
          </a:xfrm>
          <a:prstGeom prst="rect">
            <a:avLst/>
          </a:prstGeom>
          <a:noFill/>
        </p:spPr>
        <p:txBody>
          <a:bodyPr wrap="square" rtlCol="0">
            <a:spAutoFit/>
          </a:bodyPr>
          <a:lstStyle/>
          <a:p>
            <a:pPr algn="ctr"/>
            <a:r>
              <a:rPr lang="en-US"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499031" y="24532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741713" y="405008"/>
            <a:ext cx="1231392" cy="369332"/>
          </a:xfrm>
          <a:prstGeom prst="rect">
            <a:avLst/>
          </a:prstGeom>
          <a:noFill/>
          <a:ln>
            <a:solidFill>
              <a:schemeClr val="accent1"/>
            </a:solidFill>
          </a:ln>
        </p:spPr>
        <p:txBody>
          <a:bodyPr wrap="square" rtlCol="0">
            <a:spAutoFit/>
          </a:bodyPr>
          <a:lstStyle/>
          <a:p>
            <a:pPr algn="ctr"/>
            <a:r>
              <a:rPr lang="en-US"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9058" y="1831456"/>
            <a:ext cx="773548" cy="773548"/>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8312104" y="3125410"/>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8337231" y="2674355"/>
            <a:ext cx="782133" cy="8777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59095" y="1459841"/>
            <a:ext cx="1539936" cy="49178"/>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10309532" y="371978"/>
            <a:ext cx="1806286" cy="1754326"/>
          </a:xfrm>
          <a:prstGeom prst="rect">
            <a:avLst/>
          </a:prstGeom>
          <a:noFill/>
        </p:spPr>
        <p:txBody>
          <a:bodyPr wrap="square" rtlCol="0">
            <a:spAutoFit/>
          </a:bodyPr>
          <a:lstStyle/>
          <a:p>
            <a:pPr algn="ctr"/>
            <a:r>
              <a:rPr lang="en-US" sz="3600" b="1" dirty="0"/>
              <a:t>Push</a:t>
            </a:r>
          </a:p>
          <a:p>
            <a:pPr algn="ctr"/>
            <a:r>
              <a:rPr lang="en-US" sz="3600" b="1" dirty="0"/>
              <a:t>Not</a:t>
            </a:r>
          </a:p>
          <a:p>
            <a:pPr algn="ctr"/>
            <a:r>
              <a:rPr lang="en-US" sz="3600" b="1" dirty="0"/>
              <a:t> Pull</a:t>
            </a:r>
          </a:p>
        </p:txBody>
      </p:sp>
      <p:sp>
        <p:nvSpPr>
          <p:cNvPr id="3" name="Slide Number Placeholder 2">
            <a:extLst>
              <a:ext uri="{FF2B5EF4-FFF2-40B4-BE49-F238E27FC236}">
                <a16:creationId xmlns:a16="http://schemas.microsoft.com/office/drawing/2014/main" id="{51D55EEA-7EC5-3F45-B7F2-E517B50F6BB4}"/>
              </a:ext>
            </a:extLst>
          </p:cNvPr>
          <p:cNvSpPr>
            <a:spLocks noGrp="1"/>
          </p:cNvSpPr>
          <p:nvPr>
            <p:ph type="sldNum" sz="quarter" idx="12"/>
          </p:nvPr>
        </p:nvSpPr>
        <p:spPr/>
        <p:txBody>
          <a:bodyPr/>
          <a:lstStyle/>
          <a:p>
            <a:fld id="{AA792DF1-A555-43FA-AD2F-E7EC51E120F1}" type="slidenum">
              <a:rPr lang="en-GB" smtClean="0"/>
              <a:t>30</a:t>
            </a:fld>
            <a:endParaRPr lang="en-GB"/>
          </a:p>
        </p:txBody>
      </p:sp>
    </p:spTree>
    <p:extLst>
      <p:ext uri="{BB962C8B-B14F-4D97-AF65-F5344CB8AC3E}">
        <p14:creationId xmlns:p14="http://schemas.microsoft.com/office/powerpoint/2010/main" val="21728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4943101" y="4792318"/>
            <a:ext cx="2403355" cy="553998"/>
          </a:xfrm>
          <a:prstGeom prst="rect">
            <a:avLst/>
          </a:prstGeom>
          <a:noFill/>
        </p:spPr>
        <p:txBody>
          <a:bodyPr wrap="square" rtlCol="0">
            <a:spAutoFit/>
          </a:bodyPr>
          <a:lstStyle/>
          <a:p>
            <a:r>
              <a:rPr lang="en-US" sz="3000" dirty="0"/>
              <a:t>Choreography</a:t>
            </a:r>
          </a:p>
        </p:txBody>
      </p:sp>
      <p:pic>
        <p:nvPicPr>
          <p:cNvPr id="6146" name="Picture 2" descr="See the source image">
            <a:extLst>
              <a:ext uri="{FF2B5EF4-FFF2-40B4-BE49-F238E27FC236}">
                <a16:creationId xmlns:a16="http://schemas.microsoft.com/office/drawing/2014/main" id="{5CCBD4CC-C938-9B44-917D-1DBF2C42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102" y="2662833"/>
            <a:ext cx="2305799" cy="153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15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3510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253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464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3157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2857631" y="488095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5527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5965353" y="3796913"/>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5872388" y="402696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8651069" y="3859959"/>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569376" y="405184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9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09627" y="4580478"/>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4169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6923378" y="3012773"/>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3510819" y="1334189"/>
            <a:ext cx="4974336" cy="415498"/>
          </a:xfrm>
          <a:prstGeom prst="rect">
            <a:avLst/>
          </a:prstGeom>
          <a:noFill/>
        </p:spPr>
        <p:txBody>
          <a:bodyPr wrap="square" rtlCol="0">
            <a:spAutoFit/>
          </a:bodyPr>
          <a:lstStyle/>
          <a:p>
            <a:pPr algn="ctr"/>
            <a:r>
              <a:rPr lang="en-US" sz="21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32</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3407858" y="39711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667069"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2778844" y="1945293"/>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2602937" y="1599355"/>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351097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3510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253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464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3157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2857631" y="488095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5527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5965353" y="3796913"/>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5872388" y="402696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8651069" y="3859959"/>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569376" y="405184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6303" y="4321500"/>
            <a:ext cx="601550" cy="601550"/>
          </a:xfrm>
          <a:prstGeom prst="rect">
            <a:avLst/>
          </a:prstGeom>
        </p:spPr>
      </p:pic>
      <p:sp>
        <p:nvSpPr>
          <p:cNvPr id="54" name="TextBox 53">
            <a:extLst>
              <a:ext uri="{FF2B5EF4-FFF2-40B4-BE49-F238E27FC236}">
                <a16:creationId xmlns:a16="http://schemas.microsoft.com/office/drawing/2014/main" id="{9F86A86E-E81E-6E44-8CB1-D1D2E88C001A}"/>
              </a:ext>
            </a:extLst>
          </p:cNvPr>
          <p:cNvSpPr txBox="1"/>
          <p:nvPr/>
        </p:nvSpPr>
        <p:spPr>
          <a:xfrm>
            <a:off x="6923378" y="3012772"/>
            <a:ext cx="997452" cy="1338828"/>
          </a:xfrm>
          <a:prstGeom prst="rect">
            <a:avLst/>
          </a:prstGeom>
          <a:noFill/>
        </p:spPr>
        <p:txBody>
          <a:bodyPr wrap="square" rtlCol="0">
            <a:spAutoFit/>
          </a:bodyPr>
          <a:lstStyle/>
          <a:p>
            <a:pPr algn="ctr"/>
            <a:r>
              <a:rPr lang="en-US" sz="1350" dirty="0"/>
              <a:t>If we cannot take the payment, we raise an error event</a:t>
            </a:r>
          </a:p>
        </p:txBody>
      </p:sp>
      <p:sp>
        <p:nvSpPr>
          <p:cNvPr id="55" name="TextBox 54">
            <a:extLst>
              <a:ext uri="{FF2B5EF4-FFF2-40B4-BE49-F238E27FC236}">
                <a16:creationId xmlns:a16="http://schemas.microsoft.com/office/drawing/2014/main" id="{9DE6A418-B99B-384E-A55F-2CEDB08F379E}"/>
              </a:ext>
            </a:extLst>
          </p:cNvPr>
          <p:cNvSpPr txBox="1"/>
          <p:nvPr/>
        </p:nvSpPr>
        <p:spPr>
          <a:xfrm>
            <a:off x="3510819" y="1334189"/>
            <a:ext cx="4974336" cy="415498"/>
          </a:xfrm>
          <a:prstGeom prst="rect">
            <a:avLst/>
          </a:prstGeom>
          <a:noFill/>
        </p:spPr>
        <p:txBody>
          <a:bodyPr wrap="square" rtlCol="0">
            <a:spAutoFit/>
          </a:bodyPr>
          <a:lstStyle/>
          <a:p>
            <a:pPr algn="ctr"/>
            <a:r>
              <a:rPr lang="en-US" sz="2100" dirty="0"/>
              <a:t>Choreography (Errors)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33</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3407858" y="397112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667069"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2778844" y="1945293"/>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2602937" y="1599355"/>
            <a:ext cx="1618290" cy="507831"/>
          </a:xfrm>
          <a:prstGeom prst="rect">
            <a:avLst/>
          </a:prstGeom>
          <a:noFill/>
        </p:spPr>
        <p:txBody>
          <a:bodyPr wrap="square" rtlCol="0">
            <a:spAutoFit/>
          </a:bodyPr>
          <a:lstStyle/>
          <a:p>
            <a:r>
              <a:rPr lang="en-US" sz="1350" dirty="0"/>
              <a:t>{POST: New Booking}</a:t>
            </a:r>
          </a:p>
        </p:txBody>
      </p:sp>
      <p:sp>
        <p:nvSpPr>
          <p:cNvPr id="38" name="TextBox 37">
            <a:extLst>
              <a:ext uri="{FF2B5EF4-FFF2-40B4-BE49-F238E27FC236}">
                <a16:creationId xmlns:a16="http://schemas.microsoft.com/office/drawing/2014/main" id="{C9764482-15F5-1941-967A-61C94F783ACC}"/>
              </a:ext>
            </a:extLst>
          </p:cNvPr>
          <p:cNvSpPr txBox="1"/>
          <p:nvPr/>
        </p:nvSpPr>
        <p:spPr>
          <a:xfrm>
            <a:off x="1928386" y="3458462"/>
            <a:ext cx="997452" cy="1754326"/>
          </a:xfrm>
          <a:prstGeom prst="rect">
            <a:avLst/>
          </a:prstGeom>
          <a:noFill/>
        </p:spPr>
        <p:txBody>
          <a:bodyPr wrap="square" rtlCol="0">
            <a:spAutoFit/>
          </a:bodyPr>
          <a:lstStyle/>
          <a:p>
            <a:pPr algn="ctr"/>
            <a:r>
              <a:rPr lang="en-US" sz="1350" dirty="0"/>
              <a:t>We can take appropriate action like suspending the booking</a:t>
            </a:r>
          </a:p>
        </p:txBody>
      </p:sp>
      <p:pic>
        <p:nvPicPr>
          <p:cNvPr id="39" name="Graphic 38" descr="Envelope">
            <a:extLst>
              <a:ext uri="{FF2B5EF4-FFF2-40B4-BE49-F238E27FC236}">
                <a16:creationId xmlns:a16="http://schemas.microsoft.com/office/drawing/2014/main" id="{8E2211FC-5FAA-1842-8647-9F32E483EB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9663" y="4498705"/>
            <a:ext cx="601550" cy="601550"/>
          </a:xfrm>
          <a:prstGeom prst="rect">
            <a:avLst/>
          </a:prstGeom>
        </p:spPr>
      </p:pic>
      <p:sp>
        <p:nvSpPr>
          <p:cNvPr id="41" name="TextBox 40">
            <a:extLst>
              <a:ext uri="{FF2B5EF4-FFF2-40B4-BE49-F238E27FC236}">
                <a16:creationId xmlns:a16="http://schemas.microsoft.com/office/drawing/2014/main" id="{16A8C55A-E175-2C45-A21E-DE093BC1BF79}"/>
              </a:ext>
            </a:extLst>
          </p:cNvPr>
          <p:cNvSpPr txBox="1"/>
          <p:nvPr/>
        </p:nvSpPr>
        <p:spPr>
          <a:xfrm>
            <a:off x="4281893" y="2835215"/>
            <a:ext cx="997452" cy="1754326"/>
          </a:xfrm>
          <a:prstGeom prst="rect">
            <a:avLst/>
          </a:prstGeom>
          <a:noFill/>
        </p:spPr>
        <p:txBody>
          <a:bodyPr wrap="square" rtlCol="0">
            <a:spAutoFit/>
          </a:bodyPr>
          <a:lstStyle/>
          <a:p>
            <a:pPr algn="ctr"/>
            <a:r>
              <a:rPr lang="en-US" sz="1350" dirty="0"/>
              <a:t>Which might in turn raise an event to notify the customer, using their email etc.</a:t>
            </a:r>
          </a:p>
        </p:txBody>
      </p:sp>
    </p:spTree>
    <p:extLst>
      <p:ext uri="{BB962C8B-B14F-4D97-AF65-F5344CB8AC3E}">
        <p14:creationId xmlns:p14="http://schemas.microsoft.com/office/powerpoint/2010/main" val="1359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4.44444E-6 L -0.12175 0.04005 C -0.14701 0.04908 -0.18503 0.05394 -0.22487 0.05394 C -0.27031 0.05394 -0.30664 0.04908 -0.3319 0.04005 L -0.45352 -4.44444E-6 " pathEditMode="relative" rAng="0" ptsTypes="AAAAA">
                                      <p:cBhvr>
                                        <p:cTn id="10" dur="2000" fill="hold"/>
                                        <p:tgtEl>
                                          <p:spTgt spid="32"/>
                                        </p:tgtEl>
                                        <p:attrNameLst>
                                          <p:attrName>ppt_x</p:attrName>
                                          <p:attrName>ppt_y</p:attrName>
                                        </p:attrNameLst>
                                      </p:cBhvr>
                                      <p:rCtr x="-22682" y="268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6"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8"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a:off x="4169311" y="2945751"/>
            <a:ext cx="116696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253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464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3157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cxnSp>
        <p:nvCxnSpPr>
          <p:cNvPr id="28" name="Straight Arrow Connector 27">
            <a:extLst>
              <a:ext uri="{FF2B5EF4-FFF2-40B4-BE49-F238E27FC236}">
                <a16:creationId xmlns:a16="http://schemas.microsoft.com/office/drawing/2014/main" id="{4CFE7DF6-71F8-5340-8715-B9C75F1240C7}"/>
              </a:ext>
            </a:extLst>
          </p:cNvPr>
          <p:cNvCxnSpPr>
            <a:cxnSpLocks/>
            <a:stCxn id="3" idx="3"/>
            <a:endCxn id="4" idx="1"/>
          </p:cNvCxnSpPr>
          <p:nvPr/>
        </p:nvCxnSpPr>
        <p:spPr>
          <a:xfrm>
            <a:off x="6509627" y="2920891"/>
            <a:ext cx="15058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rot="16200000">
            <a:off x="7137543" y="270556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8651069" y="3859959"/>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569376" y="405184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36186" y="3057558"/>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7131" y="3169128"/>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4169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6893361" y="405184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3510819" y="1334189"/>
            <a:ext cx="4974336" cy="415498"/>
          </a:xfrm>
          <a:prstGeom prst="rect">
            <a:avLst/>
          </a:prstGeom>
          <a:noFill/>
        </p:spPr>
        <p:txBody>
          <a:bodyPr wrap="square" rtlCol="0">
            <a:spAutoFit/>
          </a:bodyPr>
          <a:lstStyle/>
          <a:p>
            <a:pPr algn="ctr"/>
            <a:r>
              <a:rPr lang="en-US" sz="2100" dirty="0"/>
              <a:t>Choreography (Routing Slip)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34</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rot="16200000">
            <a:off x="4608504" y="27263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667069"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2778844" y="1945293"/>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2602937" y="1599355"/>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207627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5029925" y="4845895"/>
            <a:ext cx="2405238" cy="553998"/>
          </a:xfrm>
          <a:prstGeom prst="rect">
            <a:avLst/>
          </a:prstGeom>
          <a:noFill/>
        </p:spPr>
        <p:txBody>
          <a:bodyPr wrap="square" rtlCol="0">
            <a:spAutoFit/>
          </a:bodyPr>
          <a:lstStyle/>
          <a:p>
            <a:r>
              <a:rPr lang="en-US" sz="3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839" y="2859288"/>
            <a:ext cx="2678325" cy="97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184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3547480" y="3831777"/>
            <a:ext cx="27116" cy="109636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8287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489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3128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2857631" y="488095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5527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71653" y="3831776"/>
            <a:ext cx="0" cy="104917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859848" y="406276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8774721" y="3831776"/>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650753" y="403832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4894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867143" y="1538109"/>
            <a:ext cx="1138824" cy="33900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4213313" y="1573153"/>
            <a:ext cx="1090046" cy="335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740944" y="2787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274813" y="1517048"/>
            <a:ext cx="388234" cy="33639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914910" y="1556875"/>
            <a:ext cx="543780" cy="332407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499085"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34983" y="1547492"/>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755185" y="1556874"/>
            <a:ext cx="1260269" cy="328903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223599" y="28189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4176445" y="1449340"/>
            <a:ext cx="914287" cy="715581"/>
          </a:xfrm>
          <a:prstGeom prst="rect">
            <a:avLst/>
          </a:prstGeom>
          <a:noFill/>
        </p:spPr>
        <p:txBody>
          <a:bodyPr wrap="square" rtlCol="0">
            <a:spAutoFit/>
          </a:bodyPr>
          <a:lstStyle/>
          <a:p>
            <a:pPr algn="ctr"/>
            <a:r>
              <a:rPr lang="en-US" sz="1350"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5371231" y="1406393"/>
            <a:ext cx="914287" cy="923330"/>
          </a:xfrm>
          <a:prstGeom prst="rect">
            <a:avLst/>
          </a:prstGeom>
          <a:noFill/>
        </p:spPr>
        <p:txBody>
          <a:bodyPr wrap="square" rtlCol="0">
            <a:spAutoFit/>
          </a:bodyPr>
          <a:lstStyle/>
          <a:p>
            <a:pPr algn="ctr"/>
            <a:r>
              <a:rPr lang="en-US" sz="1350"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440597" y="1465562"/>
            <a:ext cx="1505429" cy="715581"/>
          </a:xfrm>
          <a:prstGeom prst="rect">
            <a:avLst/>
          </a:prstGeom>
          <a:noFill/>
        </p:spPr>
        <p:txBody>
          <a:bodyPr wrap="square" rtlCol="0">
            <a:spAutoFit/>
          </a:bodyPr>
          <a:lstStyle/>
          <a:p>
            <a:pPr algn="ctr"/>
            <a:r>
              <a:rPr lang="en-US" sz="1350"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474178" y="3221251"/>
            <a:ext cx="3322987" cy="415498"/>
          </a:xfrm>
          <a:prstGeom prst="rect">
            <a:avLst/>
          </a:prstGeom>
          <a:noFill/>
        </p:spPr>
        <p:txBody>
          <a:bodyPr wrap="square" rtlCol="0">
            <a:spAutoFit/>
          </a:bodyPr>
          <a:lstStyle/>
          <a:p>
            <a:pPr algn="ctr"/>
            <a:r>
              <a:rPr lang="en-US" sz="21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36</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3407482" y="404471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3407481" y="5060861"/>
            <a:ext cx="80583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91407" y="5049857"/>
            <a:ext cx="618221"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667069" y="1093002"/>
            <a:ext cx="2318022" cy="738664"/>
          </a:xfrm>
          <a:prstGeom prst="rect">
            <a:avLst/>
          </a:prstGeom>
          <a:noFill/>
          <a:ln>
            <a:solidFill>
              <a:schemeClr val="accent1"/>
            </a:solidFill>
          </a:ln>
        </p:spPr>
        <p:txBody>
          <a:bodyPr wrap="square" rtlCol="0">
            <a:spAutoFit/>
          </a:bodyPr>
          <a:lstStyle/>
          <a:p>
            <a:pPr algn="ctr"/>
            <a:r>
              <a:rPr lang="en-US" sz="21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256145" y="5008855"/>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6721455" y="1139143"/>
            <a:ext cx="366206" cy="23660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14339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3547480" y="3831777"/>
            <a:ext cx="27116" cy="1096367"/>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8287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489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3128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2857631" y="488095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5527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71653" y="3831776"/>
            <a:ext cx="0" cy="1049177"/>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859848" y="406276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8774721" y="3831776"/>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650753" y="403832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4894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867143" y="1538109"/>
            <a:ext cx="1138824" cy="3390035"/>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4213313" y="1573153"/>
            <a:ext cx="1090046" cy="335499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740944" y="2787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274813" y="1517048"/>
            <a:ext cx="388234" cy="33639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914910" y="1556875"/>
            <a:ext cx="543780" cy="3324079"/>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499085"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34983" y="1547492"/>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755185" y="1556874"/>
            <a:ext cx="1260269" cy="3289035"/>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223599" y="28189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B0AD50E-EBA3-CB49-B173-D74B4417F540}"/>
              </a:ext>
            </a:extLst>
          </p:cNvPr>
          <p:cNvSpPr txBox="1"/>
          <p:nvPr/>
        </p:nvSpPr>
        <p:spPr>
          <a:xfrm>
            <a:off x="6504284" y="1725751"/>
            <a:ext cx="914287" cy="715581"/>
          </a:xfrm>
          <a:prstGeom prst="rect">
            <a:avLst/>
          </a:prstGeom>
          <a:noFill/>
        </p:spPr>
        <p:txBody>
          <a:bodyPr wrap="square" rtlCol="0">
            <a:spAutoFit/>
          </a:bodyPr>
          <a:lstStyle/>
          <a:p>
            <a:pPr algn="ctr"/>
            <a:r>
              <a:rPr lang="en-US" sz="1350"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342122" y="3034833"/>
            <a:ext cx="4974336" cy="415498"/>
          </a:xfrm>
          <a:prstGeom prst="rect">
            <a:avLst/>
          </a:prstGeom>
          <a:noFill/>
        </p:spPr>
        <p:txBody>
          <a:bodyPr wrap="square" rtlCol="0">
            <a:spAutoFit/>
          </a:bodyPr>
          <a:lstStyle/>
          <a:p>
            <a:pPr algn="ctr"/>
            <a:r>
              <a:rPr lang="en-US" sz="2100" dirty="0"/>
              <a:t>Compensation (Error)</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37</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3407482" y="404471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3407481" y="5060861"/>
            <a:ext cx="80583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91407" y="5049857"/>
            <a:ext cx="618221"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256145" y="5008855"/>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8417627" y="2656362"/>
            <a:ext cx="552203" cy="633238"/>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7CE675CA-BAE4-6C43-8E05-6198C9E90CF6}"/>
              </a:ext>
            </a:extLst>
          </p:cNvPr>
          <p:cNvSpPr txBox="1"/>
          <p:nvPr/>
        </p:nvSpPr>
        <p:spPr>
          <a:xfrm>
            <a:off x="4197897" y="1517459"/>
            <a:ext cx="914287" cy="715581"/>
          </a:xfrm>
          <a:prstGeom prst="rect">
            <a:avLst/>
          </a:prstGeom>
          <a:noFill/>
        </p:spPr>
        <p:txBody>
          <a:bodyPr wrap="square" rtlCol="0">
            <a:spAutoFit/>
          </a:bodyPr>
          <a:lstStyle/>
          <a:p>
            <a:pPr algn="ctr"/>
            <a:r>
              <a:rPr lang="en-US" sz="1350"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5560991" y="1536923"/>
            <a:ext cx="914287" cy="715581"/>
          </a:xfrm>
          <a:prstGeom prst="rect">
            <a:avLst/>
          </a:prstGeom>
          <a:noFill/>
        </p:spPr>
        <p:txBody>
          <a:bodyPr wrap="square" rtlCol="0">
            <a:spAutoFit/>
          </a:bodyPr>
          <a:lstStyle/>
          <a:p>
            <a:pPr algn="ctr"/>
            <a:r>
              <a:rPr lang="en-US" sz="1350" b="1" dirty="0">
                <a:solidFill>
                  <a:schemeClr val="tx2"/>
                </a:solidFill>
              </a:rPr>
              <a:t>1:Saga emails customer</a:t>
            </a:r>
          </a:p>
        </p:txBody>
      </p:sp>
    </p:spTree>
    <p:extLst>
      <p:ext uri="{BB962C8B-B14F-4D97-AF65-F5344CB8AC3E}">
        <p14:creationId xmlns:p14="http://schemas.microsoft.com/office/powerpoint/2010/main" val="38279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3547480" y="3831777"/>
            <a:ext cx="27116" cy="1096367"/>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320193"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015454"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429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197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8287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489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2979879"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3089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3128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2857631" y="488095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5527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71653" y="3831776"/>
            <a:ext cx="0" cy="1049177"/>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859848" y="406276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n 17">
            <a:extLst>
              <a:ext uri="{FF2B5EF4-FFF2-40B4-BE49-F238E27FC236}">
                <a16:creationId xmlns:a16="http://schemas.microsoft.com/office/drawing/2014/main" id="{A96A48BF-E097-224F-B9FA-786985B345EC}"/>
              </a:ext>
            </a:extLst>
          </p:cNvPr>
          <p:cNvSpPr/>
          <p:nvPr/>
        </p:nvSpPr>
        <p:spPr>
          <a:xfrm>
            <a:off x="8650753" y="403832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4894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867143" y="1538109"/>
            <a:ext cx="1138824" cy="3390035"/>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4213313" y="1573153"/>
            <a:ext cx="1090046" cy="335499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740944" y="2787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274813" y="1517048"/>
            <a:ext cx="388234" cy="33639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914910" y="1556875"/>
            <a:ext cx="543780" cy="3324079"/>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499085"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3697184" y="1547491"/>
            <a:ext cx="3237798" cy="338065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4374078" y="1556874"/>
            <a:ext cx="2381106" cy="3332219"/>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4722634" y="407504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342122" y="3034833"/>
            <a:ext cx="4974336" cy="415498"/>
          </a:xfrm>
          <a:prstGeom prst="rect">
            <a:avLst/>
          </a:prstGeom>
          <a:noFill/>
        </p:spPr>
        <p:txBody>
          <a:bodyPr wrap="square" rtlCol="0">
            <a:spAutoFit/>
          </a:bodyPr>
          <a:lstStyle/>
          <a:p>
            <a:pPr algn="ctr"/>
            <a:r>
              <a:rPr lang="en-US" sz="21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38</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3407482" y="404471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3407481" y="5060861"/>
            <a:ext cx="80583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91407" y="5049857"/>
            <a:ext cx="618221"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4197897" y="1517459"/>
            <a:ext cx="914287" cy="715581"/>
          </a:xfrm>
          <a:prstGeom prst="rect">
            <a:avLst/>
          </a:prstGeom>
          <a:noFill/>
        </p:spPr>
        <p:txBody>
          <a:bodyPr wrap="square" rtlCol="0">
            <a:spAutoFit/>
          </a:bodyPr>
          <a:lstStyle/>
          <a:p>
            <a:pPr algn="ctr"/>
            <a:r>
              <a:rPr lang="en-US" sz="1350" b="1" dirty="0">
                <a:solidFill>
                  <a:schemeClr val="accent1"/>
                </a:solidFill>
              </a:rPr>
              <a:t>1:User</a:t>
            </a:r>
          </a:p>
          <a:p>
            <a:pPr algn="ctr"/>
            <a:r>
              <a:rPr lang="en-US" sz="1350"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5490082" y="1542074"/>
            <a:ext cx="1053275" cy="507831"/>
          </a:xfrm>
          <a:prstGeom prst="rect">
            <a:avLst/>
          </a:prstGeom>
          <a:noFill/>
        </p:spPr>
        <p:txBody>
          <a:bodyPr wrap="square" rtlCol="0">
            <a:spAutoFit/>
          </a:bodyPr>
          <a:lstStyle/>
          <a:p>
            <a:pPr algn="ctr"/>
            <a:r>
              <a:rPr lang="en-US" sz="1350" b="1" dirty="0">
                <a:solidFill>
                  <a:schemeClr val="tx2"/>
                </a:solidFill>
              </a:rPr>
              <a:t>3:User</a:t>
            </a:r>
          </a:p>
          <a:p>
            <a:pPr algn="ctr"/>
            <a:r>
              <a:rPr lang="en-US" sz="1350"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29868" y="863236"/>
            <a:ext cx="685800" cy="6858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2687427" y="953738"/>
            <a:ext cx="1380957" cy="507831"/>
          </a:xfrm>
          <a:prstGeom prst="rect">
            <a:avLst/>
          </a:prstGeom>
          <a:noFill/>
        </p:spPr>
        <p:txBody>
          <a:bodyPr wrap="square" rtlCol="0">
            <a:spAutoFit/>
          </a:bodyPr>
          <a:lstStyle/>
          <a:p>
            <a:pPr algn="ctr"/>
            <a:r>
              <a:rPr lang="en-US" sz="1350" b="1" dirty="0">
                <a:solidFill>
                  <a:schemeClr val="accent1"/>
                </a:solidFill>
              </a:rPr>
              <a:t>2:</a:t>
            </a:r>
            <a:r>
              <a:rPr lang="en-US" sz="1350"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6670462" y="1720502"/>
            <a:ext cx="1145923" cy="507831"/>
          </a:xfrm>
          <a:prstGeom prst="rect">
            <a:avLst/>
          </a:prstGeom>
          <a:noFill/>
        </p:spPr>
        <p:txBody>
          <a:bodyPr wrap="square" rtlCol="0">
            <a:spAutoFit/>
          </a:bodyPr>
          <a:lstStyle/>
          <a:p>
            <a:pPr algn="ctr"/>
            <a:r>
              <a:rPr lang="en-US" sz="1350" b="1" dirty="0">
                <a:solidFill>
                  <a:schemeClr val="accent2"/>
                </a:solidFill>
              </a:rPr>
              <a:t>4:User</a:t>
            </a:r>
          </a:p>
          <a:p>
            <a:pPr algn="ctr"/>
            <a:r>
              <a:rPr lang="en-US" sz="1350"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8088" y="1114547"/>
            <a:ext cx="685800" cy="6858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700" y="1117808"/>
            <a:ext cx="685800" cy="685800"/>
          </a:xfrm>
          <a:prstGeom prst="rect">
            <a:avLst/>
          </a:prstGeom>
        </p:spPr>
      </p:pic>
    </p:spTree>
    <p:extLst>
      <p:ext uri="{BB962C8B-B14F-4D97-AF65-F5344CB8AC3E}">
        <p14:creationId xmlns:p14="http://schemas.microsoft.com/office/powerpoint/2010/main" val="372204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3786459" y="4919655"/>
            <a:ext cx="4524499" cy="415498"/>
          </a:xfrm>
          <a:prstGeom prst="rect">
            <a:avLst/>
          </a:prstGeom>
          <a:noFill/>
        </p:spPr>
        <p:txBody>
          <a:bodyPr wrap="square" rtlCol="0">
            <a:spAutoFit/>
          </a:bodyPr>
          <a:lstStyle/>
          <a:p>
            <a:pPr algn="ctr"/>
            <a:r>
              <a:rPr lang="en-US" sz="2100" dirty="0"/>
              <a:t>Smart Endpoints and Dumb Pipes</a:t>
            </a:r>
          </a:p>
        </p:txBody>
      </p:sp>
      <p:pic>
        <p:nvPicPr>
          <p:cNvPr id="3" name="Picture 2">
            <a:extLst>
              <a:ext uri="{FF2B5EF4-FFF2-40B4-BE49-F238E27FC236}">
                <a16:creationId xmlns:a16="http://schemas.microsoft.com/office/drawing/2014/main" id="{FD490EBD-83F9-1F4F-B965-534FB8EDF853}"/>
              </a:ext>
            </a:extLst>
          </p:cNvPr>
          <p:cNvPicPr>
            <a:picLocks noChangeAspect="1"/>
          </p:cNvPicPr>
          <p:nvPr/>
        </p:nvPicPr>
        <p:blipFill>
          <a:blip r:embed="rId3"/>
          <a:stretch>
            <a:fillRect/>
          </a:stretch>
        </p:blipFill>
        <p:spPr>
          <a:xfrm>
            <a:off x="3056336" y="1387487"/>
            <a:ext cx="6652617" cy="3221267"/>
          </a:xfrm>
          <a:prstGeom prst="rect">
            <a:avLst/>
          </a:prstGeom>
        </p:spPr>
      </p:pic>
    </p:spTree>
    <p:extLst>
      <p:ext uri="{BB962C8B-B14F-4D97-AF65-F5344CB8AC3E}">
        <p14:creationId xmlns:p14="http://schemas.microsoft.com/office/powerpoint/2010/main" val="320281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on the Inside vs. Data on the Outside</a:t>
            </a:r>
          </a:p>
          <a:p>
            <a:r>
              <a:rPr lang="en-US" dirty="0"/>
              <a:t>Requests vs. Events</a:t>
            </a:r>
          </a:p>
          <a:p>
            <a:r>
              <a:rPr lang="en-US" dirty="0"/>
              <a:t>Pipelines &amp; Reference Data</a:t>
            </a:r>
          </a:p>
          <a:p>
            <a:r>
              <a:rPr lang="en-US" dirty="0"/>
              <a:t>Correctness</a:t>
            </a:r>
          </a:p>
          <a:p>
            <a:r>
              <a:rPr lang="en-US" dirty="0"/>
              <a:t>Q&amp;A</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814148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 name="Slide Number Placeholder 1">
            <a:extLst>
              <a:ext uri="{FF2B5EF4-FFF2-40B4-BE49-F238E27FC236}">
                <a16:creationId xmlns:a16="http://schemas.microsoft.com/office/drawing/2014/main" id="{18BF878D-05A7-8E47-A1FF-CD17CDE9CE2E}"/>
              </a:ext>
            </a:extLst>
          </p:cNvPr>
          <p:cNvSpPr>
            <a:spLocks noGrp="1"/>
          </p:cNvSpPr>
          <p:nvPr>
            <p:ph type="sldNum" sz="quarter" idx="12"/>
          </p:nvPr>
        </p:nvSpPr>
        <p:spPr/>
        <p:txBody>
          <a:bodyPr/>
          <a:lstStyle/>
          <a:p>
            <a:fld id="{AA792DF1-A555-43FA-AD2F-E7EC51E120F1}" type="slidenum">
              <a:rPr lang="en-GB" smtClean="0"/>
              <a:t>40</a:t>
            </a:fld>
            <a:endParaRPr lang="en-GB"/>
          </a:p>
        </p:txBody>
      </p:sp>
    </p:spTree>
    <p:extLst>
      <p:ext uri="{BB962C8B-B14F-4D97-AF65-F5344CB8AC3E}">
        <p14:creationId xmlns:p14="http://schemas.microsoft.com/office/powerpoint/2010/main" val="848516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0"/>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11723" cy="695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1345" y="3829370"/>
            <a:ext cx="668215" cy="668215"/>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732544" y="210869"/>
            <a:ext cx="4079629" cy="1169551"/>
          </a:xfrm>
          <a:prstGeom prst="rect">
            <a:avLst/>
          </a:prstGeom>
          <a:noFill/>
        </p:spPr>
        <p:txBody>
          <a:bodyPr wrap="square" rtlCol="0">
            <a:spAutoFit/>
          </a:bodyPr>
          <a:lstStyle/>
          <a:p>
            <a:r>
              <a:rPr lang="en-US" sz="1400" dirty="0"/>
              <a:t>Event:</a:t>
            </a:r>
          </a:p>
          <a:p>
            <a:r>
              <a:rPr lang="en-US" sz="1400" dirty="0"/>
              <a:t>{ [booking made: {</a:t>
            </a:r>
          </a:p>
          <a:p>
            <a:r>
              <a:rPr lang="en-US" sz="1400" dirty="0"/>
              <a:t>	date:05 JUN</a:t>
            </a:r>
          </a:p>
          <a:p>
            <a:r>
              <a:rPr lang="en-US" sz="1400" dirty="0"/>
              <a:t>	…</a:t>
            </a:r>
          </a:p>
          <a:p>
            <a:r>
              <a:rPr lang="en-US" sz="140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8" y="4483365"/>
            <a:ext cx="1019506" cy="923330"/>
          </a:xfrm>
          <a:prstGeom prst="rect">
            <a:avLst/>
          </a:prstGeom>
          <a:noFill/>
        </p:spPr>
        <p:txBody>
          <a:bodyPr wrap="square" rtlCol="0">
            <a:spAutoFit/>
          </a:bodyPr>
          <a:lstStyle/>
          <a:p>
            <a:r>
              <a:rPr lang="en-US" dirty="0"/>
              <a:t>Write Payment</a:t>
            </a:r>
          </a:p>
          <a:p>
            <a:r>
              <a:rPr lang="en-US"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9582873" y="3384020"/>
            <a:ext cx="1483712" cy="923330"/>
          </a:xfrm>
          <a:prstGeom prst="rect">
            <a:avLst/>
          </a:prstGeom>
          <a:noFill/>
        </p:spPr>
        <p:txBody>
          <a:bodyPr wrap="square" rtlCol="0">
            <a:spAutoFit/>
          </a:bodyPr>
          <a:lstStyle/>
          <a:p>
            <a:r>
              <a:rPr lang="en-US"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2143701" y="1644709"/>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41</a:t>
            </a:fld>
            <a:endParaRPr lang="en-GB"/>
          </a:p>
        </p:txBody>
      </p:sp>
    </p:spTree>
    <p:extLst>
      <p:ext uri="{BB962C8B-B14F-4D97-AF65-F5344CB8AC3E}">
        <p14:creationId xmlns:p14="http://schemas.microsoft.com/office/powerpoint/2010/main" val="37843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852807" y="161687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8095489" y="177655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9116322" y="435796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493828" y="4382611"/>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691007" y="4045901"/>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802111" y="4004980"/>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956145" y="3889094"/>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706188" y="2403402"/>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710909" y="5501290"/>
            <a:ext cx="879675" cy="369332"/>
          </a:xfrm>
          <a:prstGeom prst="rect">
            <a:avLst/>
          </a:prstGeom>
          <a:noFill/>
        </p:spPr>
        <p:txBody>
          <a:bodyPr wrap="square" rtlCol="0">
            <a:spAutoFit/>
          </a:bodyPr>
          <a:lstStyle/>
          <a:p>
            <a:r>
              <a:rPr lang="en-US"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706188" y="2207798"/>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372581" y="4978864"/>
            <a:ext cx="879675" cy="369332"/>
          </a:xfrm>
          <a:prstGeom prst="rect">
            <a:avLst/>
          </a:prstGeom>
          <a:noFill/>
        </p:spPr>
        <p:txBody>
          <a:bodyPr wrap="square" rtlCol="0">
            <a:spAutoFit/>
          </a:bodyPr>
          <a:lstStyle/>
          <a:p>
            <a:r>
              <a:rPr lang="en-US"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3680749" y="4676173"/>
            <a:ext cx="3727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423469" y="4321494"/>
            <a:ext cx="879675" cy="369332"/>
          </a:xfrm>
          <a:prstGeom prst="rect">
            <a:avLst/>
          </a:prstGeom>
          <a:noFill/>
        </p:spPr>
        <p:txBody>
          <a:bodyPr wrap="square" rtlCol="0">
            <a:spAutoFit/>
          </a:bodyPr>
          <a:lstStyle/>
          <a:p>
            <a:r>
              <a:rPr lang="en-US"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648855" y="2069528"/>
            <a:ext cx="124108" cy="476915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712836" y="3721279"/>
            <a:ext cx="879675" cy="369332"/>
          </a:xfrm>
          <a:prstGeom prst="rect">
            <a:avLst/>
          </a:prstGeom>
          <a:noFill/>
        </p:spPr>
        <p:txBody>
          <a:bodyPr wrap="square" rtlCol="0">
            <a:spAutoFit/>
          </a:bodyPr>
          <a:lstStyle/>
          <a:p>
            <a:r>
              <a:rPr lang="en-US"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399924" y="232693"/>
            <a:ext cx="7297241" cy="646331"/>
          </a:xfrm>
          <a:prstGeom prst="rect">
            <a:avLst/>
          </a:prstGeom>
          <a:noFill/>
        </p:spPr>
        <p:txBody>
          <a:bodyPr wrap="square" rtlCol="0">
            <a:spAutoFit/>
          </a:bodyPr>
          <a:lstStyle/>
          <a:p>
            <a:pPr algn="ctr"/>
            <a:r>
              <a:rPr lang="en-US" sz="3600" b="1" dirty="0"/>
              <a:t>Reference Data is Protocol Agnostic</a:t>
            </a:r>
          </a:p>
        </p:txBody>
      </p:sp>
      <p:sp>
        <p:nvSpPr>
          <p:cNvPr id="2" name="Slide Number Placeholder 1">
            <a:extLst>
              <a:ext uri="{FF2B5EF4-FFF2-40B4-BE49-F238E27FC236}">
                <a16:creationId xmlns:a16="http://schemas.microsoft.com/office/drawing/2014/main" id="{D8FEF18B-ECD0-FF40-A11B-4E9371F4A1B4}"/>
              </a:ext>
            </a:extLst>
          </p:cNvPr>
          <p:cNvSpPr>
            <a:spLocks noGrp="1"/>
          </p:cNvSpPr>
          <p:nvPr>
            <p:ph type="sldNum" sz="quarter" idx="12"/>
          </p:nvPr>
        </p:nvSpPr>
        <p:spPr/>
        <p:txBody>
          <a:bodyPr/>
          <a:lstStyle/>
          <a:p>
            <a:fld id="{AA792DF1-A555-43FA-AD2F-E7EC51E120F1}" type="slidenum">
              <a:rPr lang="en-GB" smtClean="0"/>
              <a:t>42</a:t>
            </a:fld>
            <a:endParaRPr lang="en-GB"/>
          </a:p>
        </p:txBody>
      </p:sp>
    </p:spTree>
    <p:extLst>
      <p:ext uri="{BB962C8B-B14F-4D97-AF65-F5344CB8AC3E}">
        <p14:creationId xmlns:p14="http://schemas.microsoft.com/office/powerpoint/2010/main" val="370962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979082"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4088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4195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3458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5153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2215594"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3744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550295" y="1605420"/>
            <a:ext cx="1647696" cy="931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197991" y="1247630"/>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Last-Modified: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182296" y="4543256"/>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5168517"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4033803" y="3744478"/>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573799" y="4252309"/>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363842"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7625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7896659" y="1963211"/>
            <a:ext cx="626020" cy="1327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3643528" y="4875382"/>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380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1823943" y="1031771"/>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3115911"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373618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44</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8151837"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8261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8368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8206558" y="3531976"/>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8746554" y="4039807"/>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6271051" y="2811367"/>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6487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6865768"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4060216" y="2811367"/>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4276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4654933"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2492416" y="2811367"/>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2708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3087133"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3681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5249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7460486"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1823944"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6487401" y="1428262"/>
            <a:ext cx="3397336" cy="715581"/>
          </a:xfrm>
          <a:prstGeom prst="rect">
            <a:avLst/>
          </a:prstGeom>
          <a:noFill/>
        </p:spPr>
        <p:txBody>
          <a:bodyPr wrap="square" rtlCol="0">
            <a:spAutoFit/>
          </a:bodyPr>
          <a:lstStyle/>
          <a:p>
            <a:r>
              <a:rPr lang="en-US" sz="1350" dirty="0"/>
              <a:t>GET /booking/12345 HTTP 1.1</a:t>
            </a:r>
          </a:p>
          <a:p>
            <a:r>
              <a:rPr lang="en-US" sz="1350"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5236409"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18211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289132"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562212" y="5001459"/>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671866"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4422240" y="3899776"/>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75879" y="4275835"/>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091" y="4117574"/>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5625" y="3959312"/>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6781800" y="1516674"/>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226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7510" y="3729279"/>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573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345272"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550878" y="3207279"/>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678681" y="4219774"/>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8711155" y="3395266"/>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2174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3131777"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2257703"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5076245"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45</a:t>
            </a:fld>
            <a:endParaRPr lang="en-GB"/>
          </a:p>
        </p:txBody>
      </p:sp>
    </p:spTree>
    <p:extLst>
      <p:ext uri="{BB962C8B-B14F-4D97-AF65-F5344CB8AC3E}">
        <p14:creationId xmlns:p14="http://schemas.microsoft.com/office/powerpoint/2010/main" val="26848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3424032"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413607"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3533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7595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8361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3601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144372"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042256"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125584" y="3860987"/>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241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803641" y="2659803"/>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807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803641" y="2513100"/>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553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4284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591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760642" y="2409398"/>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808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1823944" y="1031771"/>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41639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lstStyle/>
          <a:p>
            <a:pPr algn="ctr"/>
            <a:r>
              <a:rPr lang="en-US"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4064976" y="2092264"/>
            <a:ext cx="4062046" cy="1855421"/>
          </a:xfrm>
        </p:spPr>
        <p:txBody>
          <a:bodyPr/>
          <a:lstStyle/>
          <a:p>
            <a:r>
              <a:rPr lang="en-US" dirty="0"/>
              <a:t>Operand Data</a:t>
            </a:r>
          </a:p>
          <a:p>
            <a:r>
              <a:rPr lang="en-US" dirty="0"/>
              <a:t>Shared Collections</a:t>
            </a:r>
          </a:p>
          <a:p>
            <a:r>
              <a:rPr lang="en-US"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47</a:t>
            </a:fld>
            <a:endParaRPr lang="en-GB"/>
          </a:p>
        </p:txBody>
      </p:sp>
      <p:sp>
        <p:nvSpPr>
          <p:cNvPr id="5" name="TextBox 4">
            <a:extLst>
              <a:ext uri="{FF2B5EF4-FFF2-40B4-BE49-F238E27FC236}">
                <a16:creationId xmlns:a16="http://schemas.microsoft.com/office/drawing/2014/main" id="{BF96B984-3C15-9847-B334-89C00A90B813}"/>
              </a:ext>
            </a:extLst>
          </p:cNvPr>
          <p:cNvSpPr txBox="1"/>
          <p:nvPr/>
        </p:nvSpPr>
        <p:spPr>
          <a:xfrm>
            <a:off x="1145931" y="4349262"/>
            <a:ext cx="9900137" cy="769441"/>
          </a:xfrm>
          <a:prstGeom prst="rect">
            <a:avLst/>
          </a:prstGeom>
          <a:noFill/>
        </p:spPr>
        <p:txBody>
          <a:bodyPr wrap="square" rtlCol="0">
            <a:spAutoFit/>
          </a:bodyPr>
          <a:lstStyle/>
          <a:p>
            <a:r>
              <a:rPr lang="en-US" sz="4400" dirty="0"/>
              <a:t>Reference Data does not know the rules!</a:t>
            </a:r>
          </a:p>
        </p:txBody>
      </p:sp>
    </p:spTree>
    <p:extLst>
      <p:ext uri="{BB962C8B-B14F-4D97-AF65-F5344CB8AC3E}">
        <p14:creationId xmlns:p14="http://schemas.microsoft.com/office/powerpoint/2010/main" val="375076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48</a:t>
            </a:fld>
            <a:endParaRPr lang="en-GB"/>
          </a:p>
        </p:txBody>
      </p:sp>
      <p:sp>
        <p:nvSpPr>
          <p:cNvPr id="6" name="TextBox 5">
            <a:extLst>
              <a:ext uri="{FF2B5EF4-FFF2-40B4-BE49-F238E27FC236}">
                <a16:creationId xmlns:a16="http://schemas.microsoft.com/office/drawing/2014/main" id="{82951799-D632-8B49-AFEF-DA477F0267E9}"/>
              </a:ext>
            </a:extLst>
          </p:cNvPr>
          <p:cNvSpPr txBox="1"/>
          <p:nvPr/>
        </p:nvSpPr>
        <p:spPr>
          <a:xfrm>
            <a:off x="281354" y="6271846"/>
            <a:ext cx="433754" cy="369332"/>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1279367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49</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1981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2556256" y="1727200"/>
            <a:ext cx="7227418" cy="3474720"/>
          </a:xfrm>
          <a:prstGeom prst="rect">
            <a:avLst/>
          </a:prstGeom>
        </p:spPr>
      </p:pic>
    </p:spTree>
    <p:extLst>
      <p:ext uri="{BB962C8B-B14F-4D97-AF65-F5344CB8AC3E}">
        <p14:creationId xmlns:p14="http://schemas.microsoft.com/office/powerpoint/2010/main" val="193947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on the Inside and outside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5</a:t>
            </a:fld>
            <a:endParaRPr lang="en-GB"/>
          </a:p>
        </p:txBody>
      </p:sp>
      <p:sp>
        <p:nvSpPr>
          <p:cNvPr id="2" name="TextBox 1">
            <a:extLst>
              <a:ext uri="{FF2B5EF4-FFF2-40B4-BE49-F238E27FC236}">
                <a16:creationId xmlns:a16="http://schemas.microsoft.com/office/drawing/2014/main" id="{7F3FE327-A702-C548-BF55-38D893DA1BD9}"/>
              </a:ext>
            </a:extLst>
          </p:cNvPr>
          <p:cNvSpPr txBox="1"/>
          <p:nvPr/>
        </p:nvSpPr>
        <p:spPr>
          <a:xfrm>
            <a:off x="339969" y="6248400"/>
            <a:ext cx="491881"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667366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50</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2508346" y="1728078"/>
            <a:ext cx="6960775" cy="4317832"/>
          </a:xfrm>
          <a:prstGeom prst="rect">
            <a:avLst/>
          </a:prstGeom>
        </p:spPr>
      </p:pic>
    </p:spTree>
    <p:extLst>
      <p:ext uri="{BB962C8B-B14F-4D97-AF65-F5344CB8AC3E}">
        <p14:creationId xmlns:p14="http://schemas.microsoft.com/office/powerpoint/2010/main" val="4025348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51</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712721" y="1697562"/>
            <a:ext cx="7267454" cy="4347638"/>
          </a:xfrm>
          <a:prstGeom prst="rect">
            <a:avLst/>
          </a:prstGeom>
        </p:spPr>
      </p:pic>
    </p:spTree>
    <p:extLst>
      <p:ext uri="{BB962C8B-B14F-4D97-AF65-F5344CB8AC3E}">
        <p14:creationId xmlns:p14="http://schemas.microsoft.com/office/powerpoint/2010/main" val="3874568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52</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866390" y="1784350"/>
            <a:ext cx="6624569" cy="4199890"/>
          </a:xfrm>
          <a:prstGeom prst="rect">
            <a:avLst/>
          </a:prstGeom>
        </p:spPr>
      </p:pic>
    </p:spTree>
    <p:extLst>
      <p:ext uri="{BB962C8B-B14F-4D97-AF65-F5344CB8AC3E}">
        <p14:creationId xmlns:p14="http://schemas.microsoft.com/office/powerpoint/2010/main" val="2009032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355A0-523C-8547-A200-2E33F331B189}"/>
              </a:ext>
            </a:extLst>
          </p:cNvPr>
          <p:cNvSpPr>
            <a:spLocks noGrp="1"/>
          </p:cNvSpPr>
          <p:nvPr>
            <p:ph type="title"/>
          </p:nvPr>
        </p:nvSpPr>
        <p:spPr/>
        <p:txBody>
          <a:bodyPr/>
          <a:lstStyle/>
          <a:p>
            <a:r>
              <a:rPr lang="en-US" dirty="0"/>
              <a:t>ECST: Logs vs Queues</a:t>
            </a:r>
          </a:p>
        </p:txBody>
      </p:sp>
      <p:sp>
        <p:nvSpPr>
          <p:cNvPr id="6" name="Text Placeholder 5">
            <a:extLst>
              <a:ext uri="{FF2B5EF4-FFF2-40B4-BE49-F238E27FC236}">
                <a16:creationId xmlns:a16="http://schemas.microsoft.com/office/drawing/2014/main" id="{7AFB6F1D-3C51-3E4A-8E54-6F61B5E8F9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3051E9C-B00B-024C-A61F-8B9FCFFC6CC3}"/>
              </a:ext>
            </a:extLst>
          </p:cNvPr>
          <p:cNvSpPr>
            <a:spLocks noGrp="1"/>
          </p:cNvSpPr>
          <p:nvPr>
            <p:ph type="sldNum" sz="quarter" idx="12"/>
          </p:nvPr>
        </p:nvSpPr>
        <p:spPr/>
        <p:txBody>
          <a:bodyPr/>
          <a:lstStyle/>
          <a:p>
            <a:fld id="{AA792DF1-A555-43FA-AD2F-E7EC51E120F1}" type="slidenum">
              <a:rPr lang="en-GB" smtClean="0"/>
              <a:t>53</a:t>
            </a:fld>
            <a:endParaRPr lang="en-GB"/>
          </a:p>
        </p:txBody>
      </p:sp>
      <p:sp>
        <p:nvSpPr>
          <p:cNvPr id="7" name="TextBox 6">
            <a:extLst>
              <a:ext uri="{FF2B5EF4-FFF2-40B4-BE49-F238E27FC236}">
                <a16:creationId xmlns:a16="http://schemas.microsoft.com/office/drawing/2014/main" id="{5500A9D7-D18A-F541-8992-D86A3FA77F9E}"/>
              </a:ext>
            </a:extLst>
          </p:cNvPr>
          <p:cNvSpPr txBox="1"/>
          <p:nvPr/>
        </p:nvSpPr>
        <p:spPr>
          <a:xfrm>
            <a:off x="281354" y="6271846"/>
            <a:ext cx="433754" cy="369332"/>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4128139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54</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2809792"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7063602"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2919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245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011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2987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6794368"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7692251"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7775579"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7891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132490"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406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7865756" y="3860987"/>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2683518" y="5301144"/>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353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7753951" y="467924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192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488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521281" y="4627022"/>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4194497" y="3963275"/>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712341" y="5336605"/>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5917796" y="5262916"/>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28342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55</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3245656"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7499466"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3355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681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447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3423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7230232"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8128115"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8211443"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8326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568354"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842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8301620" y="3429001"/>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3119382" y="4869158"/>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789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8189815" y="424726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628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924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957145" y="4195036"/>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8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8814881"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4573934"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1864428"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6546405"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40761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355A0-523C-8547-A200-2E33F331B189}"/>
              </a:ext>
            </a:extLst>
          </p:cNvPr>
          <p:cNvSpPr>
            <a:spLocks noGrp="1"/>
          </p:cNvSpPr>
          <p:nvPr>
            <p:ph type="title"/>
          </p:nvPr>
        </p:nvSpPr>
        <p:spPr/>
        <p:txBody>
          <a:bodyPr/>
          <a:lstStyle/>
          <a:p>
            <a:r>
              <a:rPr lang="en-US" dirty="0"/>
              <a:t>Anything Else</a:t>
            </a:r>
          </a:p>
        </p:txBody>
      </p:sp>
      <p:sp>
        <p:nvSpPr>
          <p:cNvPr id="6" name="Text Placeholder 5">
            <a:extLst>
              <a:ext uri="{FF2B5EF4-FFF2-40B4-BE49-F238E27FC236}">
                <a16:creationId xmlns:a16="http://schemas.microsoft.com/office/drawing/2014/main" id="{7AFB6F1D-3C51-3E4A-8E54-6F61B5E8F9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3051E9C-B00B-024C-A61F-8B9FCFFC6CC3}"/>
              </a:ext>
            </a:extLst>
          </p:cNvPr>
          <p:cNvSpPr>
            <a:spLocks noGrp="1"/>
          </p:cNvSpPr>
          <p:nvPr>
            <p:ph type="sldNum" sz="quarter" idx="12"/>
          </p:nvPr>
        </p:nvSpPr>
        <p:spPr/>
        <p:txBody>
          <a:bodyPr/>
          <a:lstStyle/>
          <a:p>
            <a:fld id="{AA792DF1-A555-43FA-AD2F-E7EC51E120F1}" type="slidenum">
              <a:rPr lang="en-GB" smtClean="0"/>
              <a:t>56</a:t>
            </a:fld>
            <a:endParaRPr lang="en-GB"/>
          </a:p>
        </p:txBody>
      </p:sp>
      <p:sp>
        <p:nvSpPr>
          <p:cNvPr id="7" name="TextBox 6">
            <a:extLst>
              <a:ext uri="{FF2B5EF4-FFF2-40B4-BE49-F238E27FC236}">
                <a16:creationId xmlns:a16="http://schemas.microsoft.com/office/drawing/2014/main" id="{5500A9D7-D18A-F541-8992-D86A3FA77F9E}"/>
              </a:ext>
            </a:extLst>
          </p:cNvPr>
          <p:cNvSpPr txBox="1"/>
          <p:nvPr/>
        </p:nvSpPr>
        <p:spPr>
          <a:xfrm>
            <a:off x="281354" y="6271846"/>
            <a:ext cx="433754" cy="369332"/>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4233722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2A1526-75FD-134A-9D9E-8A3BCBE3FD30}"/>
              </a:ext>
            </a:extLst>
          </p:cNvPr>
          <p:cNvSpPr txBox="1"/>
          <p:nvPr/>
        </p:nvSpPr>
        <p:spPr>
          <a:xfrm>
            <a:off x="2371725" y="5293519"/>
            <a:ext cx="7743824" cy="707886"/>
          </a:xfrm>
          <a:prstGeom prst="rect">
            <a:avLst/>
          </a:prstGeom>
          <a:noFill/>
        </p:spPr>
        <p:txBody>
          <a:bodyPr wrap="square" rtlCol="0">
            <a:spAutoFit/>
          </a:bodyPr>
          <a:lstStyle/>
          <a:p>
            <a:r>
              <a:rPr lang="en-US" sz="4000" dirty="0"/>
              <a:t>See also: Service Consumer Patterns</a:t>
            </a:r>
          </a:p>
        </p:txBody>
      </p:sp>
      <p:pic>
        <p:nvPicPr>
          <p:cNvPr id="6" name="Picture 5">
            <a:extLst>
              <a:ext uri="{FF2B5EF4-FFF2-40B4-BE49-F238E27FC236}">
                <a16:creationId xmlns:a16="http://schemas.microsoft.com/office/drawing/2014/main" id="{8CB24836-D5F0-4441-A9C8-5C8B089A354C}"/>
              </a:ext>
            </a:extLst>
          </p:cNvPr>
          <p:cNvPicPr>
            <a:picLocks noChangeAspect="1"/>
          </p:cNvPicPr>
          <p:nvPr/>
        </p:nvPicPr>
        <p:blipFill>
          <a:blip r:embed="rId2"/>
          <a:stretch>
            <a:fillRect/>
          </a:stretch>
        </p:blipFill>
        <p:spPr>
          <a:xfrm>
            <a:off x="4706437" y="2426470"/>
            <a:ext cx="3074399" cy="2347959"/>
          </a:xfrm>
          <a:prstGeom prst="rect">
            <a:avLst/>
          </a:prstGeom>
        </p:spPr>
      </p:pic>
    </p:spTree>
    <p:extLst>
      <p:ext uri="{BB962C8B-B14F-4D97-AF65-F5344CB8AC3E}">
        <p14:creationId xmlns:p14="http://schemas.microsoft.com/office/powerpoint/2010/main" val="4048140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D7A799-273B-BE4A-9DEB-9983878F4534}"/>
              </a:ext>
            </a:extLst>
          </p:cNvPr>
          <p:cNvSpPr>
            <a:spLocks noGrp="1"/>
          </p:cNvSpPr>
          <p:nvPr>
            <p:ph type="title"/>
          </p:nvPr>
        </p:nvSpPr>
        <p:spPr/>
        <p:txBody>
          <a:bodyPr/>
          <a:lstStyle/>
          <a:p>
            <a:r>
              <a:rPr lang="en-US" dirty="0"/>
              <a:t>Done!</a:t>
            </a:r>
          </a:p>
        </p:txBody>
      </p:sp>
      <p:sp>
        <p:nvSpPr>
          <p:cNvPr id="7" name="Text Placeholder 6">
            <a:extLst>
              <a:ext uri="{FF2B5EF4-FFF2-40B4-BE49-F238E27FC236}">
                <a16:creationId xmlns:a16="http://schemas.microsoft.com/office/drawing/2014/main" id="{E778D468-FC93-6E49-A489-A07630BCA3FB}"/>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EDDC3196-C47D-C84E-B25C-ABE9F91E08EB}"/>
              </a:ext>
            </a:extLst>
          </p:cNvPr>
          <p:cNvSpPr>
            <a:spLocks noGrp="1"/>
          </p:cNvSpPr>
          <p:nvPr>
            <p:ph type="sldNum" sz="quarter" idx="12"/>
          </p:nvPr>
        </p:nvSpPr>
        <p:spPr/>
        <p:txBody>
          <a:bodyPr/>
          <a:lstStyle/>
          <a:p>
            <a:fld id="{AA792DF1-A555-43FA-AD2F-E7EC51E120F1}" type="slidenum">
              <a:rPr lang="en-GB" smtClean="0"/>
              <a:t>58</a:t>
            </a:fld>
            <a:endParaRPr lang="en-GB"/>
          </a:p>
        </p:txBody>
      </p:sp>
    </p:spTree>
    <p:extLst>
      <p:ext uri="{BB962C8B-B14F-4D97-AF65-F5344CB8AC3E}">
        <p14:creationId xmlns:p14="http://schemas.microsoft.com/office/powerpoint/2010/main" val="61974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8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a:t>A Brief History of Microservices</a:t>
            </a:r>
            <a:endParaRPr/>
          </a:p>
        </p:txBody>
      </p:sp>
      <p:pic>
        <p:nvPicPr>
          <p:cNvPr id="410" name="Google Shape;410;p81"/>
          <p:cNvPicPr preferRelativeResize="0"/>
          <p:nvPr/>
        </p:nvPicPr>
        <p:blipFill>
          <a:blip r:embed="rId3">
            <a:alphaModFix/>
          </a:blip>
          <a:stretch>
            <a:fillRect/>
          </a:stretch>
        </p:blipFill>
        <p:spPr>
          <a:xfrm>
            <a:off x="4203851" y="1560168"/>
            <a:ext cx="3784285" cy="5094633"/>
          </a:xfrm>
          <a:prstGeom prst="rect">
            <a:avLst/>
          </a:prstGeom>
          <a:noFill/>
          <a:ln>
            <a:noFill/>
          </a:ln>
        </p:spPr>
      </p:pic>
      <p:sp>
        <p:nvSpPr>
          <p:cNvPr id="411" name="Google Shape;411;p81"/>
          <p:cNvSpPr txBox="1"/>
          <p:nvPr/>
        </p:nvSpPr>
        <p:spPr>
          <a:xfrm>
            <a:off x="8801200" y="2958400"/>
            <a:ext cx="2975200" cy="9412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GB" sz="1333">
                <a:latin typeface="Ubuntu"/>
                <a:ea typeface="Ubuntu"/>
                <a:cs typeface="Ubuntu"/>
                <a:sym typeface="Ubuntu"/>
              </a:rPr>
              <a:t> The definition of </a:t>
            </a:r>
            <a:r>
              <a:rPr lang="en-GB" sz="1333" u="sng">
                <a:solidFill>
                  <a:schemeClr val="hlink"/>
                </a:solidFill>
                <a:latin typeface="Ubuntu"/>
                <a:ea typeface="Ubuntu"/>
                <a:cs typeface="Ubuntu"/>
                <a:sym typeface="Ubuntu"/>
                <a:hlinkClick r:id="rId4"/>
              </a:rPr>
              <a:t>Microservices</a:t>
            </a:r>
            <a:r>
              <a:rPr lang="en-GB" sz="1333">
                <a:latin typeface="Ubuntu"/>
                <a:ea typeface="Ubuntu"/>
                <a:cs typeface="Ubuntu"/>
                <a:sym typeface="Ubuntu"/>
              </a:rPr>
              <a:t>, we use comes from the paper by Martin Fowler and James Lewis</a:t>
            </a:r>
            <a:endParaRPr sz="1333">
              <a:latin typeface="Ubuntu"/>
              <a:ea typeface="Ubuntu"/>
              <a:cs typeface="Ubuntu"/>
              <a:sym typeface="Ubuntu"/>
            </a:endParaRPr>
          </a:p>
        </p:txBody>
      </p:sp>
    </p:spTree>
    <p:extLst>
      <p:ext uri="{BB962C8B-B14F-4D97-AF65-F5344CB8AC3E}">
        <p14:creationId xmlns:p14="http://schemas.microsoft.com/office/powerpoint/2010/main" val="250908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5083685" y="205686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5229608" y="221654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5372153" y="483492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4389881" y="1545102"/>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6649385" y="3442077"/>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2732367" y="3341066"/>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4771350" y="6056386"/>
            <a:ext cx="2416360" cy="369332"/>
          </a:xfrm>
          <a:prstGeom prst="rect">
            <a:avLst/>
          </a:prstGeom>
          <a:noFill/>
        </p:spPr>
        <p:txBody>
          <a:bodyPr wrap="square" rtlCol="0">
            <a:spAutoFit/>
          </a:bodyPr>
          <a:lstStyle/>
          <a:p>
            <a:r>
              <a:rPr lang="en-US" dirty="0"/>
              <a:t>Share Schema not Type</a:t>
            </a:r>
          </a:p>
        </p:txBody>
      </p:sp>
      <p:sp>
        <p:nvSpPr>
          <p:cNvPr id="24" name="TextBox 23">
            <a:extLst>
              <a:ext uri="{FF2B5EF4-FFF2-40B4-BE49-F238E27FC236}">
                <a16:creationId xmlns:a16="http://schemas.microsoft.com/office/drawing/2014/main" id="{9E693E1B-8747-C642-A87F-607DBB7CBC7E}"/>
              </a:ext>
            </a:extLst>
          </p:cNvPr>
          <p:cNvSpPr txBox="1"/>
          <p:nvPr/>
        </p:nvSpPr>
        <p:spPr>
          <a:xfrm>
            <a:off x="5156647" y="382619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5876641" y="419552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SOA</a:t>
            </a:r>
          </a:p>
        </p:txBody>
      </p:sp>
      <p:sp>
        <p:nvSpPr>
          <p:cNvPr id="22" name="TextBox 21">
            <a:extLst>
              <a:ext uri="{FF2B5EF4-FFF2-40B4-BE49-F238E27FC236}">
                <a16:creationId xmlns:a16="http://schemas.microsoft.com/office/drawing/2014/main" id="{9387B2ED-134B-454F-8C0D-059507A60112}"/>
              </a:ext>
            </a:extLst>
          </p:cNvPr>
          <p:cNvSpPr txBox="1"/>
          <p:nvPr/>
        </p:nvSpPr>
        <p:spPr>
          <a:xfrm>
            <a:off x="4772466" y="1042385"/>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7</a:t>
            </a:fld>
            <a:endParaRPr lang="en-GB" dirty="0"/>
          </a:p>
        </p:txBody>
      </p:sp>
    </p:spTree>
    <p:extLst>
      <p:ext uri="{BB962C8B-B14F-4D97-AF65-F5344CB8AC3E}">
        <p14:creationId xmlns:p14="http://schemas.microsoft.com/office/powerpoint/2010/main" val="329264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Last-Modified: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3096175" y="1138672"/>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8</a:t>
            </a:fld>
            <a:endParaRPr lang="en-GB"/>
          </a:p>
        </p:txBody>
      </p:sp>
    </p:spTree>
    <p:extLst>
      <p:ext uri="{BB962C8B-B14F-4D97-AF65-F5344CB8AC3E}">
        <p14:creationId xmlns:p14="http://schemas.microsoft.com/office/powerpoint/2010/main" val="35227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9</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8837114" y="179697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8983037" y="195665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9125582"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8910076" y="356630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9630070" y="393563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632940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Reverse</a:t>
            </a:r>
          </a:p>
          <a:p>
            <a:pPr algn="ctr"/>
            <a:r>
              <a:rPr lang="en-GB"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661786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712235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338162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Forward</a:t>
            </a:r>
          </a:p>
          <a:p>
            <a:pPr algn="ctr"/>
            <a:r>
              <a:rPr lang="en-GB"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367008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417457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1291219"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579687"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2084175"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877132" y="3149437"/>
            <a:ext cx="504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4967533" y="3149437"/>
            <a:ext cx="1361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7915313" y="3149436"/>
            <a:ext cx="921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399924" y="232693"/>
            <a:ext cx="4279140" cy="1200329"/>
          </a:xfrm>
          <a:prstGeom prst="rect">
            <a:avLst/>
          </a:prstGeom>
          <a:noFill/>
        </p:spPr>
        <p:txBody>
          <a:bodyPr wrap="square" rtlCol="0">
            <a:spAutoFit/>
          </a:bodyPr>
          <a:lstStyle/>
          <a:p>
            <a:pPr algn="ctr"/>
            <a:r>
              <a:rPr lang="en-US" sz="36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6617868" y="761347"/>
            <a:ext cx="4529781" cy="646331"/>
          </a:xfrm>
          <a:prstGeom prst="rect">
            <a:avLst/>
          </a:prstGeom>
          <a:noFill/>
        </p:spPr>
        <p:txBody>
          <a:bodyPr wrap="square" rtlCol="0">
            <a:spAutoFit/>
          </a:bodyPr>
          <a:lstStyle/>
          <a:p>
            <a:r>
              <a:rPr lang="en-US" dirty="0"/>
              <a:t>GET /booking/12345 HTTP 1.1</a:t>
            </a:r>
          </a:p>
          <a:p>
            <a:r>
              <a:rPr lang="en-US"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4949877" y="5852355"/>
            <a:ext cx="2759046" cy="369332"/>
          </a:xfrm>
          <a:prstGeom prst="rect">
            <a:avLst/>
          </a:prstGeom>
          <a:noFill/>
        </p:spPr>
        <p:txBody>
          <a:bodyPr wrap="square" rtlCol="0">
            <a:spAutoFit/>
          </a:bodyPr>
          <a:lstStyle/>
          <a:p>
            <a:r>
              <a:rPr lang="en-US" dirty="0"/>
              <a:t>The Web scales by caching</a:t>
            </a:r>
          </a:p>
        </p:txBody>
      </p:sp>
    </p:spTree>
    <p:extLst>
      <p:ext uri="{BB962C8B-B14F-4D97-AF65-F5344CB8AC3E}">
        <p14:creationId xmlns:p14="http://schemas.microsoft.com/office/powerpoint/2010/main" val="3024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10356</TotalTime>
  <Words>5962</Words>
  <Application>Microsoft Macintosh PowerPoint</Application>
  <PresentationFormat>Widescreen</PresentationFormat>
  <Paragraphs>970</Paragraphs>
  <Slides>58</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Lora</vt:lpstr>
      <vt:lpstr>Ubuntu</vt:lpstr>
      <vt:lpstr>Office Theme</vt:lpstr>
      <vt:lpstr>Event Driven Collaboration</vt:lpstr>
      <vt:lpstr>Who are you?</vt:lpstr>
      <vt:lpstr>PowerPoint Presentation</vt:lpstr>
      <vt:lpstr>Agenda</vt:lpstr>
      <vt:lpstr>Data on the Inside and outside</vt:lpstr>
      <vt:lpstr>A Brief History of Microservices</vt:lpstr>
      <vt:lpstr>PowerPoint Presentation</vt:lpstr>
      <vt:lpstr>PowerPoint Presentation</vt:lpstr>
      <vt:lpstr>PowerPoint Presentation</vt:lpstr>
      <vt:lpstr>The ‘Join’ Problem</vt:lpstr>
      <vt:lpstr>PowerPoint Presentation</vt:lpstr>
      <vt:lpstr>PowerPoint Presentation</vt:lpstr>
      <vt:lpstr>Requests vs. Events</vt:lpstr>
      <vt:lpstr>PowerPoint Presentation</vt:lpstr>
      <vt:lpstr>PowerPoint Presentation</vt:lpstr>
      <vt:lpstr>PowerPoint Presentation</vt:lpstr>
      <vt:lpstr>PowerPoint Presentation</vt:lpstr>
      <vt:lpstr>PowerPoint Presentation</vt:lpstr>
      <vt:lpstr>PowerPoint Presentation</vt:lpstr>
      <vt:lpstr>Pipes, Conversations and Event Carried State Transfer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Reference Data</vt:lpstr>
      <vt:lpstr>Correctness</vt:lpstr>
      <vt:lpstr>PowerPoint Presentation</vt:lpstr>
      <vt:lpstr>Outbox Pattern</vt:lpstr>
      <vt:lpstr>Log Tailing</vt:lpstr>
      <vt:lpstr>State Change Capture</vt:lpstr>
      <vt:lpstr>ECST: Logs vs Queues</vt:lpstr>
      <vt:lpstr>PowerPoint Presentation</vt:lpstr>
      <vt:lpstr>PowerPoint Presentation</vt:lpstr>
      <vt:lpstr>Anything Else</vt:lpstr>
      <vt:lpstr>PowerPoint Presentation</vt:lpstr>
      <vt:lpstr>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300</cp:revision>
  <dcterms:created xsi:type="dcterms:W3CDTF">2018-01-02T15:25:33Z</dcterms:created>
  <dcterms:modified xsi:type="dcterms:W3CDTF">2020-10-24T09:24:50Z</dcterms:modified>
</cp:coreProperties>
</file>