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506" r:id="rId3"/>
    <p:sldId id="277" r:id="rId4"/>
    <p:sldId id="338" r:id="rId5"/>
    <p:sldId id="557" r:id="rId6"/>
    <p:sldId id="507" r:id="rId7"/>
    <p:sldId id="539" r:id="rId8"/>
    <p:sldId id="542" r:id="rId9"/>
    <p:sldId id="533" r:id="rId10"/>
    <p:sldId id="529" r:id="rId11"/>
    <p:sldId id="534" r:id="rId12"/>
    <p:sldId id="541" r:id="rId13"/>
    <p:sldId id="511" r:id="rId14"/>
    <p:sldId id="486" r:id="rId15"/>
    <p:sldId id="270" r:id="rId16"/>
    <p:sldId id="478" r:id="rId17"/>
    <p:sldId id="550" r:id="rId18"/>
    <p:sldId id="510" r:id="rId19"/>
    <p:sldId id="555" r:id="rId20"/>
    <p:sldId id="558" r:id="rId21"/>
    <p:sldId id="551" r:id="rId22"/>
    <p:sldId id="543" r:id="rId23"/>
    <p:sldId id="502" r:id="rId24"/>
    <p:sldId id="512" r:id="rId25"/>
    <p:sldId id="559" r:id="rId26"/>
    <p:sldId id="519" r:id="rId27"/>
    <p:sldId id="487" r:id="rId28"/>
    <p:sldId id="484" r:id="rId29"/>
    <p:sldId id="560" r:id="rId30"/>
    <p:sldId id="517" r:id="rId31"/>
    <p:sldId id="520" r:id="rId32"/>
    <p:sldId id="561" r:id="rId33"/>
    <p:sldId id="521" r:id="rId34"/>
    <p:sldId id="523" r:id="rId35"/>
    <p:sldId id="562" r:id="rId36"/>
    <p:sldId id="513" r:id="rId37"/>
    <p:sldId id="538" r:id="rId38"/>
    <p:sldId id="546" r:id="rId39"/>
    <p:sldId id="504" r:id="rId40"/>
    <p:sldId id="483" r:id="rId41"/>
    <p:sldId id="547" r:id="rId42"/>
    <p:sldId id="497" r:id="rId43"/>
    <p:sldId id="552" r:id="rId44"/>
    <p:sldId id="548" r:id="rId45"/>
    <p:sldId id="498" r:id="rId46"/>
    <p:sldId id="514" r:id="rId47"/>
    <p:sldId id="516" r:id="rId48"/>
    <p:sldId id="515" r:id="rId49"/>
    <p:sldId id="549" r:id="rId50"/>
    <p:sldId id="545" r:id="rId51"/>
    <p:sldId id="563" r:id="rId52"/>
    <p:sldId id="55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D1E44B-B815-9E46-A6F1-B2586BEDA516}">
          <p14:sldIdLst>
            <p14:sldId id="256"/>
            <p14:sldId id="506"/>
            <p14:sldId id="277"/>
            <p14:sldId id="338"/>
            <p14:sldId id="557"/>
            <p14:sldId id="507"/>
            <p14:sldId id="539"/>
            <p14:sldId id="542"/>
            <p14:sldId id="533"/>
            <p14:sldId id="529"/>
            <p14:sldId id="534"/>
            <p14:sldId id="541"/>
            <p14:sldId id="511"/>
            <p14:sldId id="486"/>
            <p14:sldId id="270"/>
            <p14:sldId id="478"/>
            <p14:sldId id="550"/>
            <p14:sldId id="510"/>
            <p14:sldId id="555"/>
            <p14:sldId id="558"/>
            <p14:sldId id="551"/>
            <p14:sldId id="543"/>
            <p14:sldId id="502"/>
            <p14:sldId id="512"/>
            <p14:sldId id="559"/>
            <p14:sldId id="519"/>
            <p14:sldId id="487"/>
            <p14:sldId id="484"/>
            <p14:sldId id="560"/>
            <p14:sldId id="517"/>
            <p14:sldId id="520"/>
            <p14:sldId id="561"/>
            <p14:sldId id="521"/>
            <p14:sldId id="523"/>
            <p14:sldId id="562"/>
            <p14:sldId id="513"/>
            <p14:sldId id="538"/>
            <p14:sldId id="546"/>
            <p14:sldId id="504"/>
            <p14:sldId id="483"/>
            <p14:sldId id="547"/>
            <p14:sldId id="497"/>
            <p14:sldId id="552"/>
            <p14:sldId id="548"/>
            <p14:sldId id="498"/>
            <p14:sldId id="514"/>
            <p14:sldId id="516"/>
            <p14:sldId id="515"/>
            <p14:sldId id="549"/>
            <p14:sldId id="545"/>
            <p14:sldId id="563"/>
            <p14:sldId id="5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78562"/>
  </p:normalViewPr>
  <p:slideViewPr>
    <p:cSldViewPr snapToGrid="0" snapToObjects="1">
      <p:cViewPr varScale="1">
        <p:scale>
          <a:sx n="101" d="100"/>
          <a:sy n="101" d="100"/>
        </p:scale>
        <p:origin x="2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A5EB6-C627-FA4A-AA4F-0F751C98686F}" type="datetimeFigureOut">
              <a:rPr lang="en-US" smtClean="0"/>
              <a:t>4/24/20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0C59F-4155-9949-857D-B4E24D01EA34}" type="slidenum">
              <a:rPr lang="en-US" smtClean="0"/>
              <a:t>‹#›</a:t>
            </a:fld>
            <a:endParaRPr lang="en-US"/>
          </a:p>
        </p:txBody>
      </p:sp>
    </p:spTree>
    <p:extLst>
      <p:ext uri="{BB962C8B-B14F-4D97-AF65-F5344CB8AC3E}">
        <p14:creationId xmlns:p14="http://schemas.microsoft.com/office/powerpoint/2010/main" val="198621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2</a:t>
            </a:fld>
            <a:endParaRPr lang="en-US"/>
          </a:p>
        </p:txBody>
      </p:sp>
    </p:spTree>
    <p:extLst>
      <p:ext uri="{BB962C8B-B14F-4D97-AF65-F5344CB8AC3E}">
        <p14:creationId xmlns:p14="http://schemas.microsoft.com/office/powerpoint/2010/main" val="1410696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16</a:t>
            </a:fld>
            <a:endParaRPr lang="en-US"/>
          </a:p>
        </p:txBody>
      </p:sp>
    </p:spTree>
    <p:extLst>
      <p:ext uri="{BB962C8B-B14F-4D97-AF65-F5344CB8AC3E}">
        <p14:creationId xmlns:p14="http://schemas.microsoft.com/office/powerpoint/2010/main" val="2042819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17</a:t>
            </a:fld>
            <a:endParaRPr lang="en-US"/>
          </a:p>
        </p:txBody>
      </p:sp>
    </p:spTree>
    <p:extLst>
      <p:ext uri="{BB962C8B-B14F-4D97-AF65-F5344CB8AC3E}">
        <p14:creationId xmlns:p14="http://schemas.microsoft.com/office/powerpoint/2010/main" val="395463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about a microservice architecture as possessing a number of layers.</a:t>
            </a:r>
          </a:p>
          <a:p>
            <a:endParaRPr lang="en-US" dirty="0"/>
          </a:p>
          <a:p>
            <a:r>
              <a:rPr lang="en-US" dirty="0"/>
              <a:t>Client: Native, Web or User Agent, but also partner organizations using APIs from outside the perimeter</a:t>
            </a:r>
          </a:p>
          <a:p>
            <a:r>
              <a:rPr lang="en-US" dirty="0"/>
              <a:t>Perimeter: The line between internal and external systems</a:t>
            </a:r>
          </a:p>
          <a:p>
            <a:r>
              <a:rPr lang="en-US" dirty="0"/>
              <a:t>Gateway: A microservice is oriented around a business function, and owns its own data. </a:t>
            </a:r>
          </a:p>
          <a:p>
            <a:endParaRPr lang="en-US" dirty="0"/>
          </a:p>
          <a:p>
            <a:r>
              <a:rPr lang="en-US" dirty="0"/>
              <a:t>Now, what happens with microservices?</a:t>
            </a:r>
          </a:p>
          <a:p>
            <a:endParaRPr lang="en-US" dirty="0"/>
          </a:p>
          <a:p>
            <a:r>
              <a:rPr lang="en-US" dirty="0"/>
              <a:t>Naively we might, </a:t>
            </a:r>
          </a:p>
          <a:p>
            <a:pPr marL="171450" indent="-171450">
              <a:buFont typeface="Arial" panose="020B0604020202020204" pitchFamily="34" charset="0"/>
              <a:buChar char="•"/>
            </a:pPr>
            <a:r>
              <a:rPr lang="en-US" dirty="0"/>
              <a:t>Use the API to call direct bookings and make the booking</a:t>
            </a:r>
          </a:p>
          <a:p>
            <a:pPr marL="171450" indent="-171450">
              <a:buFont typeface="Arial" panose="020B0604020202020204" pitchFamily="34" charset="0"/>
              <a:buChar char="•"/>
            </a:pPr>
            <a:r>
              <a:rPr lang="en-US" dirty="0"/>
              <a:t>Go to accounts to retrieve the user’s credit card information</a:t>
            </a:r>
          </a:p>
          <a:p>
            <a:pPr marL="171450" indent="-171450">
              <a:buFont typeface="Arial" panose="020B0604020202020204" pitchFamily="34" charset="0"/>
              <a:buChar char="•"/>
            </a:pPr>
            <a:r>
              <a:rPr lang="en-US" dirty="0"/>
              <a:t>Present that to the credit card payments system and, if that works</a:t>
            </a:r>
          </a:p>
          <a:p>
            <a:pPr marL="171450" indent="-171450">
              <a:buFont typeface="Arial" panose="020B0604020202020204" pitchFamily="34" charset="0"/>
              <a:buChar char="•"/>
            </a:pPr>
            <a:r>
              <a:rPr lang="en-US" dirty="0"/>
              <a:t>Reserve a room with housekeeping</a:t>
            </a:r>
          </a:p>
          <a:p>
            <a:pPr marL="171450" indent="-171450">
              <a:buFont typeface="Arial" panose="020B0604020202020204" pitchFamily="34" charset="0"/>
              <a:buChar char="•"/>
            </a:pPr>
            <a:r>
              <a:rPr lang="en-US" dirty="0"/>
              <a:t>And update the channel manager</a:t>
            </a:r>
          </a:p>
        </p:txBody>
      </p:sp>
      <p:sp>
        <p:nvSpPr>
          <p:cNvPr id="4" name="Slide Number Placeholder 3"/>
          <p:cNvSpPr>
            <a:spLocks noGrp="1"/>
          </p:cNvSpPr>
          <p:nvPr>
            <p:ph type="sldNum" sz="quarter" idx="5"/>
          </p:nvPr>
        </p:nvSpPr>
        <p:spPr/>
        <p:txBody>
          <a:bodyPr/>
          <a:lstStyle/>
          <a:p>
            <a:fld id="{96C0C59F-4155-9949-857D-B4E24D01EA34}" type="slidenum">
              <a:rPr lang="en-US" smtClean="0"/>
              <a:t>18</a:t>
            </a:fld>
            <a:endParaRPr lang="en-US"/>
          </a:p>
        </p:txBody>
      </p:sp>
    </p:spTree>
    <p:extLst>
      <p:ext uri="{BB962C8B-B14F-4D97-AF65-F5344CB8AC3E}">
        <p14:creationId xmlns:p14="http://schemas.microsoft.com/office/powerpoint/2010/main" val="3965666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eba47731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5eba47731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need to be cautious of modeling microservices by looking for entities in our system and wrapping them with an API. This model tends to result in ‘feature envy’ as the business process logic creeps out of the service and into a Gateway orchestrator. Often this creates temporally coupled services, or the need to copy a lot of data in projections between services. By focusing on a process we can make our services more self-contained and more effectively use messaging to communicate.</a:t>
            </a:r>
            <a:endParaRPr/>
          </a:p>
          <a:p>
            <a:pPr marL="0" lvl="0" indent="0" algn="l" rtl="0">
              <a:spcBef>
                <a:spcPts val="0"/>
              </a:spcBef>
              <a:spcAft>
                <a:spcPts val="0"/>
              </a:spcAft>
              <a:buNone/>
            </a:pPr>
            <a:endParaRPr/>
          </a:p>
          <a:p>
            <a:pPr marL="0" lvl="0" indent="0" algn="l" rtl="0">
              <a:spcBef>
                <a:spcPts val="0"/>
              </a:spcBef>
              <a:spcAft>
                <a:spcPts val="0"/>
              </a:spcAft>
              <a:buNone/>
            </a:pPr>
            <a:r>
              <a:rPr lang="en-GB"/>
              <a:t>Sometimes things just are an entity service, but they tend to be sources of reference data cached locally by other services to do their work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36673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latency for the client is the sum of all the operations</a:t>
            </a:r>
          </a:p>
          <a:p>
            <a:r>
              <a:rPr lang="en-US" dirty="0"/>
              <a:t>A simple write might be 200 </a:t>
            </a:r>
            <a:r>
              <a:rPr lang="en-US" dirty="0" err="1"/>
              <a:t>ms</a:t>
            </a:r>
            <a:endParaRPr lang="en-US" dirty="0"/>
          </a:p>
          <a:p>
            <a:r>
              <a:rPr lang="en-US" dirty="0"/>
              <a:t>A simple read might be 100ms</a:t>
            </a:r>
          </a:p>
          <a:p>
            <a:r>
              <a:rPr lang="en-US" dirty="0"/>
              <a:t>But if I have to talk to a 3</a:t>
            </a:r>
            <a:r>
              <a:rPr lang="en-US" baseline="30000" dirty="0"/>
              <a:t>rd</a:t>
            </a:r>
            <a:r>
              <a:rPr lang="en-US" dirty="0"/>
              <a:t> party we might suddenly take 1500ms</a:t>
            </a:r>
          </a:p>
          <a:p>
            <a:r>
              <a:rPr lang="en-US" dirty="0"/>
              <a:t>The client could be spinning for almost 4s in this model, because the latency of those calls adds up.</a:t>
            </a:r>
          </a:p>
          <a:p>
            <a:r>
              <a:rPr lang="en-US" dirty="0"/>
              <a:t>…</a:t>
            </a:r>
          </a:p>
          <a:p>
            <a:endParaRPr lang="en-US" dirty="0"/>
          </a:p>
          <a:p>
            <a:r>
              <a:rPr lang="en-US" dirty="0"/>
              <a:t>And the client might only care about the booking, not the whole process end-to-end, and be happy to be notified of failure asynchronously</a:t>
            </a:r>
          </a:p>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20</a:t>
            </a:fld>
            <a:endParaRPr lang="en-US"/>
          </a:p>
        </p:txBody>
      </p:sp>
    </p:spTree>
    <p:extLst>
      <p:ext uri="{BB962C8B-B14F-4D97-AF65-F5344CB8AC3E}">
        <p14:creationId xmlns:p14="http://schemas.microsoft.com/office/powerpoint/2010/main" val="332509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21</a:t>
            </a:fld>
            <a:endParaRPr lang="en-US"/>
          </a:p>
        </p:txBody>
      </p:sp>
    </p:spTree>
    <p:extLst>
      <p:ext uri="{BB962C8B-B14F-4D97-AF65-F5344CB8AC3E}">
        <p14:creationId xmlns:p14="http://schemas.microsoft.com/office/powerpoint/2010/main" val="3538526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about a microservice architecture as possessing a number of layers.</a:t>
            </a:r>
          </a:p>
          <a:p>
            <a:endParaRPr lang="en-US" dirty="0"/>
          </a:p>
          <a:p>
            <a:r>
              <a:rPr lang="en-US" dirty="0"/>
              <a:t>Client: Native, Web or User Agent, but also partner organizations using APIs from outside the perimeter</a:t>
            </a:r>
          </a:p>
          <a:p>
            <a:r>
              <a:rPr lang="en-US" dirty="0"/>
              <a:t>Perimeter: The line between internal and external systems</a:t>
            </a:r>
          </a:p>
          <a:p>
            <a:r>
              <a:rPr lang="en-US" dirty="0"/>
              <a:t>Gateway: A microservice is oriented around a business function, and owns its own data. </a:t>
            </a:r>
          </a:p>
          <a:p>
            <a:endParaRPr lang="en-US" dirty="0"/>
          </a:p>
          <a:p>
            <a:r>
              <a:rPr lang="en-US" dirty="0"/>
              <a:t>If we just want to get the customer booking details, it doesn’t seem so bad. Surely at this point, we can just grab the data from the backend services and merge it on the front end</a:t>
            </a:r>
          </a:p>
          <a:p>
            <a:endParaRPr lang="en-US" dirty="0"/>
          </a:p>
          <a:p>
            <a:endParaRPr lang="en-US" dirty="0"/>
          </a:p>
          <a:p>
            <a:r>
              <a:rPr lang="en-US" dirty="0"/>
              <a:t>The first problem is that the client needs to run the logic to interpolate the results. The second problem is latency again, particularly for mobile apps. </a:t>
            </a:r>
          </a:p>
        </p:txBody>
      </p:sp>
      <p:sp>
        <p:nvSpPr>
          <p:cNvPr id="4" name="Slide Number Placeholder 3"/>
          <p:cNvSpPr>
            <a:spLocks noGrp="1"/>
          </p:cNvSpPr>
          <p:nvPr>
            <p:ph type="sldNum" sz="quarter" idx="5"/>
          </p:nvPr>
        </p:nvSpPr>
        <p:spPr/>
        <p:txBody>
          <a:bodyPr/>
          <a:lstStyle/>
          <a:p>
            <a:fld id="{96C0C59F-4155-9949-857D-B4E24D01EA34}" type="slidenum">
              <a:rPr lang="en-US" smtClean="0"/>
              <a:t>22</a:t>
            </a:fld>
            <a:endParaRPr lang="en-US"/>
          </a:p>
        </p:txBody>
      </p:sp>
    </p:spTree>
    <p:extLst>
      <p:ext uri="{BB962C8B-B14F-4D97-AF65-F5344CB8AC3E}">
        <p14:creationId xmlns:p14="http://schemas.microsoft.com/office/powerpoint/2010/main" val="1215134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about a microservice architecture as possessing a number of layers.</a:t>
            </a:r>
          </a:p>
          <a:p>
            <a:endParaRPr lang="en-US" dirty="0"/>
          </a:p>
          <a:p>
            <a:r>
              <a:rPr lang="en-US" dirty="0"/>
              <a:t>Client: Native, Web or User Agent, but also partner organizations using APIs from outside the perimeter</a:t>
            </a:r>
          </a:p>
          <a:p>
            <a:r>
              <a:rPr lang="en-US" dirty="0"/>
              <a:t>Perimeter: The line between internal and external systems</a:t>
            </a:r>
          </a:p>
          <a:p>
            <a:r>
              <a:rPr lang="en-US" dirty="0"/>
              <a:t>Gateway: A microservice is oriented around a business function, and owns its own data. </a:t>
            </a:r>
          </a:p>
          <a:p>
            <a:endParaRPr lang="en-US" dirty="0"/>
          </a:p>
          <a:p>
            <a:r>
              <a:rPr lang="en-US" dirty="0"/>
              <a:t>A lot of the time the microservice provides cross-cutting concerns such as authentication and TLS termination, but otherwise just acts as a proxy over the APIs</a:t>
            </a:r>
          </a:p>
          <a:p>
            <a:endParaRPr lang="en-US" dirty="0"/>
          </a:p>
          <a:p>
            <a:r>
              <a:rPr lang="en-US" dirty="0"/>
              <a:t>Sometimes we need to choreograph across multiple microservices</a:t>
            </a:r>
          </a:p>
          <a:p>
            <a:endParaRPr lang="en-US" dirty="0"/>
          </a:p>
          <a:p>
            <a:r>
              <a:rPr lang="en-US" dirty="0"/>
              <a:t>	1: We need to combine data from multiple microservices to answer a query – API Gateway or BFF (client or partner specific)</a:t>
            </a:r>
          </a:p>
          <a:p>
            <a:r>
              <a:rPr lang="en-US" dirty="0"/>
              <a:t>	2: We want to orchestrate the interaction of microservices to react to a command – Process Manager (also called a Saga or Orchestrator)</a:t>
            </a:r>
          </a:p>
          <a:p>
            <a:r>
              <a:rPr lang="en-US" dirty="0"/>
              <a:t>Microservices: A self-contained service that corresponds to a business process</a:t>
            </a:r>
          </a:p>
          <a:p>
            <a:r>
              <a:rPr lang="en-US" dirty="0"/>
              <a:t>Bus: Integration between microservices via a publish-subscribe model </a:t>
            </a:r>
          </a:p>
        </p:txBody>
      </p:sp>
      <p:sp>
        <p:nvSpPr>
          <p:cNvPr id="4" name="Slide Number Placeholder 3"/>
          <p:cNvSpPr>
            <a:spLocks noGrp="1"/>
          </p:cNvSpPr>
          <p:nvPr>
            <p:ph type="sldNum" sz="quarter" idx="5"/>
          </p:nvPr>
        </p:nvSpPr>
        <p:spPr/>
        <p:txBody>
          <a:bodyPr/>
          <a:lstStyle/>
          <a:p>
            <a:fld id="{96C0C59F-4155-9949-857D-B4E24D01EA34}" type="slidenum">
              <a:rPr lang="en-US" smtClean="0"/>
              <a:t>24</a:t>
            </a:fld>
            <a:endParaRPr lang="en-US"/>
          </a:p>
        </p:txBody>
      </p:sp>
    </p:spTree>
    <p:extLst>
      <p:ext uri="{BB962C8B-B14F-4D97-AF65-F5344CB8AC3E}">
        <p14:creationId xmlns:p14="http://schemas.microsoft.com/office/powerpoint/2010/main" val="3296113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we want to retrieve the customer’s reservation details at the front desk. The front desk asks for the reservation, but we want to know some customer details if it is an account booking such as their name, credit card on file, preferences, rewards etc. But those live in the account system. How do we display them?</a:t>
            </a:r>
          </a:p>
          <a:p>
            <a:endParaRPr lang="en-US" dirty="0"/>
          </a:p>
          <a:p>
            <a:r>
              <a:rPr lang="en-US" dirty="0"/>
              <a:t>Do we need to call the accounts system as well as the housekeeping system?</a:t>
            </a:r>
          </a:p>
        </p:txBody>
      </p:sp>
      <p:sp>
        <p:nvSpPr>
          <p:cNvPr id="4" name="Slide Number Placeholder 3"/>
          <p:cNvSpPr>
            <a:spLocks noGrp="1"/>
          </p:cNvSpPr>
          <p:nvPr>
            <p:ph type="sldNum" sz="quarter" idx="5"/>
          </p:nvPr>
        </p:nvSpPr>
        <p:spPr/>
        <p:txBody>
          <a:bodyPr/>
          <a:lstStyle/>
          <a:p>
            <a:fld id="{96C0C59F-4155-9949-857D-B4E24D01EA34}" type="slidenum">
              <a:rPr lang="en-US" smtClean="0"/>
              <a:t>26</a:t>
            </a:fld>
            <a:endParaRPr lang="en-US"/>
          </a:p>
        </p:txBody>
      </p:sp>
    </p:spTree>
    <p:extLst>
      <p:ext uri="{BB962C8B-B14F-4D97-AF65-F5344CB8AC3E}">
        <p14:creationId xmlns:p14="http://schemas.microsoft.com/office/powerpoint/2010/main" val="1961302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a:p>
            <a:r>
              <a:rPr lang="en-US" dirty="0">
                <a:effectLst/>
              </a:rPr>
              <a:t>But we must share state in order to function </a:t>
            </a:r>
            <a:r>
              <a:rPr lang="mr-IN" dirty="0">
                <a:effectLst/>
              </a:rPr>
              <a:t>–</a:t>
            </a:r>
            <a:r>
              <a:rPr lang="en-US" dirty="0">
                <a:effectLst/>
              </a:rPr>
              <a:t> if no one</a:t>
            </a:r>
            <a:r>
              <a:rPr lang="en-US" baseline="0" dirty="0">
                <a:effectLst/>
              </a:rPr>
              <a:t> talks to us we are not a microservice, we are just a small piece of standalone software</a:t>
            </a:r>
            <a:endParaRPr lang="en-US" dirty="0">
              <a:effectLst/>
            </a:endParaRPr>
          </a:p>
          <a:p>
            <a:r>
              <a:rPr lang="en-US" dirty="0">
                <a:effectLst/>
              </a:rPr>
              <a:t>This is request-oriented or event-oriented</a:t>
            </a:r>
            <a:r>
              <a:rPr lang="en-US" baseline="0" dirty="0">
                <a:effectLst/>
              </a:rPr>
              <a:t> e.g. we a REST API or events</a:t>
            </a:r>
            <a:endParaRPr lang="en-US"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sng" dirty="0">
                <a:effectLst/>
              </a:rPr>
              <a:t>Pat </a:t>
            </a:r>
            <a:r>
              <a:rPr lang="en-US" u="sng" dirty="0" err="1">
                <a:effectLst/>
              </a:rPr>
              <a:t>Helland</a:t>
            </a:r>
            <a:r>
              <a:rPr lang="en-US" dirty="0">
                <a:effectLst/>
              </a:rPr>
              <a:t> calls the</a:t>
            </a:r>
            <a:r>
              <a:rPr lang="en-US" baseline="0" dirty="0">
                <a:effectLst/>
              </a:rPr>
              <a:t> data that we are the system of record for</a:t>
            </a:r>
            <a:r>
              <a:rPr lang="en-US" dirty="0">
                <a:effectLst/>
              </a:rPr>
              <a:t> </a:t>
            </a:r>
            <a:r>
              <a:rPr lang="en-US" u="sng" dirty="0">
                <a:effectLst/>
              </a:rPr>
              <a:t>Data on the Inside</a:t>
            </a:r>
            <a:r>
              <a:rPr lang="en-US" dirty="0">
                <a:effectLst/>
              </a:rPr>
              <a: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r>
              <a:rPr lang="en-US" dirty="0" err="1">
                <a:effectLst/>
              </a:rPr>
              <a:t>Helland</a:t>
            </a:r>
            <a:r>
              <a:rPr lang="en-US" dirty="0">
                <a:effectLst/>
              </a:rPr>
              <a:t> calls the data that flows to other applications in this way, response or message body is </a:t>
            </a:r>
            <a:r>
              <a:rPr lang="en-US" u="sng" dirty="0">
                <a:effectLst/>
              </a:rPr>
              <a:t>Data on the Outside</a:t>
            </a:r>
            <a:r>
              <a:rPr lang="en-US" dirty="0">
                <a:effectLst/>
              </a:rPr>
              <a:t>.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a:effectLst/>
              </a:rPr>
              <a:t>Data on the Outside</a:t>
            </a:r>
            <a:r>
              <a:rPr lang="en-US" dirty="0">
                <a:effectLst/>
              </a:rPr>
              <a:t> risks being ‘stale’ as soon as we publish it. Any further changes to the </a:t>
            </a:r>
            <a:r>
              <a:rPr lang="en-US" u="sng" dirty="0">
                <a:effectLst/>
              </a:rPr>
              <a:t>Data on the Inside</a:t>
            </a:r>
            <a:r>
              <a:rPr lang="en-US" dirty="0">
                <a:effectLst/>
              </a:rPr>
              <a:t> will render what we just published ’stale’. </a:t>
            </a:r>
          </a:p>
          <a:p>
            <a:r>
              <a:rPr lang="en-US" dirty="0">
                <a:effectLst/>
              </a:rPr>
              <a:t>Data on the Outside must be versioned or timestamped so that we know how ’fresh’ it is, and whether</a:t>
            </a:r>
            <a:r>
              <a:rPr lang="en-US" baseline="0" dirty="0">
                <a:effectLst/>
              </a:rPr>
              <a:t> other data we have is newer or older.</a:t>
            </a:r>
            <a:r>
              <a:rPr lang="en-US" dirty="0">
                <a:effectLst/>
              </a:rPr>
              <a:t> </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27</a:t>
            </a:fld>
            <a:endParaRPr lang="en-US"/>
          </a:p>
        </p:txBody>
      </p:sp>
    </p:spTree>
    <p:extLst>
      <p:ext uri="{BB962C8B-B14F-4D97-AF65-F5344CB8AC3E}">
        <p14:creationId xmlns:p14="http://schemas.microsoft.com/office/powerpoint/2010/main" val="882963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What is a Monolith?</a:t>
            </a:r>
          </a:p>
          <a:p>
            <a:endParaRPr lang="en-GB" dirty="0">
              <a:effectLst/>
            </a:endParaRPr>
          </a:p>
          <a:p>
            <a:r>
              <a:rPr lang="en-GB" dirty="0">
                <a:effectLst/>
              </a:rPr>
              <a:t>Generally, we tend to define a monolith as a system that uses shared database integration between components that have different reasons to change. In this diagram, we may have even multiple application containers for our code, but because all these components share the same database – they may have to be deployed together.  A monolith is not simply a single container, hosting multiple APIs, it  could even be several containers, hosting one or more APIs each along workers, allowing independent scaling of its parts! A monolith however does not have a deployment boundary which is less than the whole system.</a:t>
            </a:r>
          </a:p>
          <a:p>
            <a:endParaRPr lang="en-GB" dirty="0">
              <a:effectLst/>
            </a:endParaRPr>
          </a:p>
          <a:p>
            <a:r>
              <a:rPr lang="en-GB" dirty="0">
                <a:effectLst/>
              </a:rPr>
              <a:t>(Now, we can often figure out which containers are impacted by a change, and set up our system to deploy just those. And most of the time this works – until it doesn’t. But we have to do work to understand that as part of our release process).</a:t>
            </a:r>
          </a:p>
          <a:p>
            <a:endParaRPr lang="en-GB" dirty="0">
              <a:effectLst/>
            </a:endParaRPr>
          </a:p>
          <a:p>
            <a:r>
              <a:rPr lang="en-GB" dirty="0">
                <a:effectLst/>
              </a:rPr>
              <a:t>And this can be painful, at scale, where we have multiple teams all wanting to deploy at the same time…</a:t>
            </a:r>
          </a:p>
          <a:p>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437142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28</a:t>
            </a:fld>
            <a:endParaRPr lang="en-US"/>
          </a:p>
        </p:txBody>
      </p:sp>
    </p:spTree>
    <p:extLst>
      <p:ext uri="{BB962C8B-B14F-4D97-AF65-F5344CB8AC3E}">
        <p14:creationId xmlns:p14="http://schemas.microsoft.com/office/powerpoint/2010/main" val="2437947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we want to combine referrer data from Direct Bookings with channel manager data about pricing, offers etc. to determine effectiveness of our channels</a:t>
            </a:r>
          </a:p>
        </p:txBody>
      </p:sp>
      <p:sp>
        <p:nvSpPr>
          <p:cNvPr id="4" name="Slide Number Placeholder 3"/>
          <p:cNvSpPr>
            <a:spLocks noGrp="1"/>
          </p:cNvSpPr>
          <p:nvPr>
            <p:ph type="sldNum" sz="quarter" idx="5"/>
          </p:nvPr>
        </p:nvSpPr>
        <p:spPr/>
        <p:txBody>
          <a:bodyPr/>
          <a:lstStyle/>
          <a:p>
            <a:fld id="{96C0C59F-4155-9949-857D-B4E24D01EA34}" type="slidenum">
              <a:rPr lang="en-US" smtClean="0"/>
              <a:t>30</a:t>
            </a:fld>
            <a:endParaRPr lang="en-US"/>
          </a:p>
        </p:txBody>
      </p:sp>
    </p:spTree>
    <p:extLst>
      <p:ext uri="{BB962C8B-B14F-4D97-AF65-F5344CB8AC3E}">
        <p14:creationId xmlns:p14="http://schemas.microsoft.com/office/powerpoint/2010/main" val="4058145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a composite view model, building it from multiple events</a:t>
            </a:r>
          </a:p>
          <a:p>
            <a:endParaRPr lang="en-US" dirty="0"/>
          </a:p>
          <a:p>
            <a:r>
              <a:rPr lang="en-US" dirty="0"/>
              <a:t>Hint: This is what a Data Lake does, we can do it through the lake, or in some cases build our own model</a:t>
            </a:r>
          </a:p>
        </p:txBody>
      </p:sp>
      <p:sp>
        <p:nvSpPr>
          <p:cNvPr id="4" name="Slide Number Placeholder 3"/>
          <p:cNvSpPr>
            <a:spLocks noGrp="1"/>
          </p:cNvSpPr>
          <p:nvPr>
            <p:ph type="sldNum" sz="quarter" idx="5"/>
          </p:nvPr>
        </p:nvSpPr>
        <p:spPr/>
        <p:txBody>
          <a:bodyPr/>
          <a:lstStyle/>
          <a:p>
            <a:fld id="{FEF15FA6-EB56-764B-9424-765F853645DC}" type="slidenum">
              <a:rPr lang="en-US" smtClean="0"/>
              <a:t>31</a:t>
            </a:fld>
            <a:endParaRPr lang="en-US"/>
          </a:p>
        </p:txBody>
      </p:sp>
    </p:spTree>
    <p:extLst>
      <p:ext uri="{BB962C8B-B14F-4D97-AF65-F5344CB8AC3E}">
        <p14:creationId xmlns:p14="http://schemas.microsoft.com/office/powerpoint/2010/main" val="3898092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we want to search across all our hotels, in a geographic region, such as a city, to look for available rooms at the time of the customer’s booking. If we can’t fit them in the budget hotel is their room in our upscale hotel?</a:t>
            </a:r>
          </a:p>
        </p:txBody>
      </p:sp>
      <p:sp>
        <p:nvSpPr>
          <p:cNvPr id="4" name="Slide Number Placeholder 3"/>
          <p:cNvSpPr>
            <a:spLocks noGrp="1"/>
          </p:cNvSpPr>
          <p:nvPr>
            <p:ph type="sldNum" sz="quarter" idx="5"/>
          </p:nvPr>
        </p:nvSpPr>
        <p:spPr/>
        <p:txBody>
          <a:bodyPr/>
          <a:lstStyle/>
          <a:p>
            <a:fld id="{96C0C59F-4155-9949-857D-B4E24D01EA34}" type="slidenum">
              <a:rPr lang="en-US" smtClean="0"/>
              <a:t>33</a:t>
            </a:fld>
            <a:endParaRPr lang="en-US"/>
          </a:p>
        </p:txBody>
      </p:sp>
    </p:spTree>
    <p:extLst>
      <p:ext uri="{BB962C8B-B14F-4D97-AF65-F5344CB8AC3E}">
        <p14:creationId xmlns:p14="http://schemas.microsoft.com/office/powerpoint/2010/main" val="35009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composer is just a proxy. It may be on the server or the client. It exposes a shape of API itself. It combines the results of the underlying API calls.</a:t>
            </a:r>
          </a:p>
          <a:p>
            <a:endParaRPr lang="en-US" dirty="0"/>
          </a:p>
          <a:p>
            <a:r>
              <a:rPr lang="en-US" dirty="0"/>
              <a:t>On the server this is technically a Gateway. It can handle Retry/Circuit Breaker and observability</a:t>
            </a:r>
          </a:p>
          <a:p>
            <a:endParaRPr lang="en-US" dirty="0"/>
          </a:p>
          <a:p>
            <a:r>
              <a:rPr lang="en-US" dirty="0" err="1"/>
              <a:t>GraphQL</a:t>
            </a:r>
            <a:r>
              <a:rPr lang="en-US" dirty="0"/>
              <a:t> may have a value here i.e. Apollo</a:t>
            </a:r>
          </a:p>
        </p:txBody>
      </p:sp>
      <p:sp>
        <p:nvSpPr>
          <p:cNvPr id="4" name="Slide Number Placeholder 3"/>
          <p:cNvSpPr>
            <a:spLocks noGrp="1"/>
          </p:cNvSpPr>
          <p:nvPr>
            <p:ph type="sldNum" sz="quarter" idx="5"/>
          </p:nvPr>
        </p:nvSpPr>
        <p:spPr/>
        <p:txBody>
          <a:bodyPr/>
          <a:lstStyle/>
          <a:p>
            <a:fld id="{96C0C59F-4155-9949-857D-B4E24D01EA34}" type="slidenum">
              <a:rPr lang="en-US" smtClean="0"/>
              <a:t>34</a:t>
            </a:fld>
            <a:endParaRPr lang="en-US"/>
          </a:p>
        </p:txBody>
      </p:sp>
    </p:spTree>
    <p:extLst>
      <p:ext uri="{BB962C8B-B14F-4D97-AF65-F5344CB8AC3E}">
        <p14:creationId xmlns:p14="http://schemas.microsoft.com/office/powerpoint/2010/main" val="2319995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composer is just a proxy. It may be on the server or the client. It exposes a shape of API itself. It combines the results of the underlying API calls.</a:t>
            </a:r>
          </a:p>
          <a:p>
            <a:endParaRPr lang="en-US" dirty="0"/>
          </a:p>
          <a:p>
            <a:r>
              <a:rPr lang="en-US" dirty="0"/>
              <a:t>On the server this is technically a Gateway. It can handle Retry/Circuit Breaker and observability</a:t>
            </a:r>
          </a:p>
          <a:p>
            <a:endParaRPr lang="en-US" dirty="0"/>
          </a:p>
          <a:p>
            <a:r>
              <a:rPr lang="en-US" dirty="0" err="1"/>
              <a:t>GraphQL</a:t>
            </a:r>
            <a:r>
              <a:rPr lang="en-US" dirty="0"/>
              <a:t> may have a value here i.e. Apollo</a:t>
            </a:r>
          </a:p>
        </p:txBody>
      </p:sp>
      <p:sp>
        <p:nvSpPr>
          <p:cNvPr id="4" name="Slide Number Placeholder 3"/>
          <p:cNvSpPr>
            <a:spLocks noGrp="1"/>
          </p:cNvSpPr>
          <p:nvPr>
            <p:ph type="sldNum" sz="quarter" idx="5"/>
          </p:nvPr>
        </p:nvSpPr>
        <p:spPr/>
        <p:txBody>
          <a:bodyPr/>
          <a:lstStyle/>
          <a:p>
            <a:fld id="{96C0C59F-4155-9949-857D-B4E24D01EA34}" type="slidenum">
              <a:rPr lang="en-US" smtClean="0"/>
              <a:t>35</a:t>
            </a:fld>
            <a:endParaRPr lang="en-US"/>
          </a:p>
        </p:txBody>
      </p:sp>
    </p:spTree>
    <p:extLst>
      <p:ext uri="{BB962C8B-B14F-4D97-AF65-F5344CB8AC3E}">
        <p14:creationId xmlns:p14="http://schemas.microsoft.com/office/powerpoint/2010/main" val="3294598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about a microservice architecture as possessing a number of layers.</a:t>
            </a:r>
          </a:p>
          <a:p>
            <a:endParaRPr lang="en-US" dirty="0"/>
          </a:p>
          <a:p>
            <a:r>
              <a:rPr lang="en-US" dirty="0"/>
              <a:t>Client: Native, Web or User Agent, but also partner organizations using APIs from outside the perimeter</a:t>
            </a:r>
          </a:p>
          <a:p>
            <a:r>
              <a:rPr lang="en-US" dirty="0"/>
              <a:t>Perimeter: The line between internal and external systems</a:t>
            </a:r>
          </a:p>
          <a:p>
            <a:r>
              <a:rPr lang="en-US" dirty="0"/>
              <a:t>Gateway: A microservice is oriented around a business function, and owns its own data. </a:t>
            </a:r>
          </a:p>
          <a:p>
            <a:endParaRPr lang="en-US" dirty="0"/>
          </a:p>
          <a:p>
            <a:r>
              <a:rPr lang="en-US" dirty="0"/>
              <a:t>A lot of the time the microservice provides cross-cutting concerns such as authentication and TLS termination, but otherwise just acts as a proxy over the APIs</a:t>
            </a:r>
          </a:p>
          <a:p>
            <a:endParaRPr lang="en-US" dirty="0"/>
          </a:p>
          <a:p>
            <a:r>
              <a:rPr lang="en-US" dirty="0"/>
              <a:t>Sometimes we need to choreograph across multiple microservices</a:t>
            </a:r>
          </a:p>
          <a:p>
            <a:endParaRPr lang="en-US" dirty="0"/>
          </a:p>
          <a:p>
            <a:r>
              <a:rPr lang="en-US" dirty="0"/>
              <a:t>	1: We need to combine data from multiple microservices to answer a query – API Gateway or BFF (client or partner specific)</a:t>
            </a:r>
          </a:p>
          <a:p>
            <a:r>
              <a:rPr lang="en-US" dirty="0"/>
              <a:t>	2: We want to orchestrate the interaction of microservices to react to a command – Process Manager (also called a Saga or Orchestrator)</a:t>
            </a:r>
          </a:p>
          <a:p>
            <a:r>
              <a:rPr lang="en-US" dirty="0"/>
              <a:t>Microservices: A self-contained service that corresponds to a business process</a:t>
            </a:r>
          </a:p>
          <a:p>
            <a:r>
              <a:rPr lang="en-US" dirty="0"/>
              <a:t>Bus: Integration between microservices via a publish-subscribe model </a:t>
            </a:r>
          </a:p>
        </p:txBody>
      </p:sp>
      <p:sp>
        <p:nvSpPr>
          <p:cNvPr id="4" name="Slide Number Placeholder 3"/>
          <p:cNvSpPr>
            <a:spLocks noGrp="1"/>
          </p:cNvSpPr>
          <p:nvPr>
            <p:ph type="sldNum" sz="quarter" idx="5"/>
          </p:nvPr>
        </p:nvSpPr>
        <p:spPr/>
        <p:txBody>
          <a:bodyPr/>
          <a:lstStyle/>
          <a:p>
            <a:fld id="{96C0C59F-4155-9949-857D-B4E24D01EA34}" type="slidenum">
              <a:rPr lang="en-US" smtClean="0"/>
              <a:t>37</a:t>
            </a:fld>
            <a:endParaRPr lang="en-US"/>
          </a:p>
        </p:txBody>
      </p:sp>
    </p:spTree>
    <p:extLst>
      <p:ext uri="{BB962C8B-B14F-4D97-AF65-F5344CB8AC3E}">
        <p14:creationId xmlns:p14="http://schemas.microsoft.com/office/powerpoint/2010/main" val="2693091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38</a:t>
            </a:fld>
            <a:endParaRPr lang="en-US"/>
          </a:p>
        </p:txBody>
      </p:sp>
    </p:spTree>
    <p:extLst>
      <p:ext uri="{BB962C8B-B14F-4D97-AF65-F5344CB8AC3E}">
        <p14:creationId xmlns:p14="http://schemas.microsoft.com/office/powerpoint/2010/main" val="2086531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39</a:t>
            </a:fld>
            <a:endParaRPr lang="en-US"/>
          </a:p>
        </p:txBody>
      </p:sp>
    </p:spTree>
    <p:extLst>
      <p:ext uri="{BB962C8B-B14F-4D97-AF65-F5344CB8AC3E}">
        <p14:creationId xmlns:p14="http://schemas.microsoft.com/office/powerpoint/2010/main" val="15891625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41</a:t>
            </a:fld>
            <a:endParaRPr lang="en-US"/>
          </a:p>
        </p:txBody>
      </p:sp>
    </p:spTree>
    <p:extLst>
      <p:ext uri="{BB962C8B-B14F-4D97-AF65-F5344CB8AC3E}">
        <p14:creationId xmlns:p14="http://schemas.microsoft.com/office/powerpoint/2010/main" val="115199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monolithic application, we might divide up our system into three layers.</a:t>
            </a:r>
          </a:p>
          <a:p>
            <a:endParaRPr lang="en-US" dirty="0"/>
          </a:p>
          <a:p>
            <a:r>
              <a:rPr lang="en-US" dirty="0"/>
              <a:t>Presentation: The widgets, in this case our HTTP API, but might it might have been server-side rendered HTML etc.</a:t>
            </a:r>
          </a:p>
          <a:p>
            <a:r>
              <a:rPr lang="en-US" dirty="0"/>
              <a:t>Domain: The application and domain logic</a:t>
            </a:r>
          </a:p>
          <a:p>
            <a:r>
              <a:rPr lang="en-US" dirty="0"/>
              <a:t>Data: Access to our persistent storage</a:t>
            </a:r>
          </a:p>
          <a:p>
            <a:endParaRPr lang="en-US" dirty="0"/>
          </a:p>
          <a:p>
            <a:r>
              <a:rPr lang="en-US" dirty="0"/>
              <a:t>Let us imagine that we have a request for a direct booking on account. To service this request, we would probably call some application logic in a service/command in direct bookings.  The application logic there would load the data we needed to complete the operation, so the account details with the credit card information, so that we could then take a credit card payment. In turn we would then update the direct booking and probably call Housekeeping and Channel Manager to update their records of the number of available rooms.</a:t>
            </a:r>
          </a:p>
          <a:p>
            <a:endParaRPr lang="en-US" dirty="0"/>
          </a:p>
          <a:p>
            <a:r>
              <a:rPr lang="en-US" dirty="0"/>
              <a:t>Now, there is a lot going on, but we never had to worry about how we accessed the data at any step, we just read or wrote it to the </a:t>
            </a:r>
            <a:r>
              <a:rPr lang="en-US" dirty="0" err="1"/>
              <a:t>db</a:t>
            </a: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8</a:t>
            </a:fld>
            <a:endParaRPr lang="en-US"/>
          </a:p>
        </p:txBody>
      </p:sp>
    </p:spTree>
    <p:extLst>
      <p:ext uri="{BB962C8B-B14F-4D97-AF65-F5344CB8AC3E}">
        <p14:creationId xmlns:p14="http://schemas.microsoft.com/office/powerpoint/2010/main" val="214912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42</a:t>
            </a:fld>
            <a:endParaRPr lang="en-US"/>
          </a:p>
        </p:txBody>
      </p:sp>
    </p:spTree>
    <p:extLst>
      <p:ext uri="{BB962C8B-B14F-4D97-AF65-F5344CB8AC3E}">
        <p14:creationId xmlns:p14="http://schemas.microsoft.com/office/powerpoint/2010/main" val="148205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43</a:t>
            </a:fld>
            <a:endParaRPr lang="en-US"/>
          </a:p>
        </p:txBody>
      </p:sp>
    </p:spTree>
    <p:extLst>
      <p:ext uri="{BB962C8B-B14F-4D97-AF65-F5344CB8AC3E}">
        <p14:creationId xmlns:p14="http://schemas.microsoft.com/office/powerpoint/2010/main" val="38166753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44</a:t>
            </a:fld>
            <a:endParaRPr lang="en-US"/>
          </a:p>
        </p:txBody>
      </p:sp>
    </p:spTree>
    <p:extLst>
      <p:ext uri="{BB962C8B-B14F-4D97-AF65-F5344CB8AC3E}">
        <p14:creationId xmlns:p14="http://schemas.microsoft.com/office/powerpoint/2010/main" val="558801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orchestration, because there is a central controller of the saga. We increase the behavioral coupling over Choreography because we use command-&gt;document and not events.</a:t>
            </a:r>
          </a:p>
          <a:p>
            <a:endParaRPr lang="en-US" dirty="0"/>
          </a:p>
          <a:p>
            <a:endParaRPr lang="en-US" dirty="0"/>
          </a:p>
          <a:p>
            <a:r>
              <a:rPr lang="en-US" dirty="0"/>
              <a:t>In return we get:</a:t>
            </a:r>
          </a:p>
          <a:p>
            <a:endParaRPr lang="en-US" dirty="0"/>
          </a:p>
          <a:p>
            <a:pPr marL="228600" indent="-228600">
              <a:buAutoNum type="arabicParenBoth"/>
            </a:pPr>
            <a:r>
              <a:rPr lang="en-US" dirty="0"/>
              <a:t>Increased visibility of the operation and the ability to manage </a:t>
            </a:r>
          </a:p>
          <a:p>
            <a:pPr marL="228600" indent="-228600">
              <a:buAutoNum type="arabicParenBoth"/>
            </a:pPr>
            <a:endParaRPr lang="en-US" dirty="0"/>
          </a:p>
          <a:p>
            <a:pPr marL="0" indent="0">
              <a:buNone/>
            </a:pPr>
            <a:r>
              <a:rPr lang="en-US" dirty="0"/>
              <a:t>We send a command to book and we add a private reply queue and correlation id, then save the workflow.</a:t>
            </a:r>
          </a:p>
          <a:p>
            <a:pPr marL="0" indent="0">
              <a:buNone/>
            </a:pPr>
            <a:r>
              <a:rPr lang="en-US" dirty="0"/>
              <a:t>Booking makes the booking and returns the id of our booking to us</a:t>
            </a:r>
          </a:p>
          <a:p>
            <a:pPr marL="0" indent="0">
              <a:buNone/>
            </a:pPr>
            <a:r>
              <a:rPr lang="en-US" dirty="0"/>
              <a:t>We wake the workflow indicated by the correlation id and look up the next step</a:t>
            </a:r>
          </a:p>
          <a:p>
            <a:pPr marL="0" indent="0">
              <a:buNone/>
            </a:pPr>
            <a:r>
              <a:rPr lang="en-US" dirty="0"/>
              <a:t>We send a command to accounts to ask for the credit card details and give it a reply queue, then save the workflow</a:t>
            </a:r>
          </a:p>
          <a:p>
            <a:pPr marL="0" indent="0">
              <a:buNone/>
            </a:pPr>
            <a:r>
              <a:rPr lang="en-US" dirty="0"/>
              <a:t>Accounts adds account details to the booking and returns it to us</a:t>
            </a:r>
          </a:p>
          <a:p>
            <a:pPr marL="0" indent="0">
              <a:buNone/>
            </a:pPr>
            <a:r>
              <a:rPr lang="en-US" dirty="0"/>
              <a:t>We wake the workflow indicated by the correlation id and look for the next step</a:t>
            </a:r>
          </a:p>
          <a:p>
            <a:pPr marL="0" indent="0">
              <a:buNone/>
            </a:pPr>
            <a:r>
              <a:rPr lang="en-US" dirty="0"/>
              <a:t>We send a command to payments to pay for the room, and give it a reply queue, then save the workflow</a:t>
            </a:r>
          </a:p>
          <a:p>
            <a:pPr marL="0" indent="0">
              <a:buNone/>
            </a:pPr>
            <a:r>
              <a:rPr lang="en-US" dirty="0"/>
              <a:t>Payments takes the payment and returns the result to us</a:t>
            </a:r>
          </a:p>
          <a:p>
            <a:pPr marL="0" indent="0">
              <a:buNone/>
            </a:pPr>
            <a:r>
              <a:rPr lang="en-US" dirty="0"/>
              <a:t>We wake the workflow and complete it</a:t>
            </a:r>
          </a:p>
          <a:p>
            <a:pPr marL="0" indent="0">
              <a:buNone/>
            </a:pPr>
            <a:endParaRPr lang="en-US" dirty="0"/>
          </a:p>
          <a:p>
            <a:pPr marL="0" indent="0">
              <a:buNone/>
            </a:pPr>
            <a:endParaRPr lang="en-US" dirty="0"/>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45</a:t>
            </a:fld>
            <a:endParaRPr lang="en-US"/>
          </a:p>
        </p:txBody>
      </p:sp>
    </p:spTree>
    <p:extLst>
      <p:ext uri="{BB962C8B-B14F-4D97-AF65-F5344CB8AC3E}">
        <p14:creationId xmlns:p14="http://schemas.microsoft.com/office/powerpoint/2010/main" val="1198181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get a very explicit compensation flow i.e. When something goes wrong we can raise an exception and have it propagate to reverse the flow. Because the workflow has a request-</a:t>
            </a:r>
            <a:r>
              <a:rPr lang="en-US" dirty="0" err="1"/>
              <a:t>reation</a:t>
            </a:r>
            <a:r>
              <a:rPr lang="en-US" dirty="0"/>
              <a:t> flow, we know that the action has been reversed because we receive confirmations from all the microservices that we have reversed the transaction. Thus we get guarantees around reversal</a:t>
            </a:r>
          </a:p>
        </p:txBody>
      </p:sp>
      <p:sp>
        <p:nvSpPr>
          <p:cNvPr id="4" name="Slide Number Placeholder 3"/>
          <p:cNvSpPr>
            <a:spLocks noGrp="1"/>
          </p:cNvSpPr>
          <p:nvPr>
            <p:ph type="sldNum" sz="quarter" idx="5"/>
          </p:nvPr>
        </p:nvSpPr>
        <p:spPr/>
        <p:txBody>
          <a:bodyPr/>
          <a:lstStyle/>
          <a:p>
            <a:fld id="{FEF15FA6-EB56-764B-9424-765F853645DC}" type="slidenum">
              <a:rPr lang="en-US" smtClean="0"/>
              <a:t>46</a:t>
            </a:fld>
            <a:endParaRPr lang="en-US"/>
          </a:p>
        </p:txBody>
      </p:sp>
    </p:spTree>
    <p:extLst>
      <p:ext uri="{BB962C8B-B14F-4D97-AF65-F5344CB8AC3E}">
        <p14:creationId xmlns:p14="http://schemas.microsoft.com/office/powerpoint/2010/main" val="2579660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decide that we don’t want to hold the booking of ever, particularly if the use has a number of manual steps to complete and the process manager is controlling that flow.</a:t>
            </a:r>
          </a:p>
          <a:p>
            <a:endParaRPr lang="en-US" dirty="0"/>
          </a:p>
          <a:p>
            <a:r>
              <a:rPr lang="en-US" dirty="0"/>
              <a:t>The user makes the booking, and puts it in their cart. Then they check out, and then they pay for it. We don’t want someone else to take their booking whilst they are checking out, but we don’t want them to walk away leaving us with an unsold room.</a:t>
            </a:r>
          </a:p>
          <a:p>
            <a:endParaRPr lang="en-US" dirty="0"/>
          </a:p>
          <a:p>
            <a:r>
              <a:rPr lang="en-US" dirty="0"/>
              <a:t>The answer is to reserve the room for a period of time, and timeout when that limit is reached, reversing the transaction</a:t>
            </a:r>
          </a:p>
        </p:txBody>
      </p:sp>
      <p:sp>
        <p:nvSpPr>
          <p:cNvPr id="4" name="Slide Number Placeholder 3"/>
          <p:cNvSpPr>
            <a:spLocks noGrp="1"/>
          </p:cNvSpPr>
          <p:nvPr>
            <p:ph type="sldNum" sz="quarter" idx="5"/>
          </p:nvPr>
        </p:nvSpPr>
        <p:spPr/>
        <p:txBody>
          <a:bodyPr/>
          <a:lstStyle/>
          <a:p>
            <a:fld id="{FEF15FA6-EB56-764B-9424-765F853645DC}" type="slidenum">
              <a:rPr lang="en-US" smtClean="0"/>
              <a:t>47</a:t>
            </a:fld>
            <a:endParaRPr lang="en-US"/>
          </a:p>
        </p:txBody>
      </p:sp>
    </p:spTree>
    <p:extLst>
      <p:ext uri="{BB962C8B-B14F-4D97-AF65-F5344CB8AC3E}">
        <p14:creationId xmlns:p14="http://schemas.microsoft.com/office/powerpoint/2010/main" val="27115568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GB" sz="1200" dirty="0">
                <a:solidFill>
                  <a:srgbClr val="303633"/>
                </a:solidFill>
                <a:latin typeface="Lora"/>
              </a:rPr>
              <a:t>The microservice community favours an alternative approach: </a:t>
            </a:r>
            <a:r>
              <a:rPr lang="en-GB" sz="1200" i="1" dirty="0">
                <a:solidFill>
                  <a:srgbClr val="303633"/>
                </a:solidFill>
                <a:latin typeface="Lora"/>
              </a:rPr>
              <a:t>smart endpoints and dumb pipes</a:t>
            </a:r>
            <a:r>
              <a:rPr lang="en-GB" sz="1200" dirty="0">
                <a:solidFill>
                  <a:srgbClr val="303633"/>
                </a:solidFill>
                <a:latin typeface="Lora"/>
              </a:rPr>
              <a:t>. Applications built from microservices aim to be as decoupled and as cohesive as possible - they own their own domain logic and act more as filters in the classical Unix sense - receiving a request, applying logic as appropriate and producing a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303633"/>
              </a:solidFill>
              <a:latin typeface="Lor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303633"/>
                </a:solidFill>
                <a:latin typeface="Lora"/>
              </a:rPr>
              <a:t>The problem with the saga, as opposed to choreography is that it moves logic into the saga, so the endpoints become dumber, at risk of becoming entity services controlled by an orchestrator</a:t>
            </a:r>
            <a:endParaRPr lang="en-US" sz="1200" dirty="0"/>
          </a:p>
          <a:p>
            <a:r>
              <a:rPr lang="en-US" dirty="0"/>
              <a:t>”</a:t>
            </a:r>
          </a:p>
        </p:txBody>
      </p:sp>
      <p:sp>
        <p:nvSpPr>
          <p:cNvPr id="4" name="Slide Number Placeholder 3"/>
          <p:cNvSpPr>
            <a:spLocks noGrp="1"/>
          </p:cNvSpPr>
          <p:nvPr>
            <p:ph type="sldNum" sz="quarter" idx="5"/>
          </p:nvPr>
        </p:nvSpPr>
        <p:spPr/>
        <p:txBody>
          <a:bodyPr/>
          <a:lstStyle/>
          <a:p>
            <a:fld id="{96C0C59F-4155-9949-857D-B4E24D01EA34}" type="slidenum">
              <a:rPr lang="en-US" smtClean="0"/>
              <a:t>48</a:t>
            </a:fld>
            <a:endParaRPr lang="en-US"/>
          </a:p>
        </p:txBody>
      </p:sp>
    </p:spTree>
    <p:extLst>
      <p:ext uri="{BB962C8B-B14F-4D97-AF65-F5344CB8AC3E}">
        <p14:creationId xmlns:p14="http://schemas.microsoft.com/office/powerpoint/2010/main" val="1774620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49</a:t>
            </a:fld>
            <a:endParaRPr lang="en-US"/>
          </a:p>
        </p:txBody>
      </p:sp>
    </p:spTree>
    <p:extLst>
      <p:ext uri="{BB962C8B-B14F-4D97-AF65-F5344CB8AC3E}">
        <p14:creationId xmlns:p14="http://schemas.microsoft.com/office/powerpoint/2010/main" val="36328224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50</a:t>
            </a:fld>
            <a:endParaRPr lang="en-US"/>
          </a:p>
        </p:txBody>
      </p:sp>
    </p:spTree>
    <p:extLst>
      <p:ext uri="{BB962C8B-B14F-4D97-AF65-F5344CB8AC3E}">
        <p14:creationId xmlns:p14="http://schemas.microsoft.com/office/powerpoint/2010/main" val="2388275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9</a:t>
            </a:fld>
            <a:endParaRPr lang="en-US"/>
          </a:p>
        </p:txBody>
      </p:sp>
    </p:spTree>
    <p:extLst>
      <p:ext uri="{BB962C8B-B14F-4D97-AF65-F5344CB8AC3E}">
        <p14:creationId xmlns:p14="http://schemas.microsoft.com/office/powerpoint/2010/main" val="49969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monolithic application, we might divide up our system into three layers.</a:t>
            </a:r>
          </a:p>
          <a:p>
            <a:endParaRPr lang="en-US" dirty="0"/>
          </a:p>
          <a:p>
            <a:r>
              <a:rPr lang="en-US" dirty="0"/>
              <a:t>Presentation: The widgets, in this case our HTTP API, but might it might have been server-side rendered HTML etc.</a:t>
            </a:r>
          </a:p>
          <a:p>
            <a:r>
              <a:rPr lang="en-US" dirty="0"/>
              <a:t>Domain: The application and domain logic</a:t>
            </a:r>
          </a:p>
          <a:p>
            <a:r>
              <a:rPr lang="en-US" dirty="0"/>
              <a:t>Data: Access to our persistent storage</a:t>
            </a:r>
          </a:p>
          <a:p>
            <a:endParaRPr lang="en-US" dirty="0"/>
          </a:p>
          <a:p>
            <a:r>
              <a:rPr lang="en-US" dirty="0"/>
              <a:t>Let us imagine that we have a request for a direct booking on account. To service this request, we would probably call some application logic in a service/command in direct bookings.  The application logic there would load the data we needed to complete the operation, so the account details with the credit card information, so that we could then take a credit card payment. In turn we would then update the direct booking and probably call Housekeeping and Channel Manager to update their records of the number of available rooms.</a:t>
            </a:r>
          </a:p>
          <a:p>
            <a:endParaRPr lang="en-US" dirty="0"/>
          </a:p>
          <a:p>
            <a:r>
              <a:rPr lang="en-US" dirty="0"/>
              <a:t>Now, there is a lot going on, but we never had to worry about how we accessed the data at any step, we just read or wrote it to the </a:t>
            </a:r>
            <a:r>
              <a:rPr lang="en-US" dirty="0" err="1"/>
              <a:t>db</a:t>
            </a: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10</a:t>
            </a:fld>
            <a:endParaRPr lang="en-US"/>
          </a:p>
        </p:txBody>
      </p:sp>
    </p:spTree>
    <p:extLst>
      <p:ext uri="{BB962C8B-B14F-4D97-AF65-F5344CB8AC3E}">
        <p14:creationId xmlns:p14="http://schemas.microsoft.com/office/powerpoint/2010/main" val="2733746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11</a:t>
            </a:fld>
            <a:endParaRPr lang="en-US"/>
          </a:p>
        </p:txBody>
      </p:sp>
    </p:spTree>
    <p:extLst>
      <p:ext uri="{BB962C8B-B14F-4D97-AF65-F5344CB8AC3E}">
        <p14:creationId xmlns:p14="http://schemas.microsoft.com/office/powerpoint/2010/main" val="1445240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imagine we are building a good monolith. We might well have used CQRS. So instead of going through the Command Model, we are just going to query for the data we need, in the shape we need, from the database. (Let’s ignore for now, any complexity of whether we are reading the same rows as the Commands, or creating some projection based on their writes, the point remains the same either way, so let’s show it simply). </a:t>
            </a:r>
          </a:p>
          <a:p>
            <a:endParaRPr lang="en-US" dirty="0"/>
          </a:p>
          <a:p>
            <a:r>
              <a:rPr lang="en-US" dirty="0"/>
              <a:t>We can just query the database, and use a join to get the data we need. It’s all there. Querying for data to answer a query on an API is simple.</a:t>
            </a:r>
          </a:p>
          <a:p>
            <a:endParaRPr lang="en-US" dirty="0"/>
          </a:p>
          <a:p>
            <a:r>
              <a:rPr lang="en-US" dirty="0"/>
              <a:t> </a:t>
            </a:r>
          </a:p>
        </p:txBody>
      </p:sp>
      <p:sp>
        <p:nvSpPr>
          <p:cNvPr id="4" name="Slide Number Placeholder 3"/>
          <p:cNvSpPr>
            <a:spLocks noGrp="1"/>
          </p:cNvSpPr>
          <p:nvPr>
            <p:ph type="sldNum" sz="quarter" idx="5"/>
          </p:nvPr>
        </p:nvSpPr>
        <p:spPr/>
        <p:txBody>
          <a:bodyPr/>
          <a:lstStyle/>
          <a:p>
            <a:fld id="{FEF15FA6-EB56-764B-9424-765F853645DC}" type="slidenum">
              <a:rPr lang="en-US" smtClean="0"/>
              <a:t>12</a:t>
            </a:fld>
            <a:endParaRPr lang="en-US"/>
          </a:p>
        </p:txBody>
      </p:sp>
    </p:spTree>
    <p:extLst>
      <p:ext uri="{BB962C8B-B14F-4D97-AF65-F5344CB8AC3E}">
        <p14:creationId xmlns:p14="http://schemas.microsoft.com/office/powerpoint/2010/main" val="1491177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Microservices: SOA -&gt; Guerilla</a:t>
            </a:r>
            <a:r>
              <a:rPr lang="en-US" baseline="0" dirty="0">
                <a:effectLst/>
              </a:rPr>
              <a:t> SOA  (Jim Webber) -&gt; Microservices (Fred George </a:t>
            </a:r>
            <a:r>
              <a:rPr lang="mr-IN" baseline="0" dirty="0">
                <a:effectLst/>
              </a:rPr>
              <a:t>–</a:t>
            </a:r>
            <a:r>
              <a:rPr lang="en-US" baseline="0" dirty="0">
                <a:effectLst/>
              </a:rPr>
              <a:t> Programmer Anarchy)</a:t>
            </a:r>
          </a:p>
          <a:p>
            <a:r>
              <a:rPr lang="en-US" baseline="0" dirty="0">
                <a:effectLst/>
              </a:rPr>
              <a:t>Fowler and Lewis: Microservices -&gt; Much more Jim Webber Guerilla SOA than Fred George “I sing the body microservices”</a:t>
            </a:r>
            <a:endParaRPr lang="en-US" dirty="0">
              <a:effectLst/>
            </a:endParaRPr>
          </a:p>
          <a:p>
            <a:endParaRPr lang="en-US" dirty="0">
              <a:effectLst/>
            </a:endParaRPr>
          </a:p>
          <a:p>
            <a:r>
              <a:rPr lang="en-US" dirty="0">
                <a:effectLst/>
              </a:rPr>
              <a:t>Services: hide code and data, expose only documented message formats for communication </a:t>
            </a:r>
          </a:p>
          <a:p>
            <a:pPr lvl="1"/>
            <a:r>
              <a:rPr lang="en-US" dirty="0">
                <a:effectLst/>
              </a:rPr>
              <a:t>Decoupling is the reason for this. </a:t>
            </a:r>
          </a:p>
          <a:p>
            <a:pPr lvl="1"/>
            <a:r>
              <a:rPr lang="en-US" dirty="0">
                <a:effectLst/>
              </a:rPr>
              <a:t>Depend upon abstractions, don’t depend on details </a:t>
            </a:r>
          </a:p>
          <a:p>
            <a:pPr lvl="1"/>
            <a:r>
              <a:rPr lang="en-US" dirty="0">
                <a:effectLst/>
              </a:rPr>
              <a:t>4 tenets of SOA, still applicable to microservices </a:t>
            </a:r>
          </a:p>
          <a:p>
            <a:pPr lvl="1"/>
            <a:r>
              <a:rPr lang="en-US" dirty="0">
                <a:effectLst/>
              </a:rPr>
              <a:t>	Boundaries are explicit</a:t>
            </a:r>
          </a:p>
          <a:p>
            <a:pPr lvl="1"/>
            <a:r>
              <a:rPr lang="en-US" dirty="0">
                <a:effectLst/>
              </a:rPr>
              <a:t>	Services</a:t>
            </a:r>
            <a:r>
              <a:rPr lang="en-US" baseline="0" dirty="0">
                <a:effectLst/>
              </a:rPr>
              <a:t> are autonomous</a:t>
            </a:r>
          </a:p>
          <a:p>
            <a:pPr lvl="1"/>
            <a:r>
              <a:rPr lang="en-US" baseline="0" dirty="0">
                <a:effectLst/>
              </a:rPr>
              <a:t>	Share Schema Not Type</a:t>
            </a:r>
          </a:p>
          <a:p>
            <a:pPr lvl="1"/>
            <a:r>
              <a:rPr lang="en-US" baseline="0" dirty="0">
                <a:effectLst/>
              </a:rPr>
              <a:t>	Compatibility is based on Policy</a:t>
            </a:r>
          </a:p>
          <a:p>
            <a:pPr lvl="1"/>
            <a:endParaRPr lang="en-US" baseline="0" dirty="0">
              <a:effectLst/>
            </a:endParaRPr>
          </a:p>
          <a:p>
            <a:pPr lvl="1"/>
            <a:r>
              <a:rPr lang="en-US" baseline="0" dirty="0">
                <a:effectLst/>
              </a:rPr>
              <a:t>	But adds some new relevant ones like Bounded Context (a CI boundary)</a:t>
            </a:r>
          </a:p>
          <a:p>
            <a:pPr lvl="1"/>
            <a:endParaRPr lang="en-US" baseline="0" dirty="0">
              <a:effectLst/>
            </a:endParaRPr>
          </a:p>
          <a:p>
            <a:r>
              <a:rPr lang="en-US" dirty="0">
                <a:effectLst/>
              </a:rPr>
              <a:t>A service is the ‘system of record’ for some part of our system </a:t>
            </a:r>
          </a:p>
          <a:p>
            <a:pPr lvl="1"/>
            <a:r>
              <a:rPr lang="en-US" dirty="0">
                <a:effectLst/>
              </a:rPr>
              <a:t>There is only a single writer of that data - this service </a:t>
            </a:r>
          </a:p>
          <a:p>
            <a:pPr lvl="1"/>
            <a:r>
              <a:rPr lang="en-US" dirty="0">
                <a:effectLst/>
              </a:rPr>
              <a:t>Often a service owns a bounded context, not just one entity or aggregate </a:t>
            </a:r>
          </a:p>
          <a:p>
            <a:r>
              <a:rPr lang="en-US" dirty="0">
                <a:effectLst/>
              </a:rPr>
              <a:t>Everyone else must ask the service for data, or listen to the service for data </a:t>
            </a:r>
          </a:p>
          <a:p>
            <a:r>
              <a:rPr lang="en-US" baseline="0" dirty="0">
                <a:effectLst/>
              </a:rPr>
              <a:t>          Although we clearly own create, update, and delete it can be a little less obvious that we own Read.</a:t>
            </a:r>
          </a:p>
          <a:p>
            <a:r>
              <a:rPr lang="en-US" baseline="0" dirty="0">
                <a:effectLst/>
              </a:rPr>
              <a:t>          Remember that we are trying to reduce coupling between services to allow independent deployment, so we don’t want to share schema out of the service. So our read is a stable contract, a view of our data. Because downstream clients may be hard to change, and we might want to restructure around new capabilities or algorithms then we need to insulate our internals from the external read data, and ensure that whilst that is long-lived it is not limiting our ability to change our internals</a:t>
            </a:r>
            <a:r>
              <a:rPr lang="en-US" dirty="0">
                <a:effectLst/>
              </a:rPr>
              <a:t>	</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14</a:t>
            </a:fld>
            <a:endParaRPr lang="en-US"/>
          </a:p>
        </p:txBody>
      </p:sp>
    </p:spTree>
    <p:extLst>
      <p:ext uri="{BB962C8B-B14F-4D97-AF65-F5344CB8AC3E}">
        <p14:creationId xmlns:p14="http://schemas.microsoft.com/office/powerpoint/2010/main" val="2463428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eba47731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eba47731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Whilst this is SOA advice, we are taking the view that microservices are just SOA 3.0, and as such, most of the best practice still applies</a:t>
            </a:r>
            <a:endParaRPr/>
          </a:p>
          <a:p>
            <a:pPr marL="0" lvl="0" indent="0" algn="l" rtl="0">
              <a:spcBef>
                <a:spcPts val="0"/>
              </a:spcBef>
              <a:spcAft>
                <a:spcPts val="0"/>
              </a:spcAft>
              <a:buNone/>
            </a:pPr>
            <a:endParaRPr/>
          </a:p>
          <a:p>
            <a:pPr marL="0" lvl="0" indent="0" algn="l" rtl="0">
              <a:spcBef>
                <a:spcPts val="0"/>
              </a:spcBef>
              <a:spcAft>
                <a:spcPts val="0"/>
              </a:spcAft>
              <a:buNone/>
            </a:pPr>
            <a:r>
              <a:rPr lang="en-GB"/>
              <a:t>The key here is to understand that we want service alignment with a business process or activity. Whilst services offer us benefits such as fault-tolerance through isolation, that is not the thrust of this workstream. Instead this workstream is looking at how microservices improve our productivity, when we get alignment between a service and a business process.</a:t>
            </a:r>
            <a:endParaRPr/>
          </a:p>
          <a:p>
            <a:pPr marL="0" lvl="0" indent="0" algn="l" rtl="0">
              <a:spcBef>
                <a:spcPts val="0"/>
              </a:spcBef>
              <a:spcAft>
                <a:spcPts val="0"/>
              </a:spcAft>
              <a:buNone/>
            </a:pPr>
            <a:endParaRPr/>
          </a:p>
          <a:p>
            <a:pPr marL="0" lvl="0" indent="0" algn="l" rtl="0">
              <a:spcBef>
                <a:spcPts val="0"/>
              </a:spcBef>
              <a:spcAft>
                <a:spcPts val="0"/>
              </a:spcAft>
              <a:buNone/>
            </a:pPr>
            <a:r>
              <a:rPr lang="en-GB"/>
              <a:t>We amplify this point in the next slide, which talks about the entity service anti-pattern</a:t>
            </a:r>
            <a:endParaRPr/>
          </a:p>
        </p:txBody>
      </p:sp>
    </p:spTree>
    <p:extLst>
      <p:ext uri="{BB962C8B-B14F-4D97-AF65-F5344CB8AC3E}">
        <p14:creationId xmlns:p14="http://schemas.microsoft.com/office/powerpoint/2010/main" val="381709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F13C-9A92-5C45-8D9C-17C96D4498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4BFEB4-443B-9647-9B68-6514552FE8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0005F4-E9CC-FA40-B911-F76100658543}"/>
              </a:ext>
            </a:extLst>
          </p:cNvPr>
          <p:cNvSpPr>
            <a:spLocks noGrp="1"/>
          </p:cNvSpPr>
          <p:nvPr>
            <p:ph type="dt" sz="half" idx="10"/>
          </p:nvPr>
        </p:nvSpPr>
        <p:spPr/>
        <p:txBody>
          <a:bodyPr/>
          <a:lstStyle/>
          <a:p>
            <a:fld id="{3D37E1E1-04E3-A445-811E-F58817996423}" type="datetimeFigureOut">
              <a:rPr lang="en-US" smtClean="0"/>
              <a:t>4/24/20</a:t>
            </a:fld>
            <a:endParaRPr lang="en-US"/>
          </a:p>
        </p:txBody>
      </p:sp>
      <p:sp>
        <p:nvSpPr>
          <p:cNvPr id="5" name="Footer Placeholder 4">
            <a:extLst>
              <a:ext uri="{FF2B5EF4-FFF2-40B4-BE49-F238E27FC236}">
                <a16:creationId xmlns:a16="http://schemas.microsoft.com/office/drawing/2014/main" id="{DE0EB596-396B-2C4B-8F40-C2D48D5EC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54CE5-1C52-8B4F-A3C4-F24ACA2D8C5C}"/>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150916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AF7F-2D90-4042-8770-A8BE2BD9AE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8A39D6-3450-E943-9764-7C798255F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39BEBB-8C36-D643-9766-6DF71B8857F0}"/>
              </a:ext>
            </a:extLst>
          </p:cNvPr>
          <p:cNvSpPr>
            <a:spLocks noGrp="1"/>
          </p:cNvSpPr>
          <p:nvPr>
            <p:ph type="dt" sz="half" idx="10"/>
          </p:nvPr>
        </p:nvSpPr>
        <p:spPr/>
        <p:txBody>
          <a:bodyPr/>
          <a:lstStyle/>
          <a:p>
            <a:fld id="{3D37E1E1-04E3-A445-811E-F58817996423}" type="datetimeFigureOut">
              <a:rPr lang="en-US" smtClean="0"/>
              <a:t>4/24/20</a:t>
            </a:fld>
            <a:endParaRPr lang="en-US"/>
          </a:p>
        </p:txBody>
      </p:sp>
      <p:sp>
        <p:nvSpPr>
          <p:cNvPr id="5" name="Footer Placeholder 4">
            <a:extLst>
              <a:ext uri="{FF2B5EF4-FFF2-40B4-BE49-F238E27FC236}">
                <a16:creationId xmlns:a16="http://schemas.microsoft.com/office/drawing/2014/main" id="{FA54D6D2-B1CC-7446-82F3-076E7E8A2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6418E-1D80-D04F-90C6-23F6DB082293}"/>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184522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07A71-29F1-C34C-A021-EE4080B04E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DC1FAB-4693-5B49-910E-21E93BB3B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6DC92-4401-8744-B88E-B421E9591C0A}"/>
              </a:ext>
            </a:extLst>
          </p:cNvPr>
          <p:cNvSpPr>
            <a:spLocks noGrp="1"/>
          </p:cNvSpPr>
          <p:nvPr>
            <p:ph type="dt" sz="half" idx="10"/>
          </p:nvPr>
        </p:nvSpPr>
        <p:spPr/>
        <p:txBody>
          <a:bodyPr/>
          <a:lstStyle/>
          <a:p>
            <a:fld id="{3D37E1E1-04E3-A445-811E-F58817996423}" type="datetimeFigureOut">
              <a:rPr lang="en-US" smtClean="0"/>
              <a:t>4/24/20</a:t>
            </a:fld>
            <a:endParaRPr lang="en-US"/>
          </a:p>
        </p:txBody>
      </p:sp>
      <p:sp>
        <p:nvSpPr>
          <p:cNvPr id="5" name="Footer Placeholder 4">
            <a:extLst>
              <a:ext uri="{FF2B5EF4-FFF2-40B4-BE49-F238E27FC236}">
                <a16:creationId xmlns:a16="http://schemas.microsoft.com/office/drawing/2014/main" id="{E96F6E61-5AD0-BE49-988D-4AD0A5FBF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E6E48-82BE-F648-9601-CA3D142DCA3A}"/>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138997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1"/>
        <p:cNvGrpSpPr/>
        <p:nvPr/>
      </p:nvGrpSpPr>
      <p:grpSpPr>
        <a:xfrm>
          <a:off x="0" y="0"/>
          <a:ext cx="0" cy="0"/>
          <a:chOff x="0" y="0"/>
          <a:chExt cx="0" cy="0"/>
        </a:xfrm>
      </p:grpSpPr>
      <p:sp>
        <p:nvSpPr>
          <p:cNvPr id="182" name="Google Shape;182;p39"/>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39"/>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184" name="Google Shape;184;p3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5025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752F-78C1-534F-8EF6-BF35E1D1B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EE6CFD-9DD3-5441-AA4E-67B3C1C89F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D1D13-C69A-084B-BF5A-F959A6353F1B}"/>
              </a:ext>
            </a:extLst>
          </p:cNvPr>
          <p:cNvSpPr>
            <a:spLocks noGrp="1"/>
          </p:cNvSpPr>
          <p:nvPr>
            <p:ph type="dt" sz="half" idx="10"/>
          </p:nvPr>
        </p:nvSpPr>
        <p:spPr/>
        <p:txBody>
          <a:bodyPr/>
          <a:lstStyle/>
          <a:p>
            <a:fld id="{3D37E1E1-04E3-A445-811E-F58817996423}" type="datetimeFigureOut">
              <a:rPr lang="en-US" smtClean="0"/>
              <a:t>4/24/20</a:t>
            </a:fld>
            <a:endParaRPr lang="en-US"/>
          </a:p>
        </p:txBody>
      </p:sp>
      <p:sp>
        <p:nvSpPr>
          <p:cNvPr id="5" name="Footer Placeholder 4">
            <a:extLst>
              <a:ext uri="{FF2B5EF4-FFF2-40B4-BE49-F238E27FC236}">
                <a16:creationId xmlns:a16="http://schemas.microsoft.com/office/drawing/2014/main" id="{5098CF9E-E6B1-F141-BE30-0CE50B4CD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D0805-901A-6944-929E-7E68CED40523}"/>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357522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1C86-91D0-AE49-944E-A7F7A1E6D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34EFAE-B666-F549-9A36-40A89FDB63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219F6-B350-024B-880F-534F737AADBC}"/>
              </a:ext>
            </a:extLst>
          </p:cNvPr>
          <p:cNvSpPr>
            <a:spLocks noGrp="1"/>
          </p:cNvSpPr>
          <p:nvPr>
            <p:ph type="dt" sz="half" idx="10"/>
          </p:nvPr>
        </p:nvSpPr>
        <p:spPr/>
        <p:txBody>
          <a:bodyPr/>
          <a:lstStyle/>
          <a:p>
            <a:fld id="{3D37E1E1-04E3-A445-811E-F58817996423}" type="datetimeFigureOut">
              <a:rPr lang="en-US" smtClean="0"/>
              <a:t>4/24/20</a:t>
            </a:fld>
            <a:endParaRPr lang="en-US"/>
          </a:p>
        </p:txBody>
      </p:sp>
      <p:sp>
        <p:nvSpPr>
          <p:cNvPr id="5" name="Footer Placeholder 4">
            <a:extLst>
              <a:ext uri="{FF2B5EF4-FFF2-40B4-BE49-F238E27FC236}">
                <a16:creationId xmlns:a16="http://schemas.microsoft.com/office/drawing/2014/main" id="{F8F6BA54-CA8D-E049-87AE-7AD815150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438B8-AB88-D24F-AB8B-394AD00A5D0C}"/>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114923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867E-B081-C648-A4AF-44B485DD6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6CA3A-1086-0F40-B373-B1A4C00251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C9A7D6-2F17-D34E-9EC8-3C8D097732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75ADCF-055C-D140-A199-E760561D9A8D}"/>
              </a:ext>
            </a:extLst>
          </p:cNvPr>
          <p:cNvSpPr>
            <a:spLocks noGrp="1"/>
          </p:cNvSpPr>
          <p:nvPr>
            <p:ph type="dt" sz="half" idx="10"/>
          </p:nvPr>
        </p:nvSpPr>
        <p:spPr/>
        <p:txBody>
          <a:bodyPr/>
          <a:lstStyle/>
          <a:p>
            <a:fld id="{3D37E1E1-04E3-A445-811E-F58817996423}" type="datetimeFigureOut">
              <a:rPr lang="en-US" smtClean="0"/>
              <a:t>4/24/20</a:t>
            </a:fld>
            <a:endParaRPr lang="en-US"/>
          </a:p>
        </p:txBody>
      </p:sp>
      <p:sp>
        <p:nvSpPr>
          <p:cNvPr id="6" name="Footer Placeholder 5">
            <a:extLst>
              <a:ext uri="{FF2B5EF4-FFF2-40B4-BE49-F238E27FC236}">
                <a16:creationId xmlns:a16="http://schemas.microsoft.com/office/drawing/2014/main" id="{DB2726F7-20F8-3F4D-A51B-FD924928D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6F7B8-5ECA-834F-AC96-C19985770F2C}"/>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103511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FC15-5D4E-2A43-B97D-D7DB51914C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F79E66-64CB-B640-B10B-5452817DE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6C2F64-AD66-5448-B63A-649FC4D78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E1FEC6-C8A6-BF44-96AA-E89F9B62A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17675A-5BCD-C241-B0DB-65C1A8D62E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A3F7FD-01AF-C847-B42B-0549D6C76CA8}"/>
              </a:ext>
            </a:extLst>
          </p:cNvPr>
          <p:cNvSpPr>
            <a:spLocks noGrp="1"/>
          </p:cNvSpPr>
          <p:nvPr>
            <p:ph type="dt" sz="half" idx="10"/>
          </p:nvPr>
        </p:nvSpPr>
        <p:spPr/>
        <p:txBody>
          <a:bodyPr/>
          <a:lstStyle/>
          <a:p>
            <a:fld id="{3D37E1E1-04E3-A445-811E-F58817996423}" type="datetimeFigureOut">
              <a:rPr lang="en-US" smtClean="0"/>
              <a:t>4/24/20</a:t>
            </a:fld>
            <a:endParaRPr lang="en-US"/>
          </a:p>
        </p:txBody>
      </p:sp>
      <p:sp>
        <p:nvSpPr>
          <p:cNvPr id="8" name="Footer Placeholder 7">
            <a:extLst>
              <a:ext uri="{FF2B5EF4-FFF2-40B4-BE49-F238E27FC236}">
                <a16:creationId xmlns:a16="http://schemas.microsoft.com/office/drawing/2014/main" id="{9304DC4F-8D15-0040-83F0-4A0D773FA6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55C021-A865-BC43-9CF5-C8769D9ACFDC}"/>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65081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A7DC-54C4-9146-A3B2-B06DA20A41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17859-7A3E-A84C-9F51-020B00AF00BA}"/>
              </a:ext>
            </a:extLst>
          </p:cNvPr>
          <p:cNvSpPr>
            <a:spLocks noGrp="1"/>
          </p:cNvSpPr>
          <p:nvPr>
            <p:ph type="dt" sz="half" idx="10"/>
          </p:nvPr>
        </p:nvSpPr>
        <p:spPr/>
        <p:txBody>
          <a:bodyPr/>
          <a:lstStyle/>
          <a:p>
            <a:fld id="{3D37E1E1-04E3-A445-811E-F58817996423}" type="datetimeFigureOut">
              <a:rPr lang="en-US" smtClean="0"/>
              <a:t>4/24/20</a:t>
            </a:fld>
            <a:endParaRPr lang="en-US"/>
          </a:p>
        </p:txBody>
      </p:sp>
      <p:sp>
        <p:nvSpPr>
          <p:cNvPr id="4" name="Footer Placeholder 3">
            <a:extLst>
              <a:ext uri="{FF2B5EF4-FFF2-40B4-BE49-F238E27FC236}">
                <a16:creationId xmlns:a16="http://schemas.microsoft.com/office/drawing/2014/main" id="{A9B1D997-1B77-4749-80C8-D41BBC37E1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F8D80F-D152-7342-A09F-B1AF7D9C11A5}"/>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235219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FCCCE-0FB5-6F49-9D32-EBEB65C3ECB0}"/>
              </a:ext>
            </a:extLst>
          </p:cNvPr>
          <p:cNvSpPr>
            <a:spLocks noGrp="1"/>
          </p:cNvSpPr>
          <p:nvPr>
            <p:ph type="dt" sz="half" idx="10"/>
          </p:nvPr>
        </p:nvSpPr>
        <p:spPr/>
        <p:txBody>
          <a:bodyPr/>
          <a:lstStyle/>
          <a:p>
            <a:fld id="{3D37E1E1-04E3-A445-811E-F58817996423}" type="datetimeFigureOut">
              <a:rPr lang="en-US" smtClean="0"/>
              <a:t>4/24/20</a:t>
            </a:fld>
            <a:endParaRPr lang="en-US"/>
          </a:p>
        </p:txBody>
      </p:sp>
      <p:sp>
        <p:nvSpPr>
          <p:cNvPr id="3" name="Footer Placeholder 2">
            <a:extLst>
              <a:ext uri="{FF2B5EF4-FFF2-40B4-BE49-F238E27FC236}">
                <a16:creationId xmlns:a16="http://schemas.microsoft.com/office/drawing/2014/main" id="{6485B1ED-AAEC-1446-9514-087F5B2BDD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5A02E6-A560-5A4A-907D-A769A7993674}"/>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3847736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5B73-BDCF-1B42-AC60-F189080A9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523B17-0BC8-2841-B513-F99883B30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70543-07E1-3B4E-9801-6E2A6F7D0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628C2-3127-2244-A5AB-296D94BA13C9}"/>
              </a:ext>
            </a:extLst>
          </p:cNvPr>
          <p:cNvSpPr>
            <a:spLocks noGrp="1"/>
          </p:cNvSpPr>
          <p:nvPr>
            <p:ph type="dt" sz="half" idx="10"/>
          </p:nvPr>
        </p:nvSpPr>
        <p:spPr/>
        <p:txBody>
          <a:bodyPr/>
          <a:lstStyle/>
          <a:p>
            <a:fld id="{3D37E1E1-04E3-A445-811E-F58817996423}" type="datetimeFigureOut">
              <a:rPr lang="en-US" smtClean="0"/>
              <a:t>4/24/20</a:t>
            </a:fld>
            <a:endParaRPr lang="en-US"/>
          </a:p>
        </p:txBody>
      </p:sp>
      <p:sp>
        <p:nvSpPr>
          <p:cNvPr id="6" name="Footer Placeholder 5">
            <a:extLst>
              <a:ext uri="{FF2B5EF4-FFF2-40B4-BE49-F238E27FC236}">
                <a16:creationId xmlns:a16="http://schemas.microsoft.com/office/drawing/2014/main" id="{3EE6F4F3-B4EE-854C-922B-90D3340EA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1796DE-FC43-334B-A61E-C22D7F393B71}"/>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17588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2F26-B723-4E42-BD9B-9FA5F4CEE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018E9-6EF8-194C-8938-E122ECEE7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3FDB47-CD98-9040-B4B2-E857C9114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3E9D0-3C59-AA4C-B130-1C86BDB795D1}"/>
              </a:ext>
            </a:extLst>
          </p:cNvPr>
          <p:cNvSpPr>
            <a:spLocks noGrp="1"/>
          </p:cNvSpPr>
          <p:nvPr>
            <p:ph type="dt" sz="half" idx="10"/>
          </p:nvPr>
        </p:nvSpPr>
        <p:spPr/>
        <p:txBody>
          <a:bodyPr/>
          <a:lstStyle/>
          <a:p>
            <a:fld id="{3D37E1E1-04E3-A445-811E-F58817996423}" type="datetimeFigureOut">
              <a:rPr lang="en-US" smtClean="0"/>
              <a:t>4/24/20</a:t>
            </a:fld>
            <a:endParaRPr lang="en-US"/>
          </a:p>
        </p:txBody>
      </p:sp>
      <p:sp>
        <p:nvSpPr>
          <p:cNvPr id="6" name="Footer Placeholder 5">
            <a:extLst>
              <a:ext uri="{FF2B5EF4-FFF2-40B4-BE49-F238E27FC236}">
                <a16:creationId xmlns:a16="http://schemas.microsoft.com/office/drawing/2014/main" id="{B376F2D4-3C30-6F40-A010-A9F314827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BDECC-4BDB-B845-A19D-E86212AA56A4}"/>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96991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646599-75FE-CF4E-9674-86238B2BD6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496D81-2E83-A145-841F-89EE7E5EC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7BB8D-0043-CB4A-B09D-412FC8B3B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7E1E1-04E3-A445-811E-F58817996423}" type="datetimeFigureOut">
              <a:rPr lang="en-US" smtClean="0"/>
              <a:t>4/24/20</a:t>
            </a:fld>
            <a:endParaRPr lang="en-US"/>
          </a:p>
        </p:txBody>
      </p:sp>
      <p:sp>
        <p:nvSpPr>
          <p:cNvPr id="5" name="Footer Placeholder 4">
            <a:extLst>
              <a:ext uri="{FF2B5EF4-FFF2-40B4-BE49-F238E27FC236}">
                <a16:creationId xmlns:a16="http://schemas.microsoft.com/office/drawing/2014/main" id="{B2CC4DD3-1CCD-7B49-88C4-BDDFCD8DA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12E964-A2B1-8140-AD93-9C5CBCE55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06B2C-C352-3841-BF14-73ED73EDBE49}" type="slidenum">
              <a:rPr lang="en-US" smtClean="0"/>
              <a:t>‹#›</a:t>
            </a:fld>
            <a:endParaRPr lang="en-US"/>
          </a:p>
        </p:txBody>
      </p:sp>
    </p:spTree>
    <p:extLst>
      <p:ext uri="{BB962C8B-B14F-4D97-AF65-F5344CB8AC3E}">
        <p14:creationId xmlns:p14="http://schemas.microsoft.com/office/powerpoint/2010/main" val="40096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michaelnygard.com/blog/2018/01/services-by-lifecycle/"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9.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5.sv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8.sv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5EA0-C23A-6044-8264-4BA6D29FB568}"/>
              </a:ext>
            </a:extLst>
          </p:cNvPr>
          <p:cNvSpPr>
            <a:spLocks noGrp="1"/>
          </p:cNvSpPr>
          <p:nvPr>
            <p:ph type="ctrTitle"/>
          </p:nvPr>
        </p:nvSpPr>
        <p:spPr/>
        <p:txBody>
          <a:bodyPr/>
          <a:lstStyle/>
          <a:p>
            <a:r>
              <a:rPr lang="en-US" dirty="0"/>
              <a:t>Service Consumer Patterns</a:t>
            </a:r>
          </a:p>
        </p:txBody>
      </p:sp>
      <p:sp>
        <p:nvSpPr>
          <p:cNvPr id="3" name="Subtitle 2">
            <a:extLst>
              <a:ext uri="{FF2B5EF4-FFF2-40B4-BE49-F238E27FC236}">
                <a16:creationId xmlns:a16="http://schemas.microsoft.com/office/drawing/2014/main" id="{16B7FC22-DEA0-9141-9B16-F4D9ABEDE412}"/>
              </a:ext>
            </a:extLst>
          </p:cNvPr>
          <p:cNvSpPr>
            <a:spLocks noGrp="1"/>
          </p:cNvSpPr>
          <p:nvPr>
            <p:ph type="subTitle" idx="1"/>
          </p:nvPr>
        </p:nvSpPr>
        <p:spPr/>
        <p:txBody>
          <a:bodyPr/>
          <a:lstStyle/>
          <a:p>
            <a:r>
              <a:rPr lang="en-US" dirty="0"/>
              <a:t>How to talk to microservices.</a:t>
            </a:r>
          </a:p>
        </p:txBody>
      </p:sp>
    </p:spTree>
    <p:extLst>
      <p:ext uri="{BB962C8B-B14F-4D97-AF65-F5344CB8AC3E}">
        <p14:creationId xmlns:p14="http://schemas.microsoft.com/office/powerpoint/2010/main" val="246529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10</a:t>
            </a:fld>
            <a:endParaRPr lang="en-GB" dirty="0"/>
          </a:p>
        </p:txBody>
      </p:sp>
      <p:sp>
        <p:nvSpPr>
          <p:cNvPr id="8" name="Rectangle 7">
            <a:extLst>
              <a:ext uri="{FF2B5EF4-FFF2-40B4-BE49-F238E27FC236}">
                <a16:creationId xmlns:a16="http://schemas.microsoft.com/office/drawing/2014/main" id="{F6AEAD8F-6073-CE48-9BF4-9BD6EABFEF81}"/>
              </a:ext>
            </a:extLst>
          </p:cNvPr>
          <p:cNvSpPr/>
          <p:nvPr/>
        </p:nvSpPr>
        <p:spPr>
          <a:xfrm>
            <a:off x="752561" y="2871944"/>
            <a:ext cx="1706651" cy="8091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921680" y="2871943"/>
            <a:ext cx="1667647" cy="809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6903949" y="2870665"/>
            <a:ext cx="1706651" cy="8103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8951375" y="2870665"/>
            <a:ext cx="1646288"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4169354" y="5314872"/>
            <a:ext cx="3177733" cy="74621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4851968" y="2871942"/>
            <a:ext cx="1706651"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2666239" y="881843"/>
            <a:ext cx="6632448" cy="523220"/>
          </a:xfrm>
          <a:prstGeom prst="rect">
            <a:avLst/>
          </a:prstGeom>
          <a:noFill/>
        </p:spPr>
        <p:txBody>
          <a:bodyPr wrap="square" rtlCol="0">
            <a:spAutoFit/>
          </a:bodyPr>
          <a:lstStyle/>
          <a:p>
            <a:pPr algn="ctr"/>
            <a:r>
              <a:rPr lang="en-US" sz="2800" dirty="0"/>
              <a:t>Getting work done in 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621323" y="2447192"/>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621323" y="4156929"/>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648447" y="4692613"/>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648447" y="1870930"/>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5734079" y="1997880"/>
            <a:ext cx="509560" cy="369332"/>
          </a:xfrm>
          <a:prstGeom prst="rect">
            <a:avLst/>
          </a:prstGeom>
          <a:noFill/>
          <a:ln>
            <a:solidFill>
              <a:schemeClr val="accent1"/>
            </a:solidFill>
          </a:ln>
        </p:spPr>
        <p:txBody>
          <a:bodyPr wrap="square" rtlCol="0">
            <a:spAutoFit/>
          </a:bodyPr>
          <a:lstStyle/>
          <a:p>
            <a:pPr algn="ctr"/>
            <a:r>
              <a:rPr lang="en-US"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5683729" y="4336266"/>
            <a:ext cx="702784" cy="369332"/>
          </a:xfrm>
          <a:prstGeom prst="rect">
            <a:avLst/>
          </a:prstGeom>
          <a:noFill/>
          <a:ln>
            <a:solidFill>
              <a:schemeClr val="accent1"/>
            </a:solidFill>
          </a:ln>
        </p:spPr>
        <p:txBody>
          <a:bodyPr wrap="square" rtlCol="0">
            <a:spAutoFit/>
          </a:bodyPr>
          <a:lstStyle/>
          <a:p>
            <a:pPr algn="ctr"/>
            <a:r>
              <a:rPr lang="en-US"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10029825" y="1997880"/>
            <a:ext cx="1432413" cy="369332"/>
          </a:xfrm>
          <a:prstGeom prst="rect">
            <a:avLst/>
          </a:prstGeom>
          <a:noFill/>
        </p:spPr>
        <p:txBody>
          <a:bodyPr wrap="square" rtlCol="0">
            <a:spAutoFit/>
          </a:bodyPr>
          <a:lstStyle/>
          <a:p>
            <a:r>
              <a:rPr lang="en-US"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10029825" y="3794612"/>
            <a:ext cx="1432413" cy="369332"/>
          </a:xfrm>
          <a:prstGeom prst="rect">
            <a:avLst/>
          </a:prstGeom>
          <a:noFill/>
        </p:spPr>
        <p:txBody>
          <a:bodyPr wrap="square" rtlCol="0">
            <a:spAutoFit/>
          </a:bodyPr>
          <a:lstStyle/>
          <a:p>
            <a:r>
              <a:rPr lang="en-US"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10029825" y="4409233"/>
            <a:ext cx="1432413" cy="369332"/>
          </a:xfrm>
          <a:prstGeom prst="rect">
            <a:avLst/>
          </a:prstGeom>
          <a:noFill/>
        </p:spPr>
        <p:txBody>
          <a:bodyPr wrap="square" rtlCol="0">
            <a:spAutoFit/>
          </a:bodyPr>
          <a:lstStyle/>
          <a:p>
            <a:r>
              <a:rPr lang="en-US" b="1" dirty="0"/>
              <a:t>Data</a:t>
            </a:r>
          </a:p>
        </p:txBody>
      </p:sp>
      <p:cxnSp>
        <p:nvCxnSpPr>
          <p:cNvPr id="57" name="Straight Arrow Connector 56">
            <a:extLst>
              <a:ext uri="{FF2B5EF4-FFF2-40B4-BE49-F238E27FC236}">
                <a16:creationId xmlns:a16="http://schemas.microsoft.com/office/drawing/2014/main" id="{B4596335-F41B-B94E-A367-DF3ECBC60CBC}"/>
              </a:ext>
            </a:extLst>
          </p:cNvPr>
          <p:cNvCxnSpPr>
            <a:cxnSpLocks/>
          </p:cNvCxnSpPr>
          <p:nvPr/>
        </p:nvCxnSpPr>
        <p:spPr>
          <a:xfrm>
            <a:off x="4119071" y="1549640"/>
            <a:ext cx="1869788" cy="4688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6F6CFA-B33D-2740-AFD0-8000EC635105}"/>
              </a:ext>
            </a:extLst>
          </p:cNvPr>
          <p:cNvCxnSpPr>
            <a:cxnSpLocks/>
            <a:stCxn id="52" idx="2"/>
          </p:cNvCxnSpPr>
          <p:nvPr/>
        </p:nvCxnSpPr>
        <p:spPr>
          <a:xfrm flipH="1">
            <a:off x="1687455" y="2367212"/>
            <a:ext cx="4301404" cy="541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4FFC75-05AA-B64C-9FEC-5EB22AFE8037}"/>
              </a:ext>
            </a:extLst>
          </p:cNvPr>
          <p:cNvCxnSpPr>
            <a:cxnSpLocks/>
            <a:stCxn id="8" idx="2"/>
          </p:cNvCxnSpPr>
          <p:nvPr/>
        </p:nvCxnSpPr>
        <p:spPr>
          <a:xfrm>
            <a:off x="1605887" y="3681047"/>
            <a:ext cx="4006240" cy="10245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29D3182-D235-0142-A6D1-4B571B0229A4}"/>
              </a:ext>
            </a:extLst>
          </p:cNvPr>
          <p:cNvCxnSpPr>
            <a:cxnSpLocks/>
            <a:stCxn id="22" idx="1"/>
            <a:endCxn id="53" idx="2"/>
          </p:cNvCxnSpPr>
          <p:nvPr/>
        </p:nvCxnSpPr>
        <p:spPr>
          <a:xfrm flipV="1">
            <a:off x="5758221" y="4705598"/>
            <a:ext cx="276900" cy="609274"/>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B260879-6472-2940-A1F0-5E190C961665}"/>
              </a:ext>
            </a:extLst>
          </p:cNvPr>
          <p:cNvCxnSpPr>
            <a:cxnSpLocks/>
          </p:cNvCxnSpPr>
          <p:nvPr/>
        </p:nvCxnSpPr>
        <p:spPr>
          <a:xfrm flipH="1" flipV="1">
            <a:off x="5667053" y="4135681"/>
            <a:ext cx="367725" cy="2005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7451F10-D6E9-DC4D-9901-ED9E50BB0D4D}"/>
              </a:ext>
            </a:extLst>
          </p:cNvPr>
          <p:cNvCxnSpPr>
            <a:cxnSpLocks/>
          </p:cNvCxnSpPr>
          <p:nvPr/>
        </p:nvCxnSpPr>
        <p:spPr>
          <a:xfrm flipH="1" flipV="1">
            <a:off x="1594338" y="3604025"/>
            <a:ext cx="3380785" cy="3521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85FD57-BFC0-2D45-81E1-E700B5F02964}"/>
              </a:ext>
            </a:extLst>
          </p:cNvPr>
          <p:cNvCxnSpPr>
            <a:cxnSpLocks/>
          </p:cNvCxnSpPr>
          <p:nvPr/>
        </p:nvCxnSpPr>
        <p:spPr>
          <a:xfrm flipV="1">
            <a:off x="2113841" y="3126357"/>
            <a:ext cx="1615677" cy="832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36EAE-B522-CD48-8C8B-710B2AEA2261}"/>
              </a:ext>
            </a:extLst>
          </p:cNvPr>
          <p:cNvCxnSpPr>
            <a:cxnSpLocks/>
          </p:cNvCxnSpPr>
          <p:nvPr/>
        </p:nvCxnSpPr>
        <p:spPr>
          <a:xfrm flipH="1">
            <a:off x="6579874" y="3641780"/>
            <a:ext cx="1525636" cy="8962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00C54B9-A8B4-B64F-85A8-4E747B807B27}"/>
              </a:ext>
            </a:extLst>
          </p:cNvPr>
          <p:cNvCxnSpPr>
            <a:cxnSpLocks/>
          </p:cNvCxnSpPr>
          <p:nvPr/>
        </p:nvCxnSpPr>
        <p:spPr>
          <a:xfrm>
            <a:off x="1218405" y="3458573"/>
            <a:ext cx="6106828" cy="2412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57EB117-C6E1-3C4A-A1FD-57E435CF145E}"/>
              </a:ext>
            </a:extLst>
          </p:cNvPr>
          <p:cNvCxnSpPr>
            <a:cxnSpLocks/>
          </p:cNvCxnSpPr>
          <p:nvPr/>
        </p:nvCxnSpPr>
        <p:spPr>
          <a:xfrm>
            <a:off x="1025566" y="3304127"/>
            <a:ext cx="8375967" cy="1011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1BF3DA9-0CF3-3548-AB9A-33C3DB2B9227}"/>
              </a:ext>
            </a:extLst>
          </p:cNvPr>
          <p:cNvSpPr txBox="1"/>
          <p:nvPr/>
        </p:nvSpPr>
        <p:spPr>
          <a:xfrm>
            <a:off x="5481945" y="1376111"/>
            <a:ext cx="2157720" cy="369332"/>
          </a:xfrm>
          <a:prstGeom prst="rect">
            <a:avLst/>
          </a:prstGeom>
          <a:noFill/>
        </p:spPr>
        <p:txBody>
          <a:bodyPr wrap="square" rtlCol="0">
            <a:spAutoFit/>
          </a:bodyPr>
          <a:lstStyle/>
          <a:p>
            <a:r>
              <a:rPr lang="en-US" dirty="0"/>
              <a:t>{POST: New Booking}</a:t>
            </a:r>
          </a:p>
        </p:txBody>
      </p:sp>
      <p:sp>
        <p:nvSpPr>
          <p:cNvPr id="32" name="TextBox 31">
            <a:extLst>
              <a:ext uri="{FF2B5EF4-FFF2-40B4-BE49-F238E27FC236}">
                <a16:creationId xmlns:a16="http://schemas.microsoft.com/office/drawing/2014/main" id="{7D48ABBC-6C13-7A45-B2D4-E412B8EDF5CF}"/>
              </a:ext>
            </a:extLst>
          </p:cNvPr>
          <p:cNvSpPr txBox="1"/>
          <p:nvPr/>
        </p:nvSpPr>
        <p:spPr>
          <a:xfrm>
            <a:off x="2864708" y="2391619"/>
            <a:ext cx="2458786" cy="307777"/>
          </a:xfrm>
          <a:prstGeom prst="rect">
            <a:avLst/>
          </a:prstGeom>
          <a:noFill/>
        </p:spPr>
        <p:txBody>
          <a:bodyPr wrap="square" rtlCol="0">
            <a:spAutoFit/>
          </a:bodyPr>
          <a:lstStyle/>
          <a:p>
            <a:r>
              <a:rPr lang="en-US" sz="1400" dirty="0"/>
              <a:t>{Create New Booking}</a:t>
            </a:r>
          </a:p>
        </p:txBody>
      </p:sp>
      <p:sp>
        <p:nvSpPr>
          <p:cNvPr id="33" name="TextBox 32">
            <a:extLst>
              <a:ext uri="{FF2B5EF4-FFF2-40B4-BE49-F238E27FC236}">
                <a16:creationId xmlns:a16="http://schemas.microsoft.com/office/drawing/2014/main" id="{E120028E-554C-934F-9510-B17F10E10644}"/>
              </a:ext>
            </a:extLst>
          </p:cNvPr>
          <p:cNvSpPr txBox="1"/>
          <p:nvPr/>
        </p:nvSpPr>
        <p:spPr>
          <a:xfrm>
            <a:off x="2769532" y="4225515"/>
            <a:ext cx="2458786" cy="307777"/>
          </a:xfrm>
          <a:prstGeom prst="rect">
            <a:avLst/>
          </a:prstGeom>
          <a:noFill/>
        </p:spPr>
        <p:txBody>
          <a:bodyPr wrap="square" rtlCol="0">
            <a:spAutoFit/>
          </a:bodyPr>
          <a:lstStyle/>
          <a:p>
            <a:r>
              <a:rPr lang="en-US" sz="1400" dirty="0"/>
              <a:t>{Write New Booking}</a:t>
            </a:r>
          </a:p>
        </p:txBody>
      </p:sp>
      <p:sp>
        <p:nvSpPr>
          <p:cNvPr id="35" name="TextBox 34">
            <a:extLst>
              <a:ext uri="{FF2B5EF4-FFF2-40B4-BE49-F238E27FC236}">
                <a16:creationId xmlns:a16="http://schemas.microsoft.com/office/drawing/2014/main" id="{43A658F5-18EE-7246-99D1-598CD85B2FBB}"/>
              </a:ext>
            </a:extLst>
          </p:cNvPr>
          <p:cNvSpPr txBox="1"/>
          <p:nvPr/>
        </p:nvSpPr>
        <p:spPr>
          <a:xfrm>
            <a:off x="5382154" y="4866818"/>
            <a:ext cx="2458786" cy="307777"/>
          </a:xfrm>
          <a:prstGeom prst="rect">
            <a:avLst/>
          </a:prstGeom>
          <a:noFill/>
        </p:spPr>
        <p:txBody>
          <a:bodyPr wrap="square" rtlCol="0">
            <a:spAutoFit/>
          </a:bodyPr>
          <a:lstStyle/>
          <a:p>
            <a:r>
              <a:rPr lang="en-US" sz="1400" dirty="0"/>
              <a:t>{Read/Write Rows}</a:t>
            </a:r>
          </a:p>
        </p:txBody>
      </p:sp>
      <p:sp>
        <p:nvSpPr>
          <p:cNvPr id="36" name="TextBox 35">
            <a:extLst>
              <a:ext uri="{FF2B5EF4-FFF2-40B4-BE49-F238E27FC236}">
                <a16:creationId xmlns:a16="http://schemas.microsoft.com/office/drawing/2014/main" id="{8941B072-1BE5-7F4C-844B-B2E29EC666D4}"/>
              </a:ext>
            </a:extLst>
          </p:cNvPr>
          <p:cNvSpPr txBox="1"/>
          <p:nvPr/>
        </p:nvSpPr>
        <p:spPr>
          <a:xfrm>
            <a:off x="5180879" y="3827904"/>
            <a:ext cx="2458786" cy="307777"/>
          </a:xfrm>
          <a:prstGeom prst="rect">
            <a:avLst/>
          </a:prstGeom>
          <a:noFill/>
        </p:spPr>
        <p:txBody>
          <a:bodyPr wrap="square" rtlCol="0">
            <a:spAutoFit/>
          </a:bodyPr>
          <a:lstStyle/>
          <a:p>
            <a:r>
              <a:rPr lang="en-US" sz="1400" dirty="0"/>
              <a:t>{Create Account Objects}</a:t>
            </a:r>
          </a:p>
        </p:txBody>
      </p:sp>
      <p:sp>
        <p:nvSpPr>
          <p:cNvPr id="39" name="TextBox 38">
            <a:extLst>
              <a:ext uri="{FF2B5EF4-FFF2-40B4-BE49-F238E27FC236}">
                <a16:creationId xmlns:a16="http://schemas.microsoft.com/office/drawing/2014/main" id="{DD7F7908-2548-B147-AADC-4ED80B4DE6CE}"/>
              </a:ext>
            </a:extLst>
          </p:cNvPr>
          <p:cNvSpPr txBox="1"/>
          <p:nvPr/>
        </p:nvSpPr>
        <p:spPr>
          <a:xfrm>
            <a:off x="2830483" y="3793897"/>
            <a:ext cx="2458786" cy="307777"/>
          </a:xfrm>
          <a:prstGeom prst="rect">
            <a:avLst/>
          </a:prstGeom>
          <a:noFill/>
        </p:spPr>
        <p:txBody>
          <a:bodyPr wrap="square" rtlCol="0">
            <a:spAutoFit/>
          </a:bodyPr>
          <a:lstStyle/>
          <a:p>
            <a:r>
              <a:rPr lang="en-US" sz="1400" dirty="0"/>
              <a:t>{Get CC Details}</a:t>
            </a:r>
          </a:p>
        </p:txBody>
      </p:sp>
      <p:sp>
        <p:nvSpPr>
          <p:cNvPr id="40" name="TextBox 39">
            <a:extLst>
              <a:ext uri="{FF2B5EF4-FFF2-40B4-BE49-F238E27FC236}">
                <a16:creationId xmlns:a16="http://schemas.microsoft.com/office/drawing/2014/main" id="{22BE2ECD-AAA8-1149-8D84-B768AD0545E5}"/>
              </a:ext>
            </a:extLst>
          </p:cNvPr>
          <p:cNvSpPr txBox="1"/>
          <p:nvPr/>
        </p:nvSpPr>
        <p:spPr>
          <a:xfrm>
            <a:off x="2799987" y="2783975"/>
            <a:ext cx="2458786" cy="307777"/>
          </a:xfrm>
          <a:prstGeom prst="rect">
            <a:avLst/>
          </a:prstGeom>
          <a:noFill/>
        </p:spPr>
        <p:txBody>
          <a:bodyPr wrap="square" rtlCol="0">
            <a:spAutoFit/>
          </a:bodyPr>
          <a:lstStyle/>
          <a:p>
            <a:r>
              <a:rPr lang="en-US" sz="1400" dirty="0"/>
              <a:t>{Take Payment}</a:t>
            </a:r>
          </a:p>
        </p:txBody>
      </p:sp>
      <p:cxnSp>
        <p:nvCxnSpPr>
          <p:cNvPr id="41" name="Straight Arrow Connector 40">
            <a:extLst>
              <a:ext uri="{FF2B5EF4-FFF2-40B4-BE49-F238E27FC236}">
                <a16:creationId xmlns:a16="http://schemas.microsoft.com/office/drawing/2014/main" id="{AA7C26FA-87E7-8844-8CE6-F14763429284}"/>
              </a:ext>
            </a:extLst>
          </p:cNvPr>
          <p:cNvCxnSpPr>
            <a:cxnSpLocks/>
          </p:cNvCxnSpPr>
          <p:nvPr/>
        </p:nvCxnSpPr>
        <p:spPr>
          <a:xfrm flipH="1" flipV="1">
            <a:off x="621324" y="1170020"/>
            <a:ext cx="2363436" cy="171290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C17CD25-3CC3-1B44-9EAB-7A97722CB640}"/>
              </a:ext>
            </a:extLst>
          </p:cNvPr>
          <p:cNvSpPr txBox="1"/>
          <p:nvPr/>
        </p:nvSpPr>
        <p:spPr>
          <a:xfrm>
            <a:off x="1658571" y="1828051"/>
            <a:ext cx="2458786" cy="307777"/>
          </a:xfrm>
          <a:prstGeom prst="rect">
            <a:avLst/>
          </a:prstGeom>
          <a:noFill/>
        </p:spPr>
        <p:txBody>
          <a:bodyPr wrap="square" rtlCol="0">
            <a:spAutoFit/>
          </a:bodyPr>
          <a:lstStyle/>
          <a:p>
            <a:r>
              <a:rPr lang="en-US" sz="1400" dirty="0"/>
              <a:t>{Call Payment Provider}</a:t>
            </a:r>
          </a:p>
        </p:txBody>
      </p:sp>
      <p:sp>
        <p:nvSpPr>
          <p:cNvPr id="48" name="TextBox 47">
            <a:extLst>
              <a:ext uri="{FF2B5EF4-FFF2-40B4-BE49-F238E27FC236}">
                <a16:creationId xmlns:a16="http://schemas.microsoft.com/office/drawing/2014/main" id="{1CA416A8-90AF-AA41-AC0E-B8AD7222C439}"/>
              </a:ext>
            </a:extLst>
          </p:cNvPr>
          <p:cNvSpPr txBox="1"/>
          <p:nvPr/>
        </p:nvSpPr>
        <p:spPr>
          <a:xfrm>
            <a:off x="5382154" y="3406895"/>
            <a:ext cx="2458786" cy="307777"/>
          </a:xfrm>
          <a:prstGeom prst="rect">
            <a:avLst/>
          </a:prstGeom>
          <a:noFill/>
        </p:spPr>
        <p:txBody>
          <a:bodyPr wrap="square" rtlCol="0">
            <a:spAutoFit/>
          </a:bodyPr>
          <a:lstStyle/>
          <a:p>
            <a:r>
              <a:rPr lang="en-US" sz="1400" dirty="0"/>
              <a:t>{Ready Housekeeping}</a:t>
            </a:r>
          </a:p>
        </p:txBody>
      </p:sp>
      <p:cxnSp>
        <p:nvCxnSpPr>
          <p:cNvPr id="58" name="Straight Arrow Connector 57">
            <a:extLst>
              <a:ext uri="{FF2B5EF4-FFF2-40B4-BE49-F238E27FC236}">
                <a16:creationId xmlns:a16="http://schemas.microsoft.com/office/drawing/2014/main" id="{DA309B78-7582-D846-A3D8-6B60D0EAFFCD}"/>
              </a:ext>
            </a:extLst>
          </p:cNvPr>
          <p:cNvCxnSpPr>
            <a:cxnSpLocks/>
          </p:cNvCxnSpPr>
          <p:nvPr/>
        </p:nvCxnSpPr>
        <p:spPr>
          <a:xfrm flipH="1" flipV="1">
            <a:off x="9298687" y="781544"/>
            <a:ext cx="649923" cy="201138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D0CB682-68AB-774A-804B-96FDC39CEDD6}"/>
              </a:ext>
            </a:extLst>
          </p:cNvPr>
          <p:cNvSpPr txBox="1"/>
          <p:nvPr/>
        </p:nvSpPr>
        <p:spPr>
          <a:xfrm>
            <a:off x="8607154" y="1307642"/>
            <a:ext cx="2458786" cy="307777"/>
          </a:xfrm>
          <a:prstGeom prst="rect">
            <a:avLst/>
          </a:prstGeom>
          <a:noFill/>
        </p:spPr>
        <p:txBody>
          <a:bodyPr wrap="square" rtlCol="0">
            <a:spAutoFit/>
          </a:bodyPr>
          <a:lstStyle/>
          <a:p>
            <a:r>
              <a:rPr lang="en-US" sz="1400" dirty="0"/>
              <a:t>{Call Channels}</a:t>
            </a:r>
          </a:p>
        </p:txBody>
      </p:sp>
      <p:cxnSp>
        <p:nvCxnSpPr>
          <p:cNvPr id="62" name="Straight Arrow Connector 61">
            <a:extLst>
              <a:ext uri="{FF2B5EF4-FFF2-40B4-BE49-F238E27FC236}">
                <a16:creationId xmlns:a16="http://schemas.microsoft.com/office/drawing/2014/main" id="{66270837-7DBE-A746-89C0-018A58A59622}"/>
              </a:ext>
            </a:extLst>
          </p:cNvPr>
          <p:cNvCxnSpPr>
            <a:cxnSpLocks/>
          </p:cNvCxnSpPr>
          <p:nvPr/>
        </p:nvCxnSpPr>
        <p:spPr>
          <a:xfrm flipH="1">
            <a:off x="6579874" y="3801962"/>
            <a:ext cx="2657029" cy="903636"/>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240E6C5-38E7-2744-92E5-6B732081E188}"/>
              </a:ext>
            </a:extLst>
          </p:cNvPr>
          <p:cNvSpPr txBox="1"/>
          <p:nvPr/>
        </p:nvSpPr>
        <p:spPr>
          <a:xfrm>
            <a:off x="7843864" y="4178709"/>
            <a:ext cx="2458786" cy="307777"/>
          </a:xfrm>
          <a:prstGeom prst="rect">
            <a:avLst/>
          </a:prstGeom>
          <a:noFill/>
        </p:spPr>
        <p:txBody>
          <a:bodyPr wrap="square" rtlCol="0">
            <a:spAutoFit/>
          </a:bodyPr>
          <a:lstStyle/>
          <a:p>
            <a:r>
              <a:rPr lang="en-US" sz="1400" dirty="0"/>
              <a:t>{Get Channels}</a:t>
            </a:r>
          </a:p>
        </p:txBody>
      </p:sp>
      <p:cxnSp>
        <p:nvCxnSpPr>
          <p:cNvPr id="65" name="Straight Arrow Connector 64">
            <a:extLst>
              <a:ext uri="{FF2B5EF4-FFF2-40B4-BE49-F238E27FC236}">
                <a16:creationId xmlns:a16="http://schemas.microsoft.com/office/drawing/2014/main" id="{D9C10A21-62B6-0442-9394-05C00B9B1C98}"/>
              </a:ext>
            </a:extLst>
          </p:cNvPr>
          <p:cNvCxnSpPr>
            <a:cxnSpLocks/>
            <a:endCxn id="53" idx="1"/>
          </p:cNvCxnSpPr>
          <p:nvPr/>
        </p:nvCxnSpPr>
        <p:spPr>
          <a:xfrm>
            <a:off x="993590" y="3577167"/>
            <a:ext cx="4690139" cy="9437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7CBE405-F40B-934E-8D94-F4A968121074}"/>
              </a:ext>
            </a:extLst>
          </p:cNvPr>
          <p:cNvSpPr txBox="1"/>
          <p:nvPr/>
        </p:nvSpPr>
        <p:spPr>
          <a:xfrm>
            <a:off x="359171" y="3842463"/>
            <a:ext cx="2458786" cy="307777"/>
          </a:xfrm>
          <a:prstGeom prst="rect">
            <a:avLst/>
          </a:prstGeom>
          <a:noFill/>
        </p:spPr>
        <p:txBody>
          <a:bodyPr wrap="square" rtlCol="0">
            <a:spAutoFit/>
          </a:bodyPr>
          <a:lstStyle/>
          <a:p>
            <a:r>
              <a:rPr lang="en-US" sz="1400" dirty="0"/>
              <a:t>{Update Booking}</a:t>
            </a:r>
          </a:p>
        </p:txBody>
      </p:sp>
      <p:sp>
        <p:nvSpPr>
          <p:cNvPr id="67" name="TextBox 66">
            <a:extLst>
              <a:ext uri="{FF2B5EF4-FFF2-40B4-BE49-F238E27FC236}">
                <a16:creationId xmlns:a16="http://schemas.microsoft.com/office/drawing/2014/main" id="{87730539-4059-8241-8CCC-5D820AECC54B}"/>
              </a:ext>
            </a:extLst>
          </p:cNvPr>
          <p:cNvSpPr txBox="1"/>
          <p:nvPr/>
        </p:nvSpPr>
        <p:spPr>
          <a:xfrm>
            <a:off x="6733130" y="3747503"/>
            <a:ext cx="2458786" cy="307777"/>
          </a:xfrm>
          <a:prstGeom prst="rect">
            <a:avLst/>
          </a:prstGeom>
          <a:noFill/>
        </p:spPr>
        <p:txBody>
          <a:bodyPr wrap="square" rtlCol="0">
            <a:spAutoFit/>
          </a:bodyPr>
          <a:lstStyle/>
          <a:p>
            <a:r>
              <a:rPr lang="en-US" sz="1400" dirty="0"/>
              <a:t>{Write Housekeeping}</a:t>
            </a:r>
          </a:p>
        </p:txBody>
      </p:sp>
      <p:sp>
        <p:nvSpPr>
          <p:cNvPr id="69" name="TextBox 68">
            <a:extLst>
              <a:ext uri="{FF2B5EF4-FFF2-40B4-BE49-F238E27FC236}">
                <a16:creationId xmlns:a16="http://schemas.microsoft.com/office/drawing/2014/main" id="{59E7D022-0806-7A44-BC17-9B5B83B671CA}"/>
              </a:ext>
            </a:extLst>
          </p:cNvPr>
          <p:cNvSpPr txBox="1"/>
          <p:nvPr/>
        </p:nvSpPr>
        <p:spPr>
          <a:xfrm>
            <a:off x="4995414" y="2870315"/>
            <a:ext cx="2458786" cy="307777"/>
          </a:xfrm>
          <a:prstGeom prst="rect">
            <a:avLst/>
          </a:prstGeom>
          <a:noFill/>
        </p:spPr>
        <p:txBody>
          <a:bodyPr wrap="square" rtlCol="0">
            <a:spAutoFit/>
          </a:bodyPr>
          <a:lstStyle/>
          <a:p>
            <a:r>
              <a:rPr lang="en-US" sz="1400" dirty="0"/>
              <a:t>{Inform Channels}</a:t>
            </a:r>
          </a:p>
        </p:txBody>
      </p:sp>
    </p:spTree>
    <p:extLst>
      <p:ext uri="{BB962C8B-B14F-4D97-AF65-F5344CB8AC3E}">
        <p14:creationId xmlns:p14="http://schemas.microsoft.com/office/powerpoint/2010/main" val="222708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p:bldP spid="33" grpId="0"/>
      <p:bldP spid="35" grpId="0"/>
      <p:bldP spid="36" grpId="0"/>
      <p:bldP spid="39" grpId="0"/>
      <p:bldP spid="40" grpId="0"/>
      <p:bldP spid="46" grpId="0"/>
      <p:bldP spid="48" grpId="0"/>
      <p:bldP spid="60" grpId="0"/>
      <p:bldP spid="63" grpId="0"/>
      <p:bldP spid="66" grpId="0"/>
      <p:bldP spid="67" grpId="0"/>
      <p:bldP spid="67" grpId="1"/>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5322887" y="5161032"/>
            <a:ext cx="1848945" cy="707886"/>
          </a:xfrm>
          <a:prstGeom prst="rect">
            <a:avLst/>
          </a:prstGeom>
          <a:noFill/>
        </p:spPr>
        <p:txBody>
          <a:bodyPr wrap="square" rtlCol="0">
            <a:spAutoFit/>
          </a:bodyPr>
          <a:lstStyle/>
          <a:p>
            <a:r>
              <a:rPr lang="en-US" sz="4000" dirty="0"/>
              <a:t>Queries</a:t>
            </a:r>
          </a:p>
        </p:txBody>
      </p:sp>
      <p:pic>
        <p:nvPicPr>
          <p:cNvPr id="2050" name="Picture 2" descr="See the source image">
            <a:extLst>
              <a:ext uri="{FF2B5EF4-FFF2-40B4-BE49-F238E27FC236}">
                <a16:creationId xmlns:a16="http://schemas.microsoft.com/office/drawing/2014/main" id="{4C5FE50C-D4FB-E042-A846-00831BE3F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800" y="2558887"/>
            <a:ext cx="3074399" cy="174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824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12</a:t>
            </a:fld>
            <a:endParaRPr lang="en-GB" dirty="0"/>
          </a:p>
        </p:txBody>
      </p:sp>
      <p:sp>
        <p:nvSpPr>
          <p:cNvPr id="10" name="Rectangle 9">
            <a:extLst>
              <a:ext uri="{FF2B5EF4-FFF2-40B4-BE49-F238E27FC236}">
                <a16:creationId xmlns:a16="http://schemas.microsoft.com/office/drawing/2014/main" id="{537594C4-8AA3-B849-8246-6D71811656DB}"/>
              </a:ext>
            </a:extLst>
          </p:cNvPr>
          <p:cNvSpPr/>
          <p:nvPr/>
        </p:nvSpPr>
        <p:spPr>
          <a:xfrm>
            <a:off x="2759332" y="2870664"/>
            <a:ext cx="1706651" cy="8103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6874565" y="2858979"/>
            <a:ext cx="3107635"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Queries</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4169354" y="5314872"/>
            <a:ext cx="3177733" cy="74621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741011" y="2870664"/>
            <a:ext cx="1706651"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2666239" y="881843"/>
            <a:ext cx="6632448" cy="523220"/>
          </a:xfrm>
          <a:prstGeom prst="rect">
            <a:avLst/>
          </a:prstGeom>
          <a:noFill/>
        </p:spPr>
        <p:txBody>
          <a:bodyPr wrap="square" rtlCol="0">
            <a:spAutoFit/>
          </a:bodyPr>
          <a:lstStyle/>
          <a:p>
            <a:pPr algn="ctr"/>
            <a:r>
              <a:rPr lang="en-US" sz="2800" dirty="0"/>
              <a:t>Getting work done in 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621323" y="2447192"/>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621323" y="4156929"/>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648447" y="4692613"/>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648447" y="1870930"/>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5734079" y="1997880"/>
            <a:ext cx="509560" cy="369332"/>
          </a:xfrm>
          <a:prstGeom prst="rect">
            <a:avLst/>
          </a:prstGeom>
          <a:noFill/>
          <a:ln>
            <a:solidFill>
              <a:schemeClr val="accent1"/>
            </a:solidFill>
          </a:ln>
        </p:spPr>
        <p:txBody>
          <a:bodyPr wrap="square" rtlCol="0">
            <a:spAutoFit/>
          </a:bodyPr>
          <a:lstStyle/>
          <a:p>
            <a:pPr algn="ctr"/>
            <a:r>
              <a:rPr lang="en-US"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2224912" y="4224567"/>
            <a:ext cx="702784" cy="369332"/>
          </a:xfrm>
          <a:prstGeom prst="rect">
            <a:avLst/>
          </a:prstGeom>
          <a:noFill/>
          <a:ln>
            <a:solidFill>
              <a:schemeClr val="accent1"/>
            </a:solidFill>
          </a:ln>
        </p:spPr>
        <p:txBody>
          <a:bodyPr wrap="square" rtlCol="0">
            <a:spAutoFit/>
          </a:bodyPr>
          <a:lstStyle/>
          <a:p>
            <a:pPr algn="ctr"/>
            <a:r>
              <a:rPr lang="en-US"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10029825" y="1997880"/>
            <a:ext cx="1432413" cy="369332"/>
          </a:xfrm>
          <a:prstGeom prst="rect">
            <a:avLst/>
          </a:prstGeom>
          <a:noFill/>
        </p:spPr>
        <p:txBody>
          <a:bodyPr wrap="square" rtlCol="0">
            <a:spAutoFit/>
          </a:bodyPr>
          <a:lstStyle/>
          <a:p>
            <a:r>
              <a:rPr lang="en-US"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10029825" y="3794612"/>
            <a:ext cx="1432413" cy="369332"/>
          </a:xfrm>
          <a:prstGeom prst="rect">
            <a:avLst/>
          </a:prstGeom>
          <a:noFill/>
        </p:spPr>
        <p:txBody>
          <a:bodyPr wrap="square" rtlCol="0">
            <a:spAutoFit/>
          </a:bodyPr>
          <a:lstStyle/>
          <a:p>
            <a:r>
              <a:rPr lang="en-US"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10029825" y="4409233"/>
            <a:ext cx="1432413" cy="369332"/>
          </a:xfrm>
          <a:prstGeom prst="rect">
            <a:avLst/>
          </a:prstGeom>
          <a:noFill/>
        </p:spPr>
        <p:txBody>
          <a:bodyPr wrap="square" rtlCol="0">
            <a:spAutoFit/>
          </a:bodyPr>
          <a:lstStyle/>
          <a:p>
            <a:r>
              <a:rPr lang="en-US" b="1" dirty="0"/>
              <a:t>Data</a:t>
            </a:r>
          </a:p>
        </p:txBody>
      </p:sp>
      <p:sp>
        <p:nvSpPr>
          <p:cNvPr id="3" name="TextBox 2">
            <a:extLst>
              <a:ext uri="{FF2B5EF4-FFF2-40B4-BE49-F238E27FC236}">
                <a16:creationId xmlns:a16="http://schemas.microsoft.com/office/drawing/2014/main" id="{81BF3DA9-0CF3-3548-AB9A-33C3DB2B9227}"/>
              </a:ext>
            </a:extLst>
          </p:cNvPr>
          <p:cNvSpPr txBox="1"/>
          <p:nvPr/>
        </p:nvSpPr>
        <p:spPr>
          <a:xfrm>
            <a:off x="5092198" y="1386139"/>
            <a:ext cx="2588629" cy="369332"/>
          </a:xfrm>
          <a:prstGeom prst="rect">
            <a:avLst/>
          </a:prstGeom>
          <a:noFill/>
        </p:spPr>
        <p:txBody>
          <a:bodyPr wrap="square" rtlCol="0">
            <a:spAutoFit/>
          </a:bodyPr>
          <a:lstStyle/>
          <a:p>
            <a:r>
              <a:rPr lang="en-US" dirty="0"/>
              <a:t>{Get: Check-In Details}</a:t>
            </a:r>
          </a:p>
        </p:txBody>
      </p:sp>
      <p:cxnSp>
        <p:nvCxnSpPr>
          <p:cNvPr id="71" name="Straight Arrow Connector 70">
            <a:extLst>
              <a:ext uri="{FF2B5EF4-FFF2-40B4-BE49-F238E27FC236}">
                <a16:creationId xmlns:a16="http://schemas.microsoft.com/office/drawing/2014/main" id="{891E0E35-89CB-C14B-BFA1-8B4326342E7C}"/>
              </a:ext>
            </a:extLst>
          </p:cNvPr>
          <p:cNvCxnSpPr>
            <a:cxnSpLocks/>
          </p:cNvCxnSpPr>
          <p:nvPr/>
        </p:nvCxnSpPr>
        <p:spPr>
          <a:xfrm>
            <a:off x="4119071" y="1549640"/>
            <a:ext cx="1869788" cy="4688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439D752-6F8E-954B-95D4-DE04A5190D8B}"/>
              </a:ext>
            </a:extLst>
          </p:cNvPr>
          <p:cNvSpPr txBox="1"/>
          <p:nvPr/>
        </p:nvSpPr>
        <p:spPr>
          <a:xfrm>
            <a:off x="4551513" y="2982876"/>
            <a:ext cx="609462" cy="830997"/>
          </a:xfrm>
          <a:prstGeom prst="rect">
            <a:avLst/>
          </a:prstGeom>
          <a:noFill/>
        </p:spPr>
        <p:txBody>
          <a:bodyPr wrap="none" rtlCol="0">
            <a:spAutoFit/>
          </a:bodyPr>
          <a:lstStyle/>
          <a:p>
            <a:r>
              <a:rPr lang="en-US" sz="4800" dirty="0"/>
              <a:t>…</a:t>
            </a:r>
          </a:p>
        </p:txBody>
      </p:sp>
      <p:cxnSp>
        <p:nvCxnSpPr>
          <p:cNvPr id="73" name="Straight Arrow Connector 72">
            <a:extLst>
              <a:ext uri="{FF2B5EF4-FFF2-40B4-BE49-F238E27FC236}">
                <a16:creationId xmlns:a16="http://schemas.microsoft.com/office/drawing/2014/main" id="{B9D3EEF7-03FA-144E-9AF8-2C9491185CAA}"/>
              </a:ext>
            </a:extLst>
          </p:cNvPr>
          <p:cNvCxnSpPr>
            <a:cxnSpLocks/>
            <a:endCxn id="11" idx="1"/>
          </p:cNvCxnSpPr>
          <p:nvPr/>
        </p:nvCxnSpPr>
        <p:spPr>
          <a:xfrm>
            <a:off x="5856231" y="2456550"/>
            <a:ext cx="1018334" cy="8076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481A8C9-DA4B-2F41-A334-9D39BFE392C8}"/>
              </a:ext>
            </a:extLst>
          </p:cNvPr>
          <p:cNvCxnSpPr>
            <a:cxnSpLocks/>
          </p:cNvCxnSpPr>
          <p:nvPr/>
        </p:nvCxnSpPr>
        <p:spPr>
          <a:xfrm flipH="1">
            <a:off x="5856231" y="3693608"/>
            <a:ext cx="2339009" cy="163948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1733AFB-D62D-4649-8A22-9440A4B1B503}"/>
              </a:ext>
            </a:extLst>
          </p:cNvPr>
          <p:cNvSpPr txBox="1"/>
          <p:nvPr/>
        </p:nvSpPr>
        <p:spPr>
          <a:xfrm>
            <a:off x="6267541" y="2482472"/>
            <a:ext cx="1302280" cy="307777"/>
          </a:xfrm>
          <a:prstGeom prst="rect">
            <a:avLst/>
          </a:prstGeom>
          <a:noFill/>
        </p:spPr>
        <p:txBody>
          <a:bodyPr wrap="square" rtlCol="0">
            <a:spAutoFit/>
          </a:bodyPr>
          <a:lstStyle/>
          <a:p>
            <a:r>
              <a:rPr lang="en-US" sz="1400" dirty="0"/>
              <a:t>{Create Query}</a:t>
            </a:r>
          </a:p>
        </p:txBody>
      </p:sp>
      <p:sp>
        <p:nvSpPr>
          <p:cNvPr id="79" name="TextBox 78">
            <a:extLst>
              <a:ext uri="{FF2B5EF4-FFF2-40B4-BE49-F238E27FC236}">
                <a16:creationId xmlns:a16="http://schemas.microsoft.com/office/drawing/2014/main" id="{D3EE36BC-F127-B946-8602-6FE280FFC0A8}"/>
              </a:ext>
            </a:extLst>
          </p:cNvPr>
          <p:cNvSpPr txBox="1"/>
          <p:nvPr/>
        </p:nvSpPr>
        <p:spPr>
          <a:xfrm>
            <a:off x="7165738" y="4325036"/>
            <a:ext cx="1302280" cy="954107"/>
          </a:xfrm>
          <a:prstGeom prst="rect">
            <a:avLst/>
          </a:prstGeom>
          <a:noFill/>
        </p:spPr>
        <p:txBody>
          <a:bodyPr wrap="square" rtlCol="0">
            <a:spAutoFit/>
          </a:bodyPr>
          <a:lstStyle/>
          <a:p>
            <a:pPr algn="ctr"/>
            <a:r>
              <a:rPr lang="en-US" sz="1400" dirty="0"/>
              <a:t>{Query Accounts and Housekeeping using a join}</a:t>
            </a:r>
          </a:p>
        </p:txBody>
      </p:sp>
    </p:spTree>
    <p:extLst>
      <p:ext uri="{BB962C8B-B14F-4D97-AF65-F5344CB8AC3E}">
        <p14:creationId xmlns:p14="http://schemas.microsoft.com/office/powerpoint/2010/main" val="411613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7" grpId="0"/>
      <p:bldP spid="7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BE7C0-8853-AF43-9C64-BEEFB7549C8F}"/>
              </a:ext>
            </a:extLst>
          </p:cNvPr>
          <p:cNvSpPr>
            <a:spLocks noGrp="1"/>
          </p:cNvSpPr>
          <p:nvPr>
            <p:ph type="title"/>
          </p:nvPr>
        </p:nvSpPr>
        <p:spPr/>
        <p:txBody>
          <a:bodyPr/>
          <a:lstStyle/>
          <a:p>
            <a:r>
              <a:rPr lang="en-US" dirty="0"/>
              <a:t>The Challenge with Microservices</a:t>
            </a:r>
          </a:p>
        </p:txBody>
      </p:sp>
      <p:sp>
        <p:nvSpPr>
          <p:cNvPr id="5" name="Text Placeholder 4">
            <a:extLst>
              <a:ext uri="{FF2B5EF4-FFF2-40B4-BE49-F238E27FC236}">
                <a16:creationId xmlns:a16="http://schemas.microsoft.com/office/drawing/2014/main" id="{536ABA85-1AA8-F140-9F5B-DAEA2B9765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7155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3795601" y="2051118"/>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Web</a:t>
            </a:r>
          </a:p>
        </p:txBody>
      </p:sp>
      <p:sp>
        <p:nvSpPr>
          <p:cNvPr id="4" name="TextBox 3">
            <a:extLst>
              <a:ext uri="{FF2B5EF4-FFF2-40B4-BE49-F238E27FC236}">
                <a16:creationId xmlns:a16="http://schemas.microsoft.com/office/drawing/2014/main" id="{F47A548E-A629-6B40-8CE9-6F79DF2EC983}"/>
              </a:ext>
            </a:extLst>
          </p:cNvPr>
          <p:cNvSpPr txBox="1"/>
          <p:nvPr/>
        </p:nvSpPr>
        <p:spPr>
          <a:xfrm>
            <a:off x="3972861" y="241431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5372153" y="483492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3568700" y="1545102"/>
            <a:ext cx="4000479"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6649385" y="3442077"/>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1707974" y="3341066"/>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4771350" y="6056386"/>
            <a:ext cx="2416360" cy="369332"/>
          </a:xfrm>
          <a:prstGeom prst="rect">
            <a:avLst/>
          </a:prstGeom>
          <a:noFill/>
        </p:spPr>
        <p:txBody>
          <a:bodyPr wrap="square" rtlCol="0">
            <a:spAutoFit/>
          </a:bodyPr>
          <a:lstStyle/>
          <a:p>
            <a:r>
              <a:rPr lang="en-US" dirty="0"/>
              <a:t>Share Schema not Type</a:t>
            </a:r>
          </a:p>
        </p:txBody>
      </p:sp>
      <p:sp>
        <p:nvSpPr>
          <p:cNvPr id="24" name="TextBox 23">
            <a:extLst>
              <a:ext uri="{FF2B5EF4-FFF2-40B4-BE49-F238E27FC236}">
                <a16:creationId xmlns:a16="http://schemas.microsoft.com/office/drawing/2014/main" id="{9E693E1B-8747-C642-A87F-607DBB7CBC7E}"/>
              </a:ext>
            </a:extLst>
          </p:cNvPr>
          <p:cNvSpPr txBox="1"/>
          <p:nvPr/>
        </p:nvSpPr>
        <p:spPr>
          <a:xfrm>
            <a:off x="5156647" y="3826190"/>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5876641" y="4195522"/>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657E962-0F01-2649-94CE-CE29E1FE320B}"/>
              </a:ext>
            </a:extLst>
          </p:cNvPr>
          <p:cNvSpPr txBox="1"/>
          <p:nvPr/>
        </p:nvSpPr>
        <p:spPr>
          <a:xfrm>
            <a:off x="399924" y="232694"/>
            <a:ext cx="4115343" cy="646331"/>
          </a:xfrm>
          <a:prstGeom prst="rect">
            <a:avLst/>
          </a:prstGeom>
          <a:noFill/>
        </p:spPr>
        <p:txBody>
          <a:bodyPr wrap="square" rtlCol="0">
            <a:spAutoFit/>
          </a:bodyPr>
          <a:lstStyle/>
          <a:p>
            <a:pPr algn="ctr"/>
            <a:r>
              <a:rPr lang="en-US" sz="3600" b="1" dirty="0"/>
              <a:t>SOA (Microservices)</a:t>
            </a:r>
          </a:p>
        </p:txBody>
      </p:sp>
      <p:sp>
        <p:nvSpPr>
          <p:cNvPr id="22" name="TextBox 21">
            <a:extLst>
              <a:ext uri="{FF2B5EF4-FFF2-40B4-BE49-F238E27FC236}">
                <a16:creationId xmlns:a16="http://schemas.microsoft.com/office/drawing/2014/main" id="{9387B2ED-134B-454F-8C0D-059507A60112}"/>
              </a:ext>
            </a:extLst>
          </p:cNvPr>
          <p:cNvSpPr txBox="1"/>
          <p:nvPr/>
        </p:nvSpPr>
        <p:spPr>
          <a:xfrm>
            <a:off x="4515267" y="555858"/>
            <a:ext cx="2416360" cy="369332"/>
          </a:xfrm>
          <a:prstGeom prst="rect">
            <a:avLst/>
          </a:prstGeom>
          <a:noFill/>
        </p:spPr>
        <p:txBody>
          <a:bodyPr wrap="square" rtlCol="0">
            <a:spAutoFit/>
          </a:bodyPr>
          <a:lstStyle/>
          <a:p>
            <a:r>
              <a:rPr lang="en-US" dirty="0"/>
              <a:t>Compatibility by Policy</a:t>
            </a:r>
          </a:p>
        </p:txBody>
      </p:sp>
      <p:sp>
        <p:nvSpPr>
          <p:cNvPr id="2" name="Slide Number Placeholder 1">
            <a:extLst>
              <a:ext uri="{FF2B5EF4-FFF2-40B4-BE49-F238E27FC236}">
                <a16:creationId xmlns:a16="http://schemas.microsoft.com/office/drawing/2014/main" id="{6322BAE3-6B14-A246-9B04-38ED9890FB5F}"/>
              </a:ext>
            </a:extLst>
          </p:cNvPr>
          <p:cNvSpPr>
            <a:spLocks noGrp="1"/>
          </p:cNvSpPr>
          <p:nvPr>
            <p:ph type="sldNum" sz="quarter" idx="12"/>
          </p:nvPr>
        </p:nvSpPr>
        <p:spPr/>
        <p:txBody>
          <a:bodyPr/>
          <a:lstStyle/>
          <a:p>
            <a:fld id="{AA792DF1-A555-43FA-AD2F-E7EC51E120F1}" type="slidenum">
              <a:rPr lang="en-GB" smtClean="0"/>
              <a:t>14</a:t>
            </a:fld>
            <a:endParaRPr lang="en-GB" dirty="0"/>
          </a:p>
        </p:txBody>
      </p:sp>
      <p:sp>
        <p:nvSpPr>
          <p:cNvPr id="14" name="Rectangle 13">
            <a:extLst>
              <a:ext uri="{FF2B5EF4-FFF2-40B4-BE49-F238E27FC236}">
                <a16:creationId xmlns:a16="http://schemas.microsoft.com/office/drawing/2014/main" id="{21C4D3F1-E845-3343-8FA6-A4D410A00447}"/>
              </a:ext>
            </a:extLst>
          </p:cNvPr>
          <p:cNvSpPr/>
          <p:nvPr/>
        </p:nvSpPr>
        <p:spPr>
          <a:xfrm>
            <a:off x="5748382" y="2216541"/>
            <a:ext cx="1585913" cy="10600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Worker</a:t>
            </a:r>
          </a:p>
        </p:txBody>
      </p:sp>
      <p:sp>
        <p:nvSpPr>
          <p:cNvPr id="15" name="TextBox 14">
            <a:extLst>
              <a:ext uri="{FF2B5EF4-FFF2-40B4-BE49-F238E27FC236}">
                <a16:creationId xmlns:a16="http://schemas.microsoft.com/office/drawing/2014/main" id="{E3EF7DC9-49C5-E64D-9EF0-F505C7C6FAC0}"/>
              </a:ext>
            </a:extLst>
          </p:cNvPr>
          <p:cNvSpPr txBox="1"/>
          <p:nvPr/>
        </p:nvSpPr>
        <p:spPr>
          <a:xfrm>
            <a:off x="3596634" y="1093587"/>
            <a:ext cx="1837267" cy="369332"/>
          </a:xfrm>
          <a:prstGeom prst="rect">
            <a:avLst/>
          </a:prstGeom>
          <a:noFill/>
          <a:ln>
            <a:solidFill>
              <a:schemeClr val="tx1"/>
            </a:solidFill>
          </a:ln>
        </p:spPr>
        <p:txBody>
          <a:bodyPr wrap="square" rtlCol="0">
            <a:spAutoFit/>
          </a:bodyPr>
          <a:lstStyle/>
          <a:p>
            <a:r>
              <a:rPr lang="en-US" dirty="0"/>
              <a:t>Service Boundary</a:t>
            </a:r>
          </a:p>
        </p:txBody>
      </p:sp>
    </p:spTree>
    <p:extLst>
      <p:ext uri="{BB962C8B-B14F-4D97-AF65-F5344CB8AC3E}">
        <p14:creationId xmlns:p14="http://schemas.microsoft.com/office/powerpoint/2010/main" val="4269508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83"/>
          <p:cNvSpPr txBox="1">
            <a:spLocks noGrp="1"/>
          </p:cNvSpPr>
          <p:nvPr>
            <p:ph type="title"/>
          </p:nvPr>
        </p:nvSpPr>
        <p:spPr>
          <a:xfrm>
            <a:off x="2332250" y="495105"/>
            <a:ext cx="8520600" cy="572700"/>
          </a:xfrm>
          <a:prstGeom prst="rect">
            <a:avLst/>
          </a:prstGeom>
        </p:spPr>
        <p:txBody>
          <a:bodyPr spcFirstLastPara="1" vert="horz" wrap="square" lIns="91425" tIns="91425" rIns="91425" bIns="91425" rtlCol="0" anchor="t" anchorCtr="0">
            <a:noAutofit/>
          </a:bodyPr>
          <a:lstStyle/>
          <a:p>
            <a:pPr algn="l"/>
            <a:r>
              <a:rPr lang="en-GB" sz="2800" dirty="0"/>
              <a:t>What is a microservice?</a:t>
            </a:r>
            <a:endParaRPr sz="2800" dirty="0"/>
          </a:p>
        </p:txBody>
      </p:sp>
      <p:sp>
        <p:nvSpPr>
          <p:cNvPr id="423" name="Google Shape;423;p83"/>
          <p:cNvSpPr txBox="1"/>
          <p:nvPr/>
        </p:nvSpPr>
        <p:spPr>
          <a:xfrm>
            <a:off x="2250600" y="2627700"/>
            <a:ext cx="7690800" cy="1412700"/>
          </a:xfrm>
          <a:prstGeom prst="rect">
            <a:avLst/>
          </a:prstGeom>
          <a:noFill/>
          <a:ln>
            <a:noFill/>
          </a:ln>
        </p:spPr>
        <p:txBody>
          <a:bodyPr spcFirstLastPara="1" wrap="square" lIns="91425" tIns="91425" rIns="91425" bIns="91425" anchor="t" anchorCtr="0">
            <a:noAutofit/>
          </a:bodyPr>
          <a:lstStyle/>
          <a:p>
            <a:pPr algn="ctr"/>
            <a:r>
              <a:rPr lang="en-GB" dirty="0">
                <a:latin typeface="Ubuntu"/>
                <a:ea typeface="Ubuntu"/>
                <a:cs typeface="Ubuntu"/>
                <a:sym typeface="Ubuntu"/>
              </a:rPr>
              <a:t>SOA is focused on business </a:t>
            </a:r>
            <a:r>
              <a:rPr lang="en-GB" i="1" dirty="0">
                <a:latin typeface="Ubuntu"/>
                <a:ea typeface="Ubuntu"/>
                <a:cs typeface="Ubuntu"/>
                <a:sym typeface="Ubuntu"/>
              </a:rPr>
              <a:t>processes</a:t>
            </a:r>
            <a:r>
              <a:rPr lang="en-GB" dirty="0">
                <a:latin typeface="Ubuntu"/>
                <a:ea typeface="Ubuntu"/>
                <a:cs typeface="Ubuntu"/>
                <a:sym typeface="Ubuntu"/>
              </a:rPr>
              <a:t>… </a:t>
            </a:r>
            <a:r>
              <a:rPr lang="en-GB" i="1" dirty="0">
                <a:latin typeface="Ubuntu"/>
                <a:ea typeface="Ubuntu"/>
                <a:cs typeface="Ubuntu"/>
                <a:sym typeface="Ubuntu"/>
              </a:rPr>
              <a:t>a service should represent a self-contained functionality that corresponds to a real-world business activity</a:t>
            </a:r>
            <a:r>
              <a:rPr lang="en-GB" dirty="0">
                <a:latin typeface="Ubuntu"/>
                <a:ea typeface="Ubuntu"/>
                <a:cs typeface="Ubuntu"/>
                <a:sym typeface="Ubuntu"/>
              </a:rPr>
              <a:t>.</a:t>
            </a:r>
            <a:endParaRPr dirty="0">
              <a:latin typeface="Ubuntu"/>
              <a:ea typeface="Ubuntu"/>
              <a:cs typeface="Ubuntu"/>
              <a:sym typeface="Ubuntu"/>
            </a:endParaRPr>
          </a:p>
          <a:p>
            <a:endParaRPr dirty="0"/>
          </a:p>
          <a:p>
            <a:pPr algn="r"/>
            <a:r>
              <a:rPr lang="en-GB" sz="1000" dirty="0" err="1"/>
              <a:t>Josuttis</a:t>
            </a:r>
            <a:r>
              <a:rPr lang="en-GB" sz="1000" dirty="0"/>
              <a:t>, Nicolai M.. SOA in Practice: The Art of Distributed System Design . O'Reilly Media. Kindle Edition. </a:t>
            </a:r>
            <a:endParaRPr sz="1000" dirty="0"/>
          </a:p>
        </p:txBody>
      </p:sp>
    </p:spTree>
    <p:extLst>
      <p:ext uri="{BB962C8B-B14F-4D97-AF65-F5344CB8AC3E}">
        <p14:creationId xmlns:p14="http://schemas.microsoft.com/office/powerpoint/2010/main" val="4221631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44663"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4028740"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7037375" y="231806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859003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2454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4210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204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8756914" y="247714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8923177" y="378028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3510819" y="1334189"/>
            <a:ext cx="4974336" cy="415498"/>
          </a:xfrm>
          <a:prstGeom prst="rect">
            <a:avLst/>
          </a:prstGeom>
          <a:noFill/>
        </p:spPr>
        <p:txBody>
          <a:bodyPr wrap="square" rtlCol="0">
            <a:spAutoFit/>
          </a:bodyPr>
          <a:lstStyle/>
          <a:p>
            <a:pPr algn="ctr"/>
            <a:r>
              <a:rPr lang="en-US" sz="2100" dirty="0"/>
              <a:t>Microservices</a:t>
            </a:r>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4287432" y="37878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268775" y="378028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2537510" y="37878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2" name="Rectangle 41">
            <a:extLst>
              <a:ext uri="{FF2B5EF4-FFF2-40B4-BE49-F238E27FC236}">
                <a16:creationId xmlns:a16="http://schemas.microsoft.com/office/drawing/2014/main" id="{2980A2AF-C6A7-0444-A1C5-5D06006DDB5D}"/>
              </a:ext>
            </a:extLst>
          </p:cNvPr>
          <p:cNvSpPr/>
          <p:nvPr/>
        </p:nvSpPr>
        <p:spPr>
          <a:xfrm>
            <a:off x="5559021" y="2320169"/>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5726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5806022" y="379037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16</a:t>
            </a:fld>
            <a:endParaRPr lang="en-GB"/>
          </a:p>
        </p:txBody>
      </p:sp>
    </p:spTree>
    <p:extLst>
      <p:ext uri="{BB962C8B-B14F-4D97-AF65-F5344CB8AC3E}">
        <p14:creationId xmlns:p14="http://schemas.microsoft.com/office/powerpoint/2010/main" val="747481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4960829" y="5035689"/>
            <a:ext cx="2584669" cy="707886"/>
          </a:xfrm>
          <a:prstGeom prst="rect">
            <a:avLst/>
          </a:prstGeom>
          <a:noFill/>
        </p:spPr>
        <p:txBody>
          <a:bodyPr wrap="square" rtlCol="0">
            <a:spAutoFit/>
          </a:bodyPr>
          <a:lstStyle/>
          <a:p>
            <a:r>
              <a:rPr lang="en-US" sz="4000" dirty="0"/>
              <a:t>Commands</a:t>
            </a:r>
          </a:p>
        </p:txBody>
      </p:sp>
      <p:pic>
        <p:nvPicPr>
          <p:cNvPr id="1026" name="Picture 2">
            <a:extLst>
              <a:ext uri="{FF2B5EF4-FFF2-40B4-BE49-F238E27FC236}">
                <a16:creationId xmlns:a16="http://schemas.microsoft.com/office/drawing/2014/main" id="{D18DD4AC-14ED-264B-8316-C2103262A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4" y="2220119"/>
            <a:ext cx="30734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809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C7DFADB-FB17-2B40-8D0E-457A806FEB51}"/>
              </a:ext>
            </a:extLst>
          </p:cNvPr>
          <p:cNvSpPr/>
          <p:nvPr/>
        </p:nvSpPr>
        <p:spPr>
          <a:xfrm>
            <a:off x="1343430" y="2321169"/>
            <a:ext cx="1585913" cy="219837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a:extLst>
              <a:ext uri="{FF2B5EF4-FFF2-40B4-BE49-F238E27FC236}">
                <a16:creationId xmlns:a16="http://schemas.microsoft.com/office/drawing/2014/main" id="{CA489BCB-8086-2747-82AA-69CE87F30975}"/>
              </a:ext>
            </a:extLst>
          </p:cNvPr>
          <p:cNvSpPr/>
          <p:nvPr/>
        </p:nvSpPr>
        <p:spPr>
          <a:xfrm>
            <a:off x="3670625" y="2321168"/>
            <a:ext cx="1676399" cy="21859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95C3F7C9-563A-7548-B760-9C388070939E}"/>
              </a:ext>
            </a:extLst>
          </p:cNvPr>
          <p:cNvSpPr txBox="1"/>
          <p:nvPr/>
        </p:nvSpPr>
        <p:spPr>
          <a:xfrm>
            <a:off x="1520690" y="248066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901F7A16-9EFB-D44C-96C3-B14A7EE0E33D}"/>
              </a:ext>
            </a:extLst>
          </p:cNvPr>
          <p:cNvSpPr txBox="1"/>
          <p:nvPr/>
        </p:nvSpPr>
        <p:spPr>
          <a:xfrm>
            <a:off x="3931781"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TextBox 6">
            <a:extLst>
              <a:ext uri="{FF2B5EF4-FFF2-40B4-BE49-F238E27FC236}">
                <a16:creationId xmlns:a16="http://schemas.microsoft.com/office/drawing/2014/main" id="{9BF66B08-7E5E-AC4B-A1E9-799BFB9D6D5F}"/>
              </a:ext>
            </a:extLst>
          </p:cNvPr>
          <p:cNvSpPr txBox="1"/>
          <p:nvPr/>
        </p:nvSpPr>
        <p:spPr>
          <a:xfrm>
            <a:off x="6219128" y="5726253"/>
            <a:ext cx="521297" cy="369332"/>
          </a:xfrm>
          <a:prstGeom prst="rect">
            <a:avLst/>
          </a:prstGeom>
          <a:noFill/>
        </p:spPr>
        <p:txBody>
          <a:bodyPr wrap="none" rtlCol="0">
            <a:spAutoFit/>
          </a:bodyPr>
          <a:lstStyle/>
          <a:p>
            <a:r>
              <a:rPr lang="en-US" dirty="0"/>
              <a:t>Bus</a:t>
            </a:r>
          </a:p>
        </p:txBody>
      </p:sp>
      <p:sp>
        <p:nvSpPr>
          <p:cNvPr id="8" name="Flowchart: Magnetic Disk 12">
            <a:extLst>
              <a:ext uri="{FF2B5EF4-FFF2-40B4-BE49-F238E27FC236}">
                <a16:creationId xmlns:a16="http://schemas.microsoft.com/office/drawing/2014/main" id="{D8CB546F-A33E-BF40-9D7D-B16C20F85412}"/>
              </a:ext>
            </a:extLst>
          </p:cNvPr>
          <p:cNvSpPr/>
          <p:nvPr/>
        </p:nvSpPr>
        <p:spPr>
          <a:xfrm>
            <a:off x="3996617"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9" name="Flowchart: Magnetic Disk 12">
            <a:extLst>
              <a:ext uri="{FF2B5EF4-FFF2-40B4-BE49-F238E27FC236}">
                <a16:creationId xmlns:a16="http://schemas.microsoft.com/office/drawing/2014/main" id="{22335EE9-64EC-A846-B2D8-7B8CC3CFFE0C}"/>
              </a:ext>
            </a:extLst>
          </p:cNvPr>
          <p:cNvSpPr/>
          <p:nvPr/>
        </p:nvSpPr>
        <p:spPr>
          <a:xfrm>
            <a:off x="1577074"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0" name="Straight Arrow Connector 9">
            <a:extLst>
              <a:ext uri="{FF2B5EF4-FFF2-40B4-BE49-F238E27FC236}">
                <a16:creationId xmlns:a16="http://schemas.microsoft.com/office/drawing/2014/main" id="{DF1CBF92-364D-7E44-B007-DE0EF0D4B63E}"/>
              </a:ext>
            </a:extLst>
          </p:cNvPr>
          <p:cNvCxnSpPr>
            <a:cxnSpLocks/>
          </p:cNvCxnSpPr>
          <p:nvPr/>
        </p:nvCxnSpPr>
        <p:spPr>
          <a:xfrm>
            <a:off x="2150417" y="4519542"/>
            <a:ext cx="0"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a:extLst>
              <a:ext uri="{FF2B5EF4-FFF2-40B4-BE49-F238E27FC236}">
                <a16:creationId xmlns:a16="http://schemas.microsoft.com/office/drawing/2014/main" id="{950B9BF9-C548-554B-8545-8178E3109549}"/>
              </a:ext>
            </a:extLst>
          </p:cNvPr>
          <p:cNvSpPr/>
          <p:nvPr/>
        </p:nvSpPr>
        <p:spPr>
          <a:xfrm>
            <a:off x="4382343"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68D5F85-FAB3-B644-A64D-4F55A971F595}"/>
              </a:ext>
            </a:extLst>
          </p:cNvPr>
          <p:cNvCxnSpPr>
            <a:cxnSpLocks/>
          </p:cNvCxnSpPr>
          <p:nvPr/>
        </p:nvCxnSpPr>
        <p:spPr>
          <a:xfrm>
            <a:off x="6729795" y="4468775"/>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9CAAEE6-CC5C-8243-92BB-98860574DFF2}"/>
              </a:ext>
            </a:extLst>
          </p:cNvPr>
          <p:cNvSpPr/>
          <p:nvPr/>
        </p:nvSpPr>
        <p:spPr>
          <a:xfrm>
            <a:off x="5820603" y="2283453"/>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15" name="TextBox 14">
            <a:extLst>
              <a:ext uri="{FF2B5EF4-FFF2-40B4-BE49-F238E27FC236}">
                <a16:creationId xmlns:a16="http://schemas.microsoft.com/office/drawing/2014/main" id="{E2F1FCAE-727B-4D48-9F03-2CF5F79FE7F1}"/>
              </a:ext>
            </a:extLst>
          </p:cNvPr>
          <p:cNvSpPr txBox="1"/>
          <p:nvPr/>
        </p:nvSpPr>
        <p:spPr>
          <a:xfrm>
            <a:off x="6104471" y="248507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6580720" y="465333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6156889"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18" name="Can 17">
            <a:extLst>
              <a:ext uri="{FF2B5EF4-FFF2-40B4-BE49-F238E27FC236}">
                <a16:creationId xmlns:a16="http://schemas.microsoft.com/office/drawing/2014/main" id="{295987C2-B62E-8C4B-ACBE-982D745C80E3}"/>
              </a:ext>
            </a:extLst>
          </p:cNvPr>
          <p:cNvSpPr/>
          <p:nvPr/>
        </p:nvSpPr>
        <p:spPr>
          <a:xfrm>
            <a:off x="1987310"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18</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E0A56D-419B-BA42-B851-FF91EB0FEB6E}"/>
              </a:ext>
            </a:extLst>
          </p:cNvPr>
          <p:cNvSpPr/>
          <p:nvPr/>
        </p:nvSpPr>
        <p:spPr>
          <a:xfrm>
            <a:off x="7836305" y="2278998"/>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28" name="Rectangle 27">
            <a:extLst>
              <a:ext uri="{FF2B5EF4-FFF2-40B4-BE49-F238E27FC236}">
                <a16:creationId xmlns:a16="http://schemas.microsoft.com/office/drawing/2014/main" id="{E4E76E35-2FB6-B745-9EB9-8E3C2542F13C}"/>
              </a:ext>
            </a:extLst>
          </p:cNvPr>
          <p:cNvSpPr/>
          <p:nvPr/>
        </p:nvSpPr>
        <p:spPr>
          <a:xfrm>
            <a:off x="10010370" y="2268658"/>
            <a:ext cx="1676399" cy="21859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9" name="TextBox 28">
            <a:extLst>
              <a:ext uri="{FF2B5EF4-FFF2-40B4-BE49-F238E27FC236}">
                <a16:creationId xmlns:a16="http://schemas.microsoft.com/office/drawing/2014/main" id="{DCB346B0-35F6-6A49-88F0-410E8632BFDC}"/>
              </a:ext>
            </a:extLst>
          </p:cNvPr>
          <p:cNvSpPr txBox="1"/>
          <p:nvPr/>
        </p:nvSpPr>
        <p:spPr>
          <a:xfrm>
            <a:off x="8054433" y="246830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0" name="TextBox 29">
            <a:extLst>
              <a:ext uri="{FF2B5EF4-FFF2-40B4-BE49-F238E27FC236}">
                <a16:creationId xmlns:a16="http://schemas.microsoft.com/office/drawing/2014/main" id="{282A51FB-7CD1-1A41-A1AB-05291FFD2F90}"/>
              </a:ext>
            </a:extLst>
          </p:cNvPr>
          <p:cNvSpPr txBox="1"/>
          <p:nvPr/>
        </p:nvSpPr>
        <p:spPr>
          <a:xfrm>
            <a:off x="10232873"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1" name="Flowchart: Magnetic Disk 12">
            <a:extLst>
              <a:ext uri="{FF2B5EF4-FFF2-40B4-BE49-F238E27FC236}">
                <a16:creationId xmlns:a16="http://schemas.microsoft.com/office/drawing/2014/main" id="{B29E19C8-7097-BE43-8771-FD98A1D8A58F}"/>
              </a:ext>
            </a:extLst>
          </p:cNvPr>
          <p:cNvSpPr/>
          <p:nvPr/>
        </p:nvSpPr>
        <p:spPr>
          <a:xfrm>
            <a:off x="10273495"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8079572"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44" name="Straight Arrow Connector 43">
            <a:extLst>
              <a:ext uri="{FF2B5EF4-FFF2-40B4-BE49-F238E27FC236}">
                <a16:creationId xmlns:a16="http://schemas.microsoft.com/office/drawing/2014/main" id="{B84D99A6-FD5F-4D43-94A5-7895208D52BF}"/>
              </a:ext>
            </a:extLst>
          </p:cNvPr>
          <p:cNvCxnSpPr>
            <a:cxnSpLocks/>
          </p:cNvCxnSpPr>
          <p:nvPr/>
        </p:nvCxnSpPr>
        <p:spPr>
          <a:xfrm>
            <a:off x="8709471" y="4467338"/>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Can 44">
            <a:extLst>
              <a:ext uri="{FF2B5EF4-FFF2-40B4-BE49-F238E27FC236}">
                <a16:creationId xmlns:a16="http://schemas.microsoft.com/office/drawing/2014/main" id="{82EA8CCC-E7A1-B944-A773-EA948C8972D2}"/>
              </a:ext>
            </a:extLst>
          </p:cNvPr>
          <p:cNvSpPr/>
          <p:nvPr/>
        </p:nvSpPr>
        <p:spPr>
          <a:xfrm>
            <a:off x="8560396" y="465189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Arrow Connector 45">
            <a:extLst>
              <a:ext uri="{FF2B5EF4-FFF2-40B4-BE49-F238E27FC236}">
                <a16:creationId xmlns:a16="http://schemas.microsoft.com/office/drawing/2014/main" id="{70EF2014-6995-6A42-B641-C29EF35F6082}"/>
              </a:ext>
            </a:extLst>
          </p:cNvPr>
          <p:cNvCxnSpPr>
            <a:cxnSpLocks/>
          </p:cNvCxnSpPr>
          <p:nvPr/>
        </p:nvCxnSpPr>
        <p:spPr>
          <a:xfrm>
            <a:off x="10987297" y="4492359"/>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C52034C2-A30E-4D40-88F6-2914DF266DC1}"/>
              </a:ext>
            </a:extLst>
          </p:cNvPr>
          <p:cNvSpPr/>
          <p:nvPr/>
        </p:nvSpPr>
        <p:spPr>
          <a:xfrm>
            <a:off x="10838222" y="46769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987736" y="440120"/>
            <a:ext cx="1231392" cy="369332"/>
          </a:xfrm>
          <a:prstGeom prst="rect">
            <a:avLst/>
          </a:prstGeom>
          <a:noFill/>
          <a:ln>
            <a:solidFill>
              <a:schemeClr val="accent1"/>
            </a:solidFill>
          </a:ln>
        </p:spPr>
        <p:txBody>
          <a:bodyPr wrap="square" rtlCol="0">
            <a:spAutoFit/>
          </a:bodyPr>
          <a:lstStyle/>
          <a:p>
            <a:pPr algn="ctr"/>
            <a:r>
              <a:rPr lang="en-US" dirty="0"/>
              <a:t>Partner</a:t>
            </a:r>
          </a:p>
        </p:txBody>
      </p:sp>
      <p:cxnSp>
        <p:nvCxnSpPr>
          <p:cNvPr id="66" name="Straight Arrow Connector 65">
            <a:extLst>
              <a:ext uri="{FF2B5EF4-FFF2-40B4-BE49-F238E27FC236}">
                <a16:creationId xmlns:a16="http://schemas.microsoft.com/office/drawing/2014/main" id="{13C296F3-77F9-C74E-86F2-8D86FAA981F0}"/>
              </a:ext>
            </a:extLst>
          </p:cNvPr>
          <p:cNvCxnSpPr>
            <a:cxnSpLocks/>
            <a:endCxn id="5" idx="0"/>
          </p:cNvCxnSpPr>
          <p:nvPr/>
        </p:nvCxnSpPr>
        <p:spPr>
          <a:xfrm flipH="1">
            <a:off x="2136386" y="820285"/>
            <a:ext cx="5297616" cy="1660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64C8F9F-A726-6F41-9ECD-41AA7553890B}"/>
              </a:ext>
            </a:extLst>
          </p:cNvPr>
          <p:cNvSpPr txBox="1"/>
          <p:nvPr/>
        </p:nvSpPr>
        <p:spPr>
          <a:xfrm>
            <a:off x="2752082" y="871085"/>
            <a:ext cx="2157720" cy="369332"/>
          </a:xfrm>
          <a:prstGeom prst="rect">
            <a:avLst/>
          </a:prstGeom>
          <a:noFill/>
        </p:spPr>
        <p:txBody>
          <a:bodyPr wrap="square" rtlCol="0">
            <a:spAutoFit/>
          </a:bodyPr>
          <a:lstStyle/>
          <a:p>
            <a:r>
              <a:rPr lang="en-US" dirty="0"/>
              <a:t>{POST: New Booking}</a:t>
            </a:r>
          </a:p>
        </p:txBody>
      </p:sp>
      <p:cxnSp>
        <p:nvCxnSpPr>
          <p:cNvPr id="61" name="Straight Arrow Connector 60">
            <a:extLst>
              <a:ext uri="{FF2B5EF4-FFF2-40B4-BE49-F238E27FC236}">
                <a16:creationId xmlns:a16="http://schemas.microsoft.com/office/drawing/2014/main" id="{85F1516B-0551-7240-9554-632D2815D902}"/>
              </a:ext>
            </a:extLst>
          </p:cNvPr>
          <p:cNvCxnSpPr>
            <a:cxnSpLocks/>
          </p:cNvCxnSpPr>
          <p:nvPr/>
        </p:nvCxnSpPr>
        <p:spPr>
          <a:xfrm>
            <a:off x="4531418" y="4492359"/>
            <a:ext cx="0"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9757C8-3A60-3A40-829F-0AA5459A0E95}"/>
              </a:ext>
            </a:extLst>
          </p:cNvPr>
          <p:cNvCxnSpPr>
            <a:cxnSpLocks/>
            <a:stCxn id="23" idx="2"/>
            <a:endCxn id="15" idx="0"/>
          </p:cNvCxnSpPr>
          <p:nvPr/>
        </p:nvCxnSpPr>
        <p:spPr>
          <a:xfrm flipH="1">
            <a:off x="6720167" y="804768"/>
            <a:ext cx="730353" cy="168030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E8D7225-DA8E-4C4A-872F-33074A3EBE31}"/>
              </a:ext>
            </a:extLst>
          </p:cNvPr>
          <p:cNvSpPr txBox="1"/>
          <p:nvPr/>
        </p:nvSpPr>
        <p:spPr>
          <a:xfrm>
            <a:off x="6878871" y="1209445"/>
            <a:ext cx="2157720" cy="369332"/>
          </a:xfrm>
          <a:prstGeom prst="rect">
            <a:avLst/>
          </a:prstGeom>
          <a:noFill/>
        </p:spPr>
        <p:txBody>
          <a:bodyPr wrap="square" rtlCol="0">
            <a:spAutoFit/>
          </a:bodyPr>
          <a:lstStyle/>
          <a:p>
            <a:r>
              <a:rPr lang="en-US" dirty="0">
                <a:solidFill>
                  <a:srgbClr val="FF0000"/>
                </a:solidFill>
              </a:rPr>
              <a:t>{GET: CC Details}</a:t>
            </a:r>
          </a:p>
        </p:txBody>
      </p:sp>
      <p:cxnSp>
        <p:nvCxnSpPr>
          <p:cNvPr id="65" name="Straight Arrow Connector 64">
            <a:extLst>
              <a:ext uri="{FF2B5EF4-FFF2-40B4-BE49-F238E27FC236}">
                <a16:creationId xmlns:a16="http://schemas.microsoft.com/office/drawing/2014/main" id="{EAD51D2C-50A7-684C-A039-3C91B371037C}"/>
              </a:ext>
            </a:extLst>
          </p:cNvPr>
          <p:cNvCxnSpPr>
            <a:cxnSpLocks/>
            <a:stCxn id="23" idx="2"/>
            <a:endCxn id="6" idx="0"/>
          </p:cNvCxnSpPr>
          <p:nvPr/>
        </p:nvCxnSpPr>
        <p:spPr>
          <a:xfrm flipH="1">
            <a:off x="4547477" y="804768"/>
            <a:ext cx="2903043" cy="1670906"/>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D7510F5-DAAA-8A4D-9805-DCCCE2BD976E}"/>
              </a:ext>
            </a:extLst>
          </p:cNvPr>
          <p:cNvSpPr txBox="1"/>
          <p:nvPr/>
        </p:nvSpPr>
        <p:spPr>
          <a:xfrm>
            <a:off x="4416395" y="1837981"/>
            <a:ext cx="2266041" cy="369332"/>
          </a:xfrm>
          <a:prstGeom prst="rect">
            <a:avLst/>
          </a:prstGeom>
          <a:noFill/>
        </p:spPr>
        <p:txBody>
          <a:bodyPr wrap="square" rtlCol="0">
            <a:spAutoFit/>
          </a:bodyPr>
          <a:lstStyle/>
          <a:p>
            <a:r>
              <a:rPr lang="en-US" dirty="0">
                <a:solidFill>
                  <a:srgbClr val="FF0000"/>
                </a:solidFill>
              </a:rPr>
              <a:t>{POST: Take Payment}</a:t>
            </a:r>
          </a:p>
        </p:txBody>
      </p:sp>
      <p:cxnSp>
        <p:nvCxnSpPr>
          <p:cNvPr id="71" name="Straight Arrow Connector 70">
            <a:extLst>
              <a:ext uri="{FF2B5EF4-FFF2-40B4-BE49-F238E27FC236}">
                <a16:creationId xmlns:a16="http://schemas.microsoft.com/office/drawing/2014/main" id="{294F98BF-3BC7-2441-940D-48AE89FEBEDB}"/>
              </a:ext>
            </a:extLst>
          </p:cNvPr>
          <p:cNvCxnSpPr>
            <a:cxnSpLocks/>
            <a:stCxn id="23" idx="2"/>
            <a:endCxn id="29" idx="0"/>
          </p:cNvCxnSpPr>
          <p:nvPr/>
        </p:nvCxnSpPr>
        <p:spPr>
          <a:xfrm>
            <a:off x="7450520" y="804768"/>
            <a:ext cx="1219609" cy="166353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00CCAD2-527F-6C44-8385-6BEC2A258FC4}"/>
              </a:ext>
            </a:extLst>
          </p:cNvPr>
          <p:cNvSpPr txBox="1"/>
          <p:nvPr/>
        </p:nvSpPr>
        <p:spPr>
          <a:xfrm>
            <a:off x="7434001" y="1897534"/>
            <a:ext cx="2353865" cy="369332"/>
          </a:xfrm>
          <a:prstGeom prst="rect">
            <a:avLst/>
          </a:prstGeom>
          <a:noFill/>
        </p:spPr>
        <p:txBody>
          <a:bodyPr wrap="square" rtlCol="0">
            <a:spAutoFit/>
          </a:bodyPr>
          <a:lstStyle/>
          <a:p>
            <a:r>
              <a:rPr lang="en-US" dirty="0">
                <a:solidFill>
                  <a:srgbClr val="FF0000"/>
                </a:solidFill>
              </a:rPr>
              <a:t>{POST: Reserve Room }</a:t>
            </a:r>
          </a:p>
        </p:txBody>
      </p:sp>
      <p:cxnSp>
        <p:nvCxnSpPr>
          <p:cNvPr id="75" name="Straight Arrow Connector 74">
            <a:extLst>
              <a:ext uri="{FF2B5EF4-FFF2-40B4-BE49-F238E27FC236}">
                <a16:creationId xmlns:a16="http://schemas.microsoft.com/office/drawing/2014/main" id="{8304E4F2-AA21-6942-88E0-64ADC1A625CF}"/>
              </a:ext>
            </a:extLst>
          </p:cNvPr>
          <p:cNvCxnSpPr>
            <a:cxnSpLocks/>
            <a:endCxn id="28" idx="0"/>
          </p:cNvCxnSpPr>
          <p:nvPr/>
        </p:nvCxnSpPr>
        <p:spPr>
          <a:xfrm>
            <a:off x="7481502" y="784860"/>
            <a:ext cx="3367068" cy="148379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4B1A1FA-A12E-CC43-B5EE-B565E7FA59C6}"/>
              </a:ext>
            </a:extLst>
          </p:cNvPr>
          <p:cNvSpPr txBox="1"/>
          <p:nvPr/>
        </p:nvSpPr>
        <p:spPr>
          <a:xfrm>
            <a:off x="8633432" y="1443145"/>
            <a:ext cx="2720368" cy="369332"/>
          </a:xfrm>
          <a:prstGeom prst="rect">
            <a:avLst/>
          </a:prstGeom>
          <a:noFill/>
        </p:spPr>
        <p:txBody>
          <a:bodyPr wrap="square" rtlCol="0">
            <a:spAutoFit/>
          </a:bodyPr>
          <a:lstStyle/>
          <a:p>
            <a:r>
              <a:rPr lang="en-US" dirty="0">
                <a:solidFill>
                  <a:srgbClr val="FF0000"/>
                </a:solidFill>
              </a:rPr>
              <a:t>{POST: Reduce Availability }</a:t>
            </a:r>
          </a:p>
        </p:txBody>
      </p:sp>
    </p:spTree>
    <p:extLst>
      <p:ext uri="{BB962C8B-B14F-4D97-AF65-F5344CB8AC3E}">
        <p14:creationId xmlns:p14="http://schemas.microsoft.com/office/powerpoint/2010/main" val="32913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4" grpId="0"/>
      <p:bldP spid="69" grpId="0"/>
      <p:bldP spid="72" grpId="0"/>
      <p:bldP spid="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85"/>
          <p:cNvSpPr txBox="1">
            <a:spLocks noGrp="1"/>
          </p:cNvSpPr>
          <p:nvPr>
            <p:ph type="title"/>
          </p:nvPr>
        </p:nvSpPr>
        <p:spPr>
          <a:xfrm>
            <a:off x="1835700" y="475557"/>
            <a:ext cx="8520600" cy="572700"/>
          </a:xfrm>
          <a:prstGeom prst="rect">
            <a:avLst/>
          </a:prstGeom>
        </p:spPr>
        <p:txBody>
          <a:bodyPr spcFirstLastPara="1" vert="horz" wrap="square" lIns="91425" tIns="91425" rIns="91425" bIns="91425" rtlCol="0" anchor="t" anchorCtr="0">
            <a:noAutofit/>
          </a:bodyPr>
          <a:lstStyle/>
          <a:p>
            <a:pPr algn="l"/>
            <a:r>
              <a:rPr lang="en-GB" sz="2800" dirty="0"/>
              <a:t>The Entity Service Problem</a:t>
            </a:r>
            <a:endParaRPr sz="2800" dirty="0"/>
          </a:p>
        </p:txBody>
      </p:sp>
      <p:sp>
        <p:nvSpPr>
          <p:cNvPr id="436" name="Google Shape;436;p85"/>
          <p:cNvSpPr txBox="1"/>
          <p:nvPr/>
        </p:nvSpPr>
        <p:spPr>
          <a:xfrm>
            <a:off x="5684675" y="5711475"/>
            <a:ext cx="4339200" cy="249000"/>
          </a:xfrm>
          <a:prstGeom prst="rect">
            <a:avLst/>
          </a:prstGeom>
          <a:noFill/>
          <a:ln>
            <a:noFill/>
          </a:ln>
        </p:spPr>
        <p:txBody>
          <a:bodyPr spcFirstLastPara="1" wrap="square" lIns="91425" tIns="91425" rIns="91425" bIns="91425" anchor="t" anchorCtr="0">
            <a:noAutofit/>
          </a:bodyPr>
          <a:lstStyle/>
          <a:p>
            <a:pPr algn="r"/>
            <a:r>
              <a:rPr lang="en-GB" sz="1000">
                <a:latin typeface="Ubuntu"/>
                <a:ea typeface="Ubuntu"/>
                <a:cs typeface="Ubuntu"/>
                <a:sym typeface="Ubuntu"/>
              </a:rPr>
              <a:t>See </a:t>
            </a:r>
            <a:r>
              <a:rPr lang="en-GB" sz="1000" u="sng">
                <a:solidFill>
                  <a:schemeClr val="hlink"/>
                </a:solidFill>
                <a:latin typeface="Ubuntu"/>
                <a:ea typeface="Ubuntu"/>
                <a:cs typeface="Ubuntu"/>
                <a:sym typeface="Ubuntu"/>
                <a:hlinkClick r:id="rId3"/>
              </a:rPr>
              <a:t>Avoiding the Entity Service</a:t>
            </a:r>
            <a:r>
              <a:rPr lang="en-GB" sz="1000">
                <a:latin typeface="Ubuntu"/>
                <a:ea typeface="Ubuntu"/>
                <a:cs typeface="Ubuntu"/>
                <a:sym typeface="Ubuntu"/>
              </a:rPr>
              <a:t>, Michael Nygard</a:t>
            </a:r>
            <a:endParaRPr sz="1000">
              <a:latin typeface="Ubuntu"/>
              <a:ea typeface="Ubuntu"/>
              <a:cs typeface="Ubuntu"/>
              <a:sym typeface="Ubuntu"/>
            </a:endParaRPr>
          </a:p>
        </p:txBody>
      </p:sp>
      <p:pic>
        <p:nvPicPr>
          <p:cNvPr id="3" name="Picture 2">
            <a:extLst>
              <a:ext uri="{FF2B5EF4-FFF2-40B4-BE49-F238E27FC236}">
                <a16:creationId xmlns:a16="http://schemas.microsoft.com/office/drawing/2014/main" id="{9B26DA0D-7E1E-884B-8A58-CDD3018DF2B3}"/>
              </a:ext>
            </a:extLst>
          </p:cNvPr>
          <p:cNvPicPr>
            <a:picLocks noChangeAspect="1"/>
          </p:cNvPicPr>
          <p:nvPr/>
        </p:nvPicPr>
        <p:blipFill>
          <a:blip r:embed="rId4"/>
          <a:stretch>
            <a:fillRect/>
          </a:stretch>
        </p:blipFill>
        <p:spPr>
          <a:xfrm>
            <a:off x="2257425" y="1143120"/>
            <a:ext cx="8455818" cy="4094396"/>
          </a:xfrm>
          <a:prstGeom prst="rect">
            <a:avLst/>
          </a:prstGeom>
        </p:spPr>
      </p:pic>
    </p:spTree>
    <p:extLst>
      <p:ext uri="{BB962C8B-B14F-4D97-AF65-F5344CB8AC3E}">
        <p14:creationId xmlns:p14="http://schemas.microsoft.com/office/powerpoint/2010/main" val="238383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914-49F0-A54F-8AA6-7DC10503E5D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DA4EB22-532B-AA43-BAA6-C0A9E7092DB9}"/>
              </a:ext>
            </a:extLst>
          </p:cNvPr>
          <p:cNvSpPr>
            <a:spLocks noGrp="1"/>
          </p:cNvSpPr>
          <p:nvPr>
            <p:ph idx="1"/>
          </p:nvPr>
        </p:nvSpPr>
        <p:spPr/>
        <p:txBody>
          <a:bodyPr/>
          <a:lstStyle/>
          <a:p>
            <a:r>
              <a:rPr lang="en-US" dirty="0"/>
              <a:t>Commands and Queries with a Monolith</a:t>
            </a:r>
          </a:p>
          <a:p>
            <a:r>
              <a:rPr lang="en-US" dirty="0"/>
              <a:t>The Challenge with Microservices</a:t>
            </a:r>
          </a:p>
          <a:p>
            <a:r>
              <a:rPr lang="en-US" dirty="0"/>
              <a:t>Queries: Composition</a:t>
            </a:r>
          </a:p>
          <a:p>
            <a:r>
              <a:rPr lang="en-US" dirty="0"/>
              <a:t>Commands: Conversations</a:t>
            </a:r>
          </a:p>
          <a:p>
            <a:r>
              <a:rPr lang="en-US" dirty="0"/>
              <a:t>Summary</a:t>
            </a:r>
          </a:p>
          <a:p>
            <a:endParaRPr lang="en-US" dirty="0"/>
          </a:p>
          <a:p>
            <a:endParaRPr lang="en-US" dirty="0"/>
          </a:p>
        </p:txBody>
      </p:sp>
    </p:spTree>
    <p:extLst>
      <p:ext uri="{BB962C8B-B14F-4D97-AF65-F5344CB8AC3E}">
        <p14:creationId xmlns:p14="http://schemas.microsoft.com/office/powerpoint/2010/main" val="2008056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C7DFADB-FB17-2B40-8D0E-457A806FEB51}"/>
              </a:ext>
            </a:extLst>
          </p:cNvPr>
          <p:cNvSpPr/>
          <p:nvPr/>
        </p:nvSpPr>
        <p:spPr>
          <a:xfrm>
            <a:off x="1343430" y="2321169"/>
            <a:ext cx="1585913" cy="219837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a:extLst>
              <a:ext uri="{FF2B5EF4-FFF2-40B4-BE49-F238E27FC236}">
                <a16:creationId xmlns:a16="http://schemas.microsoft.com/office/drawing/2014/main" id="{CA489BCB-8086-2747-82AA-69CE87F30975}"/>
              </a:ext>
            </a:extLst>
          </p:cNvPr>
          <p:cNvSpPr/>
          <p:nvPr/>
        </p:nvSpPr>
        <p:spPr>
          <a:xfrm>
            <a:off x="3670625" y="2321168"/>
            <a:ext cx="1676399" cy="21859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95C3F7C9-563A-7548-B760-9C388070939E}"/>
              </a:ext>
            </a:extLst>
          </p:cNvPr>
          <p:cNvSpPr txBox="1"/>
          <p:nvPr/>
        </p:nvSpPr>
        <p:spPr>
          <a:xfrm>
            <a:off x="1520690" y="248066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901F7A16-9EFB-D44C-96C3-B14A7EE0E33D}"/>
              </a:ext>
            </a:extLst>
          </p:cNvPr>
          <p:cNvSpPr txBox="1"/>
          <p:nvPr/>
        </p:nvSpPr>
        <p:spPr>
          <a:xfrm>
            <a:off x="3931781"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TextBox 6">
            <a:extLst>
              <a:ext uri="{FF2B5EF4-FFF2-40B4-BE49-F238E27FC236}">
                <a16:creationId xmlns:a16="http://schemas.microsoft.com/office/drawing/2014/main" id="{9BF66B08-7E5E-AC4B-A1E9-799BFB9D6D5F}"/>
              </a:ext>
            </a:extLst>
          </p:cNvPr>
          <p:cNvSpPr txBox="1"/>
          <p:nvPr/>
        </p:nvSpPr>
        <p:spPr>
          <a:xfrm>
            <a:off x="6219128" y="5726253"/>
            <a:ext cx="521297" cy="369332"/>
          </a:xfrm>
          <a:prstGeom prst="rect">
            <a:avLst/>
          </a:prstGeom>
          <a:noFill/>
        </p:spPr>
        <p:txBody>
          <a:bodyPr wrap="none" rtlCol="0">
            <a:spAutoFit/>
          </a:bodyPr>
          <a:lstStyle/>
          <a:p>
            <a:r>
              <a:rPr lang="en-US" dirty="0"/>
              <a:t>Bus</a:t>
            </a:r>
          </a:p>
        </p:txBody>
      </p:sp>
      <p:sp>
        <p:nvSpPr>
          <p:cNvPr id="8" name="Flowchart: Magnetic Disk 12">
            <a:extLst>
              <a:ext uri="{FF2B5EF4-FFF2-40B4-BE49-F238E27FC236}">
                <a16:creationId xmlns:a16="http://schemas.microsoft.com/office/drawing/2014/main" id="{D8CB546F-A33E-BF40-9D7D-B16C20F85412}"/>
              </a:ext>
            </a:extLst>
          </p:cNvPr>
          <p:cNvSpPr/>
          <p:nvPr/>
        </p:nvSpPr>
        <p:spPr>
          <a:xfrm>
            <a:off x="3996617"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9" name="Flowchart: Magnetic Disk 12">
            <a:extLst>
              <a:ext uri="{FF2B5EF4-FFF2-40B4-BE49-F238E27FC236}">
                <a16:creationId xmlns:a16="http://schemas.microsoft.com/office/drawing/2014/main" id="{22335EE9-64EC-A846-B2D8-7B8CC3CFFE0C}"/>
              </a:ext>
            </a:extLst>
          </p:cNvPr>
          <p:cNvSpPr/>
          <p:nvPr/>
        </p:nvSpPr>
        <p:spPr>
          <a:xfrm>
            <a:off x="1577074"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0" name="Straight Arrow Connector 9">
            <a:extLst>
              <a:ext uri="{FF2B5EF4-FFF2-40B4-BE49-F238E27FC236}">
                <a16:creationId xmlns:a16="http://schemas.microsoft.com/office/drawing/2014/main" id="{DF1CBF92-364D-7E44-B007-DE0EF0D4B63E}"/>
              </a:ext>
            </a:extLst>
          </p:cNvPr>
          <p:cNvCxnSpPr>
            <a:cxnSpLocks/>
          </p:cNvCxnSpPr>
          <p:nvPr/>
        </p:nvCxnSpPr>
        <p:spPr>
          <a:xfrm>
            <a:off x="2150417" y="4519542"/>
            <a:ext cx="0"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a:extLst>
              <a:ext uri="{FF2B5EF4-FFF2-40B4-BE49-F238E27FC236}">
                <a16:creationId xmlns:a16="http://schemas.microsoft.com/office/drawing/2014/main" id="{950B9BF9-C548-554B-8545-8178E3109549}"/>
              </a:ext>
            </a:extLst>
          </p:cNvPr>
          <p:cNvSpPr/>
          <p:nvPr/>
        </p:nvSpPr>
        <p:spPr>
          <a:xfrm>
            <a:off x="4382343"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68D5F85-FAB3-B644-A64D-4F55A971F595}"/>
              </a:ext>
            </a:extLst>
          </p:cNvPr>
          <p:cNvCxnSpPr>
            <a:cxnSpLocks/>
          </p:cNvCxnSpPr>
          <p:nvPr/>
        </p:nvCxnSpPr>
        <p:spPr>
          <a:xfrm>
            <a:off x="6729795" y="4468775"/>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9CAAEE6-CC5C-8243-92BB-98860574DFF2}"/>
              </a:ext>
            </a:extLst>
          </p:cNvPr>
          <p:cNvSpPr/>
          <p:nvPr/>
        </p:nvSpPr>
        <p:spPr>
          <a:xfrm>
            <a:off x="5820603" y="2283453"/>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15" name="TextBox 14">
            <a:extLst>
              <a:ext uri="{FF2B5EF4-FFF2-40B4-BE49-F238E27FC236}">
                <a16:creationId xmlns:a16="http://schemas.microsoft.com/office/drawing/2014/main" id="{E2F1FCAE-727B-4D48-9F03-2CF5F79FE7F1}"/>
              </a:ext>
            </a:extLst>
          </p:cNvPr>
          <p:cNvSpPr txBox="1"/>
          <p:nvPr/>
        </p:nvSpPr>
        <p:spPr>
          <a:xfrm>
            <a:off x="6104471" y="248507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6580720" y="465333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6156889"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18" name="Can 17">
            <a:extLst>
              <a:ext uri="{FF2B5EF4-FFF2-40B4-BE49-F238E27FC236}">
                <a16:creationId xmlns:a16="http://schemas.microsoft.com/office/drawing/2014/main" id="{295987C2-B62E-8C4B-ACBE-982D745C80E3}"/>
              </a:ext>
            </a:extLst>
          </p:cNvPr>
          <p:cNvSpPr/>
          <p:nvPr/>
        </p:nvSpPr>
        <p:spPr>
          <a:xfrm>
            <a:off x="1987310"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20</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E0A56D-419B-BA42-B851-FF91EB0FEB6E}"/>
              </a:ext>
            </a:extLst>
          </p:cNvPr>
          <p:cNvSpPr/>
          <p:nvPr/>
        </p:nvSpPr>
        <p:spPr>
          <a:xfrm>
            <a:off x="7836305" y="2278998"/>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28" name="Rectangle 27">
            <a:extLst>
              <a:ext uri="{FF2B5EF4-FFF2-40B4-BE49-F238E27FC236}">
                <a16:creationId xmlns:a16="http://schemas.microsoft.com/office/drawing/2014/main" id="{E4E76E35-2FB6-B745-9EB9-8E3C2542F13C}"/>
              </a:ext>
            </a:extLst>
          </p:cNvPr>
          <p:cNvSpPr/>
          <p:nvPr/>
        </p:nvSpPr>
        <p:spPr>
          <a:xfrm>
            <a:off x="10010370" y="2268658"/>
            <a:ext cx="1676399" cy="21859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9" name="TextBox 28">
            <a:extLst>
              <a:ext uri="{FF2B5EF4-FFF2-40B4-BE49-F238E27FC236}">
                <a16:creationId xmlns:a16="http://schemas.microsoft.com/office/drawing/2014/main" id="{DCB346B0-35F6-6A49-88F0-410E8632BFDC}"/>
              </a:ext>
            </a:extLst>
          </p:cNvPr>
          <p:cNvSpPr txBox="1"/>
          <p:nvPr/>
        </p:nvSpPr>
        <p:spPr>
          <a:xfrm>
            <a:off x="8054433" y="246830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0" name="TextBox 29">
            <a:extLst>
              <a:ext uri="{FF2B5EF4-FFF2-40B4-BE49-F238E27FC236}">
                <a16:creationId xmlns:a16="http://schemas.microsoft.com/office/drawing/2014/main" id="{282A51FB-7CD1-1A41-A1AB-05291FFD2F90}"/>
              </a:ext>
            </a:extLst>
          </p:cNvPr>
          <p:cNvSpPr txBox="1"/>
          <p:nvPr/>
        </p:nvSpPr>
        <p:spPr>
          <a:xfrm>
            <a:off x="10232873"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1" name="Flowchart: Magnetic Disk 12">
            <a:extLst>
              <a:ext uri="{FF2B5EF4-FFF2-40B4-BE49-F238E27FC236}">
                <a16:creationId xmlns:a16="http://schemas.microsoft.com/office/drawing/2014/main" id="{B29E19C8-7097-BE43-8771-FD98A1D8A58F}"/>
              </a:ext>
            </a:extLst>
          </p:cNvPr>
          <p:cNvSpPr/>
          <p:nvPr/>
        </p:nvSpPr>
        <p:spPr>
          <a:xfrm>
            <a:off x="10273495"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8079572"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44" name="Straight Arrow Connector 43">
            <a:extLst>
              <a:ext uri="{FF2B5EF4-FFF2-40B4-BE49-F238E27FC236}">
                <a16:creationId xmlns:a16="http://schemas.microsoft.com/office/drawing/2014/main" id="{B84D99A6-FD5F-4D43-94A5-7895208D52BF}"/>
              </a:ext>
            </a:extLst>
          </p:cNvPr>
          <p:cNvCxnSpPr>
            <a:cxnSpLocks/>
          </p:cNvCxnSpPr>
          <p:nvPr/>
        </p:nvCxnSpPr>
        <p:spPr>
          <a:xfrm>
            <a:off x="8709471" y="4467338"/>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Can 44">
            <a:extLst>
              <a:ext uri="{FF2B5EF4-FFF2-40B4-BE49-F238E27FC236}">
                <a16:creationId xmlns:a16="http://schemas.microsoft.com/office/drawing/2014/main" id="{82EA8CCC-E7A1-B944-A773-EA948C8972D2}"/>
              </a:ext>
            </a:extLst>
          </p:cNvPr>
          <p:cNvSpPr/>
          <p:nvPr/>
        </p:nvSpPr>
        <p:spPr>
          <a:xfrm>
            <a:off x="8560396" y="465189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Arrow Connector 45">
            <a:extLst>
              <a:ext uri="{FF2B5EF4-FFF2-40B4-BE49-F238E27FC236}">
                <a16:creationId xmlns:a16="http://schemas.microsoft.com/office/drawing/2014/main" id="{70EF2014-6995-6A42-B641-C29EF35F6082}"/>
              </a:ext>
            </a:extLst>
          </p:cNvPr>
          <p:cNvCxnSpPr>
            <a:cxnSpLocks/>
          </p:cNvCxnSpPr>
          <p:nvPr/>
        </p:nvCxnSpPr>
        <p:spPr>
          <a:xfrm>
            <a:off x="10987297" y="4492359"/>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C52034C2-A30E-4D40-88F6-2914DF266DC1}"/>
              </a:ext>
            </a:extLst>
          </p:cNvPr>
          <p:cNvSpPr/>
          <p:nvPr/>
        </p:nvSpPr>
        <p:spPr>
          <a:xfrm>
            <a:off x="10838222" y="46769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987736" y="440120"/>
            <a:ext cx="1231392" cy="369332"/>
          </a:xfrm>
          <a:prstGeom prst="rect">
            <a:avLst/>
          </a:prstGeom>
          <a:noFill/>
          <a:ln>
            <a:solidFill>
              <a:schemeClr val="accent1"/>
            </a:solidFill>
          </a:ln>
        </p:spPr>
        <p:txBody>
          <a:bodyPr wrap="square" rtlCol="0">
            <a:spAutoFit/>
          </a:bodyPr>
          <a:lstStyle/>
          <a:p>
            <a:pPr algn="ctr"/>
            <a:r>
              <a:rPr lang="en-US" dirty="0"/>
              <a:t>Partner</a:t>
            </a:r>
          </a:p>
        </p:txBody>
      </p:sp>
      <p:cxnSp>
        <p:nvCxnSpPr>
          <p:cNvPr id="66" name="Straight Arrow Connector 65">
            <a:extLst>
              <a:ext uri="{FF2B5EF4-FFF2-40B4-BE49-F238E27FC236}">
                <a16:creationId xmlns:a16="http://schemas.microsoft.com/office/drawing/2014/main" id="{13C296F3-77F9-C74E-86F2-8D86FAA981F0}"/>
              </a:ext>
            </a:extLst>
          </p:cNvPr>
          <p:cNvCxnSpPr>
            <a:cxnSpLocks/>
            <a:endCxn id="5" idx="0"/>
          </p:cNvCxnSpPr>
          <p:nvPr/>
        </p:nvCxnSpPr>
        <p:spPr>
          <a:xfrm flipH="1">
            <a:off x="2136386" y="820285"/>
            <a:ext cx="5297616" cy="1660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64C8F9F-A726-6F41-9ECD-41AA7553890B}"/>
              </a:ext>
            </a:extLst>
          </p:cNvPr>
          <p:cNvSpPr txBox="1"/>
          <p:nvPr/>
        </p:nvSpPr>
        <p:spPr>
          <a:xfrm>
            <a:off x="2752082" y="871085"/>
            <a:ext cx="2157720" cy="369332"/>
          </a:xfrm>
          <a:prstGeom prst="rect">
            <a:avLst/>
          </a:prstGeom>
          <a:noFill/>
        </p:spPr>
        <p:txBody>
          <a:bodyPr wrap="square" rtlCol="0">
            <a:spAutoFit/>
          </a:bodyPr>
          <a:lstStyle/>
          <a:p>
            <a:r>
              <a:rPr lang="en-US" dirty="0"/>
              <a:t>{POST: 200ms}</a:t>
            </a:r>
          </a:p>
        </p:txBody>
      </p:sp>
      <p:cxnSp>
        <p:nvCxnSpPr>
          <p:cNvPr id="61" name="Straight Arrow Connector 60">
            <a:extLst>
              <a:ext uri="{FF2B5EF4-FFF2-40B4-BE49-F238E27FC236}">
                <a16:creationId xmlns:a16="http://schemas.microsoft.com/office/drawing/2014/main" id="{85F1516B-0551-7240-9554-632D2815D902}"/>
              </a:ext>
            </a:extLst>
          </p:cNvPr>
          <p:cNvCxnSpPr>
            <a:cxnSpLocks/>
          </p:cNvCxnSpPr>
          <p:nvPr/>
        </p:nvCxnSpPr>
        <p:spPr>
          <a:xfrm>
            <a:off x="4531418" y="4492359"/>
            <a:ext cx="0"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9757C8-3A60-3A40-829F-0AA5459A0E95}"/>
              </a:ext>
            </a:extLst>
          </p:cNvPr>
          <p:cNvCxnSpPr>
            <a:cxnSpLocks/>
            <a:stCxn id="23" idx="2"/>
            <a:endCxn id="15" idx="0"/>
          </p:cNvCxnSpPr>
          <p:nvPr/>
        </p:nvCxnSpPr>
        <p:spPr>
          <a:xfrm flipH="1">
            <a:off x="6720167" y="804768"/>
            <a:ext cx="730353" cy="168030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E8D7225-DA8E-4C4A-872F-33074A3EBE31}"/>
              </a:ext>
            </a:extLst>
          </p:cNvPr>
          <p:cNvSpPr txBox="1"/>
          <p:nvPr/>
        </p:nvSpPr>
        <p:spPr>
          <a:xfrm>
            <a:off x="6878871" y="1209445"/>
            <a:ext cx="2157720" cy="369332"/>
          </a:xfrm>
          <a:prstGeom prst="rect">
            <a:avLst/>
          </a:prstGeom>
          <a:noFill/>
        </p:spPr>
        <p:txBody>
          <a:bodyPr wrap="square" rtlCol="0">
            <a:spAutoFit/>
          </a:bodyPr>
          <a:lstStyle/>
          <a:p>
            <a:r>
              <a:rPr lang="en-US" dirty="0">
                <a:solidFill>
                  <a:srgbClr val="FF0000"/>
                </a:solidFill>
              </a:rPr>
              <a:t>{GET: 100ms}</a:t>
            </a:r>
          </a:p>
        </p:txBody>
      </p:sp>
      <p:cxnSp>
        <p:nvCxnSpPr>
          <p:cNvPr id="65" name="Straight Arrow Connector 64">
            <a:extLst>
              <a:ext uri="{FF2B5EF4-FFF2-40B4-BE49-F238E27FC236}">
                <a16:creationId xmlns:a16="http://schemas.microsoft.com/office/drawing/2014/main" id="{EAD51D2C-50A7-684C-A039-3C91B371037C}"/>
              </a:ext>
            </a:extLst>
          </p:cNvPr>
          <p:cNvCxnSpPr>
            <a:cxnSpLocks/>
            <a:stCxn id="23" idx="2"/>
            <a:endCxn id="6" idx="0"/>
          </p:cNvCxnSpPr>
          <p:nvPr/>
        </p:nvCxnSpPr>
        <p:spPr>
          <a:xfrm flipH="1">
            <a:off x="4547477" y="804768"/>
            <a:ext cx="2903043" cy="1670906"/>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D7510F5-DAAA-8A4D-9805-DCCCE2BD976E}"/>
              </a:ext>
            </a:extLst>
          </p:cNvPr>
          <p:cNvSpPr txBox="1"/>
          <p:nvPr/>
        </p:nvSpPr>
        <p:spPr>
          <a:xfrm>
            <a:off x="4416395" y="1837981"/>
            <a:ext cx="2266041" cy="369332"/>
          </a:xfrm>
          <a:prstGeom prst="rect">
            <a:avLst/>
          </a:prstGeom>
          <a:noFill/>
        </p:spPr>
        <p:txBody>
          <a:bodyPr wrap="square" rtlCol="0">
            <a:spAutoFit/>
          </a:bodyPr>
          <a:lstStyle/>
          <a:p>
            <a:r>
              <a:rPr lang="en-US" dirty="0">
                <a:solidFill>
                  <a:srgbClr val="FF0000"/>
                </a:solidFill>
              </a:rPr>
              <a:t>{POST: 1500ms}</a:t>
            </a:r>
          </a:p>
        </p:txBody>
      </p:sp>
      <p:cxnSp>
        <p:nvCxnSpPr>
          <p:cNvPr id="71" name="Straight Arrow Connector 70">
            <a:extLst>
              <a:ext uri="{FF2B5EF4-FFF2-40B4-BE49-F238E27FC236}">
                <a16:creationId xmlns:a16="http://schemas.microsoft.com/office/drawing/2014/main" id="{294F98BF-3BC7-2441-940D-48AE89FEBEDB}"/>
              </a:ext>
            </a:extLst>
          </p:cNvPr>
          <p:cNvCxnSpPr>
            <a:cxnSpLocks/>
            <a:stCxn id="23" idx="2"/>
            <a:endCxn id="29" idx="0"/>
          </p:cNvCxnSpPr>
          <p:nvPr/>
        </p:nvCxnSpPr>
        <p:spPr>
          <a:xfrm>
            <a:off x="7450520" y="804768"/>
            <a:ext cx="1219609" cy="166353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00CCAD2-527F-6C44-8385-6BEC2A258FC4}"/>
              </a:ext>
            </a:extLst>
          </p:cNvPr>
          <p:cNvSpPr txBox="1"/>
          <p:nvPr/>
        </p:nvSpPr>
        <p:spPr>
          <a:xfrm>
            <a:off x="7434001" y="1897534"/>
            <a:ext cx="2353865" cy="369332"/>
          </a:xfrm>
          <a:prstGeom prst="rect">
            <a:avLst/>
          </a:prstGeom>
          <a:noFill/>
        </p:spPr>
        <p:txBody>
          <a:bodyPr wrap="square" rtlCol="0">
            <a:spAutoFit/>
          </a:bodyPr>
          <a:lstStyle/>
          <a:p>
            <a:r>
              <a:rPr lang="en-US" dirty="0">
                <a:solidFill>
                  <a:srgbClr val="FF0000"/>
                </a:solidFill>
              </a:rPr>
              <a:t>{POST: 200ms }</a:t>
            </a:r>
          </a:p>
        </p:txBody>
      </p:sp>
      <p:cxnSp>
        <p:nvCxnSpPr>
          <p:cNvPr id="75" name="Straight Arrow Connector 74">
            <a:extLst>
              <a:ext uri="{FF2B5EF4-FFF2-40B4-BE49-F238E27FC236}">
                <a16:creationId xmlns:a16="http://schemas.microsoft.com/office/drawing/2014/main" id="{8304E4F2-AA21-6942-88E0-64ADC1A625CF}"/>
              </a:ext>
            </a:extLst>
          </p:cNvPr>
          <p:cNvCxnSpPr>
            <a:cxnSpLocks/>
            <a:endCxn id="28" idx="0"/>
          </p:cNvCxnSpPr>
          <p:nvPr/>
        </p:nvCxnSpPr>
        <p:spPr>
          <a:xfrm>
            <a:off x="7481502" y="784860"/>
            <a:ext cx="3367068" cy="148379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4B1A1FA-A12E-CC43-B5EE-B565E7FA59C6}"/>
              </a:ext>
            </a:extLst>
          </p:cNvPr>
          <p:cNvSpPr txBox="1"/>
          <p:nvPr/>
        </p:nvSpPr>
        <p:spPr>
          <a:xfrm>
            <a:off x="8633432" y="1443145"/>
            <a:ext cx="2720368" cy="369332"/>
          </a:xfrm>
          <a:prstGeom prst="rect">
            <a:avLst/>
          </a:prstGeom>
          <a:noFill/>
        </p:spPr>
        <p:txBody>
          <a:bodyPr wrap="square" rtlCol="0">
            <a:spAutoFit/>
          </a:bodyPr>
          <a:lstStyle/>
          <a:p>
            <a:r>
              <a:rPr lang="en-US" dirty="0">
                <a:solidFill>
                  <a:srgbClr val="FF0000"/>
                </a:solidFill>
              </a:rPr>
              <a:t>{POST: 1500ms }</a:t>
            </a:r>
          </a:p>
        </p:txBody>
      </p:sp>
    </p:spTree>
    <p:extLst>
      <p:ext uri="{BB962C8B-B14F-4D97-AF65-F5344CB8AC3E}">
        <p14:creationId xmlns:p14="http://schemas.microsoft.com/office/powerpoint/2010/main" val="283784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4" grpId="0"/>
      <p:bldP spid="69" grpId="0"/>
      <p:bldP spid="72" grpId="0"/>
      <p:bldP spid="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5322887" y="5161032"/>
            <a:ext cx="1848945" cy="707886"/>
          </a:xfrm>
          <a:prstGeom prst="rect">
            <a:avLst/>
          </a:prstGeom>
          <a:noFill/>
        </p:spPr>
        <p:txBody>
          <a:bodyPr wrap="square" rtlCol="0">
            <a:spAutoFit/>
          </a:bodyPr>
          <a:lstStyle/>
          <a:p>
            <a:r>
              <a:rPr lang="en-US" sz="4000" dirty="0"/>
              <a:t>Queries</a:t>
            </a:r>
          </a:p>
        </p:txBody>
      </p:sp>
      <p:pic>
        <p:nvPicPr>
          <p:cNvPr id="2050" name="Picture 2" descr="See the source image">
            <a:extLst>
              <a:ext uri="{FF2B5EF4-FFF2-40B4-BE49-F238E27FC236}">
                <a16:creationId xmlns:a16="http://schemas.microsoft.com/office/drawing/2014/main" id="{4C5FE50C-D4FB-E042-A846-00831BE3F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800" y="2558887"/>
            <a:ext cx="3074399" cy="174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690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C7DFADB-FB17-2B40-8D0E-457A806FEB51}"/>
              </a:ext>
            </a:extLst>
          </p:cNvPr>
          <p:cNvSpPr/>
          <p:nvPr/>
        </p:nvSpPr>
        <p:spPr>
          <a:xfrm>
            <a:off x="1343430" y="2321169"/>
            <a:ext cx="1585913" cy="219837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a:extLst>
              <a:ext uri="{FF2B5EF4-FFF2-40B4-BE49-F238E27FC236}">
                <a16:creationId xmlns:a16="http://schemas.microsoft.com/office/drawing/2014/main" id="{CA489BCB-8086-2747-82AA-69CE87F30975}"/>
              </a:ext>
            </a:extLst>
          </p:cNvPr>
          <p:cNvSpPr/>
          <p:nvPr/>
        </p:nvSpPr>
        <p:spPr>
          <a:xfrm>
            <a:off x="3670625" y="2321168"/>
            <a:ext cx="1676399" cy="21859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95C3F7C9-563A-7548-B760-9C388070939E}"/>
              </a:ext>
            </a:extLst>
          </p:cNvPr>
          <p:cNvSpPr txBox="1"/>
          <p:nvPr/>
        </p:nvSpPr>
        <p:spPr>
          <a:xfrm>
            <a:off x="1520690" y="248066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901F7A16-9EFB-D44C-96C3-B14A7EE0E33D}"/>
              </a:ext>
            </a:extLst>
          </p:cNvPr>
          <p:cNvSpPr txBox="1"/>
          <p:nvPr/>
        </p:nvSpPr>
        <p:spPr>
          <a:xfrm>
            <a:off x="3931781"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TextBox 6">
            <a:extLst>
              <a:ext uri="{FF2B5EF4-FFF2-40B4-BE49-F238E27FC236}">
                <a16:creationId xmlns:a16="http://schemas.microsoft.com/office/drawing/2014/main" id="{9BF66B08-7E5E-AC4B-A1E9-799BFB9D6D5F}"/>
              </a:ext>
            </a:extLst>
          </p:cNvPr>
          <p:cNvSpPr txBox="1"/>
          <p:nvPr/>
        </p:nvSpPr>
        <p:spPr>
          <a:xfrm>
            <a:off x="6219128" y="5726253"/>
            <a:ext cx="521297" cy="369332"/>
          </a:xfrm>
          <a:prstGeom prst="rect">
            <a:avLst/>
          </a:prstGeom>
          <a:noFill/>
        </p:spPr>
        <p:txBody>
          <a:bodyPr wrap="none" rtlCol="0">
            <a:spAutoFit/>
          </a:bodyPr>
          <a:lstStyle/>
          <a:p>
            <a:r>
              <a:rPr lang="en-US" dirty="0"/>
              <a:t>Bus</a:t>
            </a:r>
          </a:p>
        </p:txBody>
      </p:sp>
      <p:sp>
        <p:nvSpPr>
          <p:cNvPr id="8" name="Flowchart: Magnetic Disk 12">
            <a:extLst>
              <a:ext uri="{FF2B5EF4-FFF2-40B4-BE49-F238E27FC236}">
                <a16:creationId xmlns:a16="http://schemas.microsoft.com/office/drawing/2014/main" id="{D8CB546F-A33E-BF40-9D7D-B16C20F85412}"/>
              </a:ext>
            </a:extLst>
          </p:cNvPr>
          <p:cNvSpPr/>
          <p:nvPr/>
        </p:nvSpPr>
        <p:spPr>
          <a:xfrm>
            <a:off x="3996617"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9" name="Flowchart: Magnetic Disk 12">
            <a:extLst>
              <a:ext uri="{FF2B5EF4-FFF2-40B4-BE49-F238E27FC236}">
                <a16:creationId xmlns:a16="http://schemas.microsoft.com/office/drawing/2014/main" id="{22335EE9-64EC-A846-B2D8-7B8CC3CFFE0C}"/>
              </a:ext>
            </a:extLst>
          </p:cNvPr>
          <p:cNvSpPr/>
          <p:nvPr/>
        </p:nvSpPr>
        <p:spPr>
          <a:xfrm>
            <a:off x="1577074"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0" name="Straight Arrow Connector 9">
            <a:extLst>
              <a:ext uri="{FF2B5EF4-FFF2-40B4-BE49-F238E27FC236}">
                <a16:creationId xmlns:a16="http://schemas.microsoft.com/office/drawing/2014/main" id="{DF1CBF92-364D-7E44-B007-DE0EF0D4B63E}"/>
              </a:ext>
            </a:extLst>
          </p:cNvPr>
          <p:cNvCxnSpPr>
            <a:cxnSpLocks/>
          </p:cNvCxnSpPr>
          <p:nvPr/>
        </p:nvCxnSpPr>
        <p:spPr>
          <a:xfrm>
            <a:off x="2150417" y="4519542"/>
            <a:ext cx="0"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9C79A1-7C3E-BA49-8A69-9130EAFC9CA3}"/>
              </a:ext>
            </a:extLst>
          </p:cNvPr>
          <p:cNvCxnSpPr>
            <a:cxnSpLocks/>
          </p:cNvCxnSpPr>
          <p:nvPr/>
        </p:nvCxnSpPr>
        <p:spPr>
          <a:xfrm flipH="1">
            <a:off x="4543293" y="4519542"/>
            <a:ext cx="25322"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a:extLst>
              <a:ext uri="{FF2B5EF4-FFF2-40B4-BE49-F238E27FC236}">
                <a16:creationId xmlns:a16="http://schemas.microsoft.com/office/drawing/2014/main" id="{950B9BF9-C548-554B-8545-8178E3109549}"/>
              </a:ext>
            </a:extLst>
          </p:cNvPr>
          <p:cNvSpPr/>
          <p:nvPr/>
        </p:nvSpPr>
        <p:spPr>
          <a:xfrm>
            <a:off x="4382343"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68D5F85-FAB3-B644-A64D-4F55A971F595}"/>
              </a:ext>
            </a:extLst>
          </p:cNvPr>
          <p:cNvCxnSpPr>
            <a:cxnSpLocks/>
          </p:cNvCxnSpPr>
          <p:nvPr/>
        </p:nvCxnSpPr>
        <p:spPr>
          <a:xfrm>
            <a:off x="6729795" y="4468775"/>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9CAAEE6-CC5C-8243-92BB-98860574DFF2}"/>
              </a:ext>
            </a:extLst>
          </p:cNvPr>
          <p:cNvSpPr/>
          <p:nvPr/>
        </p:nvSpPr>
        <p:spPr>
          <a:xfrm>
            <a:off x="5820603" y="2283453"/>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15" name="TextBox 14">
            <a:extLst>
              <a:ext uri="{FF2B5EF4-FFF2-40B4-BE49-F238E27FC236}">
                <a16:creationId xmlns:a16="http://schemas.microsoft.com/office/drawing/2014/main" id="{E2F1FCAE-727B-4D48-9F03-2CF5F79FE7F1}"/>
              </a:ext>
            </a:extLst>
          </p:cNvPr>
          <p:cNvSpPr txBox="1"/>
          <p:nvPr/>
        </p:nvSpPr>
        <p:spPr>
          <a:xfrm>
            <a:off x="6104471" y="248507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6580720" y="465333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6156889"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18" name="Can 17">
            <a:extLst>
              <a:ext uri="{FF2B5EF4-FFF2-40B4-BE49-F238E27FC236}">
                <a16:creationId xmlns:a16="http://schemas.microsoft.com/office/drawing/2014/main" id="{295987C2-B62E-8C4B-ACBE-982D745C80E3}"/>
              </a:ext>
            </a:extLst>
          </p:cNvPr>
          <p:cNvSpPr/>
          <p:nvPr/>
        </p:nvSpPr>
        <p:spPr>
          <a:xfrm>
            <a:off x="1987310"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22</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E0A56D-419B-BA42-B851-FF91EB0FEB6E}"/>
              </a:ext>
            </a:extLst>
          </p:cNvPr>
          <p:cNvSpPr/>
          <p:nvPr/>
        </p:nvSpPr>
        <p:spPr>
          <a:xfrm>
            <a:off x="7836305" y="2278998"/>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28" name="Rectangle 27">
            <a:extLst>
              <a:ext uri="{FF2B5EF4-FFF2-40B4-BE49-F238E27FC236}">
                <a16:creationId xmlns:a16="http://schemas.microsoft.com/office/drawing/2014/main" id="{E4E76E35-2FB6-B745-9EB9-8E3C2542F13C}"/>
              </a:ext>
            </a:extLst>
          </p:cNvPr>
          <p:cNvSpPr/>
          <p:nvPr/>
        </p:nvSpPr>
        <p:spPr>
          <a:xfrm>
            <a:off x="10010370" y="2268658"/>
            <a:ext cx="1676399" cy="21859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9" name="TextBox 28">
            <a:extLst>
              <a:ext uri="{FF2B5EF4-FFF2-40B4-BE49-F238E27FC236}">
                <a16:creationId xmlns:a16="http://schemas.microsoft.com/office/drawing/2014/main" id="{DCB346B0-35F6-6A49-88F0-410E8632BFDC}"/>
              </a:ext>
            </a:extLst>
          </p:cNvPr>
          <p:cNvSpPr txBox="1"/>
          <p:nvPr/>
        </p:nvSpPr>
        <p:spPr>
          <a:xfrm>
            <a:off x="8054433" y="246830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0" name="TextBox 29">
            <a:extLst>
              <a:ext uri="{FF2B5EF4-FFF2-40B4-BE49-F238E27FC236}">
                <a16:creationId xmlns:a16="http://schemas.microsoft.com/office/drawing/2014/main" id="{282A51FB-7CD1-1A41-A1AB-05291FFD2F90}"/>
              </a:ext>
            </a:extLst>
          </p:cNvPr>
          <p:cNvSpPr txBox="1"/>
          <p:nvPr/>
        </p:nvSpPr>
        <p:spPr>
          <a:xfrm>
            <a:off x="10232873"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1" name="Flowchart: Magnetic Disk 12">
            <a:extLst>
              <a:ext uri="{FF2B5EF4-FFF2-40B4-BE49-F238E27FC236}">
                <a16:creationId xmlns:a16="http://schemas.microsoft.com/office/drawing/2014/main" id="{B29E19C8-7097-BE43-8771-FD98A1D8A58F}"/>
              </a:ext>
            </a:extLst>
          </p:cNvPr>
          <p:cNvSpPr/>
          <p:nvPr/>
        </p:nvSpPr>
        <p:spPr>
          <a:xfrm>
            <a:off x="10273495"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8079572"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44" name="Straight Arrow Connector 43">
            <a:extLst>
              <a:ext uri="{FF2B5EF4-FFF2-40B4-BE49-F238E27FC236}">
                <a16:creationId xmlns:a16="http://schemas.microsoft.com/office/drawing/2014/main" id="{B84D99A6-FD5F-4D43-94A5-7895208D52BF}"/>
              </a:ext>
            </a:extLst>
          </p:cNvPr>
          <p:cNvCxnSpPr>
            <a:cxnSpLocks/>
          </p:cNvCxnSpPr>
          <p:nvPr/>
        </p:nvCxnSpPr>
        <p:spPr>
          <a:xfrm>
            <a:off x="8709471" y="4467338"/>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Can 44">
            <a:extLst>
              <a:ext uri="{FF2B5EF4-FFF2-40B4-BE49-F238E27FC236}">
                <a16:creationId xmlns:a16="http://schemas.microsoft.com/office/drawing/2014/main" id="{82EA8CCC-E7A1-B944-A773-EA948C8972D2}"/>
              </a:ext>
            </a:extLst>
          </p:cNvPr>
          <p:cNvSpPr/>
          <p:nvPr/>
        </p:nvSpPr>
        <p:spPr>
          <a:xfrm>
            <a:off x="8560396" y="465189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Arrow Connector 45">
            <a:extLst>
              <a:ext uri="{FF2B5EF4-FFF2-40B4-BE49-F238E27FC236}">
                <a16:creationId xmlns:a16="http://schemas.microsoft.com/office/drawing/2014/main" id="{70EF2014-6995-6A42-B641-C29EF35F6082}"/>
              </a:ext>
            </a:extLst>
          </p:cNvPr>
          <p:cNvCxnSpPr>
            <a:cxnSpLocks/>
          </p:cNvCxnSpPr>
          <p:nvPr/>
        </p:nvCxnSpPr>
        <p:spPr>
          <a:xfrm>
            <a:off x="10987297" y="4492359"/>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C52034C2-A30E-4D40-88F6-2914DF266DC1}"/>
              </a:ext>
            </a:extLst>
          </p:cNvPr>
          <p:cNvSpPr/>
          <p:nvPr/>
        </p:nvSpPr>
        <p:spPr>
          <a:xfrm>
            <a:off x="10838222" y="46769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987736" y="440120"/>
            <a:ext cx="1231392" cy="369332"/>
          </a:xfrm>
          <a:prstGeom prst="rect">
            <a:avLst/>
          </a:prstGeom>
          <a:noFill/>
          <a:ln>
            <a:solidFill>
              <a:schemeClr val="accent1"/>
            </a:solidFill>
          </a:ln>
        </p:spPr>
        <p:txBody>
          <a:bodyPr wrap="square" rtlCol="0">
            <a:spAutoFit/>
          </a:bodyPr>
          <a:lstStyle/>
          <a:p>
            <a:pPr algn="ctr"/>
            <a:r>
              <a:rPr lang="en-US" dirty="0"/>
              <a:t>Partner</a:t>
            </a:r>
          </a:p>
        </p:txBody>
      </p:sp>
      <p:cxnSp>
        <p:nvCxnSpPr>
          <p:cNvPr id="66" name="Straight Arrow Connector 65">
            <a:extLst>
              <a:ext uri="{FF2B5EF4-FFF2-40B4-BE49-F238E27FC236}">
                <a16:creationId xmlns:a16="http://schemas.microsoft.com/office/drawing/2014/main" id="{13C296F3-77F9-C74E-86F2-8D86FAA981F0}"/>
              </a:ext>
            </a:extLst>
          </p:cNvPr>
          <p:cNvCxnSpPr>
            <a:cxnSpLocks/>
            <a:endCxn id="5" idx="0"/>
          </p:cNvCxnSpPr>
          <p:nvPr/>
        </p:nvCxnSpPr>
        <p:spPr>
          <a:xfrm flipH="1">
            <a:off x="2136386" y="820285"/>
            <a:ext cx="5297616" cy="1660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AA84DAD-A5FD-1E49-9C9C-7F5190D20618}"/>
              </a:ext>
            </a:extLst>
          </p:cNvPr>
          <p:cNvCxnSpPr>
            <a:cxnSpLocks/>
            <a:endCxn id="15" idx="0"/>
          </p:cNvCxnSpPr>
          <p:nvPr/>
        </p:nvCxnSpPr>
        <p:spPr>
          <a:xfrm flipH="1">
            <a:off x="6720167" y="821456"/>
            <a:ext cx="699984" cy="1663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390F4C3-728F-0C40-AACD-F9B82C880FED}"/>
              </a:ext>
            </a:extLst>
          </p:cNvPr>
          <p:cNvCxnSpPr>
            <a:cxnSpLocks/>
            <a:endCxn id="29" idx="0"/>
          </p:cNvCxnSpPr>
          <p:nvPr/>
        </p:nvCxnSpPr>
        <p:spPr>
          <a:xfrm>
            <a:off x="7431913" y="809452"/>
            <a:ext cx="1238216" cy="1658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03EDA42-9144-AA42-969B-6FF66F64C0AC}"/>
              </a:ext>
            </a:extLst>
          </p:cNvPr>
          <p:cNvCxnSpPr>
            <a:cxnSpLocks/>
            <a:endCxn id="8" idx="3"/>
          </p:cNvCxnSpPr>
          <p:nvPr/>
        </p:nvCxnSpPr>
        <p:spPr>
          <a:xfrm flipH="1" flipV="1">
            <a:off x="4501105" y="4257847"/>
            <a:ext cx="42188" cy="1509907"/>
          </a:xfrm>
          <a:prstGeom prst="line">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FC7ACC2-B884-FF47-BD9D-A473360F99AD}"/>
              </a:ext>
            </a:extLst>
          </p:cNvPr>
          <p:cNvSpPr txBox="1"/>
          <p:nvPr/>
        </p:nvSpPr>
        <p:spPr>
          <a:xfrm>
            <a:off x="8196001" y="435436"/>
            <a:ext cx="2357447" cy="369332"/>
          </a:xfrm>
          <a:prstGeom prst="rect">
            <a:avLst/>
          </a:prstGeom>
          <a:noFill/>
        </p:spPr>
        <p:txBody>
          <a:bodyPr wrap="square" rtlCol="0">
            <a:spAutoFit/>
          </a:bodyPr>
          <a:lstStyle/>
          <a:p>
            <a:r>
              <a:rPr lang="en-US" dirty="0"/>
              <a:t>{GET: Booking Details}</a:t>
            </a:r>
          </a:p>
        </p:txBody>
      </p:sp>
      <p:sp>
        <p:nvSpPr>
          <p:cNvPr id="62" name="TextBox 61">
            <a:extLst>
              <a:ext uri="{FF2B5EF4-FFF2-40B4-BE49-F238E27FC236}">
                <a16:creationId xmlns:a16="http://schemas.microsoft.com/office/drawing/2014/main" id="{1F67116E-8B29-5941-ACFB-EC12146EB477}"/>
              </a:ext>
            </a:extLst>
          </p:cNvPr>
          <p:cNvSpPr txBox="1"/>
          <p:nvPr/>
        </p:nvSpPr>
        <p:spPr>
          <a:xfrm>
            <a:off x="4279380" y="1420282"/>
            <a:ext cx="2157720" cy="369332"/>
          </a:xfrm>
          <a:prstGeom prst="rect">
            <a:avLst/>
          </a:prstGeom>
          <a:noFill/>
        </p:spPr>
        <p:txBody>
          <a:bodyPr wrap="square" rtlCol="0">
            <a:spAutoFit/>
          </a:bodyPr>
          <a:lstStyle/>
          <a:p>
            <a:r>
              <a:rPr lang="en-US" dirty="0">
                <a:solidFill>
                  <a:srgbClr val="FF0000"/>
                </a:solidFill>
              </a:rPr>
              <a:t>{GET: 100ms}</a:t>
            </a:r>
          </a:p>
        </p:txBody>
      </p:sp>
      <p:sp>
        <p:nvSpPr>
          <p:cNvPr id="64" name="TextBox 63">
            <a:extLst>
              <a:ext uri="{FF2B5EF4-FFF2-40B4-BE49-F238E27FC236}">
                <a16:creationId xmlns:a16="http://schemas.microsoft.com/office/drawing/2014/main" id="{EAB66836-CEE9-9A45-94C0-921B5AD2D72A}"/>
              </a:ext>
            </a:extLst>
          </p:cNvPr>
          <p:cNvSpPr txBox="1"/>
          <p:nvPr/>
        </p:nvSpPr>
        <p:spPr>
          <a:xfrm>
            <a:off x="6049407" y="1873260"/>
            <a:ext cx="2157720" cy="369332"/>
          </a:xfrm>
          <a:prstGeom prst="rect">
            <a:avLst/>
          </a:prstGeom>
          <a:noFill/>
        </p:spPr>
        <p:txBody>
          <a:bodyPr wrap="square" rtlCol="0">
            <a:spAutoFit/>
          </a:bodyPr>
          <a:lstStyle/>
          <a:p>
            <a:r>
              <a:rPr lang="en-US" dirty="0">
                <a:solidFill>
                  <a:srgbClr val="FF0000"/>
                </a:solidFill>
              </a:rPr>
              <a:t>{GET: 100ms}</a:t>
            </a:r>
          </a:p>
        </p:txBody>
      </p:sp>
      <p:sp>
        <p:nvSpPr>
          <p:cNvPr id="65" name="TextBox 64">
            <a:extLst>
              <a:ext uri="{FF2B5EF4-FFF2-40B4-BE49-F238E27FC236}">
                <a16:creationId xmlns:a16="http://schemas.microsoft.com/office/drawing/2014/main" id="{10B6D4E4-23F0-A14B-919C-AA23A45435B5}"/>
              </a:ext>
            </a:extLst>
          </p:cNvPr>
          <p:cNvSpPr txBox="1"/>
          <p:nvPr/>
        </p:nvSpPr>
        <p:spPr>
          <a:xfrm>
            <a:off x="7275915" y="1421226"/>
            <a:ext cx="2157720" cy="369332"/>
          </a:xfrm>
          <a:prstGeom prst="rect">
            <a:avLst/>
          </a:prstGeom>
          <a:noFill/>
        </p:spPr>
        <p:txBody>
          <a:bodyPr wrap="square" rtlCol="0">
            <a:spAutoFit/>
          </a:bodyPr>
          <a:lstStyle/>
          <a:p>
            <a:r>
              <a:rPr lang="en-US" dirty="0">
                <a:solidFill>
                  <a:srgbClr val="FF0000"/>
                </a:solidFill>
              </a:rPr>
              <a:t>{GET: 100ms}</a:t>
            </a:r>
          </a:p>
        </p:txBody>
      </p:sp>
    </p:spTree>
    <p:extLst>
      <p:ext uri="{BB962C8B-B14F-4D97-AF65-F5344CB8AC3E}">
        <p14:creationId xmlns:p14="http://schemas.microsoft.com/office/powerpoint/2010/main" val="146145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2" grpId="1"/>
      <p:bldP spid="64" grpId="0"/>
      <p:bldP spid="64" grpId="1"/>
      <p:bldP spid="65" grpId="0"/>
      <p:bldP spid="6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F988-CB67-F940-9981-E905470EDB28}"/>
              </a:ext>
            </a:extLst>
          </p:cNvPr>
          <p:cNvSpPr>
            <a:spLocks noGrp="1"/>
          </p:cNvSpPr>
          <p:nvPr>
            <p:ph type="title"/>
          </p:nvPr>
        </p:nvSpPr>
        <p:spPr/>
        <p:txBody>
          <a:bodyPr/>
          <a:lstStyle/>
          <a:p>
            <a:r>
              <a:rPr lang="en-US" dirty="0"/>
              <a:t>Reads: Composition</a:t>
            </a:r>
          </a:p>
        </p:txBody>
      </p:sp>
      <p:sp>
        <p:nvSpPr>
          <p:cNvPr id="3" name="Text Placeholder 2">
            <a:extLst>
              <a:ext uri="{FF2B5EF4-FFF2-40B4-BE49-F238E27FC236}">
                <a16:creationId xmlns:a16="http://schemas.microsoft.com/office/drawing/2014/main" id="{4ED4EEC1-4B87-4344-816C-708CBC1842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BA51EE-AE15-E946-84D2-CC8E37A2874D}"/>
              </a:ext>
            </a:extLst>
          </p:cNvPr>
          <p:cNvSpPr>
            <a:spLocks noGrp="1"/>
          </p:cNvSpPr>
          <p:nvPr>
            <p:ph type="sldNum" sz="quarter" idx="12"/>
          </p:nvPr>
        </p:nvSpPr>
        <p:spPr/>
        <p:txBody>
          <a:bodyPr/>
          <a:lstStyle/>
          <a:p>
            <a:fld id="{AA792DF1-A555-43FA-AD2F-E7EC51E120F1}" type="slidenum">
              <a:rPr lang="en-GB" smtClean="0"/>
              <a:t>23</a:t>
            </a:fld>
            <a:endParaRPr lang="en-GB"/>
          </a:p>
        </p:txBody>
      </p:sp>
    </p:spTree>
    <p:extLst>
      <p:ext uri="{BB962C8B-B14F-4D97-AF65-F5344CB8AC3E}">
        <p14:creationId xmlns:p14="http://schemas.microsoft.com/office/powerpoint/2010/main" val="108830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C7DFADB-FB17-2B40-8D0E-457A806FEB51}"/>
              </a:ext>
            </a:extLst>
          </p:cNvPr>
          <p:cNvSpPr/>
          <p:nvPr/>
        </p:nvSpPr>
        <p:spPr>
          <a:xfrm>
            <a:off x="1343430" y="2321169"/>
            <a:ext cx="1585913" cy="219837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a:extLst>
              <a:ext uri="{FF2B5EF4-FFF2-40B4-BE49-F238E27FC236}">
                <a16:creationId xmlns:a16="http://schemas.microsoft.com/office/drawing/2014/main" id="{CA489BCB-8086-2747-82AA-69CE87F30975}"/>
              </a:ext>
            </a:extLst>
          </p:cNvPr>
          <p:cNvSpPr/>
          <p:nvPr/>
        </p:nvSpPr>
        <p:spPr>
          <a:xfrm>
            <a:off x="3670625" y="2321168"/>
            <a:ext cx="1676399" cy="21859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95C3F7C9-563A-7548-B760-9C388070939E}"/>
              </a:ext>
            </a:extLst>
          </p:cNvPr>
          <p:cNvSpPr txBox="1"/>
          <p:nvPr/>
        </p:nvSpPr>
        <p:spPr>
          <a:xfrm>
            <a:off x="1520690" y="248066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901F7A16-9EFB-D44C-96C3-B14A7EE0E33D}"/>
              </a:ext>
            </a:extLst>
          </p:cNvPr>
          <p:cNvSpPr txBox="1"/>
          <p:nvPr/>
        </p:nvSpPr>
        <p:spPr>
          <a:xfrm>
            <a:off x="3931781"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TextBox 6">
            <a:extLst>
              <a:ext uri="{FF2B5EF4-FFF2-40B4-BE49-F238E27FC236}">
                <a16:creationId xmlns:a16="http://schemas.microsoft.com/office/drawing/2014/main" id="{9BF66B08-7E5E-AC4B-A1E9-799BFB9D6D5F}"/>
              </a:ext>
            </a:extLst>
          </p:cNvPr>
          <p:cNvSpPr txBox="1"/>
          <p:nvPr/>
        </p:nvSpPr>
        <p:spPr>
          <a:xfrm>
            <a:off x="6219128" y="5726253"/>
            <a:ext cx="521297" cy="369332"/>
          </a:xfrm>
          <a:prstGeom prst="rect">
            <a:avLst/>
          </a:prstGeom>
          <a:noFill/>
        </p:spPr>
        <p:txBody>
          <a:bodyPr wrap="none" rtlCol="0">
            <a:spAutoFit/>
          </a:bodyPr>
          <a:lstStyle/>
          <a:p>
            <a:r>
              <a:rPr lang="en-US" dirty="0"/>
              <a:t>Bus</a:t>
            </a:r>
          </a:p>
        </p:txBody>
      </p:sp>
      <p:sp>
        <p:nvSpPr>
          <p:cNvPr id="8" name="Flowchart: Magnetic Disk 12">
            <a:extLst>
              <a:ext uri="{FF2B5EF4-FFF2-40B4-BE49-F238E27FC236}">
                <a16:creationId xmlns:a16="http://schemas.microsoft.com/office/drawing/2014/main" id="{D8CB546F-A33E-BF40-9D7D-B16C20F85412}"/>
              </a:ext>
            </a:extLst>
          </p:cNvPr>
          <p:cNvSpPr/>
          <p:nvPr/>
        </p:nvSpPr>
        <p:spPr>
          <a:xfrm>
            <a:off x="3996617"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9" name="Flowchart: Magnetic Disk 12">
            <a:extLst>
              <a:ext uri="{FF2B5EF4-FFF2-40B4-BE49-F238E27FC236}">
                <a16:creationId xmlns:a16="http://schemas.microsoft.com/office/drawing/2014/main" id="{22335EE9-64EC-A846-B2D8-7B8CC3CFFE0C}"/>
              </a:ext>
            </a:extLst>
          </p:cNvPr>
          <p:cNvSpPr/>
          <p:nvPr/>
        </p:nvSpPr>
        <p:spPr>
          <a:xfrm>
            <a:off x="1577074"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0" name="Straight Arrow Connector 9">
            <a:extLst>
              <a:ext uri="{FF2B5EF4-FFF2-40B4-BE49-F238E27FC236}">
                <a16:creationId xmlns:a16="http://schemas.microsoft.com/office/drawing/2014/main" id="{DF1CBF92-364D-7E44-B007-DE0EF0D4B63E}"/>
              </a:ext>
            </a:extLst>
          </p:cNvPr>
          <p:cNvCxnSpPr>
            <a:cxnSpLocks/>
          </p:cNvCxnSpPr>
          <p:nvPr/>
        </p:nvCxnSpPr>
        <p:spPr>
          <a:xfrm>
            <a:off x="2150417" y="4519542"/>
            <a:ext cx="0"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9C79A1-7C3E-BA49-8A69-9130EAFC9CA3}"/>
              </a:ext>
            </a:extLst>
          </p:cNvPr>
          <p:cNvCxnSpPr>
            <a:cxnSpLocks/>
          </p:cNvCxnSpPr>
          <p:nvPr/>
        </p:nvCxnSpPr>
        <p:spPr>
          <a:xfrm flipH="1">
            <a:off x="4543293" y="4519542"/>
            <a:ext cx="25322"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a:extLst>
              <a:ext uri="{FF2B5EF4-FFF2-40B4-BE49-F238E27FC236}">
                <a16:creationId xmlns:a16="http://schemas.microsoft.com/office/drawing/2014/main" id="{950B9BF9-C548-554B-8545-8178E3109549}"/>
              </a:ext>
            </a:extLst>
          </p:cNvPr>
          <p:cNvSpPr/>
          <p:nvPr/>
        </p:nvSpPr>
        <p:spPr>
          <a:xfrm>
            <a:off x="4382343"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68D5F85-FAB3-B644-A64D-4F55A971F595}"/>
              </a:ext>
            </a:extLst>
          </p:cNvPr>
          <p:cNvCxnSpPr>
            <a:cxnSpLocks/>
          </p:cNvCxnSpPr>
          <p:nvPr/>
        </p:nvCxnSpPr>
        <p:spPr>
          <a:xfrm>
            <a:off x="6729795" y="4468775"/>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9CAAEE6-CC5C-8243-92BB-98860574DFF2}"/>
              </a:ext>
            </a:extLst>
          </p:cNvPr>
          <p:cNvSpPr/>
          <p:nvPr/>
        </p:nvSpPr>
        <p:spPr>
          <a:xfrm>
            <a:off x="5820603" y="2283453"/>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15" name="TextBox 14">
            <a:extLst>
              <a:ext uri="{FF2B5EF4-FFF2-40B4-BE49-F238E27FC236}">
                <a16:creationId xmlns:a16="http://schemas.microsoft.com/office/drawing/2014/main" id="{E2F1FCAE-727B-4D48-9F03-2CF5F79FE7F1}"/>
              </a:ext>
            </a:extLst>
          </p:cNvPr>
          <p:cNvSpPr txBox="1"/>
          <p:nvPr/>
        </p:nvSpPr>
        <p:spPr>
          <a:xfrm>
            <a:off x="6104471" y="248507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6580720" y="465333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6156889"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18" name="Can 17">
            <a:extLst>
              <a:ext uri="{FF2B5EF4-FFF2-40B4-BE49-F238E27FC236}">
                <a16:creationId xmlns:a16="http://schemas.microsoft.com/office/drawing/2014/main" id="{295987C2-B62E-8C4B-ACBE-982D745C80E3}"/>
              </a:ext>
            </a:extLst>
          </p:cNvPr>
          <p:cNvSpPr/>
          <p:nvPr/>
        </p:nvSpPr>
        <p:spPr>
          <a:xfrm>
            <a:off x="1987310"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rgbClr val="FF0000"/>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24</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E0A56D-419B-BA42-B851-FF91EB0FEB6E}"/>
              </a:ext>
            </a:extLst>
          </p:cNvPr>
          <p:cNvSpPr/>
          <p:nvPr/>
        </p:nvSpPr>
        <p:spPr>
          <a:xfrm>
            <a:off x="7836305" y="2278998"/>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28" name="Rectangle 27">
            <a:extLst>
              <a:ext uri="{FF2B5EF4-FFF2-40B4-BE49-F238E27FC236}">
                <a16:creationId xmlns:a16="http://schemas.microsoft.com/office/drawing/2014/main" id="{E4E76E35-2FB6-B745-9EB9-8E3C2542F13C}"/>
              </a:ext>
            </a:extLst>
          </p:cNvPr>
          <p:cNvSpPr/>
          <p:nvPr/>
        </p:nvSpPr>
        <p:spPr>
          <a:xfrm>
            <a:off x="10010370" y="2268658"/>
            <a:ext cx="1676399" cy="21859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9" name="TextBox 28">
            <a:extLst>
              <a:ext uri="{FF2B5EF4-FFF2-40B4-BE49-F238E27FC236}">
                <a16:creationId xmlns:a16="http://schemas.microsoft.com/office/drawing/2014/main" id="{DCB346B0-35F6-6A49-88F0-410E8632BFDC}"/>
              </a:ext>
            </a:extLst>
          </p:cNvPr>
          <p:cNvSpPr txBox="1"/>
          <p:nvPr/>
        </p:nvSpPr>
        <p:spPr>
          <a:xfrm>
            <a:off x="8054433" y="246830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0" name="TextBox 29">
            <a:extLst>
              <a:ext uri="{FF2B5EF4-FFF2-40B4-BE49-F238E27FC236}">
                <a16:creationId xmlns:a16="http://schemas.microsoft.com/office/drawing/2014/main" id="{282A51FB-7CD1-1A41-A1AB-05291FFD2F90}"/>
              </a:ext>
            </a:extLst>
          </p:cNvPr>
          <p:cNvSpPr txBox="1"/>
          <p:nvPr/>
        </p:nvSpPr>
        <p:spPr>
          <a:xfrm>
            <a:off x="10232873"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1" name="Flowchart: Magnetic Disk 12">
            <a:extLst>
              <a:ext uri="{FF2B5EF4-FFF2-40B4-BE49-F238E27FC236}">
                <a16:creationId xmlns:a16="http://schemas.microsoft.com/office/drawing/2014/main" id="{B29E19C8-7097-BE43-8771-FD98A1D8A58F}"/>
              </a:ext>
            </a:extLst>
          </p:cNvPr>
          <p:cNvSpPr/>
          <p:nvPr/>
        </p:nvSpPr>
        <p:spPr>
          <a:xfrm>
            <a:off x="10273495"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8079572"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44" name="Straight Arrow Connector 43">
            <a:extLst>
              <a:ext uri="{FF2B5EF4-FFF2-40B4-BE49-F238E27FC236}">
                <a16:creationId xmlns:a16="http://schemas.microsoft.com/office/drawing/2014/main" id="{B84D99A6-FD5F-4D43-94A5-7895208D52BF}"/>
              </a:ext>
            </a:extLst>
          </p:cNvPr>
          <p:cNvCxnSpPr>
            <a:cxnSpLocks/>
          </p:cNvCxnSpPr>
          <p:nvPr/>
        </p:nvCxnSpPr>
        <p:spPr>
          <a:xfrm>
            <a:off x="8709471" y="4467338"/>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Can 44">
            <a:extLst>
              <a:ext uri="{FF2B5EF4-FFF2-40B4-BE49-F238E27FC236}">
                <a16:creationId xmlns:a16="http://schemas.microsoft.com/office/drawing/2014/main" id="{82EA8CCC-E7A1-B944-A773-EA948C8972D2}"/>
              </a:ext>
            </a:extLst>
          </p:cNvPr>
          <p:cNvSpPr/>
          <p:nvPr/>
        </p:nvSpPr>
        <p:spPr>
          <a:xfrm>
            <a:off x="8560396" y="465189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Arrow Connector 45">
            <a:extLst>
              <a:ext uri="{FF2B5EF4-FFF2-40B4-BE49-F238E27FC236}">
                <a16:creationId xmlns:a16="http://schemas.microsoft.com/office/drawing/2014/main" id="{70EF2014-6995-6A42-B641-C29EF35F6082}"/>
              </a:ext>
            </a:extLst>
          </p:cNvPr>
          <p:cNvCxnSpPr>
            <a:cxnSpLocks/>
          </p:cNvCxnSpPr>
          <p:nvPr/>
        </p:nvCxnSpPr>
        <p:spPr>
          <a:xfrm>
            <a:off x="10987297" y="4492359"/>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C52034C2-A30E-4D40-88F6-2914DF266DC1}"/>
              </a:ext>
            </a:extLst>
          </p:cNvPr>
          <p:cNvSpPr/>
          <p:nvPr/>
        </p:nvSpPr>
        <p:spPr>
          <a:xfrm>
            <a:off x="10838222" y="46769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873079" y="438855"/>
            <a:ext cx="1231392" cy="369332"/>
          </a:xfrm>
          <a:prstGeom prst="rect">
            <a:avLst/>
          </a:prstGeom>
          <a:noFill/>
          <a:ln>
            <a:solidFill>
              <a:srgbClr val="FF0000"/>
            </a:solidFill>
          </a:ln>
        </p:spPr>
        <p:txBody>
          <a:bodyPr wrap="square" rtlCol="0">
            <a:spAutoFit/>
          </a:bodyPr>
          <a:lstStyle/>
          <a:p>
            <a:pPr algn="ctr"/>
            <a:r>
              <a:rPr lang="en-US"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4665930" y="1486708"/>
            <a:ext cx="1231392" cy="307777"/>
          </a:xfrm>
          <a:prstGeom prst="rect">
            <a:avLst/>
          </a:prstGeom>
          <a:noFill/>
          <a:ln>
            <a:solidFill>
              <a:srgbClr val="FF0000"/>
            </a:solidFill>
          </a:ln>
        </p:spPr>
        <p:txBody>
          <a:bodyPr wrap="square" rtlCol="0">
            <a:spAutoFit/>
          </a:bodyPr>
          <a:lstStyle/>
          <a:p>
            <a:pPr algn="ctr"/>
            <a:r>
              <a:rPr lang="en-US" sz="1400" dirty="0"/>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7335863" y="1491878"/>
            <a:ext cx="1231392" cy="307777"/>
          </a:xfrm>
          <a:prstGeom prst="rect">
            <a:avLst/>
          </a:prstGeom>
          <a:noFill/>
          <a:ln>
            <a:solidFill>
              <a:srgbClr val="FF0000"/>
            </a:solidFill>
          </a:ln>
        </p:spPr>
        <p:txBody>
          <a:bodyPr wrap="square" rtlCol="0">
            <a:spAutoFit/>
          </a:bodyPr>
          <a:lstStyle/>
          <a:p>
            <a:pPr algn="ctr"/>
            <a:r>
              <a:rPr lang="en-US" sz="1400" dirty="0"/>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2586049" y="1502336"/>
            <a:ext cx="1796293" cy="307777"/>
          </a:xfrm>
          <a:prstGeom prst="rect">
            <a:avLst/>
          </a:prstGeom>
          <a:pattFill prst="dashVert">
            <a:fgClr>
              <a:schemeClr val="accent1"/>
            </a:fgClr>
            <a:bgClr>
              <a:schemeClr val="bg1"/>
            </a:bgClr>
          </a:pattFill>
          <a:ln>
            <a:solidFill>
              <a:schemeClr val="tx1"/>
            </a:solidFill>
          </a:ln>
        </p:spPr>
        <p:txBody>
          <a:bodyPr wrap="square" rtlCol="0">
            <a:spAutoFit/>
          </a:bodyPr>
          <a:lstStyle/>
          <a:p>
            <a:pPr algn="ctr"/>
            <a:r>
              <a:rPr lang="en-US" sz="1400" dirty="0"/>
              <a:t>Process Manager</a:t>
            </a:r>
          </a:p>
        </p:txBody>
      </p:sp>
    </p:spTree>
    <p:extLst>
      <p:ext uri="{BB962C8B-B14F-4D97-AF65-F5344CB8AC3E}">
        <p14:creationId xmlns:p14="http://schemas.microsoft.com/office/powerpoint/2010/main" val="1827143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F9F6C-5116-7648-BEB0-44040FEF01A9}"/>
              </a:ext>
            </a:extLst>
          </p:cNvPr>
          <p:cNvSpPr txBox="1"/>
          <p:nvPr/>
        </p:nvSpPr>
        <p:spPr>
          <a:xfrm>
            <a:off x="5307807" y="5475357"/>
            <a:ext cx="2221214" cy="707886"/>
          </a:xfrm>
          <a:prstGeom prst="rect">
            <a:avLst/>
          </a:prstGeom>
          <a:noFill/>
        </p:spPr>
        <p:txBody>
          <a:bodyPr wrap="square" rtlCol="0">
            <a:spAutoFit/>
          </a:bodyPr>
          <a:lstStyle/>
          <a:p>
            <a:r>
              <a:rPr lang="en-US" sz="4000" dirty="0"/>
              <a:t>Check-In</a:t>
            </a:r>
          </a:p>
        </p:txBody>
      </p:sp>
      <p:pic>
        <p:nvPicPr>
          <p:cNvPr id="3" name="Picture 2">
            <a:extLst>
              <a:ext uri="{FF2B5EF4-FFF2-40B4-BE49-F238E27FC236}">
                <a16:creationId xmlns:a16="http://schemas.microsoft.com/office/drawing/2014/main" id="{0E6B4650-D728-8B49-87A2-BC6074CE51D8}"/>
              </a:ext>
            </a:extLst>
          </p:cNvPr>
          <p:cNvPicPr>
            <a:picLocks noChangeAspect="1"/>
          </p:cNvPicPr>
          <p:nvPr/>
        </p:nvPicPr>
        <p:blipFill>
          <a:blip r:embed="rId2"/>
          <a:stretch>
            <a:fillRect/>
          </a:stretch>
        </p:blipFill>
        <p:spPr>
          <a:xfrm>
            <a:off x="4881214" y="2404200"/>
            <a:ext cx="3074399" cy="2049599"/>
          </a:xfrm>
          <a:prstGeom prst="rect">
            <a:avLst/>
          </a:prstGeom>
        </p:spPr>
      </p:pic>
    </p:spTree>
    <p:extLst>
      <p:ext uri="{BB962C8B-B14F-4D97-AF65-F5344CB8AC3E}">
        <p14:creationId xmlns:p14="http://schemas.microsoft.com/office/powerpoint/2010/main" val="2462555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F66B08-7E5E-AC4B-A1E9-799BFB9D6D5F}"/>
              </a:ext>
            </a:extLst>
          </p:cNvPr>
          <p:cNvSpPr txBox="1"/>
          <p:nvPr/>
        </p:nvSpPr>
        <p:spPr>
          <a:xfrm>
            <a:off x="6219128" y="5726253"/>
            <a:ext cx="521297" cy="369332"/>
          </a:xfrm>
          <a:prstGeom prst="rect">
            <a:avLst/>
          </a:prstGeom>
          <a:noFill/>
        </p:spPr>
        <p:txBody>
          <a:bodyPr wrap="none" rtlCol="0">
            <a:spAutoFit/>
          </a:bodyPr>
          <a:lstStyle/>
          <a:p>
            <a:r>
              <a:rPr lang="en-US" dirty="0"/>
              <a:t>Bus</a:t>
            </a:r>
          </a:p>
        </p:txBody>
      </p:sp>
      <p:sp>
        <p:nvSpPr>
          <p:cNvPr id="14" name="Rectangle 13">
            <a:extLst>
              <a:ext uri="{FF2B5EF4-FFF2-40B4-BE49-F238E27FC236}">
                <a16:creationId xmlns:a16="http://schemas.microsoft.com/office/drawing/2014/main" id="{19CAAEE6-CC5C-8243-92BB-98860574DFF2}"/>
              </a:ext>
            </a:extLst>
          </p:cNvPr>
          <p:cNvSpPr/>
          <p:nvPr/>
        </p:nvSpPr>
        <p:spPr>
          <a:xfrm>
            <a:off x="4883906" y="2307296"/>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15" name="TextBox 14">
            <a:extLst>
              <a:ext uri="{FF2B5EF4-FFF2-40B4-BE49-F238E27FC236}">
                <a16:creationId xmlns:a16="http://schemas.microsoft.com/office/drawing/2014/main" id="{E2F1FCAE-727B-4D48-9F03-2CF5F79FE7F1}"/>
              </a:ext>
            </a:extLst>
          </p:cNvPr>
          <p:cNvSpPr txBox="1"/>
          <p:nvPr/>
        </p:nvSpPr>
        <p:spPr>
          <a:xfrm>
            <a:off x="5167774" y="250892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5644023" y="46771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5220192" y="388104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26</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E0A56D-419B-BA42-B851-FF91EB0FEB6E}"/>
              </a:ext>
            </a:extLst>
          </p:cNvPr>
          <p:cNvSpPr/>
          <p:nvPr/>
        </p:nvSpPr>
        <p:spPr>
          <a:xfrm>
            <a:off x="6899608" y="2302841"/>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29" name="TextBox 28">
            <a:extLst>
              <a:ext uri="{FF2B5EF4-FFF2-40B4-BE49-F238E27FC236}">
                <a16:creationId xmlns:a16="http://schemas.microsoft.com/office/drawing/2014/main" id="{DCB346B0-35F6-6A49-88F0-410E8632BFDC}"/>
              </a:ext>
            </a:extLst>
          </p:cNvPr>
          <p:cNvSpPr txBox="1"/>
          <p:nvPr/>
        </p:nvSpPr>
        <p:spPr>
          <a:xfrm>
            <a:off x="7117736" y="249214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7142875" y="388104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5" name="Can 44">
            <a:extLst>
              <a:ext uri="{FF2B5EF4-FFF2-40B4-BE49-F238E27FC236}">
                <a16:creationId xmlns:a16="http://schemas.microsoft.com/office/drawing/2014/main" id="{82EA8CCC-E7A1-B944-A773-EA948C8972D2}"/>
              </a:ext>
            </a:extLst>
          </p:cNvPr>
          <p:cNvSpPr/>
          <p:nvPr/>
        </p:nvSpPr>
        <p:spPr>
          <a:xfrm>
            <a:off x="7623699" y="4675736"/>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987736" y="440120"/>
            <a:ext cx="1231392" cy="369332"/>
          </a:xfrm>
          <a:prstGeom prst="rect">
            <a:avLst/>
          </a:prstGeom>
          <a:pattFill prst="dashVert">
            <a:fgClr>
              <a:schemeClr val="accent1"/>
            </a:fgClr>
            <a:bgClr>
              <a:schemeClr val="bg1"/>
            </a:bgClr>
          </a:pattFill>
          <a:ln>
            <a:solidFill>
              <a:schemeClr val="accent1"/>
            </a:solidFill>
          </a:ln>
        </p:spPr>
        <p:txBody>
          <a:bodyPr wrap="square" rtlCol="0">
            <a:spAutoFit/>
          </a:bodyPr>
          <a:lstStyle/>
          <a:p>
            <a:pPr algn="ctr"/>
            <a:r>
              <a:rPr lang="en-US"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4665930" y="1486708"/>
            <a:ext cx="1231392"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7335863" y="1491878"/>
            <a:ext cx="1231392"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2586049" y="1502336"/>
            <a:ext cx="1796293"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Process Manager</a:t>
            </a:r>
          </a:p>
        </p:txBody>
      </p:sp>
      <p:cxnSp>
        <p:nvCxnSpPr>
          <p:cNvPr id="92" name="Straight Arrow Connector 91">
            <a:extLst>
              <a:ext uri="{FF2B5EF4-FFF2-40B4-BE49-F238E27FC236}">
                <a16:creationId xmlns:a16="http://schemas.microsoft.com/office/drawing/2014/main" id="{76C53AAA-94FD-984E-8DA3-2EF3C1AC3F41}"/>
              </a:ext>
            </a:extLst>
          </p:cNvPr>
          <p:cNvCxnSpPr>
            <a:cxnSpLocks/>
            <a:stCxn id="23" idx="2"/>
            <a:endCxn id="27" idx="0"/>
          </p:cNvCxnSpPr>
          <p:nvPr/>
        </p:nvCxnSpPr>
        <p:spPr>
          <a:xfrm>
            <a:off x="7450520" y="804768"/>
            <a:ext cx="282912" cy="149807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2DE77D9-74CA-B040-9ED9-7A6AB1796E38}"/>
              </a:ext>
            </a:extLst>
          </p:cNvPr>
          <p:cNvSpPr txBox="1"/>
          <p:nvPr/>
        </p:nvSpPr>
        <p:spPr>
          <a:xfrm rot="16200000">
            <a:off x="-1084417" y="3061344"/>
            <a:ext cx="3733167" cy="523220"/>
          </a:xfrm>
          <a:prstGeom prst="rect">
            <a:avLst/>
          </a:prstGeom>
          <a:noFill/>
        </p:spPr>
        <p:txBody>
          <a:bodyPr wrap="square" rtlCol="0">
            <a:spAutoFit/>
          </a:bodyPr>
          <a:lstStyle/>
          <a:p>
            <a:pPr algn="ctr"/>
            <a:r>
              <a:rPr lang="en-US" sz="2800" dirty="0"/>
              <a:t>Check-In</a:t>
            </a:r>
          </a:p>
        </p:txBody>
      </p:sp>
      <p:cxnSp>
        <p:nvCxnSpPr>
          <p:cNvPr id="54" name="Straight Arrow Connector 53">
            <a:extLst>
              <a:ext uri="{FF2B5EF4-FFF2-40B4-BE49-F238E27FC236}">
                <a16:creationId xmlns:a16="http://schemas.microsoft.com/office/drawing/2014/main" id="{9E1B9A94-B7F0-D14B-A12D-EBB297D2C5CF}"/>
              </a:ext>
            </a:extLst>
          </p:cNvPr>
          <p:cNvCxnSpPr>
            <a:cxnSpLocks/>
            <a:stCxn id="23" idx="2"/>
            <a:endCxn id="15" idx="0"/>
          </p:cNvCxnSpPr>
          <p:nvPr/>
        </p:nvCxnSpPr>
        <p:spPr>
          <a:xfrm flipH="1">
            <a:off x="5783470" y="804768"/>
            <a:ext cx="1667050" cy="1704152"/>
          </a:xfrm>
          <a:prstGeom prst="straightConnector1">
            <a:avLst/>
          </a:prstGeom>
          <a:ln>
            <a:solidFill>
              <a:schemeClr val="accent4">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9F8BB86-490D-6149-9CA9-F3939477759B}"/>
              </a:ext>
            </a:extLst>
          </p:cNvPr>
          <p:cNvSpPr txBox="1"/>
          <p:nvPr/>
        </p:nvSpPr>
        <p:spPr>
          <a:xfrm>
            <a:off x="5200113" y="1911158"/>
            <a:ext cx="365230" cy="769441"/>
          </a:xfrm>
          <a:prstGeom prst="rect">
            <a:avLst/>
          </a:prstGeom>
          <a:noFill/>
        </p:spPr>
        <p:txBody>
          <a:bodyPr wrap="square" rtlCol="0">
            <a:spAutoFit/>
          </a:bodyPr>
          <a:lstStyle/>
          <a:p>
            <a:r>
              <a:rPr lang="en-US" sz="4400" b="1" dirty="0"/>
              <a:t>?</a:t>
            </a:r>
          </a:p>
        </p:txBody>
      </p:sp>
    </p:spTree>
    <p:extLst>
      <p:ext uri="{BB962C8B-B14F-4D97-AF65-F5344CB8AC3E}">
        <p14:creationId xmlns:p14="http://schemas.microsoft.com/office/powerpoint/2010/main" val="414746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3273441" y="208030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3419364" y="22399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3561909" y="485836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2579637" y="1568548"/>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4839141" y="3465523"/>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922123" y="3364512"/>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961106" y="6079832"/>
            <a:ext cx="2416360" cy="369332"/>
          </a:xfrm>
          <a:prstGeom prst="rect">
            <a:avLst/>
          </a:prstGeom>
          <a:noFill/>
        </p:spPr>
        <p:txBody>
          <a:bodyPr wrap="square" rtlCol="0">
            <a:spAutoFit/>
          </a:bodyPr>
          <a:lstStyle/>
          <a:p>
            <a:r>
              <a:rPr lang="en-US"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4035060" y="982170"/>
            <a:ext cx="2196927" cy="1257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6231987" y="520505"/>
            <a:ext cx="4529781" cy="923330"/>
          </a:xfrm>
          <a:prstGeom prst="rect">
            <a:avLst/>
          </a:prstGeom>
          <a:noFill/>
        </p:spPr>
        <p:txBody>
          <a:bodyPr wrap="square" rtlCol="0">
            <a:spAutoFit/>
          </a:bodyPr>
          <a:lstStyle/>
          <a:p>
            <a:r>
              <a:rPr lang="en-US" dirty="0"/>
              <a:t>GET /booking/12345 HTTP 1.1</a:t>
            </a:r>
          </a:p>
          <a:p>
            <a:r>
              <a:rPr lang="en-US" dirty="0"/>
              <a:t>Cache-Control: max-age=30</a:t>
            </a:r>
          </a:p>
          <a:p>
            <a:r>
              <a:rPr lang="en-US" dirty="0"/>
              <a:t>If-Modified-Since: Fri 19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6211060" y="4914672"/>
            <a:ext cx="5980940" cy="1477328"/>
          </a:xfrm>
          <a:prstGeom prst="rect">
            <a:avLst/>
          </a:prstGeom>
          <a:noFill/>
        </p:spPr>
        <p:txBody>
          <a:bodyPr wrap="square" rtlCol="0">
            <a:spAutoFit/>
          </a:bodyPr>
          <a:lstStyle/>
          <a:p>
            <a:r>
              <a:rPr lang="en-US" dirty="0" err="1"/>
              <a:t>Booking.Created.Event</a:t>
            </a:r>
            <a:endParaRPr lang="en-US" dirty="0"/>
          </a:p>
          <a:p>
            <a:r>
              <a:rPr lang="en-US" dirty="0"/>
              <a:t>Message-Id: </a:t>
            </a:r>
            <a:r>
              <a:rPr lang="en-GB" dirty="0"/>
              <a:t>aa95b387-a17f-4907-a1d8-e597c322bfc6</a:t>
            </a:r>
          </a:p>
          <a:p>
            <a:r>
              <a:rPr lang="en-GB" dirty="0"/>
              <a:t>Correlation-Id:</a:t>
            </a:r>
            <a:r>
              <a:rPr lang="en-GB" b="1" dirty="0"/>
              <a:t> </a:t>
            </a:r>
            <a:r>
              <a:rPr lang="en-GB" dirty="0"/>
              <a:t>d060cb3f-ec71-4257-b5c8-819d1a9ca6cb</a:t>
            </a:r>
          </a:p>
          <a:p>
            <a:r>
              <a:rPr lang="en-GB" dirty="0"/>
              <a:t>{ items : [Booking {…}]}</a:t>
            </a:r>
          </a:p>
          <a:p>
            <a:endParaRPr lang="en-US"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4859354" y="3294822"/>
            <a:ext cx="1351706" cy="2358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3346403" y="3849636"/>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4066397" y="4218968"/>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7786454" y="3244334"/>
            <a:ext cx="2830151" cy="369332"/>
          </a:xfrm>
          <a:prstGeom prst="rect">
            <a:avLst/>
          </a:prstGeom>
          <a:noFill/>
          <a:ln>
            <a:solidFill>
              <a:srgbClr val="FF0000"/>
            </a:solidFill>
          </a:ln>
        </p:spPr>
        <p:txBody>
          <a:bodyPr wrap="square" rtlCol="0">
            <a:spAutoFit/>
          </a:bodyPr>
          <a:lstStyle/>
          <a:p>
            <a:r>
              <a:rPr lang="en-US"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8135815" y="3613666"/>
            <a:ext cx="1065715" cy="13010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8496878" y="1443835"/>
            <a:ext cx="834692" cy="1800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826036" y="5357507"/>
            <a:ext cx="2686499" cy="646331"/>
          </a:xfrm>
          <a:prstGeom prst="rect">
            <a:avLst/>
          </a:prstGeom>
          <a:noFill/>
        </p:spPr>
        <p:txBody>
          <a:bodyPr wrap="square" rtlCol="0">
            <a:spAutoFit/>
          </a:bodyPr>
          <a:lstStyle/>
          <a:p>
            <a:pPr algn="ctr"/>
            <a:r>
              <a:rPr lang="en-US" sz="36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7808909" y="2246686"/>
            <a:ext cx="2686499" cy="646331"/>
          </a:xfrm>
          <a:prstGeom prst="rect">
            <a:avLst/>
          </a:prstGeom>
          <a:noFill/>
        </p:spPr>
        <p:txBody>
          <a:bodyPr wrap="square" rtlCol="0">
            <a:spAutoFit/>
          </a:bodyPr>
          <a:lstStyle/>
          <a:p>
            <a:pPr algn="ctr"/>
            <a:r>
              <a:rPr lang="en-US" sz="36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2122546" y="770352"/>
            <a:ext cx="1429188" cy="307777"/>
          </a:xfrm>
          <a:prstGeom prst="rect">
            <a:avLst/>
          </a:prstGeom>
          <a:noFill/>
        </p:spPr>
        <p:txBody>
          <a:bodyPr wrap="square" rtlCol="0">
            <a:spAutoFit/>
          </a:bodyPr>
          <a:lstStyle/>
          <a:p>
            <a:pPr algn="r"/>
            <a:r>
              <a:rPr lang="en-US" sz="1400" dirty="0"/>
              <a:t>Pat </a:t>
            </a:r>
            <a:r>
              <a:rPr lang="en-US" sz="1400" dirty="0" err="1"/>
              <a:t>Helland</a:t>
            </a:r>
            <a:endParaRPr lang="en-US" sz="1400" dirty="0"/>
          </a:p>
        </p:txBody>
      </p:sp>
      <p:sp>
        <p:nvSpPr>
          <p:cNvPr id="22" name="TextBox 21">
            <a:extLst>
              <a:ext uri="{FF2B5EF4-FFF2-40B4-BE49-F238E27FC236}">
                <a16:creationId xmlns:a16="http://schemas.microsoft.com/office/drawing/2014/main" id="{1AE7925A-6747-264F-ACD3-65C6AFDFC4B9}"/>
              </a:ext>
            </a:extLst>
          </p:cNvPr>
          <p:cNvSpPr txBox="1"/>
          <p:nvPr/>
        </p:nvSpPr>
        <p:spPr>
          <a:xfrm>
            <a:off x="3096175" y="1138672"/>
            <a:ext cx="2416360" cy="369332"/>
          </a:xfrm>
          <a:prstGeom prst="rect">
            <a:avLst/>
          </a:prstGeom>
          <a:noFill/>
        </p:spPr>
        <p:txBody>
          <a:bodyPr wrap="square" rtlCol="0">
            <a:spAutoFit/>
          </a:bodyPr>
          <a:lstStyle/>
          <a:p>
            <a:r>
              <a:rPr lang="en-US" dirty="0"/>
              <a:t>Compatibility by Policy</a:t>
            </a:r>
          </a:p>
        </p:txBody>
      </p:sp>
      <p:sp>
        <p:nvSpPr>
          <p:cNvPr id="2" name="Slide Number Placeholder 1">
            <a:extLst>
              <a:ext uri="{FF2B5EF4-FFF2-40B4-BE49-F238E27FC236}">
                <a16:creationId xmlns:a16="http://schemas.microsoft.com/office/drawing/2014/main" id="{28BF2045-1980-5C4A-B376-02CD7B77BC6A}"/>
              </a:ext>
            </a:extLst>
          </p:cNvPr>
          <p:cNvSpPr>
            <a:spLocks noGrp="1"/>
          </p:cNvSpPr>
          <p:nvPr>
            <p:ph type="sldNum" sz="quarter" idx="12"/>
          </p:nvPr>
        </p:nvSpPr>
        <p:spPr/>
        <p:txBody>
          <a:bodyPr/>
          <a:lstStyle/>
          <a:p>
            <a:fld id="{AA792DF1-A555-43FA-AD2F-E7EC51E120F1}" type="slidenum">
              <a:rPr lang="en-GB" smtClean="0"/>
              <a:t>27</a:t>
            </a:fld>
            <a:endParaRPr lang="en-GB"/>
          </a:p>
        </p:txBody>
      </p:sp>
    </p:spTree>
    <p:extLst>
      <p:ext uri="{BB962C8B-B14F-4D97-AF65-F5344CB8AC3E}">
        <p14:creationId xmlns:p14="http://schemas.microsoft.com/office/powerpoint/2010/main" val="143715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ED08B3-5C20-3749-A084-527FCF22989F}"/>
              </a:ext>
            </a:extLst>
          </p:cNvPr>
          <p:cNvSpPr/>
          <p:nvPr/>
        </p:nvSpPr>
        <p:spPr>
          <a:xfrm>
            <a:off x="3436344" y="1835275"/>
            <a:ext cx="6562544" cy="441762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332FDA-7660-1344-9072-CC7C055E157F}"/>
              </a:ext>
            </a:extLst>
          </p:cNvPr>
          <p:cNvSpPr/>
          <p:nvPr/>
        </p:nvSpPr>
        <p:spPr>
          <a:xfrm>
            <a:off x="6353508" y="2059186"/>
            <a:ext cx="25005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Web</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6717616" y="5525611"/>
            <a:ext cx="1892984" cy="48425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4197155" y="5525609"/>
            <a:ext cx="1795744" cy="49026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3864319" y="4056700"/>
            <a:ext cx="1504852" cy="9256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2503" y="4558111"/>
            <a:ext cx="723007" cy="723007"/>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25452" y="4347096"/>
            <a:ext cx="723007" cy="723007"/>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8831" y="4136081"/>
            <a:ext cx="723007" cy="723007"/>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7010400" y="879231"/>
            <a:ext cx="0" cy="16384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7603765" y="4829909"/>
            <a:ext cx="60343" cy="695702"/>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E172913-799E-B94D-A8F5-3508318E8419}"/>
              </a:ext>
            </a:extLst>
          </p:cNvPr>
          <p:cNvSpPr txBox="1"/>
          <p:nvPr/>
        </p:nvSpPr>
        <p:spPr>
          <a:xfrm>
            <a:off x="6717616" y="444850"/>
            <a:ext cx="4079629" cy="307777"/>
          </a:xfrm>
          <a:prstGeom prst="rect">
            <a:avLst/>
          </a:prstGeom>
          <a:noFill/>
          <a:ln>
            <a:solidFill>
              <a:schemeClr val="accent1"/>
            </a:solidFill>
          </a:ln>
        </p:spPr>
        <p:txBody>
          <a:bodyPr wrap="square" rtlCol="0">
            <a:spAutoFit/>
          </a:bodyPr>
          <a:lstStyle/>
          <a:p>
            <a:r>
              <a:rPr lang="en-US" sz="1400" dirty="0"/>
              <a:t>GET /reservations/1234 HTTP 1.1</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5095027" y="3444548"/>
            <a:ext cx="1258481" cy="20810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5369171" y="3133370"/>
            <a:ext cx="1099712" cy="923330"/>
          </a:xfrm>
          <a:prstGeom prst="rect">
            <a:avLst/>
          </a:prstGeom>
          <a:noFill/>
        </p:spPr>
        <p:txBody>
          <a:bodyPr wrap="square" rtlCol="0">
            <a:spAutoFit/>
          </a:bodyPr>
          <a:lstStyle/>
          <a:p>
            <a:r>
              <a:rPr lang="en-US"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6872907" y="4483365"/>
            <a:ext cx="1335035" cy="923330"/>
          </a:xfrm>
          <a:prstGeom prst="rect">
            <a:avLst/>
          </a:prstGeom>
          <a:noFill/>
        </p:spPr>
        <p:txBody>
          <a:bodyPr wrap="square" rtlCol="0">
            <a:spAutoFit/>
          </a:bodyPr>
          <a:lstStyle/>
          <a:p>
            <a:r>
              <a:rPr lang="en-US" dirty="0"/>
              <a:t>Read Reservation Details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867113" y="444850"/>
            <a:ext cx="3353488" cy="1200329"/>
          </a:xfrm>
          <a:prstGeom prst="rect">
            <a:avLst/>
          </a:prstGeom>
          <a:noFill/>
        </p:spPr>
        <p:txBody>
          <a:bodyPr wrap="square" rtlCol="0">
            <a:spAutoFit/>
          </a:bodyPr>
          <a:lstStyle/>
          <a:p>
            <a:pPr algn="ctr"/>
            <a:r>
              <a:rPr lang="en-US" sz="3600" b="1" dirty="0"/>
              <a:t>Event Carried </a:t>
            </a:r>
          </a:p>
          <a:p>
            <a:pPr algn="ctr"/>
            <a:r>
              <a:rPr lang="en-US" sz="36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867113" y="1600452"/>
            <a:ext cx="1601537" cy="307777"/>
          </a:xfrm>
          <a:prstGeom prst="rect">
            <a:avLst/>
          </a:prstGeom>
          <a:noFill/>
        </p:spPr>
        <p:txBody>
          <a:bodyPr wrap="square" rtlCol="0">
            <a:spAutoFit/>
          </a:bodyPr>
          <a:lstStyle/>
          <a:p>
            <a:pPr algn="r"/>
            <a:r>
              <a:rPr lang="en-US" sz="140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978269" y="2209312"/>
            <a:ext cx="19017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4736325" y="4960629"/>
            <a:ext cx="358702" cy="7284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28</a:t>
            </a:fld>
            <a:endParaRPr lang="en-GB"/>
          </a:p>
        </p:txBody>
      </p:sp>
      <p:sp>
        <p:nvSpPr>
          <p:cNvPr id="27" name="TextBox 26">
            <a:extLst>
              <a:ext uri="{FF2B5EF4-FFF2-40B4-BE49-F238E27FC236}">
                <a16:creationId xmlns:a16="http://schemas.microsoft.com/office/drawing/2014/main" id="{51F2E503-868C-1640-99DA-6D1333A9CA66}"/>
              </a:ext>
            </a:extLst>
          </p:cNvPr>
          <p:cNvSpPr txBox="1"/>
          <p:nvPr/>
        </p:nvSpPr>
        <p:spPr>
          <a:xfrm rot="5400000">
            <a:off x="8728498" y="3116195"/>
            <a:ext cx="4430649" cy="523220"/>
          </a:xfrm>
          <a:prstGeom prst="rect">
            <a:avLst/>
          </a:prstGeom>
          <a:noFill/>
        </p:spPr>
        <p:txBody>
          <a:bodyPr wrap="square" rtlCol="0">
            <a:spAutoFit/>
          </a:bodyPr>
          <a:lstStyle/>
          <a:p>
            <a:pPr algn="ctr"/>
            <a:r>
              <a:rPr lang="en-US" sz="2800" dirty="0"/>
              <a:t>Operand Data</a:t>
            </a:r>
          </a:p>
        </p:txBody>
      </p:sp>
      <p:sp>
        <p:nvSpPr>
          <p:cNvPr id="5" name="TextBox 4">
            <a:extLst>
              <a:ext uri="{FF2B5EF4-FFF2-40B4-BE49-F238E27FC236}">
                <a16:creationId xmlns:a16="http://schemas.microsoft.com/office/drawing/2014/main" id="{D2D7BBFE-2333-E443-B9E5-AF707E822771}"/>
              </a:ext>
            </a:extLst>
          </p:cNvPr>
          <p:cNvSpPr txBox="1"/>
          <p:nvPr/>
        </p:nvSpPr>
        <p:spPr>
          <a:xfrm>
            <a:off x="3864319" y="2209312"/>
            <a:ext cx="1859948" cy="369332"/>
          </a:xfrm>
          <a:prstGeom prst="rect">
            <a:avLst/>
          </a:prstGeom>
          <a:noFill/>
        </p:spPr>
        <p:txBody>
          <a:bodyPr wrap="square" rtlCol="0">
            <a:spAutoFit/>
          </a:bodyPr>
          <a:lstStyle/>
          <a:p>
            <a:r>
              <a:rPr lang="en-US" dirty="0"/>
              <a:t>Housekeeping</a:t>
            </a:r>
          </a:p>
        </p:txBody>
      </p:sp>
    </p:spTree>
    <p:extLst>
      <p:ext uri="{BB962C8B-B14F-4D97-AF65-F5344CB8AC3E}">
        <p14:creationId xmlns:p14="http://schemas.microsoft.com/office/powerpoint/2010/main" val="193282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F9F6C-5116-7648-BEB0-44040FEF01A9}"/>
              </a:ext>
            </a:extLst>
          </p:cNvPr>
          <p:cNvSpPr txBox="1"/>
          <p:nvPr/>
        </p:nvSpPr>
        <p:spPr>
          <a:xfrm>
            <a:off x="3921919" y="5439639"/>
            <a:ext cx="4986337" cy="707886"/>
          </a:xfrm>
          <a:prstGeom prst="rect">
            <a:avLst/>
          </a:prstGeom>
          <a:noFill/>
        </p:spPr>
        <p:txBody>
          <a:bodyPr wrap="square" rtlCol="0">
            <a:spAutoFit/>
          </a:bodyPr>
          <a:lstStyle/>
          <a:p>
            <a:r>
              <a:rPr lang="en-US" sz="4000" dirty="0"/>
              <a:t>Channel Effectiveness</a:t>
            </a:r>
          </a:p>
        </p:txBody>
      </p:sp>
      <p:pic>
        <p:nvPicPr>
          <p:cNvPr id="5" name="Picture 4">
            <a:extLst>
              <a:ext uri="{FF2B5EF4-FFF2-40B4-BE49-F238E27FC236}">
                <a16:creationId xmlns:a16="http://schemas.microsoft.com/office/drawing/2014/main" id="{DDCA2CDF-03A5-7644-AC23-555554F11CA2}"/>
              </a:ext>
            </a:extLst>
          </p:cNvPr>
          <p:cNvPicPr>
            <a:picLocks noChangeAspect="1"/>
          </p:cNvPicPr>
          <p:nvPr/>
        </p:nvPicPr>
        <p:blipFill>
          <a:blip r:embed="rId2"/>
          <a:stretch>
            <a:fillRect/>
          </a:stretch>
        </p:blipFill>
        <p:spPr>
          <a:xfrm>
            <a:off x="4558800" y="2462575"/>
            <a:ext cx="3074399" cy="1932850"/>
          </a:xfrm>
          <a:prstGeom prst="rect">
            <a:avLst/>
          </a:prstGeom>
        </p:spPr>
      </p:pic>
    </p:spTree>
    <p:extLst>
      <p:ext uri="{BB962C8B-B14F-4D97-AF65-F5344CB8AC3E}">
        <p14:creationId xmlns:p14="http://schemas.microsoft.com/office/powerpoint/2010/main" val="213144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394259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C7DFADB-FB17-2B40-8D0E-457A806FEB51}"/>
              </a:ext>
            </a:extLst>
          </p:cNvPr>
          <p:cNvSpPr/>
          <p:nvPr/>
        </p:nvSpPr>
        <p:spPr>
          <a:xfrm>
            <a:off x="4180822" y="2308751"/>
            <a:ext cx="1585913" cy="219837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5" name="TextBox 4">
            <a:extLst>
              <a:ext uri="{FF2B5EF4-FFF2-40B4-BE49-F238E27FC236}">
                <a16:creationId xmlns:a16="http://schemas.microsoft.com/office/drawing/2014/main" id="{95C3F7C9-563A-7548-B760-9C388070939E}"/>
              </a:ext>
            </a:extLst>
          </p:cNvPr>
          <p:cNvSpPr txBox="1"/>
          <p:nvPr/>
        </p:nvSpPr>
        <p:spPr>
          <a:xfrm>
            <a:off x="4358082" y="2468243"/>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9" name="Flowchart: Magnetic Disk 12">
            <a:extLst>
              <a:ext uri="{FF2B5EF4-FFF2-40B4-BE49-F238E27FC236}">
                <a16:creationId xmlns:a16="http://schemas.microsoft.com/office/drawing/2014/main" id="{22335EE9-64EC-A846-B2D8-7B8CC3CFFE0C}"/>
              </a:ext>
            </a:extLst>
          </p:cNvPr>
          <p:cNvSpPr/>
          <p:nvPr/>
        </p:nvSpPr>
        <p:spPr>
          <a:xfrm>
            <a:off x="4414466" y="384477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18" name="Can 17">
            <a:extLst>
              <a:ext uri="{FF2B5EF4-FFF2-40B4-BE49-F238E27FC236}">
                <a16:creationId xmlns:a16="http://schemas.microsoft.com/office/drawing/2014/main" id="{295987C2-B62E-8C4B-ACBE-982D745C80E3}"/>
              </a:ext>
            </a:extLst>
          </p:cNvPr>
          <p:cNvSpPr/>
          <p:nvPr/>
        </p:nvSpPr>
        <p:spPr>
          <a:xfrm>
            <a:off x="4824702" y="467929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30</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E76E35-2FB6-B745-9EB9-8E3C2542F13C}"/>
              </a:ext>
            </a:extLst>
          </p:cNvPr>
          <p:cNvSpPr/>
          <p:nvPr/>
        </p:nvSpPr>
        <p:spPr>
          <a:xfrm>
            <a:off x="6761363" y="2278061"/>
            <a:ext cx="1676399" cy="21859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30" name="TextBox 29">
            <a:extLst>
              <a:ext uri="{FF2B5EF4-FFF2-40B4-BE49-F238E27FC236}">
                <a16:creationId xmlns:a16="http://schemas.microsoft.com/office/drawing/2014/main" id="{282A51FB-7CD1-1A41-A1AB-05291FFD2F90}"/>
              </a:ext>
            </a:extLst>
          </p:cNvPr>
          <p:cNvSpPr txBox="1"/>
          <p:nvPr/>
        </p:nvSpPr>
        <p:spPr>
          <a:xfrm>
            <a:off x="6983866" y="248507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1" name="Flowchart: Magnetic Disk 12">
            <a:extLst>
              <a:ext uri="{FF2B5EF4-FFF2-40B4-BE49-F238E27FC236}">
                <a16:creationId xmlns:a16="http://schemas.microsoft.com/office/drawing/2014/main" id="{B29E19C8-7097-BE43-8771-FD98A1D8A58F}"/>
              </a:ext>
            </a:extLst>
          </p:cNvPr>
          <p:cNvSpPr/>
          <p:nvPr/>
        </p:nvSpPr>
        <p:spPr>
          <a:xfrm>
            <a:off x="7024488" y="386660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7" name="Can 46">
            <a:extLst>
              <a:ext uri="{FF2B5EF4-FFF2-40B4-BE49-F238E27FC236}">
                <a16:creationId xmlns:a16="http://schemas.microsoft.com/office/drawing/2014/main" id="{C52034C2-A30E-4D40-88F6-2914DF266DC1}"/>
              </a:ext>
            </a:extLst>
          </p:cNvPr>
          <p:cNvSpPr/>
          <p:nvPr/>
        </p:nvSpPr>
        <p:spPr>
          <a:xfrm>
            <a:off x="7589215" y="4686317"/>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987736" y="440120"/>
            <a:ext cx="1231392" cy="369332"/>
          </a:xfrm>
          <a:prstGeom prst="rect">
            <a:avLst/>
          </a:prstGeom>
          <a:noFill/>
          <a:ln>
            <a:solidFill>
              <a:schemeClr val="accent1"/>
            </a:solidFill>
          </a:ln>
        </p:spPr>
        <p:txBody>
          <a:bodyPr wrap="square" rtlCol="0">
            <a:spAutoFit/>
          </a:bodyPr>
          <a:lstStyle/>
          <a:p>
            <a:pPr algn="ctr"/>
            <a:r>
              <a:rPr lang="en-US"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4665930" y="1486708"/>
            <a:ext cx="1231392"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7335863" y="1491878"/>
            <a:ext cx="1231392"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2586049" y="1502336"/>
            <a:ext cx="1796293"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Process Manager</a:t>
            </a:r>
          </a:p>
        </p:txBody>
      </p:sp>
      <p:cxnSp>
        <p:nvCxnSpPr>
          <p:cNvPr id="59" name="Straight Arrow Connector 58">
            <a:extLst>
              <a:ext uri="{FF2B5EF4-FFF2-40B4-BE49-F238E27FC236}">
                <a16:creationId xmlns:a16="http://schemas.microsoft.com/office/drawing/2014/main" id="{D59BE08D-810D-1942-AEE6-2A73625DFD20}"/>
              </a:ext>
            </a:extLst>
          </p:cNvPr>
          <p:cNvCxnSpPr>
            <a:cxnSpLocks/>
            <a:stCxn id="51" idx="2"/>
            <a:endCxn id="28" idx="0"/>
          </p:cNvCxnSpPr>
          <p:nvPr/>
        </p:nvCxnSpPr>
        <p:spPr>
          <a:xfrm>
            <a:off x="5603432" y="809452"/>
            <a:ext cx="1996131" cy="146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03F6336-53C3-FA45-9D2C-CD75B5190D3C}"/>
              </a:ext>
            </a:extLst>
          </p:cNvPr>
          <p:cNvSpPr txBox="1"/>
          <p:nvPr/>
        </p:nvSpPr>
        <p:spPr>
          <a:xfrm rot="16200000">
            <a:off x="-1093880" y="3189231"/>
            <a:ext cx="3733167" cy="523220"/>
          </a:xfrm>
          <a:prstGeom prst="rect">
            <a:avLst/>
          </a:prstGeom>
          <a:noFill/>
        </p:spPr>
        <p:txBody>
          <a:bodyPr wrap="square" rtlCol="0">
            <a:spAutoFit/>
          </a:bodyPr>
          <a:lstStyle/>
          <a:p>
            <a:pPr algn="ctr"/>
            <a:r>
              <a:rPr lang="en-US" sz="2800" dirty="0"/>
              <a:t>Channel Effectiveness</a:t>
            </a:r>
          </a:p>
        </p:txBody>
      </p:sp>
      <p:cxnSp>
        <p:nvCxnSpPr>
          <p:cNvPr id="64" name="Straight Arrow Connector 63">
            <a:extLst>
              <a:ext uri="{FF2B5EF4-FFF2-40B4-BE49-F238E27FC236}">
                <a16:creationId xmlns:a16="http://schemas.microsoft.com/office/drawing/2014/main" id="{E33D52B5-8D81-DE47-A5EE-AA9DCC995C2B}"/>
              </a:ext>
            </a:extLst>
          </p:cNvPr>
          <p:cNvCxnSpPr>
            <a:cxnSpLocks/>
          </p:cNvCxnSpPr>
          <p:nvPr/>
        </p:nvCxnSpPr>
        <p:spPr>
          <a:xfrm>
            <a:off x="5603432" y="809452"/>
            <a:ext cx="114298" cy="149784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237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ED08B3-5C20-3749-A084-527FCF22989F}"/>
              </a:ext>
            </a:extLst>
          </p:cNvPr>
          <p:cNvSpPr/>
          <p:nvPr/>
        </p:nvSpPr>
        <p:spPr>
          <a:xfrm>
            <a:off x="3436344" y="1835275"/>
            <a:ext cx="6562544" cy="441762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332FDA-7660-1344-9072-CC7C055E157F}"/>
              </a:ext>
            </a:extLst>
          </p:cNvPr>
          <p:cNvSpPr/>
          <p:nvPr/>
        </p:nvSpPr>
        <p:spPr>
          <a:xfrm>
            <a:off x="6353508" y="2059186"/>
            <a:ext cx="25005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Web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6458404" y="5476241"/>
            <a:ext cx="2152196" cy="736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Effectiveness Db</a:t>
            </a:r>
          </a:p>
        </p:txBody>
      </p:sp>
      <p:sp>
        <p:nvSpPr>
          <p:cNvPr id="18" name="Rectangle 17">
            <a:extLst>
              <a:ext uri="{FF2B5EF4-FFF2-40B4-BE49-F238E27FC236}">
                <a16:creationId xmlns:a16="http://schemas.microsoft.com/office/drawing/2014/main" id="{660F75B8-67E5-694D-A68A-3AE578840FF6}"/>
              </a:ext>
            </a:extLst>
          </p:cNvPr>
          <p:cNvSpPr/>
          <p:nvPr/>
        </p:nvSpPr>
        <p:spPr>
          <a:xfrm>
            <a:off x="3864319" y="4056700"/>
            <a:ext cx="1504852" cy="9256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8295" y="3333693"/>
            <a:ext cx="723007" cy="723007"/>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1244" y="3122678"/>
            <a:ext cx="723007" cy="723007"/>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4623" y="2911663"/>
            <a:ext cx="723007" cy="723007"/>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7010400" y="879231"/>
            <a:ext cx="0" cy="16384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p:cNvCxnSpPr>
          <p:nvPr/>
        </p:nvCxnSpPr>
        <p:spPr>
          <a:xfrm>
            <a:off x="7603765" y="4829909"/>
            <a:ext cx="60343" cy="695702"/>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E172913-799E-B94D-A8F5-3508318E8419}"/>
              </a:ext>
            </a:extLst>
          </p:cNvPr>
          <p:cNvSpPr txBox="1"/>
          <p:nvPr/>
        </p:nvSpPr>
        <p:spPr>
          <a:xfrm>
            <a:off x="6717616" y="444850"/>
            <a:ext cx="4079629" cy="307777"/>
          </a:xfrm>
          <a:prstGeom prst="rect">
            <a:avLst/>
          </a:prstGeom>
          <a:noFill/>
          <a:ln>
            <a:solidFill>
              <a:schemeClr val="accent1"/>
            </a:solidFill>
          </a:ln>
        </p:spPr>
        <p:txBody>
          <a:bodyPr wrap="square" rtlCol="0">
            <a:spAutoFit/>
          </a:bodyPr>
          <a:lstStyle/>
          <a:p>
            <a:r>
              <a:rPr lang="en-US" sz="1400" dirty="0"/>
              <a:t>GET /channel/1234 HTTP 1.1</a:t>
            </a:r>
          </a:p>
        </p:txBody>
      </p:sp>
      <p:sp>
        <p:nvSpPr>
          <p:cNvPr id="35" name="TextBox 34">
            <a:extLst>
              <a:ext uri="{FF2B5EF4-FFF2-40B4-BE49-F238E27FC236}">
                <a16:creationId xmlns:a16="http://schemas.microsoft.com/office/drawing/2014/main" id="{1442EFED-68C2-4344-BB52-7BA42552872D}"/>
              </a:ext>
            </a:extLst>
          </p:cNvPr>
          <p:cNvSpPr txBox="1"/>
          <p:nvPr/>
        </p:nvSpPr>
        <p:spPr>
          <a:xfrm>
            <a:off x="6872907" y="4483365"/>
            <a:ext cx="1737693" cy="646331"/>
          </a:xfrm>
          <a:prstGeom prst="rect">
            <a:avLst/>
          </a:prstGeom>
          <a:noFill/>
        </p:spPr>
        <p:txBody>
          <a:bodyPr wrap="square" rtlCol="0">
            <a:spAutoFit/>
          </a:bodyPr>
          <a:lstStyle/>
          <a:p>
            <a:r>
              <a:rPr lang="en-US" dirty="0"/>
              <a:t>Read Effectiveness </a:t>
            </a:r>
          </a:p>
        </p:txBody>
      </p:sp>
      <p:sp>
        <p:nvSpPr>
          <p:cNvPr id="37" name="TextBox 36">
            <a:extLst>
              <a:ext uri="{FF2B5EF4-FFF2-40B4-BE49-F238E27FC236}">
                <a16:creationId xmlns:a16="http://schemas.microsoft.com/office/drawing/2014/main" id="{0E9AF5AF-F7ED-8444-B574-E41FF43CF0FA}"/>
              </a:ext>
            </a:extLst>
          </p:cNvPr>
          <p:cNvSpPr txBox="1"/>
          <p:nvPr/>
        </p:nvSpPr>
        <p:spPr>
          <a:xfrm>
            <a:off x="867113" y="444850"/>
            <a:ext cx="3353488" cy="1200329"/>
          </a:xfrm>
          <a:prstGeom prst="rect">
            <a:avLst/>
          </a:prstGeom>
          <a:noFill/>
        </p:spPr>
        <p:txBody>
          <a:bodyPr wrap="square" rtlCol="0">
            <a:spAutoFit/>
          </a:bodyPr>
          <a:lstStyle/>
          <a:p>
            <a:pPr algn="ctr"/>
            <a:r>
              <a:rPr lang="en-US" sz="3600" b="1" dirty="0"/>
              <a:t>Event Carried </a:t>
            </a:r>
          </a:p>
          <a:p>
            <a:pPr algn="ctr"/>
            <a:r>
              <a:rPr lang="en-US" sz="36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867113" y="1600452"/>
            <a:ext cx="1601537" cy="307777"/>
          </a:xfrm>
          <a:prstGeom prst="rect">
            <a:avLst/>
          </a:prstGeom>
          <a:noFill/>
        </p:spPr>
        <p:txBody>
          <a:bodyPr wrap="square" rtlCol="0">
            <a:spAutoFit/>
          </a:bodyPr>
          <a:lstStyle/>
          <a:p>
            <a:pPr algn="r"/>
            <a:r>
              <a:rPr lang="en-US" sz="140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978269" y="2209313"/>
            <a:ext cx="1774751" cy="15195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4608768" y="5053820"/>
            <a:ext cx="2925734" cy="6677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31</a:t>
            </a:fld>
            <a:endParaRPr lang="en-GB" dirty="0"/>
          </a:p>
        </p:txBody>
      </p:sp>
      <p:sp>
        <p:nvSpPr>
          <p:cNvPr id="27" name="TextBox 26">
            <a:extLst>
              <a:ext uri="{FF2B5EF4-FFF2-40B4-BE49-F238E27FC236}">
                <a16:creationId xmlns:a16="http://schemas.microsoft.com/office/drawing/2014/main" id="{51F2E503-868C-1640-99DA-6D1333A9CA66}"/>
              </a:ext>
            </a:extLst>
          </p:cNvPr>
          <p:cNvSpPr txBox="1"/>
          <p:nvPr/>
        </p:nvSpPr>
        <p:spPr>
          <a:xfrm rot="5400000">
            <a:off x="8728498" y="2900752"/>
            <a:ext cx="4430649" cy="954107"/>
          </a:xfrm>
          <a:prstGeom prst="rect">
            <a:avLst/>
          </a:prstGeom>
          <a:noFill/>
        </p:spPr>
        <p:txBody>
          <a:bodyPr wrap="square" rtlCol="0">
            <a:spAutoFit/>
          </a:bodyPr>
          <a:lstStyle/>
          <a:p>
            <a:pPr algn="ctr"/>
            <a:r>
              <a:rPr lang="en-US" sz="2800" dirty="0"/>
              <a:t>Composite View Model/Historic Artefacts</a:t>
            </a:r>
          </a:p>
        </p:txBody>
      </p:sp>
      <p:sp>
        <p:nvSpPr>
          <p:cNvPr id="5" name="TextBox 4">
            <a:extLst>
              <a:ext uri="{FF2B5EF4-FFF2-40B4-BE49-F238E27FC236}">
                <a16:creationId xmlns:a16="http://schemas.microsoft.com/office/drawing/2014/main" id="{D2D7BBFE-2333-E443-B9E5-AF707E822771}"/>
              </a:ext>
            </a:extLst>
          </p:cNvPr>
          <p:cNvSpPr txBox="1"/>
          <p:nvPr/>
        </p:nvSpPr>
        <p:spPr>
          <a:xfrm>
            <a:off x="3864319" y="2209312"/>
            <a:ext cx="1974174" cy="646331"/>
          </a:xfrm>
          <a:prstGeom prst="rect">
            <a:avLst/>
          </a:prstGeom>
          <a:noFill/>
        </p:spPr>
        <p:txBody>
          <a:bodyPr wrap="square" rtlCol="0">
            <a:spAutoFit/>
          </a:bodyPr>
          <a:lstStyle/>
          <a:p>
            <a:r>
              <a:rPr lang="en-US" dirty="0"/>
              <a:t>Channel Effectiveness</a:t>
            </a:r>
          </a:p>
        </p:txBody>
      </p:sp>
      <p:pic>
        <p:nvPicPr>
          <p:cNvPr id="28" name="Graphic 27" descr="Envelope">
            <a:extLst>
              <a:ext uri="{FF2B5EF4-FFF2-40B4-BE49-F238E27FC236}">
                <a16:creationId xmlns:a16="http://schemas.microsoft.com/office/drawing/2014/main" id="{E5772A39-2F1E-9244-89E2-89BDBA4866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6593" y="5529889"/>
            <a:ext cx="723007" cy="723007"/>
          </a:xfrm>
          <a:prstGeom prst="rect">
            <a:avLst/>
          </a:prstGeom>
        </p:spPr>
      </p:pic>
      <p:pic>
        <p:nvPicPr>
          <p:cNvPr id="29" name="Graphic 28" descr="Envelope">
            <a:extLst>
              <a:ext uri="{FF2B5EF4-FFF2-40B4-BE49-F238E27FC236}">
                <a16:creationId xmlns:a16="http://schemas.microsoft.com/office/drawing/2014/main" id="{72BEBCA5-7694-5F45-B6EF-F32ED22E7D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9542" y="5318874"/>
            <a:ext cx="723007" cy="723007"/>
          </a:xfrm>
          <a:prstGeom prst="rect">
            <a:avLst/>
          </a:prstGeom>
        </p:spPr>
      </p:pic>
      <p:pic>
        <p:nvPicPr>
          <p:cNvPr id="31" name="Graphic 30" descr="Envelope">
            <a:extLst>
              <a:ext uri="{FF2B5EF4-FFF2-40B4-BE49-F238E27FC236}">
                <a16:creationId xmlns:a16="http://schemas.microsoft.com/office/drawing/2014/main" id="{4E582268-908A-2F40-9DDB-62EC2C1C77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2921" y="5107859"/>
            <a:ext cx="723007" cy="723007"/>
          </a:xfrm>
          <a:prstGeom prst="rect">
            <a:avLst/>
          </a:prstGeom>
        </p:spPr>
      </p:pic>
      <p:sp>
        <p:nvSpPr>
          <p:cNvPr id="32" name="Rectangle 31">
            <a:extLst>
              <a:ext uri="{FF2B5EF4-FFF2-40B4-BE49-F238E27FC236}">
                <a16:creationId xmlns:a16="http://schemas.microsoft.com/office/drawing/2014/main" id="{81CD299A-19EA-EB4C-900A-BC3337D308C4}"/>
              </a:ext>
            </a:extLst>
          </p:cNvPr>
          <p:cNvSpPr/>
          <p:nvPr/>
        </p:nvSpPr>
        <p:spPr>
          <a:xfrm>
            <a:off x="986567" y="4405509"/>
            <a:ext cx="1774751" cy="15195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Tree>
    <p:extLst>
      <p:ext uri="{BB962C8B-B14F-4D97-AF65-F5344CB8AC3E}">
        <p14:creationId xmlns:p14="http://schemas.microsoft.com/office/powerpoint/2010/main" val="33284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29 C 0.03229 0.18403 0.05274 0.1956 0.07422 0.20278 C 0.0987 0.21041 0.11901 0.21111 0.1336 0.20671 L 0.20378 0.18842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1 0.15324 0.05443 0.15671 C 0.07578 0.15972 0.09271 0.16296 0.10443 0.16597 L 0.16081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1 L -4.16667E-7 0.16297 C 0.01016 0.1801 0.028 0.19977 0.04714 0.21482 C 0.06875 0.23218 0.08815 0.2419 0.10169 0.24399 L 0.1694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4.16667E-6 4.07407E-6 L 0.06927 0.02731 C 0.08359 0.03333 0.10507 0.03472 0.12669 0.03078 C 0.15143 0.02615 0.17109 0.01689 0.18437 0.00555 L 0.24882 -0.04653 " pathEditMode="relative" rAng="21240000" ptsTypes="AAAAA">
                                      <p:cBhvr>
                                        <p:cTn id="18" dur="2000" fill="hold"/>
                                        <p:tgtEl>
                                          <p:spTgt spid="28"/>
                                        </p:tgtEl>
                                        <p:attrNameLst>
                                          <p:attrName>ppt_x</p:attrName>
                                          <p:attrName>ppt_y</p:attrName>
                                        </p:attrNameLst>
                                      </p:cBhvr>
                                      <p:rCtr x="12604" y="370"/>
                                    </p:animMotion>
                                  </p:childTnLst>
                                  <p:subTnLst>
                                    <p:set>
                                      <p:cBhvr override="childStyle">
                                        <p:cTn dur="1" fill="hold" display="0" masterRel="sameClick" afterEffect="1">
                                          <p:stCondLst>
                                            <p:cond evt="end" delay="0">
                                              <p:tn val="17"/>
                                            </p:cond>
                                          </p:stCondLst>
                                        </p:cTn>
                                        <p:tgtEl>
                                          <p:spTgt spid="2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0.04257 -0.025 L 0.01094 0.10556 C 0.02188 0.14144 0.03959 0.15903 0.05951 0.15208 C 0.08151 0.16065 0.1 0.14861 0.11355 0.12639 L 0.17852 0.01435 " pathEditMode="relative" rAng="300000" ptsTypes="AAAAA">
                                      <p:cBhvr>
                                        <p:cTn id="22" dur="2000" fill="hold"/>
                                        <p:tgtEl>
                                          <p:spTgt spid="29"/>
                                        </p:tgtEl>
                                        <p:attrNameLst>
                                          <p:attrName>ppt_x</p:attrName>
                                          <p:attrName>ppt_y</p:attrName>
                                        </p:attrNameLst>
                                      </p:cBhvr>
                                      <p:rCtr x="10664" y="9977"/>
                                    </p:animMotion>
                                  </p:childTnLst>
                                  <p:subTnLst>
                                    <p:set>
                                      <p:cBhvr override="childStyle">
                                        <p:cTn dur="1" fill="hold" display="0" masterRel="sameClick" afterEffect="1">
                                          <p:stCondLst>
                                            <p:cond evt="end" delay="0">
                                              <p:tn val="21"/>
                                            </p:cond>
                                          </p:stCondLst>
                                        </p:cTn>
                                        <p:tgtEl>
                                          <p:spTgt spid="2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7" presetClass="path" presetSubtype="0" accel="50000" decel="50000" fill="hold" nodeType="clickEffect">
                                  <p:stCondLst>
                                    <p:cond delay="0"/>
                                  </p:stCondLst>
                                  <p:childTnLst>
                                    <p:animMotion origin="layout" path="M 0.03776 0.02963 L 0.09987 0.07639 C 0.11276 0.08681 0.13307 0.09514 0.15404 0.09861 C 0.17774 0.10255 0.19779 0.10047 0.21094 0.09445 L 0.27722 0.06667 " pathEditMode="relative" rAng="300000" ptsTypes="AAAAA">
                                      <p:cBhvr>
                                        <p:cTn id="26" dur="2000" fill="hold"/>
                                        <p:tgtEl>
                                          <p:spTgt spid="31"/>
                                        </p:tgtEl>
                                        <p:attrNameLst>
                                          <p:attrName>ppt_x</p:attrName>
                                          <p:attrName>ppt_y</p:attrName>
                                        </p:attrNameLst>
                                      </p:cBhvr>
                                      <p:rCtr x="11849" y="4375"/>
                                    </p:animMotion>
                                  </p:childTnLst>
                                  <p:subTnLst>
                                    <p:set>
                                      <p:cBhvr override="childStyle">
                                        <p:cTn dur="1" fill="hold" display="0" masterRel="sameClick" afterEffect="1">
                                          <p:stCondLst>
                                            <p:cond evt="end" delay="0">
                                              <p:tn val="25"/>
                                            </p:cond>
                                          </p:stCondLst>
                                        </p:cTn>
                                        <p:tgtEl>
                                          <p:spTgt spid="3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F9F6C-5116-7648-BEB0-44040FEF01A9}"/>
              </a:ext>
            </a:extLst>
          </p:cNvPr>
          <p:cNvSpPr txBox="1"/>
          <p:nvPr/>
        </p:nvSpPr>
        <p:spPr>
          <a:xfrm>
            <a:off x="3921919" y="5439639"/>
            <a:ext cx="4986337" cy="707886"/>
          </a:xfrm>
          <a:prstGeom prst="rect">
            <a:avLst/>
          </a:prstGeom>
          <a:noFill/>
        </p:spPr>
        <p:txBody>
          <a:bodyPr wrap="square" rtlCol="0">
            <a:spAutoFit/>
          </a:bodyPr>
          <a:lstStyle/>
          <a:p>
            <a:r>
              <a:rPr lang="en-US" sz="4000" dirty="0"/>
              <a:t>Hotel Group Search</a:t>
            </a:r>
          </a:p>
        </p:txBody>
      </p:sp>
      <p:pic>
        <p:nvPicPr>
          <p:cNvPr id="3" name="Picture 2">
            <a:extLst>
              <a:ext uri="{FF2B5EF4-FFF2-40B4-BE49-F238E27FC236}">
                <a16:creationId xmlns:a16="http://schemas.microsoft.com/office/drawing/2014/main" id="{C8796159-CD76-DA47-AEFE-D5825A10DC36}"/>
              </a:ext>
            </a:extLst>
          </p:cNvPr>
          <p:cNvPicPr>
            <a:picLocks noChangeAspect="1"/>
          </p:cNvPicPr>
          <p:nvPr/>
        </p:nvPicPr>
        <p:blipFill>
          <a:blip r:embed="rId2"/>
          <a:stretch>
            <a:fillRect/>
          </a:stretch>
        </p:blipFill>
        <p:spPr>
          <a:xfrm>
            <a:off x="4594800" y="1861080"/>
            <a:ext cx="3002400" cy="3135840"/>
          </a:xfrm>
          <a:prstGeom prst="rect">
            <a:avLst/>
          </a:prstGeom>
        </p:spPr>
      </p:pic>
    </p:spTree>
    <p:extLst>
      <p:ext uri="{BB962C8B-B14F-4D97-AF65-F5344CB8AC3E}">
        <p14:creationId xmlns:p14="http://schemas.microsoft.com/office/powerpoint/2010/main" val="4143893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F66B08-7E5E-AC4B-A1E9-799BFB9D6D5F}"/>
              </a:ext>
            </a:extLst>
          </p:cNvPr>
          <p:cNvSpPr txBox="1"/>
          <p:nvPr/>
        </p:nvSpPr>
        <p:spPr>
          <a:xfrm>
            <a:off x="6219128" y="5726253"/>
            <a:ext cx="521297" cy="369332"/>
          </a:xfrm>
          <a:prstGeom prst="rect">
            <a:avLst/>
          </a:prstGeom>
          <a:noFill/>
        </p:spPr>
        <p:txBody>
          <a:bodyPr wrap="none" rtlCol="0">
            <a:spAutoFit/>
          </a:bodyPr>
          <a:lstStyle/>
          <a:p>
            <a:r>
              <a:rPr lang="en-US" dirty="0"/>
              <a:t>Bus</a:t>
            </a:r>
          </a:p>
        </p:txBody>
      </p:sp>
      <p:sp>
        <p:nvSpPr>
          <p:cNvPr id="14" name="Rectangle 13">
            <a:extLst>
              <a:ext uri="{FF2B5EF4-FFF2-40B4-BE49-F238E27FC236}">
                <a16:creationId xmlns:a16="http://schemas.microsoft.com/office/drawing/2014/main" id="{19CAAEE6-CC5C-8243-92BB-98860574DFF2}"/>
              </a:ext>
            </a:extLst>
          </p:cNvPr>
          <p:cNvSpPr/>
          <p:nvPr/>
        </p:nvSpPr>
        <p:spPr>
          <a:xfrm>
            <a:off x="4883906" y="2307296"/>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a:t>
            </a:r>
          </a:p>
        </p:txBody>
      </p:sp>
      <p:sp>
        <p:nvSpPr>
          <p:cNvPr id="15" name="TextBox 14">
            <a:extLst>
              <a:ext uri="{FF2B5EF4-FFF2-40B4-BE49-F238E27FC236}">
                <a16:creationId xmlns:a16="http://schemas.microsoft.com/office/drawing/2014/main" id="{E2F1FCAE-727B-4D48-9F03-2CF5F79FE7F1}"/>
              </a:ext>
            </a:extLst>
          </p:cNvPr>
          <p:cNvSpPr txBox="1"/>
          <p:nvPr/>
        </p:nvSpPr>
        <p:spPr>
          <a:xfrm>
            <a:off x="5167774" y="250892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5644023" y="46771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5220192" y="388104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33</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E0A56D-419B-BA42-B851-FF91EB0FEB6E}"/>
              </a:ext>
            </a:extLst>
          </p:cNvPr>
          <p:cNvSpPr/>
          <p:nvPr/>
        </p:nvSpPr>
        <p:spPr>
          <a:xfrm>
            <a:off x="6899608" y="2302841"/>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Property Services</a:t>
            </a:r>
          </a:p>
        </p:txBody>
      </p:sp>
      <p:sp>
        <p:nvSpPr>
          <p:cNvPr id="29" name="TextBox 28">
            <a:extLst>
              <a:ext uri="{FF2B5EF4-FFF2-40B4-BE49-F238E27FC236}">
                <a16:creationId xmlns:a16="http://schemas.microsoft.com/office/drawing/2014/main" id="{DCB346B0-35F6-6A49-88F0-410E8632BFDC}"/>
              </a:ext>
            </a:extLst>
          </p:cNvPr>
          <p:cNvSpPr txBox="1"/>
          <p:nvPr/>
        </p:nvSpPr>
        <p:spPr>
          <a:xfrm>
            <a:off x="7117736" y="249214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7142875" y="388104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5" name="Can 44">
            <a:extLst>
              <a:ext uri="{FF2B5EF4-FFF2-40B4-BE49-F238E27FC236}">
                <a16:creationId xmlns:a16="http://schemas.microsoft.com/office/drawing/2014/main" id="{82EA8CCC-E7A1-B944-A773-EA948C8972D2}"/>
              </a:ext>
            </a:extLst>
          </p:cNvPr>
          <p:cNvSpPr/>
          <p:nvPr/>
        </p:nvSpPr>
        <p:spPr>
          <a:xfrm>
            <a:off x="7623699" y="4675736"/>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987736" y="440120"/>
            <a:ext cx="1231392" cy="369332"/>
          </a:xfrm>
          <a:prstGeom prst="rect">
            <a:avLst/>
          </a:prstGeom>
          <a:pattFill prst="dashVert">
            <a:fgClr>
              <a:schemeClr val="accent1"/>
            </a:fgClr>
            <a:bgClr>
              <a:schemeClr val="bg1"/>
            </a:bgClr>
          </a:pattFill>
          <a:ln>
            <a:solidFill>
              <a:schemeClr val="accent1"/>
            </a:solidFill>
          </a:ln>
        </p:spPr>
        <p:txBody>
          <a:bodyPr wrap="square" rtlCol="0">
            <a:spAutoFit/>
          </a:bodyPr>
          <a:lstStyle/>
          <a:p>
            <a:pPr algn="ctr"/>
            <a:r>
              <a:rPr lang="en-US"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4665930" y="1486708"/>
            <a:ext cx="1231392" cy="307777"/>
          </a:xfrm>
          <a:prstGeom prst="rect">
            <a:avLst/>
          </a:prstGeom>
          <a:noFill/>
          <a:ln>
            <a:solidFill>
              <a:schemeClr val="tx1"/>
            </a:solidFill>
          </a:ln>
        </p:spPr>
        <p:txBody>
          <a:bodyPr wrap="square" rtlCol="0">
            <a:spAutoFit/>
          </a:bodyPr>
          <a:lstStyle/>
          <a:p>
            <a:pPr algn="ctr"/>
            <a:r>
              <a:rPr lang="en-US" sz="1400" dirty="0"/>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7335863" y="1491878"/>
            <a:ext cx="1231392" cy="307777"/>
          </a:xfrm>
          <a:prstGeom prst="rect">
            <a:avLst/>
          </a:prstGeom>
          <a:noFill/>
          <a:ln>
            <a:solidFill>
              <a:schemeClr val="tx1"/>
            </a:solidFill>
          </a:ln>
        </p:spPr>
        <p:txBody>
          <a:bodyPr wrap="square" rtlCol="0">
            <a:spAutoFit/>
          </a:bodyPr>
          <a:lstStyle/>
          <a:p>
            <a:pPr algn="ctr"/>
            <a:r>
              <a:rPr lang="en-US" sz="1400" dirty="0"/>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2586049" y="1502336"/>
            <a:ext cx="1796293"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Process Manager</a:t>
            </a:r>
          </a:p>
        </p:txBody>
      </p:sp>
      <p:cxnSp>
        <p:nvCxnSpPr>
          <p:cNvPr id="92" name="Straight Arrow Connector 91">
            <a:extLst>
              <a:ext uri="{FF2B5EF4-FFF2-40B4-BE49-F238E27FC236}">
                <a16:creationId xmlns:a16="http://schemas.microsoft.com/office/drawing/2014/main" id="{76C53AAA-94FD-984E-8DA3-2EF3C1AC3F41}"/>
              </a:ext>
            </a:extLst>
          </p:cNvPr>
          <p:cNvCxnSpPr>
            <a:cxnSpLocks/>
            <a:stCxn id="23" idx="2"/>
            <a:endCxn id="27" idx="0"/>
          </p:cNvCxnSpPr>
          <p:nvPr/>
        </p:nvCxnSpPr>
        <p:spPr>
          <a:xfrm>
            <a:off x="7450520" y="804768"/>
            <a:ext cx="282912" cy="149807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2DE77D9-74CA-B040-9ED9-7A6AB1796E38}"/>
              </a:ext>
            </a:extLst>
          </p:cNvPr>
          <p:cNvSpPr txBox="1"/>
          <p:nvPr/>
        </p:nvSpPr>
        <p:spPr>
          <a:xfrm rot="16200000">
            <a:off x="-1084417" y="3061344"/>
            <a:ext cx="3733167" cy="523220"/>
          </a:xfrm>
          <a:prstGeom prst="rect">
            <a:avLst/>
          </a:prstGeom>
          <a:noFill/>
        </p:spPr>
        <p:txBody>
          <a:bodyPr wrap="square" rtlCol="0">
            <a:spAutoFit/>
          </a:bodyPr>
          <a:lstStyle/>
          <a:p>
            <a:pPr algn="ctr"/>
            <a:r>
              <a:rPr lang="en-US" sz="2800" dirty="0"/>
              <a:t>Group Room Search</a:t>
            </a:r>
          </a:p>
        </p:txBody>
      </p:sp>
      <p:cxnSp>
        <p:nvCxnSpPr>
          <p:cNvPr id="54" name="Straight Arrow Connector 53">
            <a:extLst>
              <a:ext uri="{FF2B5EF4-FFF2-40B4-BE49-F238E27FC236}">
                <a16:creationId xmlns:a16="http://schemas.microsoft.com/office/drawing/2014/main" id="{9E1B9A94-B7F0-D14B-A12D-EBB297D2C5CF}"/>
              </a:ext>
            </a:extLst>
          </p:cNvPr>
          <p:cNvCxnSpPr>
            <a:cxnSpLocks/>
            <a:stCxn id="23" idx="2"/>
            <a:endCxn id="15" idx="0"/>
          </p:cNvCxnSpPr>
          <p:nvPr/>
        </p:nvCxnSpPr>
        <p:spPr>
          <a:xfrm flipH="1">
            <a:off x="5783470" y="804768"/>
            <a:ext cx="1667050" cy="1704152"/>
          </a:xfrm>
          <a:prstGeom prst="straightConnector1">
            <a:avLst/>
          </a:prstGeom>
          <a:ln>
            <a:solidFill>
              <a:schemeClr val="accent4">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CAF97FE-B8AA-0643-8B0F-837D4E2A98C3}"/>
              </a:ext>
            </a:extLst>
          </p:cNvPr>
          <p:cNvSpPr txBox="1"/>
          <p:nvPr/>
        </p:nvSpPr>
        <p:spPr>
          <a:xfrm>
            <a:off x="4689458" y="1828567"/>
            <a:ext cx="365230" cy="769441"/>
          </a:xfrm>
          <a:prstGeom prst="rect">
            <a:avLst/>
          </a:prstGeom>
          <a:noFill/>
        </p:spPr>
        <p:txBody>
          <a:bodyPr wrap="square" rtlCol="0">
            <a:spAutoFit/>
          </a:bodyPr>
          <a:lstStyle/>
          <a:p>
            <a:r>
              <a:rPr lang="en-US" sz="4400" b="1" dirty="0"/>
              <a:t>?</a:t>
            </a:r>
          </a:p>
        </p:txBody>
      </p:sp>
    </p:spTree>
    <p:extLst>
      <p:ext uri="{BB962C8B-B14F-4D97-AF65-F5344CB8AC3E}">
        <p14:creationId xmlns:p14="http://schemas.microsoft.com/office/powerpoint/2010/main" val="138302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30044F5C-A2FF-5C4A-B4D8-2DC4869226EA}"/>
              </a:ext>
            </a:extLst>
          </p:cNvPr>
          <p:cNvCxnSpPr>
            <a:cxnSpLocks/>
            <a:stCxn id="30" idx="2"/>
            <a:endCxn id="15" idx="0"/>
          </p:cNvCxnSpPr>
          <p:nvPr/>
        </p:nvCxnSpPr>
        <p:spPr>
          <a:xfrm flipH="1">
            <a:off x="4994240" y="1794485"/>
            <a:ext cx="287386" cy="89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232CBE3-88DB-D947-B513-8692AFA8F0AD}"/>
              </a:ext>
            </a:extLst>
          </p:cNvPr>
          <p:cNvCxnSpPr>
            <a:cxnSpLocks/>
            <a:stCxn id="30" idx="2"/>
            <a:endCxn id="29" idx="0"/>
          </p:cNvCxnSpPr>
          <p:nvPr/>
        </p:nvCxnSpPr>
        <p:spPr>
          <a:xfrm>
            <a:off x="5281626" y="1794485"/>
            <a:ext cx="1662576" cy="87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E623832-1FEC-574F-B746-E236CFDC5BEB}"/>
              </a:ext>
            </a:extLst>
          </p:cNvPr>
          <p:cNvSpPr/>
          <p:nvPr/>
        </p:nvSpPr>
        <p:spPr>
          <a:xfrm>
            <a:off x="1257714" y="5672898"/>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F66B08-7E5E-AC4B-A1E9-799BFB9D6D5F}"/>
              </a:ext>
            </a:extLst>
          </p:cNvPr>
          <p:cNvSpPr txBox="1"/>
          <p:nvPr/>
        </p:nvSpPr>
        <p:spPr>
          <a:xfrm>
            <a:off x="6123615" y="5860175"/>
            <a:ext cx="521297" cy="369332"/>
          </a:xfrm>
          <a:prstGeom prst="rect">
            <a:avLst/>
          </a:prstGeom>
          <a:noFill/>
        </p:spPr>
        <p:txBody>
          <a:bodyPr wrap="none" rtlCol="0">
            <a:spAutoFit/>
          </a:bodyPr>
          <a:lstStyle/>
          <a:p>
            <a:r>
              <a:rPr lang="en-US" dirty="0"/>
              <a:t>Bus</a:t>
            </a:r>
          </a:p>
        </p:txBody>
      </p:sp>
      <p:sp>
        <p:nvSpPr>
          <p:cNvPr id="14" name="Rectangle 13">
            <a:extLst>
              <a:ext uri="{FF2B5EF4-FFF2-40B4-BE49-F238E27FC236}">
                <a16:creationId xmlns:a16="http://schemas.microsoft.com/office/drawing/2014/main" id="{19CAAEE6-CC5C-8243-92BB-98860574DFF2}"/>
              </a:ext>
            </a:extLst>
          </p:cNvPr>
          <p:cNvSpPr/>
          <p:nvPr/>
        </p:nvSpPr>
        <p:spPr>
          <a:xfrm>
            <a:off x="4094676" y="2489387"/>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a:t>
            </a:r>
          </a:p>
        </p:txBody>
      </p:sp>
      <p:sp>
        <p:nvSpPr>
          <p:cNvPr id="15" name="TextBox 14">
            <a:extLst>
              <a:ext uri="{FF2B5EF4-FFF2-40B4-BE49-F238E27FC236}">
                <a16:creationId xmlns:a16="http://schemas.microsoft.com/office/drawing/2014/main" id="{E2F1FCAE-727B-4D48-9F03-2CF5F79FE7F1}"/>
              </a:ext>
            </a:extLst>
          </p:cNvPr>
          <p:cNvSpPr txBox="1"/>
          <p:nvPr/>
        </p:nvSpPr>
        <p:spPr>
          <a:xfrm>
            <a:off x="4378544" y="269101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4854793" y="485926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4430962" y="40631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6347055" y="281093"/>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34</a:t>
            </a:fld>
            <a:endParaRPr lang="en-GB"/>
          </a:p>
        </p:txBody>
      </p:sp>
      <p:sp>
        <p:nvSpPr>
          <p:cNvPr id="27" name="Rectangle 26">
            <a:extLst>
              <a:ext uri="{FF2B5EF4-FFF2-40B4-BE49-F238E27FC236}">
                <a16:creationId xmlns:a16="http://schemas.microsoft.com/office/drawing/2014/main" id="{4BE0A56D-419B-BA42-B851-FF91EB0FEB6E}"/>
              </a:ext>
            </a:extLst>
          </p:cNvPr>
          <p:cNvSpPr/>
          <p:nvPr/>
        </p:nvSpPr>
        <p:spPr>
          <a:xfrm>
            <a:off x="6110378" y="2484932"/>
            <a:ext cx="1667647" cy="21859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Property Services</a:t>
            </a:r>
          </a:p>
        </p:txBody>
      </p:sp>
      <p:sp>
        <p:nvSpPr>
          <p:cNvPr id="29" name="TextBox 28">
            <a:extLst>
              <a:ext uri="{FF2B5EF4-FFF2-40B4-BE49-F238E27FC236}">
                <a16:creationId xmlns:a16="http://schemas.microsoft.com/office/drawing/2014/main" id="{DCB346B0-35F6-6A49-88F0-410E8632BFDC}"/>
              </a:ext>
            </a:extLst>
          </p:cNvPr>
          <p:cNvSpPr txBox="1"/>
          <p:nvPr/>
        </p:nvSpPr>
        <p:spPr>
          <a:xfrm>
            <a:off x="6328506" y="267423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6353645" y="40631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5" name="Can 44">
            <a:extLst>
              <a:ext uri="{FF2B5EF4-FFF2-40B4-BE49-F238E27FC236}">
                <a16:creationId xmlns:a16="http://schemas.microsoft.com/office/drawing/2014/main" id="{82EA8CCC-E7A1-B944-A773-EA948C8972D2}"/>
              </a:ext>
            </a:extLst>
          </p:cNvPr>
          <p:cNvSpPr/>
          <p:nvPr/>
        </p:nvSpPr>
        <p:spPr>
          <a:xfrm>
            <a:off x="6834469" y="4857827"/>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AE31AFA4-C107-CD48-8A57-B6FE1B9D656D}"/>
              </a:ext>
            </a:extLst>
          </p:cNvPr>
          <p:cNvSpPr txBox="1"/>
          <p:nvPr/>
        </p:nvSpPr>
        <p:spPr>
          <a:xfrm>
            <a:off x="4094676" y="334089"/>
            <a:ext cx="1231392" cy="369332"/>
          </a:xfrm>
          <a:prstGeom prst="rect">
            <a:avLst/>
          </a:prstGeom>
          <a:noFill/>
          <a:ln>
            <a:solidFill>
              <a:schemeClr val="accent1"/>
            </a:solidFill>
          </a:ln>
        </p:spPr>
        <p:txBody>
          <a:bodyPr wrap="square" rtlCol="0">
            <a:spAutoFit/>
          </a:bodyPr>
          <a:lstStyle/>
          <a:p>
            <a:pPr algn="ctr"/>
            <a:r>
              <a:rPr lang="en-US" dirty="0"/>
              <a:t>Partner</a:t>
            </a:r>
          </a:p>
        </p:txBody>
      </p:sp>
      <p:sp>
        <p:nvSpPr>
          <p:cNvPr id="53" name="TextBox 52">
            <a:extLst>
              <a:ext uri="{FF2B5EF4-FFF2-40B4-BE49-F238E27FC236}">
                <a16:creationId xmlns:a16="http://schemas.microsoft.com/office/drawing/2014/main" id="{92DE77D9-74CA-B040-9ED9-7A6AB1796E38}"/>
              </a:ext>
            </a:extLst>
          </p:cNvPr>
          <p:cNvSpPr txBox="1"/>
          <p:nvPr/>
        </p:nvSpPr>
        <p:spPr>
          <a:xfrm rot="16200000">
            <a:off x="-1084417" y="3061344"/>
            <a:ext cx="3733167" cy="523220"/>
          </a:xfrm>
          <a:prstGeom prst="rect">
            <a:avLst/>
          </a:prstGeom>
          <a:noFill/>
        </p:spPr>
        <p:txBody>
          <a:bodyPr wrap="square" rtlCol="0">
            <a:spAutoFit/>
          </a:bodyPr>
          <a:lstStyle/>
          <a:p>
            <a:pPr algn="ctr"/>
            <a:r>
              <a:rPr lang="en-US" sz="2800" dirty="0"/>
              <a:t>Composition</a:t>
            </a:r>
          </a:p>
        </p:txBody>
      </p:sp>
      <p:sp>
        <p:nvSpPr>
          <p:cNvPr id="19" name="TextBox 18">
            <a:extLst>
              <a:ext uri="{FF2B5EF4-FFF2-40B4-BE49-F238E27FC236}">
                <a16:creationId xmlns:a16="http://schemas.microsoft.com/office/drawing/2014/main" id="{E35A24D5-10AA-BB45-8D43-115D034FF865}"/>
              </a:ext>
            </a:extLst>
          </p:cNvPr>
          <p:cNvSpPr txBox="1"/>
          <p:nvPr/>
        </p:nvSpPr>
        <p:spPr>
          <a:xfrm>
            <a:off x="1304082" y="501713"/>
            <a:ext cx="2517569" cy="646331"/>
          </a:xfrm>
          <a:prstGeom prst="rect">
            <a:avLst/>
          </a:prstGeom>
          <a:noFill/>
          <a:ln>
            <a:solidFill>
              <a:schemeClr val="tx1"/>
            </a:solidFill>
          </a:ln>
        </p:spPr>
        <p:txBody>
          <a:bodyPr wrap="square" rtlCol="0">
            <a:spAutoFit/>
          </a:bodyPr>
          <a:lstStyle/>
          <a:p>
            <a:pPr algn="ctr"/>
            <a:r>
              <a:rPr lang="en-US" dirty="0"/>
              <a:t>We are using a ‘proxy’ to manage API calls</a:t>
            </a:r>
          </a:p>
        </p:txBody>
      </p:sp>
      <p:cxnSp>
        <p:nvCxnSpPr>
          <p:cNvPr id="92" name="Straight Arrow Connector 91">
            <a:extLst>
              <a:ext uri="{FF2B5EF4-FFF2-40B4-BE49-F238E27FC236}">
                <a16:creationId xmlns:a16="http://schemas.microsoft.com/office/drawing/2014/main" id="{76C53AAA-94FD-984E-8DA3-2EF3C1AC3F41}"/>
              </a:ext>
            </a:extLst>
          </p:cNvPr>
          <p:cNvCxnSpPr>
            <a:cxnSpLocks/>
          </p:cNvCxnSpPr>
          <p:nvPr/>
        </p:nvCxnSpPr>
        <p:spPr>
          <a:xfrm flipH="1">
            <a:off x="5762323" y="667478"/>
            <a:ext cx="1174784" cy="834152"/>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05E23EB-24F7-5842-8C22-D63DFC8696F5}"/>
              </a:ext>
            </a:extLst>
          </p:cNvPr>
          <p:cNvSpPr txBox="1"/>
          <p:nvPr/>
        </p:nvSpPr>
        <p:spPr>
          <a:xfrm>
            <a:off x="8272412" y="337458"/>
            <a:ext cx="2517569" cy="923330"/>
          </a:xfrm>
          <a:prstGeom prst="rect">
            <a:avLst/>
          </a:prstGeom>
          <a:noFill/>
          <a:ln>
            <a:solidFill>
              <a:schemeClr val="tx1"/>
            </a:solidFill>
          </a:ln>
        </p:spPr>
        <p:txBody>
          <a:bodyPr wrap="square" rtlCol="0">
            <a:spAutoFit/>
          </a:bodyPr>
          <a:lstStyle/>
          <a:p>
            <a:pPr algn="ctr"/>
            <a:r>
              <a:rPr lang="en-US" dirty="0"/>
              <a:t>The Proxy provides a Composite API that our client code uses</a:t>
            </a:r>
          </a:p>
        </p:txBody>
      </p:sp>
      <p:sp>
        <p:nvSpPr>
          <p:cNvPr id="26" name="TextBox 25">
            <a:extLst>
              <a:ext uri="{FF2B5EF4-FFF2-40B4-BE49-F238E27FC236}">
                <a16:creationId xmlns:a16="http://schemas.microsoft.com/office/drawing/2014/main" id="{8770A953-AA26-F247-AE7B-9B0F771411E2}"/>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8" name="Rectangle 27">
            <a:extLst>
              <a:ext uri="{FF2B5EF4-FFF2-40B4-BE49-F238E27FC236}">
                <a16:creationId xmlns:a16="http://schemas.microsoft.com/office/drawing/2014/main" id="{0DFB59C8-B14F-2E4F-9458-82FEB48894D4}"/>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54CD707-6DEE-0F4E-AEF2-3FAA41731058}"/>
              </a:ext>
            </a:extLst>
          </p:cNvPr>
          <p:cNvSpPr txBox="1"/>
          <p:nvPr/>
        </p:nvSpPr>
        <p:spPr>
          <a:xfrm>
            <a:off x="4665930" y="1486708"/>
            <a:ext cx="1231392" cy="307777"/>
          </a:xfrm>
          <a:prstGeom prst="rect">
            <a:avLst/>
          </a:prstGeom>
          <a:noFill/>
          <a:ln>
            <a:solidFill>
              <a:schemeClr val="tx1"/>
            </a:solidFill>
          </a:ln>
        </p:spPr>
        <p:txBody>
          <a:bodyPr wrap="square" rtlCol="0">
            <a:spAutoFit/>
          </a:bodyPr>
          <a:lstStyle/>
          <a:p>
            <a:pPr algn="ctr"/>
            <a:r>
              <a:rPr lang="en-US" sz="1400" dirty="0"/>
              <a:t>API Gateway</a:t>
            </a:r>
          </a:p>
        </p:txBody>
      </p:sp>
      <p:sp>
        <p:nvSpPr>
          <p:cNvPr id="31" name="TextBox 30">
            <a:extLst>
              <a:ext uri="{FF2B5EF4-FFF2-40B4-BE49-F238E27FC236}">
                <a16:creationId xmlns:a16="http://schemas.microsoft.com/office/drawing/2014/main" id="{A45FCF1F-7285-5E4D-B648-EADCB345C4BE}"/>
              </a:ext>
            </a:extLst>
          </p:cNvPr>
          <p:cNvSpPr txBox="1"/>
          <p:nvPr/>
        </p:nvSpPr>
        <p:spPr>
          <a:xfrm>
            <a:off x="7783304" y="1501630"/>
            <a:ext cx="1231392" cy="307777"/>
          </a:xfrm>
          <a:prstGeom prst="rect">
            <a:avLst/>
          </a:prstGeom>
          <a:noFill/>
          <a:ln>
            <a:solidFill>
              <a:schemeClr val="tx1"/>
            </a:solidFill>
          </a:ln>
        </p:spPr>
        <p:txBody>
          <a:bodyPr wrap="square" rtlCol="0">
            <a:spAutoFit/>
          </a:bodyPr>
          <a:lstStyle/>
          <a:p>
            <a:pPr algn="ctr"/>
            <a:r>
              <a:rPr lang="en-US" sz="1400" dirty="0"/>
              <a:t>BFF</a:t>
            </a:r>
          </a:p>
        </p:txBody>
      </p:sp>
      <p:sp>
        <p:nvSpPr>
          <p:cNvPr id="34" name="TextBox 33">
            <a:extLst>
              <a:ext uri="{FF2B5EF4-FFF2-40B4-BE49-F238E27FC236}">
                <a16:creationId xmlns:a16="http://schemas.microsoft.com/office/drawing/2014/main" id="{429EF013-2B4A-1542-9E64-95C89564BEAB}"/>
              </a:ext>
            </a:extLst>
          </p:cNvPr>
          <p:cNvSpPr txBox="1"/>
          <p:nvPr/>
        </p:nvSpPr>
        <p:spPr>
          <a:xfrm>
            <a:off x="2586049" y="1502336"/>
            <a:ext cx="1796293"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Process Manager</a:t>
            </a:r>
          </a:p>
        </p:txBody>
      </p:sp>
      <p:sp>
        <p:nvSpPr>
          <p:cNvPr id="35" name="TextBox 34">
            <a:extLst>
              <a:ext uri="{FF2B5EF4-FFF2-40B4-BE49-F238E27FC236}">
                <a16:creationId xmlns:a16="http://schemas.microsoft.com/office/drawing/2014/main" id="{1B9F450D-899E-3F4B-A086-774F5EB52327}"/>
              </a:ext>
            </a:extLst>
          </p:cNvPr>
          <p:cNvSpPr txBox="1"/>
          <p:nvPr/>
        </p:nvSpPr>
        <p:spPr>
          <a:xfrm>
            <a:off x="8454001" y="2666450"/>
            <a:ext cx="2517569" cy="1200329"/>
          </a:xfrm>
          <a:prstGeom prst="rect">
            <a:avLst/>
          </a:prstGeom>
          <a:noFill/>
          <a:ln>
            <a:solidFill>
              <a:schemeClr val="tx1"/>
            </a:solidFill>
          </a:ln>
        </p:spPr>
        <p:txBody>
          <a:bodyPr wrap="square" rtlCol="0">
            <a:spAutoFit/>
          </a:bodyPr>
          <a:lstStyle/>
          <a:p>
            <a:pPr algn="ctr"/>
            <a:r>
              <a:rPr lang="en-US" dirty="0"/>
              <a:t>A BFF is just a Gateway that is tailored to one client, over being generic.</a:t>
            </a:r>
          </a:p>
        </p:txBody>
      </p:sp>
    </p:spTree>
    <p:extLst>
      <p:ext uri="{BB962C8B-B14F-4D97-AF65-F5344CB8AC3E}">
        <p14:creationId xmlns:p14="http://schemas.microsoft.com/office/powerpoint/2010/main" val="67159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30044F5C-A2FF-5C4A-B4D8-2DC4869226EA}"/>
              </a:ext>
            </a:extLst>
          </p:cNvPr>
          <p:cNvCxnSpPr>
            <a:cxnSpLocks/>
            <a:stCxn id="30" idx="2"/>
            <a:endCxn id="15" idx="0"/>
          </p:cNvCxnSpPr>
          <p:nvPr/>
        </p:nvCxnSpPr>
        <p:spPr>
          <a:xfrm flipH="1">
            <a:off x="4994240" y="1794485"/>
            <a:ext cx="287386" cy="89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232CBE3-88DB-D947-B513-8692AFA8F0AD}"/>
              </a:ext>
            </a:extLst>
          </p:cNvPr>
          <p:cNvCxnSpPr>
            <a:cxnSpLocks/>
            <a:stCxn id="30" idx="2"/>
            <a:endCxn id="29" idx="0"/>
          </p:cNvCxnSpPr>
          <p:nvPr/>
        </p:nvCxnSpPr>
        <p:spPr>
          <a:xfrm>
            <a:off x="5281626" y="1794485"/>
            <a:ext cx="1662576" cy="87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E623832-1FEC-574F-B746-E236CFDC5BEB}"/>
              </a:ext>
            </a:extLst>
          </p:cNvPr>
          <p:cNvSpPr/>
          <p:nvPr/>
        </p:nvSpPr>
        <p:spPr>
          <a:xfrm>
            <a:off x="1257714" y="5672898"/>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F66B08-7E5E-AC4B-A1E9-799BFB9D6D5F}"/>
              </a:ext>
            </a:extLst>
          </p:cNvPr>
          <p:cNvSpPr txBox="1"/>
          <p:nvPr/>
        </p:nvSpPr>
        <p:spPr>
          <a:xfrm>
            <a:off x="6123615" y="5860175"/>
            <a:ext cx="521297" cy="369332"/>
          </a:xfrm>
          <a:prstGeom prst="rect">
            <a:avLst/>
          </a:prstGeom>
          <a:noFill/>
        </p:spPr>
        <p:txBody>
          <a:bodyPr wrap="none" rtlCol="0">
            <a:spAutoFit/>
          </a:bodyPr>
          <a:lstStyle/>
          <a:p>
            <a:r>
              <a:rPr lang="en-US" dirty="0"/>
              <a:t>Bus</a:t>
            </a:r>
          </a:p>
        </p:txBody>
      </p:sp>
      <p:sp>
        <p:nvSpPr>
          <p:cNvPr id="14" name="Rectangle 13">
            <a:extLst>
              <a:ext uri="{FF2B5EF4-FFF2-40B4-BE49-F238E27FC236}">
                <a16:creationId xmlns:a16="http://schemas.microsoft.com/office/drawing/2014/main" id="{19CAAEE6-CC5C-8243-92BB-98860574DFF2}"/>
              </a:ext>
            </a:extLst>
          </p:cNvPr>
          <p:cNvSpPr/>
          <p:nvPr/>
        </p:nvSpPr>
        <p:spPr>
          <a:xfrm>
            <a:off x="4094676" y="2489387"/>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a:t>
            </a:r>
          </a:p>
        </p:txBody>
      </p:sp>
      <p:sp>
        <p:nvSpPr>
          <p:cNvPr id="15" name="TextBox 14">
            <a:extLst>
              <a:ext uri="{FF2B5EF4-FFF2-40B4-BE49-F238E27FC236}">
                <a16:creationId xmlns:a16="http://schemas.microsoft.com/office/drawing/2014/main" id="{E2F1FCAE-727B-4D48-9F03-2CF5F79FE7F1}"/>
              </a:ext>
            </a:extLst>
          </p:cNvPr>
          <p:cNvSpPr txBox="1"/>
          <p:nvPr/>
        </p:nvSpPr>
        <p:spPr>
          <a:xfrm>
            <a:off x="4378544" y="269101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4854793" y="485926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4430962" y="40631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6347055" y="281093"/>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35</a:t>
            </a:fld>
            <a:endParaRPr lang="en-GB"/>
          </a:p>
        </p:txBody>
      </p:sp>
      <p:sp>
        <p:nvSpPr>
          <p:cNvPr id="27" name="Rectangle 26">
            <a:extLst>
              <a:ext uri="{FF2B5EF4-FFF2-40B4-BE49-F238E27FC236}">
                <a16:creationId xmlns:a16="http://schemas.microsoft.com/office/drawing/2014/main" id="{4BE0A56D-419B-BA42-B851-FF91EB0FEB6E}"/>
              </a:ext>
            </a:extLst>
          </p:cNvPr>
          <p:cNvSpPr/>
          <p:nvPr/>
        </p:nvSpPr>
        <p:spPr>
          <a:xfrm>
            <a:off x="6110378" y="2484932"/>
            <a:ext cx="1667647" cy="21859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Property Services</a:t>
            </a:r>
          </a:p>
        </p:txBody>
      </p:sp>
      <p:sp>
        <p:nvSpPr>
          <p:cNvPr id="29" name="TextBox 28">
            <a:extLst>
              <a:ext uri="{FF2B5EF4-FFF2-40B4-BE49-F238E27FC236}">
                <a16:creationId xmlns:a16="http://schemas.microsoft.com/office/drawing/2014/main" id="{DCB346B0-35F6-6A49-88F0-410E8632BFDC}"/>
              </a:ext>
            </a:extLst>
          </p:cNvPr>
          <p:cNvSpPr txBox="1"/>
          <p:nvPr/>
        </p:nvSpPr>
        <p:spPr>
          <a:xfrm>
            <a:off x="6328506" y="267423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6353645" y="40631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5" name="Can 44">
            <a:extLst>
              <a:ext uri="{FF2B5EF4-FFF2-40B4-BE49-F238E27FC236}">
                <a16:creationId xmlns:a16="http://schemas.microsoft.com/office/drawing/2014/main" id="{82EA8CCC-E7A1-B944-A773-EA948C8972D2}"/>
              </a:ext>
            </a:extLst>
          </p:cNvPr>
          <p:cNvSpPr/>
          <p:nvPr/>
        </p:nvSpPr>
        <p:spPr>
          <a:xfrm>
            <a:off x="6834469" y="4857827"/>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AE31AFA4-C107-CD48-8A57-B6FE1B9D656D}"/>
              </a:ext>
            </a:extLst>
          </p:cNvPr>
          <p:cNvSpPr txBox="1"/>
          <p:nvPr/>
        </p:nvSpPr>
        <p:spPr>
          <a:xfrm>
            <a:off x="4094676" y="334089"/>
            <a:ext cx="1231392" cy="369332"/>
          </a:xfrm>
          <a:prstGeom prst="rect">
            <a:avLst/>
          </a:prstGeom>
          <a:noFill/>
          <a:ln>
            <a:solidFill>
              <a:schemeClr val="accent1"/>
            </a:solidFill>
          </a:ln>
        </p:spPr>
        <p:txBody>
          <a:bodyPr wrap="square" rtlCol="0">
            <a:spAutoFit/>
          </a:bodyPr>
          <a:lstStyle/>
          <a:p>
            <a:pPr algn="ctr"/>
            <a:r>
              <a:rPr lang="en-US" dirty="0"/>
              <a:t>Partner</a:t>
            </a:r>
          </a:p>
        </p:txBody>
      </p:sp>
      <p:sp>
        <p:nvSpPr>
          <p:cNvPr id="53" name="TextBox 52">
            <a:extLst>
              <a:ext uri="{FF2B5EF4-FFF2-40B4-BE49-F238E27FC236}">
                <a16:creationId xmlns:a16="http://schemas.microsoft.com/office/drawing/2014/main" id="{92DE77D9-74CA-B040-9ED9-7A6AB1796E38}"/>
              </a:ext>
            </a:extLst>
          </p:cNvPr>
          <p:cNvSpPr txBox="1"/>
          <p:nvPr/>
        </p:nvSpPr>
        <p:spPr>
          <a:xfrm rot="16200000">
            <a:off x="-1084417" y="3061344"/>
            <a:ext cx="3733167" cy="523220"/>
          </a:xfrm>
          <a:prstGeom prst="rect">
            <a:avLst/>
          </a:prstGeom>
          <a:noFill/>
        </p:spPr>
        <p:txBody>
          <a:bodyPr wrap="square" rtlCol="0">
            <a:spAutoFit/>
          </a:bodyPr>
          <a:lstStyle/>
          <a:p>
            <a:pPr algn="ctr"/>
            <a:r>
              <a:rPr lang="en-US" sz="2800" dirty="0"/>
              <a:t>Composition</a:t>
            </a:r>
          </a:p>
        </p:txBody>
      </p:sp>
      <p:cxnSp>
        <p:nvCxnSpPr>
          <p:cNvPr id="92" name="Straight Arrow Connector 91">
            <a:extLst>
              <a:ext uri="{FF2B5EF4-FFF2-40B4-BE49-F238E27FC236}">
                <a16:creationId xmlns:a16="http://schemas.microsoft.com/office/drawing/2014/main" id="{76C53AAA-94FD-984E-8DA3-2EF3C1AC3F41}"/>
              </a:ext>
            </a:extLst>
          </p:cNvPr>
          <p:cNvCxnSpPr>
            <a:cxnSpLocks/>
          </p:cNvCxnSpPr>
          <p:nvPr/>
        </p:nvCxnSpPr>
        <p:spPr>
          <a:xfrm flipH="1">
            <a:off x="5762323" y="667478"/>
            <a:ext cx="1174784" cy="834152"/>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770A953-AA26-F247-AE7B-9B0F771411E2}"/>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8" name="Rectangle 27">
            <a:extLst>
              <a:ext uri="{FF2B5EF4-FFF2-40B4-BE49-F238E27FC236}">
                <a16:creationId xmlns:a16="http://schemas.microsoft.com/office/drawing/2014/main" id="{0DFB59C8-B14F-2E4F-9458-82FEB48894D4}"/>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54CD707-6DEE-0F4E-AEF2-3FAA41731058}"/>
              </a:ext>
            </a:extLst>
          </p:cNvPr>
          <p:cNvSpPr txBox="1"/>
          <p:nvPr/>
        </p:nvSpPr>
        <p:spPr>
          <a:xfrm>
            <a:off x="4665930" y="1486708"/>
            <a:ext cx="1231392" cy="307777"/>
          </a:xfrm>
          <a:prstGeom prst="rect">
            <a:avLst/>
          </a:prstGeom>
          <a:noFill/>
          <a:ln>
            <a:solidFill>
              <a:schemeClr val="tx1"/>
            </a:solidFill>
          </a:ln>
        </p:spPr>
        <p:txBody>
          <a:bodyPr wrap="square" rtlCol="0">
            <a:spAutoFit/>
          </a:bodyPr>
          <a:lstStyle/>
          <a:p>
            <a:pPr algn="ctr"/>
            <a:r>
              <a:rPr lang="en-US" sz="1400" dirty="0"/>
              <a:t>API Gateway</a:t>
            </a:r>
          </a:p>
        </p:txBody>
      </p:sp>
      <p:sp>
        <p:nvSpPr>
          <p:cNvPr id="31" name="TextBox 30">
            <a:extLst>
              <a:ext uri="{FF2B5EF4-FFF2-40B4-BE49-F238E27FC236}">
                <a16:creationId xmlns:a16="http://schemas.microsoft.com/office/drawing/2014/main" id="{A45FCF1F-7285-5E4D-B648-EADCB345C4BE}"/>
              </a:ext>
            </a:extLst>
          </p:cNvPr>
          <p:cNvSpPr txBox="1"/>
          <p:nvPr/>
        </p:nvSpPr>
        <p:spPr>
          <a:xfrm>
            <a:off x="7783304" y="1501630"/>
            <a:ext cx="1231392" cy="307777"/>
          </a:xfrm>
          <a:prstGeom prst="rect">
            <a:avLst/>
          </a:prstGeom>
          <a:noFill/>
          <a:ln>
            <a:solidFill>
              <a:schemeClr val="tx1"/>
            </a:solidFill>
          </a:ln>
        </p:spPr>
        <p:txBody>
          <a:bodyPr wrap="square" rtlCol="0">
            <a:spAutoFit/>
          </a:bodyPr>
          <a:lstStyle/>
          <a:p>
            <a:pPr algn="ctr"/>
            <a:r>
              <a:rPr lang="en-US" sz="1400" dirty="0"/>
              <a:t>BFF</a:t>
            </a:r>
          </a:p>
        </p:txBody>
      </p:sp>
      <p:sp>
        <p:nvSpPr>
          <p:cNvPr id="34" name="TextBox 33">
            <a:extLst>
              <a:ext uri="{FF2B5EF4-FFF2-40B4-BE49-F238E27FC236}">
                <a16:creationId xmlns:a16="http://schemas.microsoft.com/office/drawing/2014/main" id="{429EF013-2B4A-1542-9E64-95C89564BEAB}"/>
              </a:ext>
            </a:extLst>
          </p:cNvPr>
          <p:cNvSpPr txBox="1"/>
          <p:nvPr/>
        </p:nvSpPr>
        <p:spPr>
          <a:xfrm>
            <a:off x="2586049" y="1502336"/>
            <a:ext cx="1796293"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Process Manager</a:t>
            </a:r>
          </a:p>
        </p:txBody>
      </p:sp>
      <p:sp>
        <p:nvSpPr>
          <p:cNvPr id="36" name="TextBox 35">
            <a:extLst>
              <a:ext uri="{FF2B5EF4-FFF2-40B4-BE49-F238E27FC236}">
                <a16:creationId xmlns:a16="http://schemas.microsoft.com/office/drawing/2014/main" id="{8CDAB59B-4C0B-1C43-A6D5-9977FF70B416}"/>
              </a:ext>
            </a:extLst>
          </p:cNvPr>
          <p:cNvSpPr txBox="1"/>
          <p:nvPr/>
        </p:nvSpPr>
        <p:spPr>
          <a:xfrm>
            <a:off x="1471467" y="2407578"/>
            <a:ext cx="2517569" cy="923330"/>
          </a:xfrm>
          <a:prstGeom prst="rect">
            <a:avLst/>
          </a:prstGeom>
          <a:noFill/>
          <a:ln>
            <a:solidFill>
              <a:schemeClr val="tx1"/>
            </a:solidFill>
          </a:ln>
        </p:spPr>
        <p:txBody>
          <a:bodyPr wrap="square" rtlCol="0">
            <a:spAutoFit/>
          </a:bodyPr>
          <a:lstStyle/>
          <a:p>
            <a:pPr algn="ctr"/>
            <a:r>
              <a:rPr lang="en-US" dirty="0"/>
              <a:t>Proxy can own retry/circuit breaker/rate limiting</a:t>
            </a:r>
          </a:p>
        </p:txBody>
      </p:sp>
      <p:sp>
        <p:nvSpPr>
          <p:cNvPr id="37" name="TextBox 36">
            <a:extLst>
              <a:ext uri="{FF2B5EF4-FFF2-40B4-BE49-F238E27FC236}">
                <a16:creationId xmlns:a16="http://schemas.microsoft.com/office/drawing/2014/main" id="{FF9191B6-576B-9342-B85B-38820F8D9164}"/>
              </a:ext>
            </a:extLst>
          </p:cNvPr>
          <p:cNvSpPr txBox="1"/>
          <p:nvPr/>
        </p:nvSpPr>
        <p:spPr>
          <a:xfrm>
            <a:off x="1444046" y="3540451"/>
            <a:ext cx="2517569" cy="923330"/>
          </a:xfrm>
          <a:prstGeom prst="rect">
            <a:avLst/>
          </a:prstGeom>
          <a:noFill/>
          <a:ln>
            <a:solidFill>
              <a:schemeClr val="tx1"/>
            </a:solidFill>
          </a:ln>
        </p:spPr>
        <p:txBody>
          <a:bodyPr wrap="square" rtlCol="0">
            <a:spAutoFit/>
          </a:bodyPr>
          <a:lstStyle/>
          <a:p>
            <a:pPr algn="ctr"/>
            <a:r>
              <a:rPr lang="en-US" dirty="0"/>
              <a:t>May load balance over a group of instances for availability</a:t>
            </a:r>
          </a:p>
        </p:txBody>
      </p:sp>
      <p:sp>
        <p:nvSpPr>
          <p:cNvPr id="38" name="TextBox 37">
            <a:extLst>
              <a:ext uri="{FF2B5EF4-FFF2-40B4-BE49-F238E27FC236}">
                <a16:creationId xmlns:a16="http://schemas.microsoft.com/office/drawing/2014/main" id="{6FF1D811-B7B5-B041-B9F2-65862CCBFB9D}"/>
              </a:ext>
            </a:extLst>
          </p:cNvPr>
          <p:cNvSpPr txBox="1"/>
          <p:nvPr/>
        </p:nvSpPr>
        <p:spPr>
          <a:xfrm>
            <a:off x="8399000" y="2540419"/>
            <a:ext cx="2517569" cy="1754326"/>
          </a:xfrm>
          <a:prstGeom prst="rect">
            <a:avLst/>
          </a:prstGeom>
          <a:noFill/>
          <a:ln>
            <a:solidFill>
              <a:schemeClr val="tx1"/>
            </a:solidFill>
          </a:ln>
        </p:spPr>
        <p:txBody>
          <a:bodyPr wrap="square" rtlCol="0">
            <a:spAutoFit/>
          </a:bodyPr>
          <a:lstStyle/>
          <a:p>
            <a:pPr algn="ctr"/>
            <a:r>
              <a:rPr lang="en-US" dirty="0"/>
              <a:t>On the server, it may provide cross-cutting concerns:</a:t>
            </a:r>
          </a:p>
          <a:p>
            <a:pPr algn="ctr"/>
            <a:r>
              <a:rPr lang="en-US" dirty="0"/>
              <a:t>TLS termination</a:t>
            </a:r>
          </a:p>
          <a:p>
            <a:pPr algn="ctr"/>
            <a:r>
              <a:rPr lang="en-US" dirty="0"/>
              <a:t>Authentication</a:t>
            </a:r>
          </a:p>
          <a:p>
            <a:pPr algn="ctr"/>
            <a:r>
              <a:rPr lang="en-US" dirty="0"/>
              <a:t>…</a:t>
            </a:r>
          </a:p>
        </p:txBody>
      </p:sp>
    </p:spTree>
    <p:extLst>
      <p:ext uri="{BB962C8B-B14F-4D97-AF65-F5344CB8AC3E}">
        <p14:creationId xmlns:p14="http://schemas.microsoft.com/office/powerpoint/2010/main" val="29140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37B4E3-7B4A-D740-9E0F-CF6C999BD11A}"/>
              </a:ext>
            </a:extLst>
          </p:cNvPr>
          <p:cNvSpPr>
            <a:spLocks noGrp="1"/>
          </p:cNvSpPr>
          <p:nvPr>
            <p:ph type="title"/>
          </p:nvPr>
        </p:nvSpPr>
        <p:spPr/>
        <p:txBody>
          <a:bodyPr/>
          <a:lstStyle/>
          <a:p>
            <a:r>
              <a:rPr lang="en-US" dirty="0"/>
              <a:t>Writes: Conversations</a:t>
            </a:r>
          </a:p>
        </p:txBody>
      </p:sp>
      <p:sp>
        <p:nvSpPr>
          <p:cNvPr id="4" name="Text Placeholder 3">
            <a:extLst>
              <a:ext uri="{FF2B5EF4-FFF2-40B4-BE49-F238E27FC236}">
                <a16:creationId xmlns:a16="http://schemas.microsoft.com/office/drawing/2014/main" id="{1D998A19-3138-1E4E-9D92-E156F302D40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3218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C7DFADB-FB17-2B40-8D0E-457A806FEB51}"/>
              </a:ext>
            </a:extLst>
          </p:cNvPr>
          <p:cNvSpPr/>
          <p:nvPr/>
        </p:nvSpPr>
        <p:spPr>
          <a:xfrm>
            <a:off x="1343430" y="2321169"/>
            <a:ext cx="1585913" cy="219837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a:extLst>
              <a:ext uri="{FF2B5EF4-FFF2-40B4-BE49-F238E27FC236}">
                <a16:creationId xmlns:a16="http://schemas.microsoft.com/office/drawing/2014/main" id="{CA489BCB-8086-2747-82AA-69CE87F30975}"/>
              </a:ext>
            </a:extLst>
          </p:cNvPr>
          <p:cNvSpPr/>
          <p:nvPr/>
        </p:nvSpPr>
        <p:spPr>
          <a:xfrm>
            <a:off x="3670625" y="2321168"/>
            <a:ext cx="1676399" cy="21859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95C3F7C9-563A-7548-B760-9C388070939E}"/>
              </a:ext>
            </a:extLst>
          </p:cNvPr>
          <p:cNvSpPr txBox="1"/>
          <p:nvPr/>
        </p:nvSpPr>
        <p:spPr>
          <a:xfrm>
            <a:off x="1520690" y="248066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901F7A16-9EFB-D44C-96C3-B14A7EE0E33D}"/>
              </a:ext>
            </a:extLst>
          </p:cNvPr>
          <p:cNvSpPr txBox="1"/>
          <p:nvPr/>
        </p:nvSpPr>
        <p:spPr>
          <a:xfrm>
            <a:off x="3931781"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TextBox 6">
            <a:extLst>
              <a:ext uri="{FF2B5EF4-FFF2-40B4-BE49-F238E27FC236}">
                <a16:creationId xmlns:a16="http://schemas.microsoft.com/office/drawing/2014/main" id="{9BF66B08-7E5E-AC4B-A1E9-799BFB9D6D5F}"/>
              </a:ext>
            </a:extLst>
          </p:cNvPr>
          <p:cNvSpPr txBox="1"/>
          <p:nvPr/>
        </p:nvSpPr>
        <p:spPr>
          <a:xfrm>
            <a:off x="6219128" y="5726253"/>
            <a:ext cx="521297" cy="369332"/>
          </a:xfrm>
          <a:prstGeom prst="rect">
            <a:avLst/>
          </a:prstGeom>
          <a:noFill/>
        </p:spPr>
        <p:txBody>
          <a:bodyPr wrap="none" rtlCol="0">
            <a:spAutoFit/>
          </a:bodyPr>
          <a:lstStyle/>
          <a:p>
            <a:r>
              <a:rPr lang="en-US" dirty="0"/>
              <a:t>Bus</a:t>
            </a:r>
          </a:p>
        </p:txBody>
      </p:sp>
      <p:sp>
        <p:nvSpPr>
          <p:cNvPr id="8" name="Flowchart: Magnetic Disk 12">
            <a:extLst>
              <a:ext uri="{FF2B5EF4-FFF2-40B4-BE49-F238E27FC236}">
                <a16:creationId xmlns:a16="http://schemas.microsoft.com/office/drawing/2014/main" id="{D8CB546F-A33E-BF40-9D7D-B16C20F85412}"/>
              </a:ext>
            </a:extLst>
          </p:cNvPr>
          <p:cNvSpPr/>
          <p:nvPr/>
        </p:nvSpPr>
        <p:spPr>
          <a:xfrm>
            <a:off x="3996617"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9" name="Flowchart: Magnetic Disk 12">
            <a:extLst>
              <a:ext uri="{FF2B5EF4-FFF2-40B4-BE49-F238E27FC236}">
                <a16:creationId xmlns:a16="http://schemas.microsoft.com/office/drawing/2014/main" id="{22335EE9-64EC-A846-B2D8-7B8CC3CFFE0C}"/>
              </a:ext>
            </a:extLst>
          </p:cNvPr>
          <p:cNvSpPr/>
          <p:nvPr/>
        </p:nvSpPr>
        <p:spPr>
          <a:xfrm>
            <a:off x="1577074"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0" name="Straight Arrow Connector 9">
            <a:extLst>
              <a:ext uri="{FF2B5EF4-FFF2-40B4-BE49-F238E27FC236}">
                <a16:creationId xmlns:a16="http://schemas.microsoft.com/office/drawing/2014/main" id="{DF1CBF92-364D-7E44-B007-DE0EF0D4B63E}"/>
              </a:ext>
            </a:extLst>
          </p:cNvPr>
          <p:cNvCxnSpPr>
            <a:cxnSpLocks/>
          </p:cNvCxnSpPr>
          <p:nvPr/>
        </p:nvCxnSpPr>
        <p:spPr>
          <a:xfrm>
            <a:off x="2150417" y="4519542"/>
            <a:ext cx="0"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9C79A1-7C3E-BA49-8A69-9130EAFC9CA3}"/>
              </a:ext>
            </a:extLst>
          </p:cNvPr>
          <p:cNvCxnSpPr>
            <a:cxnSpLocks/>
          </p:cNvCxnSpPr>
          <p:nvPr/>
        </p:nvCxnSpPr>
        <p:spPr>
          <a:xfrm flipH="1">
            <a:off x="4543293" y="4519542"/>
            <a:ext cx="25322"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a:extLst>
              <a:ext uri="{FF2B5EF4-FFF2-40B4-BE49-F238E27FC236}">
                <a16:creationId xmlns:a16="http://schemas.microsoft.com/office/drawing/2014/main" id="{950B9BF9-C548-554B-8545-8178E3109549}"/>
              </a:ext>
            </a:extLst>
          </p:cNvPr>
          <p:cNvSpPr/>
          <p:nvPr/>
        </p:nvSpPr>
        <p:spPr>
          <a:xfrm>
            <a:off x="4382343"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68D5F85-FAB3-B644-A64D-4F55A971F595}"/>
              </a:ext>
            </a:extLst>
          </p:cNvPr>
          <p:cNvCxnSpPr>
            <a:cxnSpLocks/>
          </p:cNvCxnSpPr>
          <p:nvPr/>
        </p:nvCxnSpPr>
        <p:spPr>
          <a:xfrm>
            <a:off x="6729795" y="4468775"/>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9CAAEE6-CC5C-8243-92BB-98860574DFF2}"/>
              </a:ext>
            </a:extLst>
          </p:cNvPr>
          <p:cNvSpPr/>
          <p:nvPr/>
        </p:nvSpPr>
        <p:spPr>
          <a:xfrm>
            <a:off x="5820603" y="2283453"/>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15" name="TextBox 14">
            <a:extLst>
              <a:ext uri="{FF2B5EF4-FFF2-40B4-BE49-F238E27FC236}">
                <a16:creationId xmlns:a16="http://schemas.microsoft.com/office/drawing/2014/main" id="{E2F1FCAE-727B-4D48-9F03-2CF5F79FE7F1}"/>
              </a:ext>
            </a:extLst>
          </p:cNvPr>
          <p:cNvSpPr txBox="1"/>
          <p:nvPr/>
        </p:nvSpPr>
        <p:spPr>
          <a:xfrm>
            <a:off x="6104471" y="248507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6580720" y="465333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6156889"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18" name="Can 17">
            <a:extLst>
              <a:ext uri="{FF2B5EF4-FFF2-40B4-BE49-F238E27FC236}">
                <a16:creationId xmlns:a16="http://schemas.microsoft.com/office/drawing/2014/main" id="{295987C2-B62E-8C4B-ACBE-982D745C80E3}"/>
              </a:ext>
            </a:extLst>
          </p:cNvPr>
          <p:cNvSpPr/>
          <p:nvPr/>
        </p:nvSpPr>
        <p:spPr>
          <a:xfrm>
            <a:off x="1987310"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rgbClr val="FF0000"/>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37</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E0A56D-419B-BA42-B851-FF91EB0FEB6E}"/>
              </a:ext>
            </a:extLst>
          </p:cNvPr>
          <p:cNvSpPr/>
          <p:nvPr/>
        </p:nvSpPr>
        <p:spPr>
          <a:xfrm>
            <a:off x="7836305" y="2278998"/>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28" name="Rectangle 27">
            <a:extLst>
              <a:ext uri="{FF2B5EF4-FFF2-40B4-BE49-F238E27FC236}">
                <a16:creationId xmlns:a16="http://schemas.microsoft.com/office/drawing/2014/main" id="{E4E76E35-2FB6-B745-9EB9-8E3C2542F13C}"/>
              </a:ext>
            </a:extLst>
          </p:cNvPr>
          <p:cNvSpPr/>
          <p:nvPr/>
        </p:nvSpPr>
        <p:spPr>
          <a:xfrm>
            <a:off x="10010370" y="2268658"/>
            <a:ext cx="1676399" cy="21859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9" name="TextBox 28">
            <a:extLst>
              <a:ext uri="{FF2B5EF4-FFF2-40B4-BE49-F238E27FC236}">
                <a16:creationId xmlns:a16="http://schemas.microsoft.com/office/drawing/2014/main" id="{DCB346B0-35F6-6A49-88F0-410E8632BFDC}"/>
              </a:ext>
            </a:extLst>
          </p:cNvPr>
          <p:cNvSpPr txBox="1"/>
          <p:nvPr/>
        </p:nvSpPr>
        <p:spPr>
          <a:xfrm>
            <a:off x="8054433" y="246830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0" name="TextBox 29">
            <a:extLst>
              <a:ext uri="{FF2B5EF4-FFF2-40B4-BE49-F238E27FC236}">
                <a16:creationId xmlns:a16="http://schemas.microsoft.com/office/drawing/2014/main" id="{282A51FB-7CD1-1A41-A1AB-05291FFD2F90}"/>
              </a:ext>
            </a:extLst>
          </p:cNvPr>
          <p:cNvSpPr txBox="1"/>
          <p:nvPr/>
        </p:nvSpPr>
        <p:spPr>
          <a:xfrm>
            <a:off x="10232873"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1" name="Flowchart: Magnetic Disk 12">
            <a:extLst>
              <a:ext uri="{FF2B5EF4-FFF2-40B4-BE49-F238E27FC236}">
                <a16:creationId xmlns:a16="http://schemas.microsoft.com/office/drawing/2014/main" id="{B29E19C8-7097-BE43-8771-FD98A1D8A58F}"/>
              </a:ext>
            </a:extLst>
          </p:cNvPr>
          <p:cNvSpPr/>
          <p:nvPr/>
        </p:nvSpPr>
        <p:spPr>
          <a:xfrm>
            <a:off x="10273495"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8079572"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44" name="Straight Arrow Connector 43">
            <a:extLst>
              <a:ext uri="{FF2B5EF4-FFF2-40B4-BE49-F238E27FC236}">
                <a16:creationId xmlns:a16="http://schemas.microsoft.com/office/drawing/2014/main" id="{B84D99A6-FD5F-4D43-94A5-7895208D52BF}"/>
              </a:ext>
            </a:extLst>
          </p:cNvPr>
          <p:cNvCxnSpPr>
            <a:cxnSpLocks/>
          </p:cNvCxnSpPr>
          <p:nvPr/>
        </p:nvCxnSpPr>
        <p:spPr>
          <a:xfrm>
            <a:off x="8709471" y="4467338"/>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Can 44">
            <a:extLst>
              <a:ext uri="{FF2B5EF4-FFF2-40B4-BE49-F238E27FC236}">
                <a16:creationId xmlns:a16="http://schemas.microsoft.com/office/drawing/2014/main" id="{82EA8CCC-E7A1-B944-A773-EA948C8972D2}"/>
              </a:ext>
            </a:extLst>
          </p:cNvPr>
          <p:cNvSpPr/>
          <p:nvPr/>
        </p:nvSpPr>
        <p:spPr>
          <a:xfrm>
            <a:off x="8560396" y="465189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Arrow Connector 45">
            <a:extLst>
              <a:ext uri="{FF2B5EF4-FFF2-40B4-BE49-F238E27FC236}">
                <a16:creationId xmlns:a16="http://schemas.microsoft.com/office/drawing/2014/main" id="{70EF2014-6995-6A42-B641-C29EF35F6082}"/>
              </a:ext>
            </a:extLst>
          </p:cNvPr>
          <p:cNvCxnSpPr>
            <a:cxnSpLocks/>
          </p:cNvCxnSpPr>
          <p:nvPr/>
        </p:nvCxnSpPr>
        <p:spPr>
          <a:xfrm>
            <a:off x="10987297" y="4492359"/>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C52034C2-A30E-4D40-88F6-2914DF266DC1}"/>
              </a:ext>
            </a:extLst>
          </p:cNvPr>
          <p:cNvSpPr/>
          <p:nvPr/>
        </p:nvSpPr>
        <p:spPr>
          <a:xfrm>
            <a:off x="10838222" y="46769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873079" y="438855"/>
            <a:ext cx="1231392" cy="369332"/>
          </a:xfrm>
          <a:prstGeom prst="rect">
            <a:avLst/>
          </a:prstGeom>
          <a:noFill/>
          <a:ln>
            <a:solidFill>
              <a:srgbClr val="FF0000"/>
            </a:solidFill>
          </a:ln>
        </p:spPr>
        <p:txBody>
          <a:bodyPr wrap="square" rtlCol="0">
            <a:spAutoFit/>
          </a:bodyPr>
          <a:lstStyle/>
          <a:p>
            <a:pPr algn="ctr"/>
            <a:r>
              <a:rPr lang="en-US"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4665930" y="1486708"/>
            <a:ext cx="1231392" cy="307777"/>
          </a:xfrm>
          <a:prstGeom prst="rect">
            <a:avLst/>
          </a:prstGeom>
          <a:pattFill prst="dashVert">
            <a:fgClr>
              <a:schemeClr val="accent1"/>
            </a:fgClr>
            <a:bgClr>
              <a:schemeClr val="bg1"/>
            </a:bgClr>
          </a:pattFill>
          <a:ln>
            <a:solidFill>
              <a:schemeClr val="tx1"/>
            </a:solidFill>
          </a:ln>
        </p:spPr>
        <p:txBody>
          <a:bodyPr wrap="square" rtlCol="0">
            <a:spAutoFit/>
          </a:bodyPr>
          <a:lstStyle/>
          <a:p>
            <a:pPr algn="ctr"/>
            <a:r>
              <a:rPr lang="en-US" sz="1400" dirty="0"/>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7335863" y="1491878"/>
            <a:ext cx="1231392" cy="307777"/>
          </a:xfrm>
          <a:prstGeom prst="rect">
            <a:avLst/>
          </a:prstGeom>
          <a:pattFill prst="dashVert">
            <a:fgClr>
              <a:schemeClr val="accent1"/>
            </a:fgClr>
            <a:bgClr>
              <a:schemeClr val="bg1"/>
            </a:bgClr>
          </a:pattFill>
          <a:ln>
            <a:solidFill>
              <a:schemeClr val="tx1"/>
            </a:solidFill>
          </a:ln>
        </p:spPr>
        <p:txBody>
          <a:bodyPr wrap="square" rtlCol="0">
            <a:spAutoFit/>
          </a:bodyPr>
          <a:lstStyle/>
          <a:p>
            <a:pPr algn="ctr"/>
            <a:r>
              <a:rPr lang="en-US" sz="1400" dirty="0"/>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2586049" y="1502336"/>
            <a:ext cx="1796293" cy="307777"/>
          </a:xfrm>
          <a:prstGeom prst="rect">
            <a:avLst/>
          </a:prstGeom>
          <a:noFill/>
          <a:ln>
            <a:solidFill>
              <a:srgbClr val="FF0000"/>
            </a:solidFill>
          </a:ln>
        </p:spPr>
        <p:txBody>
          <a:bodyPr wrap="square" rtlCol="0">
            <a:spAutoFit/>
          </a:bodyPr>
          <a:lstStyle/>
          <a:p>
            <a:pPr algn="ctr"/>
            <a:r>
              <a:rPr lang="en-US" sz="1400" dirty="0"/>
              <a:t>Process Manager</a:t>
            </a:r>
          </a:p>
        </p:txBody>
      </p:sp>
    </p:spTree>
    <p:extLst>
      <p:ext uri="{BB962C8B-B14F-4D97-AF65-F5344CB8AC3E}">
        <p14:creationId xmlns:p14="http://schemas.microsoft.com/office/powerpoint/2010/main" val="1087382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3943352" y="5175319"/>
            <a:ext cx="4822030" cy="707886"/>
          </a:xfrm>
          <a:prstGeom prst="rect">
            <a:avLst/>
          </a:prstGeom>
          <a:noFill/>
        </p:spPr>
        <p:txBody>
          <a:bodyPr wrap="square" rtlCol="0">
            <a:spAutoFit/>
          </a:bodyPr>
          <a:lstStyle/>
          <a:p>
            <a:r>
              <a:rPr lang="en-US" sz="4000" dirty="0"/>
              <a:t>Handling a Command</a:t>
            </a:r>
          </a:p>
        </p:txBody>
      </p:sp>
      <p:pic>
        <p:nvPicPr>
          <p:cNvPr id="5122" name="Picture 2" descr="See the source image">
            <a:extLst>
              <a:ext uri="{FF2B5EF4-FFF2-40B4-BE49-F238E27FC236}">
                <a16:creationId xmlns:a16="http://schemas.microsoft.com/office/drawing/2014/main" id="{E099B78B-236A-AD47-965F-812543955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7636" y="2559600"/>
            <a:ext cx="2196728" cy="17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541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9972932" y="4164307"/>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118629" y="4175192"/>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2023535" y="4886997"/>
            <a:ext cx="822807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2087821" y="23094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972916" y="230945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7139364" y="2309461"/>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8994319" y="2309462"/>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2197262"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4154926"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306892"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9161195"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8866235"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3510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5563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006824" y="426510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9861127" y="426510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77656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007998"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208782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3120806" y="4131232"/>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953015" y="4135872"/>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841210" y="422578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20813" y="4133780"/>
            <a:ext cx="601550" cy="601550"/>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62936" y="3499057"/>
            <a:ext cx="580161" cy="580161"/>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p:cNvCxnSpPr>
          <p:nvPr/>
        </p:nvCxnSpPr>
        <p:spPr>
          <a:xfrm flipV="1">
            <a:off x="4953016" y="2743290"/>
            <a:ext cx="1174945" cy="755766"/>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6127961" y="2732398"/>
            <a:ext cx="273923" cy="600164"/>
          </a:xfrm>
          <a:prstGeom prst="rect">
            <a:avLst/>
          </a:prstGeom>
          <a:noFill/>
        </p:spPr>
        <p:txBody>
          <a:bodyPr wrap="square" rtlCol="0">
            <a:spAutoFit/>
          </a:bodyPr>
          <a:lstStyle/>
          <a:p>
            <a:r>
              <a:rPr lang="en-US" sz="33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6556331" y="413496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5577066" y="2269229"/>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5744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6444526" y="422486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5445700" y="436244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42" name="Straight Arrow Connector 41">
            <a:extLst>
              <a:ext uri="{FF2B5EF4-FFF2-40B4-BE49-F238E27FC236}">
                <a16:creationId xmlns:a16="http://schemas.microsoft.com/office/drawing/2014/main" id="{843A3EFC-CCD2-DD41-8FCF-03F2CC32EF4E}"/>
              </a:ext>
            </a:extLst>
          </p:cNvPr>
          <p:cNvCxnSpPr>
            <a:cxnSpLocks/>
          </p:cNvCxnSpPr>
          <p:nvPr/>
        </p:nvCxnSpPr>
        <p:spPr>
          <a:xfrm>
            <a:off x="1673123" y="1450722"/>
            <a:ext cx="793063" cy="1127627"/>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B6F964B-E2A0-C64E-9DBB-3EF6E43D6A8D}"/>
              </a:ext>
            </a:extLst>
          </p:cNvPr>
          <p:cNvSpPr txBox="1"/>
          <p:nvPr/>
        </p:nvSpPr>
        <p:spPr>
          <a:xfrm>
            <a:off x="1438582" y="989472"/>
            <a:ext cx="2157720" cy="369332"/>
          </a:xfrm>
          <a:prstGeom prst="rect">
            <a:avLst/>
          </a:prstGeom>
          <a:noFill/>
        </p:spPr>
        <p:txBody>
          <a:bodyPr wrap="square" rtlCol="0">
            <a:spAutoFit/>
          </a:bodyPr>
          <a:lstStyle/>
          <a:p>
            <a:r>
              <a:rPr lang="en-US" dirty="0"/>
              <a:t>{POST: New Booking}</a:t>
            </a:r>
          </a:p>
        </p:txBody>
      </p:sp>
    </p:spTree>
    <p:extLst>
      <p:ext uri="{BB962C8B-B14F-4D97-AF65-F5344CB8AC3E}">
        <p14:creationId xmlns:p14="http://schemas.microsoft.com/office/powerpoint/2010/main" val="357520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6" dur="2000" fill="hold"/>
                                        <p:tgtEl>
                                          <p:spTgt spid="13"/>
                                        </p:tgtEl>
                                        <p:attrNameLst>
                                          <p:attrName>ppt_x</p:attrName>
                                          <p:attrName>ppt_y</p:attrName>
                                        </p:attrNameLst>
                                      </p:cBhvr>
                                      <p:rCtr x="9583" y="2685"/>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4</a:t>
            </a:fld>
            <a:endParaRPr lang="en-GB"/>
          </a:p>
        </p:txBody>
      </p:sp>
    </p:spTree>
    <p:extLst>
      <p:ext uri="{BB962C8B-B14F-4D97-AF65-F5344CB8AC3E}">
        <p14:creationId xmlns:p14="http://schemas.microsoft.com/office/powerpoint/2010/main" val="3697794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1991140" y="1334329"/>
            <a:ext cx="8219661" cy="4313583"/>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62200" y="3871969"/>
            <a:ext cx="804392" cy="80439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62200" y="3812477"/>
            <a:ext cx="804392" cy="728751"/>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13285" y="4670339"/>
            <a:ext cx="491796" cy="491796"/>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3147850" y="5153353"/>
            <a:ext cx="184731" cy="300082"/>
          </a:xfrm>
          <a:prstGeom prst="rect">
            <a:avLst/>
          </a:prstGeom>
          <a:noFill/>
        </p:spPr>
        <p:txBody>
          <a:bodyPr wrap="none" rtlCol="0">
            <a:spAutoFit/>
          </a:bodyPr>
          <a:lstStyle/>
          <a:p>
            <a:endParaRPr lang="en-US" sz="1350"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4750092" y="4391607"/>
            <a:ext cx="1893404" cy="923330"/>
          </a:xfrm>
          <a:prstGeom prst="rect">
            <a:avLst/>
          </a:prstGeom>
          <a:noFill/>
        </p:spPr>
        <p:txBody>
          <a:bodyPr wrap="square" rtlCol="0">
            <a:spAutoFit/>
          </a:bodyPr>
          <a:lstStyle/>
          <a:p>
            <a:pPr algn="ctr"/>
            <a:r>
              <a:rPr lang="en-US" sz="1350"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5432606" y="1989015"/>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a:t>
            </a:r>
          </a:p>
          <a:p>
            <a:pPr algn="ctr"/>
            <a:r>
              <a:rPr lang="en-GB" sz="1350" dirty="0">
                <a:solidFill>
                  <a:schemeClr val="tx1"/>
                </a:solidFill>
              </a:rPr>
              <a:t>Reference</a:t>
            </a:r>
          </a:p>
          <a:p>
            <a:pPr algn="ctr"/>
            <a:r>
              <a:rPr lang="en-GB" sz="1350"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670323" y="4670340"/>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3786428" y="1136235"/>
            <a:ext cx="2309573" cy="715581"/>
          </a:xfrm>
          <a:prstGeom prst="rect">
            <a:avLst/>
          </a:prstGeom>
          <a:noFill/>
        </p:spPr>
        <p:txBody>
          <a:bodyPr wrap="square" rtlCol="0">
            <a:spAutoFit/>
          </a:bodyPr>
          <a:lstStyle/>
          <a:p>
            <a:pPr algn="ctr"/>
            <a:r>
              <a:rPr lang="en-US" sz="1350"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7148275" y="104124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7330285" y="1161006"/>
            <a:ext cx="923544" cy="300082"/>
          </a:xfrm>
          <a:prstGeom prst="rect">
            <a:avLst/>
          </a:prstGeom>
          <a:noFill/>
          <a:ln>
            <a:solidFill>
              <a:schemeClr val="accent1"/>
            </a:solidFill>
          </a:ln>
        </p:spPr>
        <p:txBody>
          <a:bodyPr wrap="square" rtlCol="0">
            <a:spAutoFit/>
          </a:bodyPr>
          <a:lstStyle/>
          <a:p>
            <a:pPr algn="ctr"/>
            <a:r>
              <a:rPr lang="en-US" sz="1350"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38295" y="2230843"/>
            <a:ext cx="580161" cy="580161"/>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3137268" y="268403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3324656" y="284092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7758078" y="3201308"/>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2275769" y="3594917"/>
            <a:ext cx="861499" cy="107542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7776924" y="2863017"/>
            <a:ext cx="586600" cy="658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5993321" y="1952131"/>
            <a:ext cx="1154952" cy="36884"/>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9256150" y="1136234"/>
            <a:ext cx="1354715" cy="1338828"/>
          </a:xfrm>
          <a:prstGeom prst="rect">
            <a:avLst/>
          </a:prstGeom>
          <a:noFill/>
        </p:spPr>
        <p:txBody>
          <a:bodyPr wrap="square" rtlCol="0">
            <a:spAutoFit/>
          </a:bodyPr>
          <a:lstStyle/>
          <a:p>
            <a:pPr algn="ctr"/>
            <a:r>
              <a:rPr lang="en-US" sz="2700" b="1" dirty="0"/>
              <a:t>Push</a:t>
            </a:r>
          </a:p>
          <a:p>
            <a:pPr algn="ctr"/>
            <a:r>
              <a:rPr lang="en-US" sz="2700" b="1" dirty="0"/>
              <a:t>Not</a:t>
            </a:r>
          </a:p>
          <a:p>
            <a:pPr algn="ctr"/>
            <a:r>
              <a:rPr lang="en-US" sz="2700" b="1" dirty="0"/>
              <a:t> Pull</a:t>
            </a:r>
          </a:p>
        </p:txBody>
      </p:sp>
    </p:spTree>
    <p:extLst>
      <p:ext uri="{BB962C8B-B14F-4D97-AF65-F5344CB8AC3E}">
        <p14:creationId xmlns:p14="http://schemas.microsoft.com/office/powerpoint/2010/main" val="98616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4558800" y="5246758"/>
            <a:ext cx="3204473" cy="707886"/>
          </a:xfrm>
          <a:prstGeom prst="rect">
            <a:avLst/>
          </a:prstGeom>
          <a:noFill/>
        </p:spPr>
        <p:txBody>
          <a:bodyPr wrap="square" rtlCol="0">
            <a:spAutoFit/>
          </a:bodyPr>
          <a:lstStyle/>
          <a:p>
            <a:r>
              <a:rPr lang="en-US" sz="4000" dirty="0"/>
              <a:t>Choreography</a:t>
            </a:r>
          </a:p>
        </p:txBody>
      </p:sp>
      <p:pic>
        <p:nvPicPr>
          <p:cNvPr id="6146" name="Picture 2" descr="See the source image">
            <a:extLst>
              <a:ext uri="{FF2B5EF4-FFF2-40B4-BE49-F238E27FC236}">
                <a16:creationId xmlns:a16="http://schemas.microsoft.com/office/drawing/2014/main" id="{5CCBD4CC-C938-9B44-917D-1DBF2C423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800" y="2407444"/>
            <a:ext cx="3074399" cy="204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66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2649092" y="4012521"/>
            <a:ext cx="19885" cy="13899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8973224" y="329337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5253757" y="3315975"/>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2177800" y="3350542"/>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EEAC959-5E17-C047-A6FE-6A42B7718AD1}"/>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5921804" y="3919549"/>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5797849" y="422628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9502758" y="4003611"/>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9393832" y="425945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0884" y="4855273"/>
            <a:ext cx="802066" cy="802066"/>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7502" y="4964303"/>
            <a:ext cx="706992" cy="640510"/>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3527081" y="3978502"/>
            <a:ext cx="1329936" cy="1477328"/>
          </a:xfrm>
          <a:prstGeom prst="rect">
            <a:avLst/>
          </a:prstGeom>
          <a:noFill/>
        </p:spPr>
        <p:txBody>
          <a:bodyPr wrap="square" rtlCol="0">
            <a:spAutoFit/>
          </a:bodyPr>
          <a:lstStyle/>
          <a:p>
            <a:pPr algn="ctr"/>
            <a:r>
              <a:rPr lang="en-US"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7199171" y="2874029"/>
            <a:ext cx="1329936" cy="1754326"/>
          </a:xfrm>
          <a:prstGeom prst="rect">
            <a:avLst/>
          </a:prstGeom>
          <a:noFill/>
        </p:spPr>
        <p:txBody>
          <a:bodyPr wrap="square" rtlCol="0">
            <a:spAutoFit/>
          </a:bodyPr>
          <a:lstStyle/>
          <a:p>
            <a:pPr algn="ctr"/>
            <a:r>
              <a:rPr lang="en-US"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2649092" y="635919"/>
            <a:ext cx="6632448" cy="523220"/>
          </a:xfrm>
          <a:prstGeom prst="rect">
            <a:avLst/>
          </a:prstGeom>
          <a:noFill/>
        </p:spPr>
        <p:txBody>
          <a:bodyPr wrap="square" rtlCol="0">
            <a:spAutoFit/>
          </a:bodyPr>
          <a:lstStyle/>
          <a:p>
            <a:pPr algn="ctr"/>
            <a:r>
              <a:rPr lang="en-US" sz="2800" dirty="0"/>
              <a:t>Choreography</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42</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2511808" y="415182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D215ECC-DB94-7248-87CE-8D3DAFD200A2}"/>
              </a:ext>
            </a:extLst>
          </p:cNvPr>
          <p:cNvSpPr txBox="1"/>
          <p:nvPr/>
        </p:nvSpPr>
        <p:spPr>
          <a:xfrm>
            <a:off x="190758" y="314336"/>
            <a:ext cx="2719702" cy="523220"/>
          </a:xfrm>
          <a:prstGeom prst="rect">
            <a:avLst/>
          </a:prstGeom>
          <a:noFill/>
          <a:ln>
            <a:solidFill>
              <a:schemeClr val="accent1"/>
            </a:solidFill>
          </a:ln>
        </p:spPr>
        <p:txBody>
          <a:bodyPr wrap="square" rtlCol="0">
            <a:spAutoFit/>
          </a:bodyPr>
          <a:lstStyle/>
          <a:p>
            <a:pPr algn="ctr"/>
            <a:r>
              <a:rPr lang="en-US" sz="28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673123" y="1450722"/>
            <a:ext cx="777183" cy="53524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438582" y="989472"/>
            <a:ext cx="2157720" cy="369332"/>
          </a:xfrm>
          <a:prstGeom prst="rect">
            <a:avLst/>
          </a:prstGeom>
          <a:noFill/>
        </p:spPr>
        <p:txBody>
          <a:bodyPr wrap="square" rtlCol="0">
            <a:spAutoFit/>
          </a:bodyPr>
          <a:lstStyle/>
          <a:p>
            <a:r>
              <a:rPr lang="en-US" dirty="0"/>
              <a:t>{POST: New Booking}</a:t>
            </a:r>
          </a:p>
        </p:txBody>
      </p:sp>
    </p:spTree>
    <p:extLst>
      <p:ext uri="{BB962C8B-B14F-4D97-AF65-F5344CB8AC3E}">
        <p14:creationId xmlns:p14="http://schemas.microsoft.com/office/powerpoint/2010/main" val="35736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2" dur="2000" fill="hold"/>
                                        <p:tgtEl>
                                          <p:spTgt spid="32"/>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4" dur="2000" fill="hold"/>
                                        <p:tgtEl>
                                          <p:spTgt spid="3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2649092" y="4012521"/>
            <a:ext cx="19885" cy="13899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8973224" y="329337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5253757" y="3315975"/>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2177800" y="3350542"/>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EEAC959-5E17-C047-A6FE-6A42B7718AD1}"/>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5921804" y="3919549"/>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5797849" y="422628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9502758" y="4003611"/>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9393832" y="425945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49738" y="4619000"/>
            <a:ext cx="802066" cy="802066"/>
          </a:xfrm>
          <a:prstGeom prst="rect">
            <a:avLst/>
          </a:prstGeom>
        </p:spPr>
      </p:pic>
      <p:sp>
        <p:nvSpPr>
          <p:cNvPr id="54" name="TextBox 53">
            <a:extLst>
              <a:ext uri="{FF2B5EF4-FFF2-40B4-BE49-F238E27FC236}">
                <a16:creationId xmlns:a16="http://schemas.microsoft.com/office/drawing/2014/main" id="{9F86A86E-E81E-6E44-8CB1-D1D2E88C001A}"/>
              </a:ext>
            </a:extLst>
          </p:cNvPr>
          <p:cNvSpPr txBox="1"/>
          <p:nvPr/>
        </p:nvSpPr>
        <p:spPr>
          <a:xfrm>
            <a:off x="7199171" y="2874029"/>
            <a:ext cx="1329936" cy="1754326"/>
          </a:xfrm>
          <a:prstGeom prst="rect">
            <a:avLst/>
          </a:prstGeom>
          <a:noFill/>
        </p:spPr>
        <p:txBody>
          <a:bodyPr wrap="square" rtlCol="0">
            <a:spAutoFit/>
          </a:bodyPr>
          <a:lstStyle/>
          <a:p>
            <a:pPr algn="ctr"/>
            <a:r>
              <a:rPr lang="en-US" dirty="0"/>
              <a:t>If we cannot take the payment, we raise an error event</a:t>
            </a:r>
          </a:p>
        </p:txBody>
      </p:sp>
      <p:sp>
        <p:nvSpPr>
          <p:cNvPr id="55" name="TextBox 54">
            <a:extLst>
              <a:ext uri="{FF2B5EF4-FFF2-40B4-BE49-F238E27FC236}">
                <a16:creationId xmlns:a16="http://schemas.microsoft.com/office/drawing/2014/main" id="{9DE6A418-B99B-384E-A55F-2CEDB08F379E}"/>
              </a:ext>
            </a:extLst>
          </p:cNvPr>
          <p:cNvSpPr txBox="1"/>
          <p:nvPr/>
        </p:nvSpPr>
        <p:spPr>
          <a:xfrm>
            <a:off x="2649092" y="635919"/>
            <a:ext cx="6632448" cy="523220"/>
          </a:xfrm>
          <a:prstGeom prst="rect">
            <a:avLst/>
          </a:prstGeom>
          <a:noFill/>
        </p:spPr>
        <p:txBody>
          <a:bodyPr wrap="square" rtlCol="0">
            <a:spAutoFit/>
          </a:bodyPr>
          <a:lstStyle/>
          <a:p>
            <a:pPr algn="ctr"/>
            <a:r>
              <a:rPr lang="en-US" sz="2800" dirty="0"/>
              <a:t>Choreography (Errors)</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43</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2511808" y="415182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D215ECC-DB94-7248-87CE-8D3DAFD200A2}"/>
              </a:ext>
            </a:extLst>
          </p:cNvPr>
          <p:cNvSpPr txBox="1"/>
          <p:nvPr/>
        </p:nvSpPr>
        <p:spPr>
          <a:xfrm>
            <a:off x="190758" y="314336"/>
            <a:ext cx="2719702" cy="523220"/>
          </a:xfrm>
          <a:prstGeom prst="rect">
            <a:avLst/>
          </a:prstGeom>
          <a:noFill/>
          <a:ln>
            <a:solidFill>
              <a:schemeClr val="accent1"/>
            </a:solidFill>
          </a:ln>
        </p:spPr>
        <p:txBody>
          <a:bodyPr wrap="square" rtlCol="0">
            <a:spAutoFit/>
          </a:bodyPr>
          <a:lstStyle/>
          <a:p>
            <a:pPr algn="ctr"/>
            <a:r>
              <a:rPr lang="en-US" sz="28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673123" y="1450722"/>
            <a:ext cx="777183" cy="53524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438582" y="989472"/>
            <a:ext cx="2157720" cy="369332"/>
          </a:xfrm>
          <a:prstGeom prst="rect">
            <a:avLst/>
          </a:prstGeom>
          <a:noFill/>
        </p:spPr>
        <p:txBody>
          <a:bodyPr wrap="square" rtlCol="0">
            <a:spAutoFit/>
          </a:bodyPr>
          <a:lstStyle/>
          <a:p>
            <a:r>
              <a:rPr lang="en-US" dirty="0"/>
              <a:t>{POST: New Booking}</a:t>
            </a:r>
          </a:p>
        </p:txBody>
      </p:sp>
      <p:sp>
        <p:nvSpPr>
          <p:cNvPr id="38" name="TextBox 37">
            <a:extLst>
              <a:ext uri="{FF2B5EF4-FFF2-40B4-BE49-F238E27FC236}">
                <a16:creationId xmlns:a16="http://schemas.microsoft.com/office/drawing/2014/main" id="{C9764482-15F5-1941-967A-61C94F783ACC}"/>
              </a:ext>
            </a:extLst>
          </p:cNvPr>
          <p:cNvSpPr txBox="1"/>
          <p:nvPr/>
        </p:nvSpPr>
        <p:spPr>
          <a:xfrm>
            <a:off x="539181" y="3468282"/>
            <a:ext cx="1329936" cy="1477328"/>
          </a:xfrm>
          <a:prstGeom prst="rect">
            <a:avLst/>
          </a:prstGeom>
          <a:noFill/>
        </p:spPr>
        <p:txBody>
          <a:bodyPr wrap="square" rtlCol="0">
            <a:spAutoFit/>
          </a:bodyPr>
          <a:lstStyle/>
          <a:p>
            <a:pPr algn="ctr"/>
            <a:r>
              <a:rPr lang="en-US" dirty="0"/>
              <a:t>We can take appropriate action like suspending the booking</a:t>
            </a:r>
          </a:p>
        </p:txBody>
      </p:sp>
      <p:pic>
        <p:nvPicPr>
          <p:cNvPr id="39" name="Graphic 38" descr="Envelope">
            <a:extLst>
              <a:ext uri="{FF2B5EF4-FFF2-40B4-BE49-F238E27FC236}">
                <a16:creationId xmlns:a16="http://schemas.microsoft.com/office/drawing/2014/main" id="{8E2211FC-5FAA-1842-8647-9F32E483EB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0884" y="4855273"/>
            <a:ext cx="802066" cy="802066"/>
          </a:xfrm>
          <a:prstGeom prst="rect">
            <a:avLst/>
          </a:prstGeom>
        </p:spPr>
      </p:pic>
      <p:sp>
        <p:nvSpPr>
          <p:cNvPr id="41" name="TextBox 40">
            <a:extLst>
              <a:ext uri="{FF2B5EF4-FFF2-40B4-BE49-F238E27FC236}">
                <a16:creationId xmlns:a16="http://schemas.microsoft.com/office/drawing/2014/main" id="{16A8C55A-E175-2C45-A21E-DE093BC1BF79}"/>
              </a:ext>
            </a:extLst>
          </p:cNvPr>
          <p:cNvSpPr txBox="1"/>
          <p:nvPr/>
        </p:nvSpPr>
        <p:spPr>
          <a:xfrm>
            <a:off x="3677190" y="2637286"/>
            <a:ext cx="1329936" cy="2308324"/>
          </a:xfrm>
          <a:prstGeom prst="rect">
            <a:avLst/>
          </a:prstGeom>
          <a:noFill/>
        </p:spPr>
        <p:txBody>
          <a:bodyPr wrap="square" rtlCol="0">
            <a:spAutoFit/>
          </a:bodyPr>
          <a:lstStyle/>
          <a:p>
            <a:pPr algn="ctr"/>
            <a:r>
              <a:rPr lang="en-US" dirty="0"/>
              <a:t>Which might in turn raise an event to notify the customer, using their email etc.</a:t>
            </a:r>
          </a:p>
        </p:txBody>
      </p:sp>
    </p:spTree>
    <p:extLst>
      <p:ext uri="{BB962C8B-B14F-4D97-AF65-F5344CB8AC3E}">
        <p14:creationId xmlns:p14="http://schemas.microsoft.com/office/powerpoint/2010/main" val="400710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4.44444E-6 L -0.12175 0.04005 C -0.14701 0.04908 -0.18503 0.05394 -0.22487 0.05394 C -0.27031 0.05394 -0.30664 0.04908 -0.3319 0.04005 L -0.45352 -4.44444E-6 " pathEditMode="relative" rAng="0" ptsTypes="AAAAA">
                                      <p:cBhvr>
                                        <p:cTn id="10" dur="2000" fill="hold"/>
                                        <p:tgtEl>
                                          <p:spTgt spid="32"/>
                                        </p:tgtEl>
                                        <p:attrNameLst>
                                          <p:attrName>ppt_x</p:attrName>
                                          <p:attrName>ppt_y</p:attrName>
                                        </p:attrNameLst>
                                      </p:cBhvr>
                                      <p:rCtr x="-22682" y="2685"/>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6" dur="2000" fill="hold"/>
                                        <p:tgtEl>
                                          <p:spTgt spid="3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38" grpId="0"/>
      <p:bldP spid="4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4674566" y="5318194"/>
            <a:ext cx="3057181" cy="707886"/>
          </a:xfrm>
          <a:prstGeom prst="rect">
            <a:avLst/>
          </a:prstGeom>
          <a:noFill/>
        </p:spPr>
        <p:txBody>
          <a:bodyPr wrap="square" rtlCol="0">
            <a:spAutoFit/>
          </a:bodyPr>
          <a:lstStyle/>
          <a:p>
            <a:r>
              <a:rPr lang="en-US" sz="4000" dirty="0"/>
              <a:t>Orchestration</a:t>
            </a:r>
          </a:p>
        </p:txBody>
      </p:sp>
      <p:pic>
        <p:nvPicPr>
          <p:cNvPr id="7170" name="Picture 2" descr="See the source image">
            <a:extLst>
              <a:ext uri="{FF2B5EF4-FFF2-40B4-BE49-F238E27FC236}">
                <a16:creationId xmlns:a16="http://schemas.microsoft.com/office/drawing/2014/main" id="{302F45ED-FCEF-654F-8923-F059A26CB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450" y="2669382"/>
            <a:ext cx="3571100" cy="129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34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697972" y="3966035"/>
            <a:ext cx="36155" cy="146182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9017851" y="331782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286998" y="3341173"/>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2139209" y="3271732"/>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60EF9C-B76A-9245-B45A-1CD56BE915CA}"/>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5930204" y="3966034"/>
            <a:ext cx="0" cy="1398902"/>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5781129" y="42740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9667628" y="3966034"/>
            <a:ext cx="0" cy="1398902"/>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9502335" y="424143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E4F454-3A4C-6347-AE86-CFC753D1F2BD}"/>
              </a:ext>
            </a:extLst>
          </p:cNvPr>
          <p:cNvSpPr/>
          <p:nvPr/>
        </p:nvSpPr>
        <p:spPr>
          <a:xfrm>
            <a:off x="4493378" y="169665"/>
            <a:ext cx="2997600" cy="7381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124190" y="907811"/>
            <a:ext cx="1518432" cy="4520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3585750" y="954536"/>
            <a:ext cx="1453395" cy="44733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4289256" y="25735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6334417" y="879729"/>
            <a:ext cx="517645" cy="4485207"/>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5854546" y="932831"/>
            <a:ext cx="725040" cy="4432105"/>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6633444" y="4316941"/>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7214643" y="920321"/>
            <a:ext cx="1810228" cy="4455468"/>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6974911" y="932831"/>
            <a:ext cx="1680359" cy="438538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0339881">
            <a:off x="7599463" y="261565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1383B39-9251-114E-B83E-2D3AED857F77}"/>
              </a:ext>
            </a:extLst>
          </p:cNvPr>
          <p:cNvSpPr txBox="1"/>
          <p:nvPr/>
        </p:nvSpPr>
        <p:spPr>
          <a:xfrm>
            <a:off x="3536591" y="789451"/>
            <a:ext cx="1219049" cy="923330"/>
          </a:xfrm>
          <a:prstGeom prst="rect">
            <a:avLst/>
          </a:prstGeom>
          <a:noFill/>
        </p:spPr>
        <p:txBody>
          <a:bodyPr wrap="square" rtlCol="0">
            <a:spAutoFit/>
          </a:bodyPr>
          <a:lstStyle/>
          <a:p>
            <a:pPr algn="ctr"/>
            <a:r>
              <a:rPr lang="en-US" b="1"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5129640" y="732190"/>
            <a:ext cx="1219049" cy="1200329"/>
          </a:xfrm>
          <a:prstGeom prst="rect">
            <a:avLst/>
          </a:prstGeom>
          <a:noFill/>
        </p:spPr>
        <p:txBody>
          <a:bodyPr wrap="square" rtlCol="0">
            <a:spAutoFit/>
          </a:bodyPr>
          <a:lstStyle/>
          <a:p>
            <a:pPr algn="ctr"/>
            <a:r>
              <a:rPr lang="en-US" b="1" dirty="0">
                <a:solidFill>
                  <a:schemeClr val="tx2"/>
                </a:solidFill>
              </a:rPr>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6555460" y="811081"/>
            <a:ext cx="2007239" cy="923330"/>
          </a:xfrm>
          <a:prstGeom prst="rect">
            <a:avLst/>
          </a:prstGeom>
          <a:noFill/>
        </p:spPr>
        <p:txBody>
          <a:bodyPr wrap="square" rtlCol="0">
            <a:spAutoFit/>
          </a:bodyPr>
          <a:lstStyle/>
          <a:p>
            <a:pPr algn="ctr"/>
            <a:r>
              <a:rPr lang="en-US" b="1" dirty="0">
                <a:solidFill>
                  <a:schemeClr val="accent2"/>
                </a:solidFill>
              </a:rPr>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399764" y="3167390"/>
            <a:ext cx="4430649" cy="523220"/>
          </a:xfrm>
          <a:prstGeom prst="rect">
            <a:avLst/>
          </a:prstGeom>
          <a:noFill/>
        </p:spPr>
        <p:txBody>
          <a:bodyPr wrap="square" rtlCol="0">
            <a:spAutoFit/>
          </a:bodyPr>
          <a:lstStyle/>
          <a:p>
            <a:pPr algn="ctr"/>
            <a:r>
              <a:rPr lang="en-US" sz="2800" dirty="0"/>
              <a:t>Orchestration</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45</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2511307" y="424995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2511308" y="5604813"/>
            <a:ext cx="1074442"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5823208" y="5590141"/>
            <a:ext cx="824294" cy="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85F21B9-124D-1A49-B604-7E685F28E44F}"/>
              </a:ext>
            </a:extLst>
          </p:cNvPr>
          <p:cNvSpPr txBox="1"/>
          <p:nvPr/>
        </p:nvSpPr>
        <p:spPr>
          <a:xfrm>
            <a:off x="190758" y="314336"/>
            <a:ext cx="3090696" cy="523220"/>
          </a:xfrm>
          <a:prstGeom prst="rect">
            <a:avLst/>
          </a:prstGeom>
          <a:noFill/>
          <a:ln>
            <a:solidFill>
              <a:schemeClr val="accent1"/>
            </a:solidFill>
          </a:ln>
        </p:spPr>
        <p:txBody>
          <a:bodyPr wrap="square" rtlCol="0">
            <a:spAutoFit/>
          </a:bodyPr>
          <a:lstStyle/>
          <a:p>
            <a:pPr algn="ctr"/>
            <a:r>
              <a:rPr lang="en-US" sz="2800" dirty="0"/>
              <a:t>Command-Oriented</a:t>
            </a:r>
          </a:p>
        </p:txBody>
      </p:sp>
      <p:cxnSp>
        <p:nvCxnSpPr>
          <p:cNvPr id="57" name="Straight Arrow Connector 56">
            <a:extLst>
              <a:ext uri="{FF2B5EF4-FFF2-40B4-BE49-F238E27FC236}">
                <a16:creationId xmlns:a16="http://schemas.microsoft.com/office/drawing/2014/main" id="{3D20E419-F8F3-B140-B5D4-6DD0FD2A0B2E}"/>
              </a:ext>
            </a:extLst>
          </p:cNvPr>
          <p:cNvCxnSpPr>
            <a:cxnSpLocks/>
          </p:cNvCxnSpPr>
          <p:nvPr/>
        </p:nvCxnSpPr>
        <p:spPr>
          <a:xfrm flipH="1">
            <a:off x="8976192" y="5535471"/>
            <a:ext cx="824294" cy="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Flowchart: Magnetic Disk 12">
            <a:extLst>
              <a:ext uri="{FF2B5EF4-FFF2-40B4-BE49-F238E27FC236}">
                <a16:creationId xmlns:a16="http://schemas.microsoft.com/office/drawing/2014/main" id="{F010B275-B26E-6245-834C-3DFBB073851F}"/>
              </a:ext>
            </a:extLst>
          </p:cNvPr>
          <p:cNvSpPr/>
          <p:nvPr/>
        </p:nvSpPr>
        <p:spPr>
          <a:xfrm>
            <a:off x="6929939" y="375857"/>
            <a:ext cx="488275" cy="31547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Tree>
    <p:extLst>
      <p:ext uri="{BB962C8B-B14F-4D97-AF65-F5344CB8AC3E}">
        <p14:creationId xmlns:p14="http://schemas.microsoft.com/office/powerpoint/2010/main" val="54144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49" grpId="0"/>
      <p:bldP spid="50" grpId="0"/>
      <p:bldP spid="5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697972" y="3966035"/>
            <a:ext cx="36155" cy="1461822"/>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9017851" y="331782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286998" y="3341173"/>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2139209" y="3271732"/>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60EF9C-B76A-9245-B45A-1CD56BE915CA}"/>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5930204" y="3966034"/>
            <a:ext cx="0" cy="1398902"/>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5781129" y="42740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9667628" y="3966034"/>
            <a:ext cx="0" cy="1398902"/>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9502335" y="424143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E4F454-3A4C-6347-AE86-CFC753D1F2BD}"/>
              </a:ext>
            </a:extLst>
          </p:cNvPr>
          <p:cNvSpPr/>
          <p:nvPr/>
        </p:nvSpPr>
        <p:spPr>
          <a:xfrm>
            <a:off x="4493378" y="169665"/>
            <a:ext cx="2997600" cy="7381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124190" y="907811"/>
            <a:ext cx="1518432" cy="4520046"/>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3585750" y="954536"/>
            <a:ext cx="1453395" cy="4473321"/>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4289256" y="25735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6334417" y="879729"/>
            <a:ext cx="517645" cy="4485207"/>
          </a:xfrm>
          <a:prstGeom prst="straightConnector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5854546" y="932831"/>
            <a:ext cx="725040" cy="4432105"/>
          </a:xfrm>
          <a:prstGeom prst="straightConnector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6633444" y="4316941"/>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7214643" y="920321"/>
            <a:ext cx="1810228" cy="4455468"/>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6974911" y="932831"/>
            <a:ext cx="1680359" cy="4385380"/>
          </a:xfrm>
          <a:prstGeom prst="straightConnector1">
            <a:avLst/>
          </a:prstGeom>
          <a:ln w="254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0339881">
            <a:off x="7599463" y="261565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0B0AD50E-EBA3-CB49-B173-D74B4417F540}"/>
              </a:ext>
            </a:extLst>
          </p:cNvPr>
          <p:cNvSpPr txBox="1"/>
          <p:nvPr/>
        </p:nvSpPr>
        <p:spPr>
          <a:xfrm>
            <a:off x="6640377" y="1158000"/>
            <a:ext cx="1219049" cy="923330"/>
          </a:xfrm>
          <a:prstGeom prst="rect">
            <a:avLst/>
          </a:prstGeom>
          <a:noFill/>
        </p:spPr>
        <p:txBody>
          <a:bodyPr wrap="square" rtlCol="0">
            <a:spAutoFit/>
          </a:bodyPr>
          <a:lstStyle/>
          <a:p>
            <a:pPr algn="ctr"/>
            <a:r>
              <a:rPr lang="en-US" b="1" dirty="0">
                <a:solidFill>
                  <a:schemeClr val="accent2"/>
                </a:solidFill>
              </a:rPr>
              <a:t>1:Saga gets error response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2488162" y="2918833"/>
            <a:ext cx="6632448" cy="523220"/>
          </a:xfrm>
          <a:prstGeom prst="rect">
            <a:avLst/>
          </a:prstGeom>
          <a:noFill/>
        </p:spPr>
        <p:txBody>
          <a:bodyPr wrap="square" rtlCol="0">
            <a:spAutoFit/>
          </a:bodyPr>
          <a:lstStyle/>
          <a:p>
            <a:pPr algn="ctr"/>
            <a:r>
              <a:rPr lang="en-US" sz="2800" dirty="0"/>
              <a:t>Compensation (Error)</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46</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2511307" y="424995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2511308" y="5604813"/>
            <a:ext cx="1074442" cy="1"/>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5823208" y="5590141"/>
            <a:ext cx="824294" cy="1"/>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D20E419-F8F3-B140-B5D4-6DD0FD2A0B2E}"/>
              </a:ext>
            </a:extLst>
          </p:cNvPr>
          <p:cNvCxnSpPr>
            <a:cxnSpLocks/>
          </p:cNvCxnSpPr>
          <p:nvPr/>
        </p:nvCxnSpPr>
        <p:spPr>
          <a:xfrm flipH="1">
            <a:off x="8976192" y="5535471"/>
            <a:ext cx="824294" cy="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Explosion 1 8">
            <a:extLst>
              <a:ext uri="{FF2B5EF4-FFF2-40B4-BE49-F238E27FC236}">
                <a16:creationId xmlns:a16="http://schemas.microsoft.com/office/drawing/2014/main" id="{A217F467-2D70-844A-BA08-5AFC3907C156}"/>
              </a:ext>
            </a:extLst>
          </p:cNvPr>
          <p:cNvSpPr/>
          <p:nvPr/>
        </p:nvSpPr>
        <p:spPr>
          <a:xfrm>
            <a:off x="9191501" y="2398816"/>
            <a:ext cx="736270" cy="844317"/>
          </a:xfrm>
          <a:prstGeom prst="irregularSeal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CE675CA-BAE4-6C43-8E05-6198C9E90CF6}"/>
              </a:ext>
            </a:extLst>
          </p:cNvPr>
          <p:cNvSpPr txBox="1"/>
          <p:nvPr/>
        </p:nvSpPr>
        <p:spPr>
          <a:xfrm>
            <a:off x="3565194" y="880277"/>
            <a:ext cx="1219049" cy="923330"/>
          </a:xfrm>
          <a:prstGeom prst="rect">
            <a:avLst/>
          </a:prstGeom>
          <a:noFill/>
        </p:spPr>
        <p:txBody>
          <a:bodyPr wrap="square" rtlCol="0">
            <a:spAutoFit/>
          </a:bodyPr>
          <a:lstStyle/>
          <a:p>
            <a:pPr algn="ctr"/>
            <a:r>
              <a:rPr lang="en-US" b="1" dirty="0">
                <a:solidFill>
                  <a:schemeClr val="accent1"/>
                </a:solidFill>
              </a:rPr>
              <a:t>1:Saga cancels booking</a:t>
            </a:r>
          </a:p>
        </p:txBody>
      </p:sp>
      <p:sp>
        <p:nvSpPr>
          <p:cNvPr id="43" name="TextBox 42">
            <a:extLst>
              <a:ext uri="{FF2B5EF4-FFF2-40B4-BE49-F238E27FC236}">
                <a16:creationId xmlns:a16="http://schemas.microsoft.com/office/drawing/2014/main" id="{32F60E62-79B6-9241-BC88-4DBEC8FEFD7B}"/>
              </a:ext>
            </a:extLst>
          </p:cNvPr>
          <p:cNvSpPr txBox="1"/>
          <p:nvPr/>
        </p:nvSpPr>
        <p:spPr>
          <a:xfrm>
            <a:off x="5382653" y="906229"/>
            <a:ext cx="1219049" cy="923330"/>
          </a:xfrm>
          <a:prstGeom prst="rect">
            <a:avLst/>
          </a:prstGeom>
          <a:noFill/>
        </p:spPr>
        <p:txBody>
          <a:bodyPr wrap="square" rtlCol="0">
            <a:spAutoFit/>
          </a:bodyPr>
          <a:lstStyle/>
          <a:p>
            <a:pPr algn="ctr"/>
            <a:r>
              <a:rPr lang="en-US" b="1" dirty="0">
                <a:solidFill>
                  <a:schemeClr val="tx2"/>
                </a:solidFill>
              </a:rPr>
              <a:t>1:Saga emails customer</a:t>
            </a:r>
          </a:p>
        </p:txBody>
      </p:sp>
    </p:spTree>
    <p:extLst>
      <p:ext uri="{BB962C8B-B14F-4D97-AF65-F5344CB8AC3E}">
        <p14:creationId xmlns:p14="http://schemas.microsoft.com/office/powerpoint/2010/main" val="370018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9" grpId="0" animBg="1"/>
      <p:bldP spid="41" grpId="0"/>
      <p:bldP spid="4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697972" y="3966035"/>
            <a:ext cx="36155" cy="1461822"/>
          </a:xfrm>
          <a:prstGeom prst="straightConnector1">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9017851" y="331782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286998" y="3341173"/>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2139209" y="3271732"/>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60EF9C-B76A-9245-B45A-1CD56BE915CA}"/>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5930204" y="3966034"/>
            <a:ext cx="0" cy="1398902"/>
          </a:xfrm>
          <a:prstGeom prst="straightConnector1">
            <a:avLst/>
          </a:prstGeom>
          <a:ln w="25400" cmpd="sng">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5781129" y="42740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a:extLst>
              <a:ext uri="{FF2B5EF4-FFF2-40B4-BE49-F238E27FC236}">
                <a16:creationId xmlns:a16="http://schemas.microsoft.com/office/drawing/2014/main" id="{A96A48BF-E097-224F-B9FA-786985B345EC}"/>
              </a:ext>
            </a:extLst>
          </p:cNvPr>
          <p:cNvSpPr/>
          <p:nvPr/>
        </p:nvSpPr>
        <p:spPr>
          <a:xfrm>
            <a:off x="9502335" y="424143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E4F454-3A4C-6347-AE86-CFC753D1F2BD}"/>
              </a:ext>
            </a:extLst>
          </p:cNvPr>
          <p:cNvSpPr/>
          <p:nvPr/>
        </p:nvSpPr>
        <p:spPr>
          <a:xfrm>
            <a:off x="4493378" y="169665"/>
            <a:ext cx="2997600" cy="7381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124190" y="907811"/>
            <a:ext cx="1518432" cy="4520046"/>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3585750" y="954536"/>
            <a:ext cx="1453395" cy="4473321"/>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4289256" y="25735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6334417" y="879729"/>
            <a:ext cx="517645" cy="4485207"/>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5854546" y="932831"/>
            <a:ext cx="725040" cy="4432105"/>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6633444" y="4316941"/>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flipH="1">
            <a:off x="2897579" y="920321"/>
            <a:ext cx="4317064" cy="4507536"/>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V="1">
            <a:off x="3800104" y="932831"/>
            <a:ext cx="3174808" cy="4442958"/>
          </a:xfrm>
          <a:prstGeom prst="straightConnector1">
            <a:avLst/>
          </a:prstGeom>
          <a:ln w="254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243771">
            <a:off x="4264843" y="4290397"/>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2488162" y="2918833"/>
            <a:ext cx="6632448" cy="523220"/>
          </a:xfrm>
          <a:prstGeom prst="rect">
            <a:avLst/>
          </a:prstGeom>
          <a:noFill/>
        </p:spPr>
        <p:txBody>
          <a:bodyPr wrap="square" rtlCol="0">
            <a:spAutoFit/>
          </a:bodyPr>
          <a:lstStyle/>
          <a:p>
            <a:pPr algn="ctr"/>
            <a:r>
              <a:rPr lang="en-US" sz="2800" dirty="0"/>
              <a:t>Reservations</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47</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2511307" y="424995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2511308" y="5604813"/>
            <a:ext cx="1074442" cy="1"/>
          </a:xfrm>
          <a:prstGeom prst="straightConnector1">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5823208" y="5590141"/>
            <a:ext cx="824294" cy="1"/>
          </a:xfrm>
          <a:prstGeom prst="straightConnector1">
            <a:avLst/>
          </a:prstGeom>
          <a:ln w="254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E675CA-BAE4-6C43-8E05-6198C9E90CF6}"/>
              </a:ext>
            </a:extLst>
          </p:cNvPr>
          <p:cNvSpPr txBox="1"/>
          <p:nvPr/>
        </p:nvSpPr>
        <p:spPr>
          <a:xfrm>
            <a:off x="3565194" y="880277"/>
            <a:ext cx="1219049" cy="923330"/>
          </a:xfrm>
          <a:prstGeom prst="rect">
            <a:avLst/>
          </a:prstGeom>
          <a:noFill/>
        </p:spPr>
        <p:txBody>
          <a:bodyPr wrap="square" rtlCol="0">
            <a:spAutoFit/>
          </a:bodyPr>
          <a:lstStyle/>
          <a:p>
            <a:pPr algn="ctr"/>
            <a:r>
              <a:rPr lang="en-US" b="1" dirty="0">
                <a:solidFill>
                  <a:schemeClr val="accent1"/>
                </a:solidFill>
              </a:rPr>
              <a:t>1:User</a:t>
            </a:r>
          </a:p>
          <a:p>
            <a:pPr algn="ctr"/>
            <a:r>
              <a:rPr lang="en-US" b="1" dirty="0">
                <a:solidFill>
                  <a:schemeClr val="accent1"/>
                </a:solidFill>
              </a:rPr>
              <a:t> makes booking</a:t>
            </a:r>
          </a:p>
        </p:txBody>
      </p:sp>
      <p:sp>
        <p:nvSpPr>
          <p:cNvPr id="44" name="TextBox 43">
            <a:extLst>
              <a:ext uri="{FF2B5EF4-FFF2-40B4-BE49-F238E27FC236}">
                <a16:creationId xmlns:a16="http://schemas.microsoft.com/office/drawing/2014/main" id="{3A16BACB-9DA7-E446-BE22-60EF3B8265D7}"/>
              </a:ext>
            </a:extLst>
          </p:cNvPr>
          <p:cNvSpPr txBox="1"/>
          <p:nvPr/>
        </p:nvSpPr>
        <p:spPr>
          <a:xfrm>
            <a:off x="5288107" y="913097"/>
            <a:ext cx="1404367" cy="646331"/>
          </a:xfrm>
          <a:prstGeom prst="rect">
            <a:avLst/>
          </a:prstGeom>
          <a:noFill/>
        </p:spPr>
        <p:txBody>
          <a:bodyPr wrap="square" rtlCol="0">
            <a:spAutoFit/>
          </a:bodyPr>
          <a:lstStyle/>
          <a:p>
            <a:pPr algn="ctr"/>
            <a:r>
              <a:rPr lang="en-US" b="1" dirty="0">
                <a:solidFill>
                  <a:schemeClr val="tx2"/>
                </a:solidFill>
              </a:rPr>
              <a:t>3:User</a:t>
            </a:r>
          </a:p>
          <a:p>
            <a:pPr algn="ctr"/>
            <a:r>
              <a:rPr lang="en-US" b="1" dirty="0">
                <a:solidFill>
                  <a:schemeClr val="tx2"/>
                </a:solidFill>
              </a:rPr>
              <a:t> checks out</a:t>
            </a:r>
          </a:p>
        </p:txBody>
      </p:sp>
      <p:pic>
        <p:nvPicPr>
          <p:cNvPr id="20" name="Graphic 19" descr="Stopwatch">
            <a:extLst>
              <a:ext uri="{FF2B5EF4-FFF2-40B4-BE49-F238E27FC236}">
                <a16:creationId xmlns:a16="http://schemas.microsoft.com/office/drawing/2014/main" id="{EB66A865-E894-9D48-AEA6-05576BF0E6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4491" y="7981"/>
            <a:ext cx="914400" cy="914400"/>
          </a:xfrm>
          <a:prstGeom prst="rect">
            <a:avLst/>
          </a:prstGeom>
        </p:spPr>
      </p:pic>
      <p:sp>
        <p:nvSpPr>
          <p:cNvPr id="46" name="TextBox 45">
            <a:extLst>
              <a:ext uri="{FF2B5EF4-FFF2-40B4-BE49-F238E27FC236}">
                <a16:creationId xmlns:a16="http://schemas.microsoft.com/office/drawing/2014/main" id="{54B88039-1B9B-2748-B2D5-3C2FEA7204AA}"/>
              </a:ext>
            </a:extLst>
          </p:cNvPr>
          <p:cNvSpPr txBox="1"/>
          <p:nvPr/>
        </p:nvSpPr>
        <p:spPr>
          <a:xfrm>
            <a:off x="1551234" y="128649"/>
            <a:ext cx="1841276" cy="646331"/>
          </a:xfrm>
          <a:prstGeom prst="rect">
            <a:avLst/>
          </a:prstGeom>
          <a:noFill/>
        </p:spPr>
        <p:txBody>
          <a:bodyPr wrap="square" rtlCol="0">
            <a:spAutoFit/>
          </a:bodyPr>
          <a:lstStyle/>
          <a:p>
            <a:pPr algn="ctr"/>
            <a:r>
              <a:rPr lang="en-US" b="1" dirty="0">
                <a:solidFill>
                  <a:schemeClr val="accent1"/>
                </a:solidFill>
              </a:rPr>
              <a:t>2:</a:t>
            </a:r>
            <a:r>
              <a:rPr lang="en-US" b="1" dirty="0">
                <a:solidFill>
                  <a:srgbClr val="FF0000"/>
                </a:solidFill>
              </a:rPr>
              <a:t>We reserve the booking</a:t>
            </a:r>
          </a:p>
        </p:txBody>
      </p:sp>
      <p:sp>
        <p:nvSpPr>
          <p:cNvPr id="48" name="TextBox 47">
            <a:extLst>
              <a:ext uri="{FF2B5EF4-FFF2-40B4-BE49-F238E27FC236}">
                <a16:creationId xmlns:a16="http://schemas.microsoft.com/office/drawing/2014/main" id="{12706923-61E1-AE4E-87A1-C6C4FC6B498B}"/>
              </a:ext>
            </a:extLst>
          </p:cNvPr>
          <p:cNvSpPr txBox="1"/>
          <p:nvPr/>
        </p:nvSpPr>
        <p:spPr>
          <a:xfrm>
            <a:off x="6861947" y="1151001"/>
            <a:ext cx="1527897" cy="646331"/>
          </a:xfrm>
          <a:prstGeom prst="rect">
            <a:avLst/>
          </a:prstGeom>
          <a:noFill/>
        </p:spPr>
        <p:txBody>
          <a:bodyPr wrap="square" rtlCol="0">
            <a:spAutoFit/>
          </a:bodyPr>
          <a:lstStyle/>
          <a:p>
            <a:pPr algn="ctr"/>
            <a:r>
              <a:rPr lang="en-US" b="1" dirty="0">
                <a:solidFill>
                  <a:schemeClr val="accent2"/>
                </a:solidFill>
              </a:rPr>
              <a:t>4:User</a:t>
            </a:r>
          </a:p>
          <a:p>
            <a:pPr algn="ctr"/>
            <a:r>
              <a:rPr lang="en-US" b="1" dirty="0">
                <a:solidFill>
                  <a:schemeClr val="accent2"/>
                </a:solidFill>
              </a:rPr>
              <a:t> Times Out</a:t>
            </a:r>
          </a:p>
        </p:txBody>
      </p:sp>
      <p:pic>
        <p:nvPicPr>
          <p:cNvPr id="49" name="Graphic 48" descr="Stopwatch">
            <a:extLst>
              <a:ext uri="{FF2B5EF4-FFF2-40B4-BE49-F238E27FC236}">
                <a16:creationId xmlns:a16="http://schemas.microsoft.com/office/drawing/2014/main" id="{AA1F5D1F-0362-D048-8405-FB77C582F3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38784" y="343062"/>
            <a:ext cx="914400" cy="914400"/>
          </a:xfrm>
          <a:prstGeom prst="rect">
            <a:avLst/>
          </a:prstGeom>
        </p:spPr>
      </p:pic>
      <p:pic>
        <p:nvPicPr>
          <p:cNvPr id="26" name="Graphic 25" descr="No sign">
            <a:extLst>
              <a:ext uri="{FF2B5EF4-FFF2-40B4-BE49-F238E27FC236}">
                <a16:creationId xmlns:a16="http://schemas.microsoft.com/office/drawing/2014/main" id="{57B11989-3DED-8D4E-A11E-DB4FA77C78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07600" y="347410"/>
            <a:ext cx="914400" cy="914400"/>
          </a:xfrm>
          <a:prstGeom prst="rect">
            <a:avLst/>
          </a:prstGeom>
        </p:spPr>
      </p:pic>
    </p:spTree>
    <p:extLst>
      <p:ext uri="{BB962C8B-B14F-4D97-AF65-F5344CB8AC3E}">
        <p14:creationId xmlns:p14="http://schemas.microsoft.com/office/powerpoint/2010/main" val="42314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41" grpId="0"/>
      <p:bldP spid="44" grpId="0"/>
      <p:bldP spid="46" grpId="0"/>
      <p:bldP spid="4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3DFF-A9FA-B249-AB1A-8E4C2DD8A224}"/>
              </a:ext>
            </a:extLst>
          </p:cNvPr>
          <p:cNvSpPr txBox="1"/>
          <p:nvPr/>
        </p:nvSpPr>
        <p:spPr>
          <a:xfrm>
            <a:off x="3016610" y="5416540"/>
            <a:ext cx="6032665" cy="523220"/>
          </a:xfrm>
          <a:prstGeom prst="rect">
            <a:avLst/>
          </a:prstGeom>
          <a:noFill/>
        </p:spPr>
        <p:txBody>
          <a:bodyPr wrap="square" rtlCol="0">
            <a:spAutoFit/>
          </a:bodyPr>
          <a:lstStyle/>
          <a:p>
            <a:pPr algn="ctr"/>
            <a:r>
              <a:rPr lang="en-US" sz="2800" dirty="0"/>
              <a:t>Smart Endpoints and Dumb Pipes</a:t>
            </a:r>
          </a:p>
        </p:txBody>
      </p:sp>
      <p:pic>
        <p:nvPicPr>
          <p:cNvPr id="3" name="Picture 2">
            <a:extLst>
              <a:ext uri="{FF2B5EF4-FFF2-40B4-BE49-F238E27FC236}">
                <a16:creationId xmlns:a16="http://schemas.microsoft.com/office/drawing/2014/main" id="{FD490EBD-83F9-1F4F-B965-534FB8EDF853}"/>
              </a:ext>
            </a:extLst>
          </p:cNvPr>
          <p:cNvPicPr>
            <a:picLocks noChangeAspect="1"/>
          </p:cNvPicPr>
          <p:nvPr/>
        </p:nvPicPr>
        <p:blipFill>
          <a:blip r:embed="rId3"/>
          <a:stretch>
            <a:fillRect/>
          </a:stretch>
        </p:blipFill>
        <p:spPr>
          <a:xfrm>
            <a:off x="2043113" y="706981"/>
            <a:ext cx="8870156" cy="4295023"/>
          </a:xfrm>
          <a:prstGeom prst="rect">
            <a:avLst/>
          </a:prstGeom>
        </p:spPr>
      </p:pic>
    </p:spTree>
    <p:extLst>
      <p:ext uri="{BB962C8B-B14F-4D97-AF65-F5344CB8AC3E}">
        <p14:creationId xmlns:p14="http://schemas.microsoft.com/office/powerpoint/2010/main" val="1628268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3293354" y="5275332"/>
            <a:ext cx="5605291" cy="707886"/>
          </a:xfrm>
          <a:prstGeom prst="rect">
            <a:avLst/>
          </a:prstGeom>
          <a:noFill/>
        </p:spPr>
        <p:txBody>
          <a:bodyPr wrap="square" rtlCol="0">
            <a:spAutoFit/>
          </a:bodyPr>
          <a:lstStyle/>
          <a:p>
            <a:r>
              <a:rPr lang="en-US" sz="4000" dirty="0"/>
              <a:t>Caching Reference Data</a:t>
            </a:r>
          </a:p>
        </p:txBody>
      </p:sp>
      <p:pic>
        <p:nvPicPr>
          <p:cNvPr id="8194" name="Picture 2" descr="See the source image">
            <a:extLst>
              <a:ext uri="{FF2B5EF4-FFF2-40B4-BE49-F238E27FC236}">
                <a16:creationId xmlns:a16="http://schemas.microsoft.com/office/drawing/2014/main" id="{50BAFEB1-58F5-184F-9E02-31A5638EB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263" y="2484437"/>
            <a:ext cx="3778249" cy="188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85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2A1526-75FD-134A-9D9E-8A3BCBE3FD30}"/>
              </a:ext>
            </a:extLst>
          </p:cNvPr>
          <p:cNvSpPr txBox="1"/>
          <p:nvPr/>
        </p:nvSpPr>
        <p:spPr>
          <a:xfrm>
            <a:off x="2371725" y="5293519"/>
            <a:ext cx="7743824" cy="707886"/>
          </a:xfrm>
          <a:prstGeom prst="rect">
            <a:avLst/>
          </a:prstGeom>
          <a:noFill/>
        </p:spPr>
        <p:txBody>
          <a:bodyPr wrap="square" rtlCol="0">
            <a:spAutoFit/>
          </a:bodyPr>
          <a:lstStyle/>
          <a:p>
            <a:r>
              <a:rPr lang="en-US" sz="4000" dirty="0"/>
              <a:t>See also: Event Driven Collaboration</a:t>
            </a:r>
          </a:p>
        </p:txBody>
      </p:sp>
      <p:pic>
        <p:nvPicPr>
          <p:cNvPr id="6" name="Picture 5">
            <a:extLst>
              <a:ext uri="{FF2B5EF4-FFF2-40B4-BE49-F238E27FC236}">
                <a16:creationId xmlns:a16="http://schemas.microsoft.com/office/drawing/2014/main" id="{8CB24836-D5F0-4441-A9C8-5C8B089A354C}"/>
              </a:ext>
            </a:extLst>
          </p:cNvPr>
          <p:cNvPicPr>
            <a:picLocks noChangeAspect="1"/>
          </p:cNvPicPr>
          <p:nvPr/>
        </p:nvPicPr>
        <p:blipFill>
          <a:blip r:embed="rId2"/>
          <a:stretch>
            <a:fillRect/>
          </a:stretch>
        </p:blipFill>
        <p:spPr>
          <a:xfrm>
            <a:off x="4706437" y="2426470"/>
            <a:ext cx="3074399" cy="2347959"/>
          </a:xfrm>
          <a:prstGeom prst="rect">
            <a:avLst/>
          </a:prstGeom>
        </p:spPr>
      </p:pic>
    </p:spTree>
    <p:extLst>
      <p:ext uri="{BB962C8B-B14F-4D97-AF65-F5344CB8AC3E}">
        <p14:creationId xmlns:p14="http://schemas.microsoft.com/office/powerpoint/2010/main" val="3211387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6289132" y="2401640"/>
            <a:ext cx="18753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Payments</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6562212" y="5001459"/>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4671866" y="5001458"/>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4422240" y="3899776"/>
            <a:ext cx="1128639" cy="6942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5879" y="4275835"/>
            <a:ext cx="542255" cy="542255"/>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3091" y="4117574"/>
            <a:ext cx="542255" cy="542255"/>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5625" y="3959312"/>
            <a:ext cx="542255" cy="542255"/>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6781800" y="1516674"/>
            <a:ext cx="0" cy="1228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7226824" y="4479682"/>
            <a:ext cx="8792" cy="5217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47510" y="3729279"/>
            <a:ext cx="501161" cy="501161"/>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6573408" y="1015402"/>
            <a:ext cx="3059722" cy="900246"/>
          </a:xfrm>
          <a:prstGeom prst="rect">
            <a:avLst/>
          </a:prstGeom>
          <a:noFill/>
        </p:spPr>
        <p:txBody>
          <a:bodyPr wrap="square" rtlCol="0">
            <a:spAutoFit/>
          </a:bodyPr>
          <a:lstStyle/>
          <a:p>
            <a:r>
              <a:rPr lang="en-US" sz="1050" dirty="0"/>
              <a:t>Event:</a:t>
            </a:r>
          </a:p>
          <a:p>
            <a:r>
              <a:rPr lang="en-US" sz="1050" dirty="0"/>
              <a:t>{ [booking made: {</a:t>
            </a:r>
          </a:p>
          <a:p>
            <a:r>
              <a:rPr lang="en-US" sz="1050" dirty="0"/>
              <a:t>	date:05 JUN</a:t>
            </a:r>
          </a:p>
          <a:p>
            <a:r>
              <a:rPr lang="en-US" sz="1050" dirty="0"/>
              <a:t>	…</a:t>
            </a:r>
          </a:p>
          <a:p>
            <a:r>
              <a:rPr lang="en-US" sz="105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5345272" y="3440661"/>
            <a:ext cx="943861" cy="15607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5550878" y="3207279"/>
            <a:ext cx="824784" cy="715581"/>
          </a:xfrm>
          <a:prstGeom prst="rect">
            <a:avLst/>
          </a:prstGeom>
          <a:noFill/>
        </p:spPr>
        <p:txBody>
          <a:bodyPr wrap="square" rtlCol="0">
            <a:spAutoFit/>
          </a:bodyPr>
          <a:lstStyle/>
          <a:p>
            <a:r>
              <a:rPr lang="en-US" sz="1350"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6678681" y="4219774"/>
            <a:ext cx="764630" cy="923330"/>
          </a:xfrm>
          <a:prstGeom prst="rect">
            <a:avLst/>
          </a:prstGeom>
          <a:noFill/>
        </p:spPr>
        <p:txBody>
          <a:bodyPr wrap="square" rtlCol="0">
            <a:spAutoFit/>
          </a:bodyPr>
          <a:lstStyle/>
          <a:p>
            <a:r>
              <a:rPr lang="en-US" sz="1350" dirty="0"/>
              <a:t>Write Payment</a:t>
            </a:r>
          </a:p>
          <a:p>
            <a:r>
              <a:rPr lang="en-US" sz="1350"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8711155" y="3395266"/>
            <a:ext cx="1112784" cy="715581"/>
          </a:xfrm>
          <a:prstGeom prst="rect">
            <a:avLst/>
          </a:prstGeom>
          <a:noFill/>
        </p:spPr>
        <p:txBody>
          <a:bodyPr wrap="square" rtlCol="0">
            <a:spAutoFit/>
          </a:bodyPr>
          <a:lstStyle/>
          <a:p>
            <a:r>
              <a:rPr lang="en-US" sz="1350"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2174335" y="1190887"/>
            <a:ext cx="2515116" cy="923330"/>
          </a:xfrm>
          <a:prstGeom prst="rect">
            <a:avLst/>
          </a:prstGeom>
          <a:noFill/>
        </p:spPr>
        <p:txBody>
          <a:bodyPr wrap="square" rtlCol="0">
            <a:spAutoFit/>
          </a:bodyPr>
          <a:lstStyle/>
          <a:p>
            <a:pPr algn="ctr"/>
            <a:r>
              <a:rPr lang="en-US" sz="2700" b="1" dirty="0"/>
              <a:t>Event Carried </a:t>
            </a:r>
          </a:p>
          <a:p>
            <a:pPr algn="ctr"/>
            <a:r>
              <a:rPr lang="en-US" sz="27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3131777" y="2090782"/>
            <a:ext cx="1201153" cy="253916"/>
          </a:xfrm>
          <a:prstGeom prst="rect">
            <a:avLst/>
          </a:prstGeom>
          <a:noFill/>
        </p:spPr>
        <p:txBody>
          <a:bodyPr wrap="square" rtlCol="0">
            <a:spAutoFit/>
          </a:bodyPr>
          <a:lstStyle/>
          <a:p>
            <a:pPr algn="r"/>
            <a:r>
              <a:rPr lang="en-US" sz="105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2257703" y="2514235"/>
            <a:ext cx="14262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5076245" y="4577722"/>
            <a:ext cx="269027" cy="546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50</a:t>
            </a:fld>
            <a:endParaRPr lang="en-GB"/>
          </a:p>
        </p:txBody>
      </p:sp>
    </p:spTree>
    <p:extLst>
      <p:ext uri="{BB962C8B-B14F-4D97-AF65-F5344CB8AC3E}">
        <p14:creationId xmlns:p14="http://schemas.microsoft.com/office/powerpoint/2010/main" val="227807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4.44444E-6 L 0.06706 0.04005 C 0.08099 0.04908 0.10195 0.05394 0.12396 0.05394 C 0.14896 0.05394 0.16901 0.04908 0.18294 0.04005 L 0.25 -4.44444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2A1526-75FD-134A-9D9E-8A3BCBE3FD30}"/>
              </a:ext>
            </a:extLst>
          </p:cNvPr>
          <p:cNvSpPr txBox="1"/>
          <p:nvPr/>
        </p:nvSpPr>
        <p:spPr>
          <a:xfrm>
            <a:off x="2371725" y="5293519"/>
            <a:ext cx="7743824" cy="707886"/>
          </a:xfrm>
          <a:prstGeom prst="rect">
            <a:avLst/>
          </a:prstGeom>
          <a:noFill/>
        </p:spPr>
        <p:txBody>
          <a:bodyPr wrap="square" rtlCol="0">
            <a:spAutoFit/>
          </a:bodyPr>
          <a:lstStyle/>
          <a:p>
            <a:r>
              <a:rPr lang="en-US" sz="4000" dirty="0"/>
              <a:t>See also: Event Driven Collaboration</a:t>
            </a:r>
          </a:p>
        </p:txBody>
      </p:sp>
      <p:pic>
        <p:nvPicPr>
          <p:cNvPr id="6" name="Picture 5">
            <a:extLst>
              <a:ext uri="{FF2B5EF4-FFF2-40B4-BE49-F238E27FC236}">
                <a16:creationId xmlns:a16="http://schemas.microsoft.com/office/drawing/2014/main" id="{8CB24836-D5F0-4441-A9C8-5C8B089A354C}"/>
              </a:ext>
            </a:extLst>
          </p:cNvPr>
          <p:cNvPicPr>
            <a:picLocks noChangeAspect="1"/>
          </p:cNvPicPr>
          <p:nvPr/>
        </p:nvPicPr>
        <p:blipFill>
          <a:blip r:embed="rId2"/>
          <a:stretch>
            <a:fillRect/>
          </a:stretch>
        </p:blipFill>
        <p:spPr>
          <a:xfrm>
            <a:off x="4706437" y="2426470"/>
            <a:ext cx="3074399" cy="2347959"/>
          </a:xfrm>
          <a:prstGeom prst="rect">
            <a:avLst/>
          </a:prstGeom>
        </p:spPr>
      </p:pic>
    </p:spTree>
    <p:extLst>
      <p:ext uri="{BB962C8B-B14F-4D97-AF65-F5344CB8AC3E}">
        <p14:creationId xmlns:p14="http://schemas.microsoft.com/office/powerpoint/2010/main" val="2607174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8D7D9-5983-474F-B721-764AEE05A857}"/>
              </a:ext>
            </a:extLst>
          </p:cNvPr>
          <p:cNvSpPr>
            <a:spLocks noGrp="1"/>
          </p:cNvSpPr>
          <p:nvPr>
            <p:ph type="title"/>
          </p:nvPr>
        </p:nvSpPr>
        <p:spPr/>
        <p:txBody>
          <a:bodyPr/>
          <a:lstStyle/>
          <a:p>
            <a:r>
              <a:rPr lang="en-US" dirty="0"/>
              <a:t>Done!</a:t>
            </a:r>
          </a:p>
        </p:txBody>
      </p:sp>
      <p:sp>
        <p:nvSpPr>
          <p:cNvPr id="5" name="Text Placeholder 4">
            <a:extLst>
              <a:ext uri="{FF2B5EF4-FFF2-40B4-BE49-F238E27FC236}">
                <a16:creationId xmlns:a16="http://schemas.microsoft.com/office/drawing/2014/main" id="{58A643E9-9C07-B848-8E0A-0DB7F77E5CBA}"/>
              </a:ext>
            </a:extLst>
          </p:cNvPr>
          <p:cNvSpPr>
            <a:spLocks noGrp="1"/>
          </p:cNvSpPr>
          <p:nvPr>
            <p:ph type="body" idx="1"/>
          </p:nvPr>
        </p:nvSpPr>
        <p:spPr/>
        <p:txBody>
          <a:bodyPr/>
          <a:lstStyle/>
          <a:p>
            <a:r>
              <a:rPr lang="en-US" dirty="0"/>
              <a:t>Q&amp;A</a:t>
            </a:r>
          </a:p>
        </p:txBody>
      </p:sp>
    </p:spTree>
    <p:extLst>
      <p:ext uri="{BB962C8B-B14F-4D97-AF65-F5344CB8AC3E}">
        <p14:creationId xmlns:p14="http://schemas.microsoft.com/office/powerpoint/2010/main" val="191268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8D7D9-5983-474F-B721-764AEE05A857}"/>
              </a:ext>
            </a:extLst>
          </p:cNvPr>
          <p:cNvSpPr>
            <a:spLocks noGrp="1"/>
          </p:cNvSpPr>
          <p:nvPr>
            <p:ph type="title"/>
          </p:nvPr>
        </p:nvSpPr>
        <p:spPr/>
        <p:txBody>
          <a:bodyPr/>
          <a:lstStyle/>
          <a:p>
            <a:r>
              <a:rPr lang="en-US" dirty="0"/>
              <a:t>Monoliths: Queries &amp; Commands</a:t>
            </a:r>
          </a:p>
        </p:txBody>
      </p:sp>
      <p:sp>
        <p:nvSpPr>
          <p:cNvPr id="5" name="Text Placeholder 4">
            <a:extLst>
              <a:ext uri="{FF2B5EF4-FFF2-40B4-BE49-F238E27FC236}">
                <a16:creationId xmlns:a16="http://schemas.microsoft.com/office/drawing/2014/main" id="{58A643E9-9C07-B848-8E0A-0DB7F77E5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3534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12">
            <a:extLst>
              <a:ext uri="{FF2B5EF4-FFF2-40B4-BE49-F238E27FC236}">
                <a16:creationId xmlns:a16="http://schemas.microsoft.com/office/drawing/2014/main" id="{DB9D16A9-3F08-3B44-B1E0-F9118C4FDCEC}"/>
              </a:ext>
            </a:extLst>
          </p:cNvPr>
          <p:cNvSpPr/>
          <p:nvPr/>
        </p:nvSpPr>
        <p:spPr>
          <a:xfrm>
            <a:off x="5430569" y="4844618"/>
            <a:ext cx="1699670" cy="50307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2414588" y="1566533"/>
            <a:ext cx="7758113"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Monolith</a:t>
            </a:r>
          </a:p>
        </p:txBody>
      </p:sp>
      <p:sp>
        <p:nvSpPr>
          <p:cNvPr id="2" name="Slide Number Placeholder 1">
            <a:extLst>
              <a:ext uri="{FF2B5EF4-FFF2-40B4-BE49-F238E27FC236}">
                <a16:creationId xmlns:a16="http://schemas.microsoft.com/office/drawing/2014/main" id="{6322BAE3-6B14-A246-9B04-38ED9890FB5F}"/>
              </a:ext>
            </a:extLst>
          </p:cNvPr>
          <p:cNvSpPr>
            <a:spLocks noGrp="1"/>
          </p:cNvSpPr>
          <p:nvPr>
            <p:ph type="sldNum" sz="quarter" idx="12"/>
          </p:nvPr>
        </p:nvSpPr>
        <p:spPr/>
        <p:txBody>
          <a:bodyPr/>
          <a:lstStyle/>
          <a:p>
            <a:fld id="{AA792DF1-A555-43FA-AD2F-E7EC51E120F1}" type="slidenum">
              <a:rPr lang="en-GB" smtClean="0"/>
              <a:t>7</a:t>
            </a:fld>
            <a:endParaRPr lang="en-GB" dirty="0"/>
          </a:p>
        </p:txBody>
      </p:sp>
      <p:sp>
        <p:nvSpPr>
          <p:cNvPr id="14" name="Rectangle 13">
            <a:extLst>
              <a:ext uri="{FF2B5EF4-FFF2-40B4-BE49-F238E27FC236}">
                <a16:creationId xmlns:a16="http://schemas.microsoft.com/office/drawing/2014/main" id="{21C4D3F1-E845-3343-8FA6-A4D410A00447}"/>
              </a:ext>
            </a:extLst>
          </p:cNvPr>
          <p:cNvSpPr/>
          <p:nvPr/>
        </p:nvSpPr>
        <p:spPr>
          <a:xfrm>
            <a:off x="8246267" y="3909610"/>
            <a:ext cx="1531145" cy="8348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Worker</a:t>
            </a:r>
          </a:p>
        </p:txBody>
      </p:sp>
      <p:sp>
        <p:nvSpPr>
          <p:cNvPr id="18" name="Rectangle 17">
            <a:extLst>
              <a:ext uri="{FF2B5EF4-FFF2-40B4-BE49-F238E27FC236}">
                <a16:creationId xmlns:a16="http://schemas.microsoft.com/office/drawing/2014/main" id="{28B15270-C5B6-D248-99B1-0D2362F87F23}"/>
              </a:ext>
            </a:extLst>
          </p:cNvPr>
          <p:cNvSpPr/>
          <p:nvPr/>
        </p:nvSpPr>
        <p:spPr>
          <a:xfrm>
            <a:off x="2808139" y="3837066"/>
            <a:ext cx="1531145" cy="8348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Worker</a:t>
            </a:r>
          </a:p>
        </p:txBody>
      </p:sp>
      <p:sp>
        <p:nvSpPr>
          <p:cNvPr id="19" name="TextBox 18">
            <a:extLst>
              <a:ext uri="{FF2B5EF4-FFF2-40B4-BE49-F238E27FC236}">
                <a16:creationId xmlns:a16="http://schemas.microsoft.com/office/drawing/2014/main" id="{DED6016B-95EA-D44F-AA78-7E5C71D222D1}"/>
              </a:ext>
            </a:extLst>
          </p:cNvPr>
          <p:cNvSpPr txBox="1"/>
          <p:nvPr/>
        </p:nvSpPr>
        <p:spPr>
          <a:xfrm>
            <a:off x="5304816" y="3780690"/>
            <a:ext cx="1951176" cy="646331"/>
          </a:xfrm>
          <a:prstGeom prst="rect">
            <a:avLst/>
          </a:prstGeom>
          <a:noFill/>
          <a:ln>
            <a:solidFill>
              <a:srgbClr val="FF0000"/>
            </a:solidFill>
          </a:ln>
        </p:spPr>
        <p:txBody>
          <a:bodyPr wrap="square" rtlCol="0">
            <a:spAutoFit/>
          </a:bodyPr>
          <a:lstStyle/>
          <a:p>
            <a:pPr algn="ctr"/>
            <a:r>
              <a:rPr lang="en-US" dirty="0">
                <a:solidFill>
                  <a:srgbClr val="FF0000"/>
                </a:solidFill>
              </a:rPr>
              <a:t>Shared Database Integration</a:t>
            </a:r>
          </a:p>
        </p:txBody>
      </p:sp>
      <p:cxnSp>
        <p:nvCxnSpPr>
          <p:cNvPr id="20" name="Straight Arrow Connector 19">
            <a:extLst>
              <a:ext uri="{FF2B5EF4-FFF2-40B4-BE49-F238E27FC236}">
                <a16:creationId xmlns:a16="http://schemas.microsoft.com/office/drawing/2014/main" id="{78662474-1E7C-864A-B1DE-8A85271DC25B}"/>
              </a:ext>
            </a:extLst>
          </p:cNvPr>
          <p:cNvCxnSpPr/>
          <p:nvPr/>
        </p:nvCxnSpPr>
        <p:spPr>
          <a:xfrm flipH="1">
            <a:off x="6279534" y="4401718"/>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391B951-592D-9340-84E8-95266CC81148}"/>
              </a:ext>
            </a:extLst>
          </p:cNvPr>
          <p:cNvSpPr txBox="1"/>
          <p:nvPr/>
        </p:nvSpPr>
        <p:spPr>
          <a:xfrm>
            <a:off x="2414588" y="1072759"/>
            <a:ext cx="1837267" cy="369332"/>
          </a:xfrm>
          <a:prstGeom prst="rect">
            <a:avLst/>
          </a:prstGeom>
          <a:noFill/>
          <a:ln>
            <a:solidFill>
              <a:schemeClr val="tx1"/>
            </a:solidFill>
          </a:ln>
        </p:spPr>
        <p:txBody>
          <a:bodyPr wrap="square" rtlCol="0">
            <a:spAutoFit/>
          </a:bodyPr>
          <a:lstStyle/>
          <a:p>
            <a:r>
              <a:rPr lang="en-US" dirty="0"/>
              <a:t>System Boundary</a:t>
            </a:r>
          </a:p>
        </p:txBody>
      </p:sp>
      <p:sp>
        <p:nvSpPr>
          <p:cNvPr id="23" name="Rectangle 22">
            <a:extLst>
              <a:ext uri="{FF2B5EF4-FFF2-40B4-BE49-F238E27FC236}">
                <a16:creationId xmlns:a16="http://schemas.microsoft.com/office/drawing/2014/main" id="{ACB1D3B9-782A-BE4F-9306-C517890DF5A1}"/>
              </a:ext>
            </a:extLst>
          </p:cNvPr>
          <p:cNvSpPr/>
          <p:nvPr/>
        </p:nvSpPr>
        <p:spPr>
          <a:xfrm>
            <a:off x="6451322" y="1720918"/>
            <a:ext cx="1457845" cy="18774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Web</a:t>
            </a:r>
          </a:p>
        </p:txBody>
      </p:sp>
      <p:sp>
        <p:nvSpPr>
          <p:cNvPr id="25" name="TextBox 24">
            <a:extLst>
              <a:ext uri="{FF2B5EF4-FFF2-40B4-BE49-F238E27FC236}">
                <a16:creationId xmlns:a16="http://schemas.microsoft.com/office/drawing/2014/main" id="{2BABD161-7C2E-414B-9811-6EACC2D0ED01}"/>
              </a:ext>
            </a:extLst>
          </p:cNvPr>
          <p:cNvSpPr txBox="1"/>
          <p:nvPr/>
        </p:nvSpPr>
        <p:spPr>
          <a:xfrm>
            <a:off x="8374971" y="1948651"/>
            <a:ext cx="1131953" cy="369332"/>
          </a:xfrm>
          <a:prstGeom prst="rect">
            <a:avLst/>
          </a:prstGeom>
          <a:noFill/>
          <a:ln>
            <a:solidFill>
              <a:schemeClr val="accent1"/>
            </a:solidFill>
          </a:ln>
        </p:spPr>
        <p:txBody>
          <a:bodyPr wrap="square" rtlCol="0">
            <a:spAutoFit/>
          </a:bodyPr>
          <a:lstStyle/>
          <a:p>
            <a:pPr algn="ctr"/>
            <a:r>
              <a:rPr lang="en-US" dirty="0"/>
              <a:t>API</a:t>
            </a:r>
          </a:p>
        </p:txBody>
      </p:sp>
      <p:sp>
        <p:nvSpPr>
          <p:cNvPr id="27" name="Rectangle 26">
            <a:extLst>
              <a:ext uri="{FF2B5EF4-FFF2-40B4-BE49-F238E27FC236}">
                <a16:creationId xmlns:a16="http://schemas.microsoft.com/office/drawing/2014/main" id="{5ABEE096-9EEC-4941-A5F1-068D1ACCD513}"/>
              </a:ext>
            </a:extLst>
          </p:cNvPr>
          <p:cNvSpPr/>
          <p:nvPr/>
        </p:nvSpPr>
        <p:spPr>
          <a:xfrm>
            <a:off x="2808140" y="1720918"/>
            <a:ext cx="3364592" cy="18774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Web</a:t>
            </a:r>
          </a:p>
        </p:txBody>
      </p:sp>
      <p:sp>
        <p:nvSpPr>
          <p:cNvPr id="28" name="TextBox 27">
            <a:extLst>
              <a:ext uri="{FF2B5EF4-FFF2-40B4-BE49-F238E27FC236}">
                <a16:creationId xmlns:a16="http://schemas.microsoft.com/office/drawing/2014/main" id="{0C677DFD-37C5-7548-BF4C-8A8F2147CDD4}"/>
              </a:ext>
            </a:extLst>
          </p:cNvPr>
          <p:cNvSpPr txBox="1"/>
          <p:nvPr/>
        </p:nvSpPr>
        <p:spPr>
          <a:xfrm>
            <a:off x="4816539" y="1963831"/>
            <a:ext cx="1131953" cy="369332"/>
          </a:xfrm>
          <a:prstGeom prst="rect">
            <a:avLst/>
          </a:prstGeom>
          <a:noFill/>
          <a:ln>
            <a:solidFill>
              <a:schemeClr val="accent1"/>
            </a:solidFill>
          </a:ln>
        </p:spPr>
        <p:txBody>
          <a:bodyPr wrap="square" rtlCol="0">
            <a:spAutoFit/>
          </a:bodyPr>
          <a:lstStyle/>
          <a:p>
            <a:pPr algn="ctr"/>
            <a:r>
              <a:rPr lang="en-US" dirty="0"/>
              <a:t>API</a:t>
            </a:r>
          </a:p>
        </p:txBody>
      </p:sp>
      <p:sp>
        <p:nvSpPr>
          <p:cNvPr id="29" name="Rectangle 28">
            <a:extLst>
              <a:ext uri="{FF2B5EF4-FFF2-40B4-BE49-F238E27FC236}">
                <a16:creationId xmlns:a16="http://schemas.microsoft.com/office/drawing/2014/main" id="{19DBEC88-6625-B248-A17E-4EAF768D99F5}"/>
              </a:ext>
            </a:extLst>
          </p:cNvPr>
          <p:cNvSpPr/>
          <p:nvPr/>
        </p:nvSpPr>
        <p:spPr>
          <a:xfrm>
            <a:off x="8212026" y="1720918"/>
            <a:ext cx="1457845" cy="18774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Web</a:t>
            </a:r>
          </a:p>
        </p:txBody>
      </p:sp>
      <p:sp>
        <p:nvSpPr>
          <p:cNvPr id="30" name="TextBox 29">
            <a:extLst>
              <a:ext uri="{FF2B5EF4-FFF2-40B4-BE49-F238E27FC236}">
                <a16:creationId xmlns:a16="http://schemas.microsoft.com/office/drawing/2014/main" id="{3199DDE1-A635-5F4E-895C-CEF33E2694B5}"/>
              </a:ext>
            </a:extLst>
          </p:cNvPr>
          <p:cNvSpPr txBox="1"/>
          <p:nvPr/>
        </p:nvSpPr>
        <p:spPr>
          <a:xfrm>
            <a:off x="6614269" y="1948651"/>
            <a:ext cx="1131953" cy="369332"/>
          </a:xfrm>
          <a:prstGeom prst="rect">
            <a:avLst/>
          </a:prstGeom>
          <a:noFill/>
          <a:ln>
            <a:solidFill>
              <a:schemeClr val="accent1"/>
            </a:solidFill>
          </a:ln>
        </p:spPr>
        <p:txBody>
          <a:bodyPr wrap="square" rtlCol="0">
            <a:spAutoFit/>
          </a:bodyPr>
          <a:lstStyle/>
          <a:p>
            <a:pPr algn="ctr"/>
            <a:r>
              <a:rPr lang="en-US" dirty="0"/>
              <a:t>API</a:t>
            </a:r>
          </a:p>
        </p:txBody>
      </p:sp>
      <p:sp>
        <p:nvSpPr>
          <p:cNvPr id="32" name="TextBox 31">
            <a:extLst>
              <a:ext uri="{FF2B5EF4-FFF2-40B4-BE49-F238E27FC236}">
                <a16:creationId xmlns:a16="http://schemas.microsoft.com/office/drawing/2014/main" id="{6E50E120-67F2-0147-8D07-69E7A4733F9F}"/>
              </a:ext>
            </a:extLst>
          </p:cNvPr>
          <p:cNvSpPr txBox="1"/>
          <p:nvPr/>
        </p:nvSpPr>
        <p:spPr>
          <a:xfrm>
            <a:off x="3148295" y="1948651"/>
            <a:ext cx="1131953" cy="369332"/>
          </a:xfrm>
          <a:prstGeom prst="rect">
            <a:avLst/>
          </a:prstGeom>
          <a:noFill/>
          <a:ln>
            <a:solidFill>
              <a:schemeClr val="accent1"/>
            </a:solidFill>
          </a:ln>
        </p:spPr>
        <p:txBody>
          <a:bodyPr wrap="square" rtlCol="0">
            <a:spAutoFit/>
          </a:bodyPr>
          <a:lstStyle/>
          <a:p>
            <a:pPr algn="ctr"/>
            <a:r>
              <a:rPr lang="en-US" dirty="0"/>
              <a:t>API</a:t>
            </a:r>
          </a:p>
        </p:txBody>
      </p:sp>
    </p:spTree>
    <p:extLst>
      <p:ext uri="{BB962C8B-B14F-4D97-AF65-F5344CB8AC3E}">
        <p14:creationId xmlns:p14="http://schemas.microsoft.com/office/powerpoint/2010/main" val="188782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8</a:t>
            </a:fld>
            <a:endParaRPr lang="en-GB" dirty="0"/>
          </a:p>
        </p:txBody>
      </p:sp>
      <p:sp>
        <p:nvSpPr>
          <p:cNvPr id="8" name="Rectangle 7">
            <a:extLst>
              <a:ext uri="{FF2B5EF4-FFF2-40B4-BE49-F238E27FC236}">
                <a16:creationId xmlns:a16="http://schemas.microsoft.com/office/drawing/2014/main" id="{F6AEAD8F-6073-CE48-9BF4-9BD6EABFEF81}"/>
              </a:ext>
            </a:extLst>
          </p:cNvPr>
          <p:cNvSpPr/>
          <p:nvPr/>
        </p:nvSpPr>
        <p:spPr>
          <a:xfrm>
            <a:off x="752561" y="2871944"/>
            <a:ext cx="1706651" cy="8091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921680" y="2871943"/>
            <a:ext cx="1667647" cy="809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6903949" y="2870665"/>
            <a:ext cx="1706651" cy="8103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8951375" y="2870665"/>
            <a:ext cx="1646288"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4169354" y="5314872"/>
            <a:ext cx="3177733" cy="74621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4851968" y="2871942"/>
            <a:ext cx="1706651"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2666239" y="881843"/>
            <a:ext cx="6632448" cy="523220"/>
          </a:xfrm>
          <a:prstGeom prst="rect">
            <a:avLst/>
          </a:prstGeom>
          <a:noFill/>
        </p:spPr>
        <p:txBody>
          <a:bodyPr wrap="square" rtlCol="0">
            <a:spAutoFit/>
          </a:bodyPr>
          <a:lstStyle/>
          <a:p>
            <a:pPr algn="ctr"/>
            <a:r>
              <a:rPr lang="en-US" sz="2800" dirty="0"/>
              <a:t>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621323" y="2447192"/>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621323" y="4156929"/>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648447" y="4692613"/>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648447" y="1870930"/>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5734079" y="1997880"/>
            <a:ext cx="509560" cy="369332"/>
          </a:xfrm>
          <a:prstGeom prst="rect">
            <a:avLst/>
          </a:prstGeom>
          <a:noFill/>
          <a:ln>
            <a:solidFill>
              <a:schemeClr val="accent1"/>
            </a:solidFill>
          </a:ln>
        </p:spPr>
        <p:txBody>
          <a:bodyPr wrap="square" rtlCol="0">
            <a:spAutoFit/>
          </a:bodyPr>
          <a:lstStyle/>
          <a:p>
            <a:pPr algn="ctr"/>
            <a:r>
              <a:rPr lang="en-US"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5683729" y="4336266"/>
            <a:ext cx="702784" cy="369332"/>
          </a:xfrm>
          <a:prstGeom prst="rect">
            <a:avLst/>
          </a:prstGeom>
          <a:noFill/>
          <a:ln>
            <a:solidFill>
              <a:schemeClr val="accent1"/>
            </a:solidFill>
          </a:ln>
        </p:spPr>
        <p:txBody>
          <a:bodyPr wrap="square" rtlCol="0">
            <a:spAutoFit/>
          </a:bodyPr>
          <a:lstStyle/>
          <a:p>
            <a:pPr algn="ctr"/>
            <a:r>
              <a:rPr lang="en-US"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10029825" y="1997880"/>
            <a:ext cx="1432413" cy="369332"/>
          </a:xfrm>
          <a:prstGeom prst="rect">
            <a:avLst/>
          </a:prstGeom>
          <a:noFill/>
        </p:spPr>
        <p:txBody>
          <a:bodyPr wrap="square" rtlCol="0">
            <a:spAutoFit/>
          </a:bodyPr>
          <a:lstStyle/>
          <a:p>
            <a:r>
              <a:rPr lang="en-US"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10029825" y="3794612"/>
            <a:ext cx="1432413" cy="369332"/>
          </a:xfrm>
          <a:prstGeom prst="rect">
            <a:avLst/>
          </a:prstGeom>
          <a:noFill/>
        </p:spPr>
        <p:txBody>
          <a:bodyPr wrap="square" rtlCol="0">
            <a:spAutoFit/>
          </a:bodyPr>
          <a:lstStyle/>
          <a:p>
            <a:r>
              <a:rPr lang="en-US"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10029825" y="4409233"/>
            <a:ext cx="1432413" cy="369332"/>
          </a:xfrm>
          <a:prstGeom prst="rect">
            <a:avLst/>
          </a:prstGeom>
          <a:noFill/>
        </p:spPr>
        <p:txBody>
          <a:bodyPr wrap="square" rtlCol="0">
            <a:spAutoFit/>
          </a:bodyPr>
          <a:lstStyle/>
          <a:p>
            <a:r>
              <a:rPr lang="en-US" b="1" dirty="0"/>
              <a:t>Data</a:t>
            </a:r>
          </a:p>
        </p:txBody>
      </p:sp>
    </p:spTree>
    <p:extLst>
      <p:ext uri="{BB962C8B-B14F-4D97-AF65-F5344CB8AC3E}">
        <p14:creationId xmlns:p14="http://schemas.microsoft.com/office/powerpoint/2010/main" val="13141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4960829" y="5035689"/>
            <a:ext cx="2584669" cy="707886"/>
          </a:xfrm>
          <a:prstGeom prst="rect">
            <a:avLst/>
          </a:prstGeom>
          <a:noFill/>
        </p:spPr>
        <p:txBody>
          <a:bodyPr wrap="square" rtlCol="0">
            <a:spAutoFit/>
          </a:bodyPr>
          <a:lstStyle/>
          <a:p>
            <a:r>
              <a:rPr lang="en-US" sz="4000" dirty="0"/>
              <a:t>Commands</a:t>
            </a:r>
          </a:p>
        </p:txBody>
      </p:sp>
      <p:pic>
        <p:nvPicPr>
          <p:cNvPr id="1026" name="Picture 2">
            <a:extLst>
              <a:ext uri="{FF2B5EF4-FFF2-40B4-BE49-F238E27FC236}">
                <a16:creationId xmlns:a16="http://schemas.microsoft.com/office/drawing/2014/main" id="{D18DD4AC-14ED-264B-8316-C2103262A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4" y="2220119"/>
            <a:ext cx="30734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21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2539</TotalTime>
  <Words>4754</Words>
  <Application>Microsoft Macintosh PowerPoint</Application>
  <PresentationFormat>Widescreen</PresentationFormat>
  <Paragraphs>815</Paragraphs>
  <Slides>52</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Lora</vt:lpstr>
      <vt:lpstr>Ubuntu</vt:lpstr>
      <vt:lpstr>Office Theme</vt:lpstr>
      <vt:lpstr>Service Consumer Patterns</vt:lpstr>
      <vt:lpstr>Agenda</vt:lpstr>
      <vt:lpstr>Who are you?</vt:lpstr>
      <vt:lpstr>PowerPoint Presentation</vt:lpstr>
      <vt:lpstr>PowerPoint Presentation</vt:lpstr>
      <vt:lpstr>Monoliths: Queries &amp; Commands</vt:lpstr>
      <vt:lpstr>PowerPoint Presentation</vt:lpstr>
      <vt:lpstr>PowerPoint Presentation</vt:lpstr>
      <vt:lpstr>PowerPoint Presentation</vt:lpstr>
      <vt:lpstr>PowerPoint Presentation</vt:lpstr>
      <vt:lpstr>PowerPoint Presentation</vt:lpstr>
      <vt:lpstr>PowerPoint Presentation</vt:lpstr>
      <vt:lpstr>The Challenge with Microservices</vt:lpstr>
      <vt:lpstr>PowerPoint Presentation</vt:lpstr>
      <vt:lpstr>What is a microservice?</vt:lpstr>
      <vt:lpstr>PowerPoint Presentation</vt:lpstr>
      <vt:lpstr>PowerPoint Presentation</vt:lpstr>
      <vt:lpstr>PowerPoint Presentation</vt:lpstr>
      <vt:lpstr>The Entity Service Problem</vt:lpstr>
      <vt:lpstr>PowerPoint Presentation</vt:lpstr>
      <vt:lpstr>PowerPoint Presentation</vt:lpstr>
      <vt:lpstr>PowerPoint Presentation</vt:lpstr>
      <vt:lpstr>Reads: Composition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Writes: Conversations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Request Driven Collaboration</dc:title>
  <dc:creator>Ian Cooper</dc:creator>
  <cp:lastModifiedBy>Ian Cooper</cp:lastModifiedBy>
  <cp:revision>92</cp:revision>
  <dcterms:created xsi:type="dcterms:W3CDTF">2019-07-02T12:56:43Z</dcterms:created>
  <dcterms:modified xsi:type="dcterms:W3CDTF">2020-04-24T11:56:17Z</dcterms:modified>
</cp:coreProperties>
</file>