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61" r:id="rId6"/>
    <p:sldId id="267" r:id="rId7"/>
    <p:sldId id="268" r:id="rId8"/>
    <p:sldId id="258" r:id="rId9"/>
    <p:sldId id="260" r:id="rId10"/>
    <p:sldId id="262" r:id="rId11"/>
    <p:sldId id="263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/>
    <p:restoredTop sz="94674"/>
  </p:normalViewPr>
  <p:slideViewPr>
    <p:cSldViewPr snapToGrid="0" snapToObjects="1">
      <p:cViewPr varScale="1">
        <p:scale>
          <a:sx n="151" d="100"/>
          <a:sy n="151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C4F0-3A74-7941-8058-CB98E088D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B2257-DEF6-E044-957C-AFB9A494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B7826-76DF-7949-97C9-7DB77641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C39A-C973-374A-8830-9582914A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3929-04C7-4E40-BCDD-C4CCD0E3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4733-5716-404C-B855-5AB7EB9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2F3F-3828-0F43-9979-D32CD98D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EFC2-4093-274A-9E2A-0AE5EE12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35C0-1F75-3540-984B-CC4EAC62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0D77-CFFD-C442-8DA9-DDB9CBCA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1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56E8A-8B37-0C43-9184-A87B88071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9B43E-BEB9-0B47-9980-D4501404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6624-1943-7B40-8644-3F3A5E83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EF6B-1B83-D640-B914-7FFD482F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C80A-F974-6640-A4DC-A731554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B4BE-819E-E442-9B28-D3589722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6CD-B9A0-564A-B124-B2256A6E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175CB-4C2D-CA4A-A368-07E0EF5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46F8-AA88-034C-A8DF-B156AB2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54EE8-55FC-A945-B11C-502EB13A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E9B5-B6C3-374F-ACEF-07ABE20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7466-D2CB-B743-A5A2-022B4E6F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1961E-2F24-CB40-B041-805E9925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FDD8-82D1-784D-BC5E-91BEBA19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8AB3-8781-784F-869E-09419EAF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A242-E817-204E-AB11-7C3E15F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36FF-2518-034C-8294-EA223E8B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F809-9C17-5543-9DD6-A6B5B06E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5E77-7104-A84F-ACA2-CE7E053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AA0A8-CF27-734C-BE8D-33AE42D7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9CC9-C25D-3943-8B0D-A44C32FC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4980-487C-0047-A464-9BF6176F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EB88E-E4E7-404C-A47C-F97ADFAC0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49446-B0E0-B744-809C-665B9F36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CE892-B306-AA4B-A12A-3F328A9B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800EC-2E2C-F94C-A803-F2BFC082C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1C0AB-80AB-3D49-B345-948D0FD6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04DDA-17B4-6142-A867-0E6EC9E5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D2ED6-EE97-AE4E-995A-3E92B2A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9FC5-E193-234C-83C9-B08A346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E26A-AB2B-EF49-BD9C-3FDD49B7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9197-CA6C-A844-BED9-59A35243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DBE02-C769-6C47-AC7F-0AD09D90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74930-F1E2-AA43-99F6-705C0031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0C683-203B-7543-B331-5576FCF6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99740-2C55-7F4E-9D95-951B4880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EBA6-58CA-B443-8D44-D43215DD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A7C9-29C0-8646-8908-98E38BE6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20B7-3875-654A-B4F4-1A721A571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846A8-47F3-0F49-8305-F338607C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776D-7F17-244D-98A2-A1937C2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BD3CA-DD64-AE48-91EE-48870A35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1B92-10D2-1940-83E5-8BEEFA8C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5F668-A34D-AA48-ACCB-19C45290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4C889-3135-F645-BA2E-C3A6DF4A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7608-24A6-3841-BE68-AC93F3EB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858D-53D2-2347-A637-1FFE420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4A74-950D-3E43-B015-9FEA9300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559A0-56F3-544F-94F8-968967B7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2748-5648-AD4E-8EB9-939830F5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E91B-5991-D04C-A2AD-5894B282A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BE90-09FA-544D-8D3A-FA7381762E43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FC93-413D-5F4A-B1FB-0C9322392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0C60-F2F7-8D41-B3A2-FB9038B40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560D-073A-1A4F-B7FD-BD29D352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erpriseintegrationpattern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B08-022B-0F46-8203-925CD79D8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E3EE1-A15E-3C48-88ED-998D02E17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survive the exercise code.</a:t>
            </a:r>
          </a:p>
        </p:txBody>
      </p:sp>
    </p:spTree>
    <p:extLst>
      <p:ext uri="{BB962C8B-B14F-4D97-AF65-F5344CB8AC3E}">
        <p14:creationId xmlns:p14="http://schemas.microsoft.com/office/powerpoint/2010/main" val="230239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025B7-DE5D-2042-A539-3B1F9E81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940" y="468919"/>
            <a:ext cx="6311334" cy="5630323"/>
          </a:xfrm>
          <a:prstGeom prst="rect">
            <a:avLst/>
          </a:prstGeom>
        </p:spPr>
      </p:pic>
      <p:sp>
        <p:nvSpPr>
          <p:cNvPr id="6" name="Line Callout 2 5">
            <a:extLst>
              <a:ext uri="{FF2B5EF4-FFF2-40B4-BE49-F238E27FC236}">
                <a16:creationId xmlns:a16="http://schemas.microsoft.com/office/drawing/2014/main" id="{BE791D42-60DE-FE4A-8ECE-040C9E658FE2}"/>
              </a:ext>
            </a:extLst>
          </p:cNvPr>
          <p:cNvSpPr/>
          <p:nvPr/>
        </p:nvSpPr>
        <p:spPr>
          <a:xfrm>
            <a:off x="5611900" y="446499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38"/>
              <a:gd name="adj6" fmla="val -81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3DEE5E05-C458-D849-9EFC-240C3EC701AB}"/>
              </a:ext>
            </a:extLst>
          </p:cNvPr>
          <p:cNvSpPr/>
          <p:nvPr/>
        </p:nvSpPr>
        <p:spPr>
          <a:xfrm>
            <a:off x="5783755" y="2830752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29"/>
              <a:gd name="adj6" fmla="val -864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C952A963-FE24-F542-9F2F-919F563810A2}"/>
              </a:ext>
            </a:extLst>
          </p:cNvPr>
          <p:cNvSpPr/>
          <p:nvPr/>
        </p:nvSpPr>
        <p:spPr>
          <a:xfrm>
            <a:off x="5696207" y="1407269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2262"/>
              <a:gd name="adj6" fmla="val -79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9412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D21CCA-E6CC-5249-B5EF-AB77BF060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71" y="1421455"/>
            <a:ext cx="4178300" cy="42291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83EF2C21-A960-DA4A-93AC-EC6AB5B52A00}"/>
              </a:ext>
            </a:extLst>
          </p:cNvPr>
          <p:cNvSpPr/>
          <p:nvPr/>
        </p:nvSpPr>
        <p:spPr>
          <a:xfrm>
            <a:off x="6312292" y="1527244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BC8B74DC-224E-BF40-9577-1830F86B73DB}"/>
              </a:ext>
            </a:extLst>
          </p:cNvPr>
          <p:cNvSpPr/>
          <p:nvPr/>
        </p:nvSpPr>
        <p:spPr>
          <a:xfrm>
            <a:off x="5529215" y="501947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6547"/>
              <a:gd name="adj6" fmla="val -80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 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499EDD6-08E6-254C-91A9-7FE29613F5F6}"/>
              </a:ext>
            </a:extLst>
          </p:cNvPr>
          <p:cNvSpPr/>
          <p:nvPr/>
        </p:nvSpPr>
        <p:spPr>
          <a:xfrm>
            <a:off x="7252633" y="3273360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6310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412851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26348-58C8-B244-946B-4FCDC299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20" y="424390"/>
            <a:ext cx="4919533" cy="5684579"/>
          </a:xfrm>
          <a:prstGeom prst="rect">
            <a:avLst/>
          </a:prstGeom>
        </p:spPr>
      </p:pic>
      <p:sp>
        <p:nvSpPr>
          <p:cNvPr id="7" name="Line Callout 2 6">
            <a:extLst>
              <a:ext uri="{FF2B5EF4-FFF2-40B4-BE49-F238E27FC236}">
                <a16:creationId xmlns:a16="http://schemas.microsoft.com/office/drawing/2014/main" id="{FD058AA9-C8A2-C048-853F-49B596D042F8}"/>
              </a:ext>
            </a:extLst>
          </p:cNvPr>
          <p:cNvSpPr/>
          <p:nvPr/>
        </p:nvSpPr>
        <p:spPr>
          <a:xfrm>
            <a:off x="6720854" y="1760708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5358"/>
              <a:gd name="adj6" fmla="val -93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4D94512-E926-2A45-BD01-F1FF94F25FB1}"/>
              </a:ext>
            </a:extLst>
          </p:cNvPr>
          <p:cNvSpPr/>
          <p:nvPr/>
        </p:nvSpPr>
        <p:spPr>
          <a:xfrm>
            <a:off x="7330454" y="3097026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929"/>
              <a:gd name="adj6" fmla="val -13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7AECE880-8FDE-8B48-9F8C-1B1340BC1E84}"/>
              </a:ext>
            </a:extLst>
          </p:cNvPr>
          <p:cNvSpPr/>
          <p:nvPr/>
        </p:nvSpPr>
        <p:spPr>
          <a:xfrm>
            <a:off x="1927611" y="4207216"/>
            <a:ext cx="1566154" cy="817123"/>
          </a:xfrm>
          <a:prstGeom prst="borderCallout2">
            <a:avLst>
              <a:gd name="adj1" fmla="val 17560"/>
              <a:gd name="adj2" fmla="val 101605"/>
              <a:gd name="adj3" fmla="val -12202"/>
              <a:gd name="adj4" fmla="val 120600"/>
              <a:gd name="adj5" fmla="val -98214"/>
              <a:gd name="adj6" fmla="val 181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</p:spTree>
    <p:extLst>
      <p:ext uri="{BB962C8B-B14F-4D97-AF65-F5344CB8AC3E}">
        <p14:creationId xmlns:p14="http://schemas.microsoft.com/office/powerpoint/2010/main" val="250951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2368A-7ABC-8D47-9FFE-F9299234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1" y="0"/>
            <a:ext cx="9007337" cy="6858000"/>
          </a:xfrm>
          <a:prstGeom prst="rect">
            <a:avLst/>
          </a:prstGeom>
        </p:spPr>
      </p:pic>
      <p:sp>
        <p:nvSpPr>
          <p:cNvPr id="8" name="Line Callout 2 7">
            <a:extLst>
              <a:ext uri="{FF2B5EF4-FFF2-40B4-BE49-F238E27FC236}">
                <a16:creationId xmlns:a16="http://schemas.microsoft.com/office/drawing/2014/main" id="{195FC3AF-3C61-F94D-822C-20BA2D247E1A}"/>
              </a:ext>
            </a:extLst>
          </p:cNvPr>
          <p:cNvSpPr/>
          <p:nvPr/>
        </p:nvSpPr>
        <p:spPr>
          <a:xfrm>
            <a:off x="6176105" y="384242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9404"/>
              <a:gd name="adj6" fmla="val -194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0E406766-C71B-644F-B88E-5DB38F1DBD38}"/>
              </a:ext>
            </a:extLst>
          </p:cNvPr>
          <p:cNvSpPr/>
          <p:nvPr/>
        </p:nvSpPr>
        <p:spPr>
          <a:xfrm>
            <a:off x="6959182" y="26627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881"/>
              <a:gd name="adj6" fmla="val -21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668C0A23-30C8-0245-91AC-5C24A5873BB7}"/>
              </a:ext>
            </a:extLst>
          </p:cNvPr>
          <p:cNvSpPr/>
          <p:nvPr/>
        </p:nvSpPr>
        <p:spPr>
          <a:xfrm>
            <a:off x="5721399" y="2495148"/>
            <a:ext cx="1566154" cy="817123"/>
          </a:xfrm>
          <a:prstGeom prst="borderCallout2">
            <a:avLst>
              <a:gd name="adj1" fmla="val 3274"/>
              <a:gd name="adj2" fmla="val 1605"/>
              <a:gd name="adj3" fmla="val -5059"/>
              <a:gd name="adj4" fmla="val -12319"/>
              <a:gd name="adj5" fmla="val -106547"/>
              <a:gd name="adj6" fmla="val -1367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61311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B3B50224-E4C6-57D4-9A44-5444AA9D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16" y="0"/>
            <a:ext cx="4772967" cy="6858000"/>
          </a:xfrm>
          <a:prstGeom prst="rect">
            <a:avLst/>
          </a:prstGeom>
        </p:spPr>
      </p:pic>
      <p:sp>
        <p:nvSpPr>
          <p:cNvPr id="4" name="Line Callout 2 3">
            <a:extLst>
              <a:ext uri="{FF2B5EF4-FFF2-40B4-BE49-F238E27FC236}">
                <a16:creationId xmlns:a16="http://schemas.microsoft.com/office/drawing/2014/main" id="{3E0EF88C-E2CA-0DBB-067B-FB63ED3678D0}"/>
              </a:ext>
            </a:extLst>
          </p:cNvPr>
          <p:cNvSpPr/>
          <p:nvPr/>
        </p:nvSpPr>
        <p:spPr>
          <a:xfrm>
            <a:off x="6959182" y="5189313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522"/>
              <a:gd name="adj6" fmla="val -229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 have a simple Messaging Gateway that mediates access to RMQ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185E8DDB-9E8D-251C-7131-E64F1E211EC8}"/>
              </a:ext>
            </a:extLst>
          </p:cNvPr>
          <p:cNvSpPr/>
          <p:nvPr/>
        </p:nvSpPr>
        <p:spPr>
          <a:xfrm>
            <a:off x="6959182" y="266277"/>
            <a:ext cx="1566154" cy="8171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9881"/>
              <a:gd name="adj6" fmla="val -213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receiving a message</a:t>
            </a:r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892DC721-E657-8FA4-3FC5-BF40CF6A4485}"/>
              </a:ext>
            </a:extLst>
          </p:cNvPr>
          <p:cNvSpPr/>
          <p:nvPr/>
        </p:nvSpPr>
        <p:spPr>
          <a:xfrm>
            <a:off x="6959182" y="3261267"/>
            <a:ext cx="1566154" cy="817123"/>
          </a:xfrm>
          <a:prstGeom prst="borderCallout2">
            <a:avLst>
              <a:gd name="adj1" fmla="val 3274"/>
              <a:gd name="adj2" fmla="val 1605"/>
              <a:gd name="adj3" fmla="val -5059"/>
              <a:gd name="adj4" fmla="val -12319"/>
              <a:gd name="adj5" fmla="val 26529"/>
              <a:gd name="adj6" fmla="val -249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simple console application for sending a message</a:t>
            </a:r>
          </a:p>
        </p:txBody>
      </p:sp>
    </p:spTree>
    <p:extLst>
      <p:ext uri="{BB962C8B-B14F-4D97-AF65-F5344CB8AC3E}">
        <p14:creationId xmlns:p14="http://schemas.microsoft.com/office/powerpoint/2010/main" val="185840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6CE-9E9F-2C4A-9174-75AA6B8B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E6291-CC89-574A-84A5-43458246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Rabbit MQ (RMQ)</a:t>
            </a:r>
          </a:p>
          <a:p>
            <a:pPr lvl="1"/>
            <a:r>
              <a:rPr lang="en-US" dirty="0"/>
              <a:t>You need RMQ installed as it is the middleware we use for these examples</a:t>
            </a:r>
          </a:p>
          <a:p>
            <a:pPr lvl="2"/>
            <a:r>
              <a:rPr lang="en-US" dirty="0"/>
              <a:t>We use RMQ because it does not require cloud accounts and is easy to install and work with</a:t>
            </a:r>
          </a:p>
          <a:p>
            <a:pPr lvl="3"/>
            <a:r>
              <a:rPr lang="en-US" dirty="0"/>
              <a:t>Docker</a:t>
            </a:r>
          </a:p>
          <a:p>
            <a:pPr lvl="4"/>
            <a:r>
              <a:rPr lang="en-US" dirty="0"/>
              <a:t>We provide a Docker Compose file with the exercises, that if you have Docker installed can be used to run RMQ</a:t>
            </a:r>
          </a:p>
          <a:p>
            <a:pPr lvl="4"/>
            <a:r>
              <a:rPr lang="en-US" dirty="0"/>
              <a:t>Navigate to one of the directories containing the 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 compose up –d</a:t>
            </a:r>
          </a:p>
          <a:p>
            <a:pPr lvl="4"/>
            <a:r>
              <a:rPr lang="en-US" dirty="0"/>
              <a:t>Run </a:t>
            </a:r>
            <a:r>
              <a:rPr lang="en-US" i="1" dirty="0"/>
              <a:t>docker </a:t>
            </a:r>
            <a:r>
              <a:rPr lang="en-US" i="1" dirty="0" err="1"/>
              <a:t>ps</a:t>
            </a:r>
            <a:r>
              <a:rPr lang="en-US" dirty="0"/>
              <a:t> to confirm that RMQ is running	</a:t>
            </a:r>
          </a:p>
          <a:p>
            <a:pPr lvl="4"/>
            <a:r>
              <a:rPr lang="en-US" dirty="0"/>
              <a:t>We use a Linux container (if you are running on Windows, adjust settings)</a:t>
            </a:r>
          </a:p>
          <a:p>
            <a:pPr lvl="3"/>
            <a:r>
              <a:rPr lang="en-US" dirty="0"/>
              <a:t>Native</a:t>
            </a:r>
          </a:p>
          <a:p>
            <a:pPr lvl="4"/>
            <a:r>
              <a:rPr lang="en-US" dirty="0"/>
              <a:t>Install from </a:t>
            </a:r>
            <a:r>
              <a:rPr lang="en-US" dirty="0">
                <a:hlinkClick r:id="rId2"/>
              </a:rPr>
              <a:t>https://www.rabbitmq.com/download.html</a:t>
            </a:r>
            <a:endParaRPr lang="en-US" dirty="0"/>
          </a:p>
          <a:p>
            <a:pPr marL="1828800" lvl="4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B105-663F-364F-B760-61E16086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42D-5DC3-7643-8D58-CEC42688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2633020"/>
            <a:ext cx="10515600" cy="2230809"/>
          </a:xfrm>
        </p:spPr>
        <p:txBody>
          <a:bodyPr>
            <a:normAutofit/>
          </a:bodyPr>
          <a:lstStyle/>
          <a:p>
            <a:r>
              <a:rPr lang="en-US" dirty="0"/>
              <a:t>There are videos which introduce key patterns in messaging</a:t>
            </a:r>
          </a:p>
          <a:p>
            <a:pPr lvl="1"/>
            <a:r>
              <a:rPr lang="en-US" dirty="0"/>
              <a:t>There are many more patterns catalogued by </a:t>
            </a:r>
            <a:r>
              <a:rPr lang="en-US" dirty="0" err="1"/>
              <a:t>Hohpe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Many of these patterns also have associated exercises</a:t>
            </a:r>
          </a:p>
          <a:p>
            <a:pPr lvl="1"/>
            <a:r>
              <a:rPr lang="en-US" dirty="0"/>
              <a:t>They show you how one type of middleware, RabbitMQ, can be used to implement these patterns </a:t>
            </a:r>
          </a:p>
        </p:txBody>
      </p:sp>
    </p:spTree>
    <p:extLst>
      <p:ext uri="{BB962C8B-B14F-4D97-AF65-F5344CB8AC3E}">
        <p14:creationId xmlns:p14="http://schemas.microsoft.com/office/powerpoint/2010/main" val="17571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F13-C40A-C449-9E93-C3BBD0D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1FB5-3398-D747-A1AB-CB1F0C7D5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are in GitHub</a:t>
            </a:r>
          </a:p>
          <a:p>
            <a:pPr lvl="1"/>
            <a:r>
              <a:rPr lang="en-US" dirty="0"/>
              <a:t>They have supporting, short videos </a:t>
            </a:r>
            <a:r>
              <a:rPr lang="en-US"/>
              <a:t>in GitHub.</a:t>
            </a:r>
            <a:endParaRPr lang="en-US" dirty="0"/>
          </a:p>
          <a:p>
            <a:pPr lvl="1"/>
            <a:r>
              <a:rPr lang="en-US" dirty="0"/>
              <a:t>The videos explain key messaging patterns</a:t>
            </a:r>
          </a:p>
          <a:p>
            <a:pPr lvl="1"/>
            <a:r>
              <a:rPr lang="en-US" dirty="0"/>
              <a:t>The exercises let you write code to try some of these patterns yourself</a:t>
            </a:r>
          </a:p>
          <a:p>
            <a:r>
              <a:rPr lang="en-US" dirty="0"/>
              <a:t>Solutions and Exercises are different branches</a:t>
            </a:r>
          </a:p>
          <a:p>
            <a:pPr lvl="1"/>
            <a:r>
              <a:rPr lang="en-US" dirty="0"/>
              <a:t>The master branch is blank, the solutions and questions are branches</a:t>
            </a:r>
          </a:p>
          <a:p>
            <a:pPr lvl="1"/>
            <a:r>
              <a:rPr lang="en-US" dirty="0"/>
              <a:t>You have the solutions as a clue if you need it</a:t>
            </a:r>
          </a:p>
          <a:p>
            <a:pPr lvl="1"/>
            <a:r>
              <a:rPr lang="en-US" dirty="0"/>
              <a:t>One way to work is to locally use the exercise branch, have solutions open in your browser</a:t>
            </a:r>
          </a:p>
          <a:p>
            <a:pPr lvl="1"/>
            <a:r>
              <a:rPr lang="en-US" dirty="0"/>
              <a:t>That way, if you get stuck, you can look for a hint and switch back</a:t>
            </a:r>
          </a:p>
        </p:txBody>
      </p:sp>
    </p:spTree>
    <p:extLst>
      <p:ext uri="{BB962C8B-B14F-4D97-AF65-F5344CB8AC3E}">
        <p14:creationId xmlns:p14="http://schemas.microsoft.com/office/powerpoint/2010/main" val="28120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DA5E4D-0A15-0442-B7C3-A34A7996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1060450"/>
            <a:ext cx="62738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3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EC85-04B6-1E42-9B1F-48BDC74D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79DED-BF1F-3F45-8ED7-8DB295B5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281" y="2653049"/>
            <a:ext cx="7041204" cy="21140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Watch a messaging patterns video</a:t>
            </a:r>
          </a:p>
          <a:p>
            <a:pPr marL="457200" lvl="1" indent="0">
              <a:buNone/>
            </a:pPr>
            <a:r>
              <a:rPr lang="en-US" dirty="0"/>
              <a:t>If there is an associated exercise</a:t>
            </a:r>
          </a:p>
          <a:p>
            <a:pPr marL="914400" lvl="2" indent="0">
              <a:buNone/>
            </a:pPr>
            <a:r>
              <a:rPr lang="en-US" dirty="0"/>
              <a:t>Do the exercise</a:t>
            </a:r>
          </a:p>
          <a:p>
            <a:pPr marL="0" indent="0">
              <a:buNone/>
            </a:pPr>
            <a:r>
              <a:rPr lang="en-US" dirty="0"/>
              <a:t>Repeat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here to help, if you get stuck or have questions.</a:t>
            </a:r>
          </a:p>
        </p:txBody>
      </p:sp>
    </p:spTree>
    <p:extLst>
      <p:ext uri="{BB962C8B-B14F-4D97-AF65-F5344CB8AC3E}">
        <p14:creationId xmlns:p14="http://schemas.microsoft.com/office/powerpoint/2010/main" val="335327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8A3E-7966-5246-B6B8-86C5A24F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B04F-F6FC-9941-8332-3ED3A28B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exercise there is code that is missing, replaced by comments</a:t>
            </a:r>
          </a:p>
          <a:p>
            <a:r>
              <a:rPr lang="en-US" dirty="0"/>
              <a:t>You need to provide the appropriate code, as indicated by the comments</a:t>
            </a:r>
          </a:p>
          <a:p>
            <a:r>
              <a:rPr lang="en-US" dirty="0"/>
              <a:t>Once you have the code building, you run the samples to see how it works</a:t>
            </a:r>
          </a:p>
          <a:p>
            <a:r>
              <a:rPr lang="en-US" dirty="0"/>
              <a:t>You may wish to have the RMQ management console open, to observe what is happening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69649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5AD2-CEC8-AE4C-8589-AD1FB3B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Making the Most of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57DE-4643-0149-B4C4-F1EA4AD1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just type the code from Solutions into Exercises</a:t>
            </a:r>
          </a:p>
          <a:p>
            <a:pPr lvl="1"/>
            <a:r>
              <a:rPr lang="en-US" dirty="0"/>
              <a:t>You won’t learn as much though</a:t>
            </a:r>
          </a:p>
          <a:p>
            <a:pPr lvl="1"/>
            <a:r>
              <a:rPr lang="en-US" dirty="0"/>
              <a:t>It’s better to try and understand what you are being asked to do, consult the RMQ client documentation etc.</a:t>
            </a:r>
          </a:p>
          <a:p>
            <a:pPr lvl="1"/>
            <a:r>
              <a:rPr lang="en-US" dirty="0"/>
              <a:t>That way you will leave here with knowledge of how to write this code yourself, and find answers to your problems.</a:t>
            </a:r>
          </a:p>
        </p:txBody>
      </p:sp>
    </p:spTree>
    <p:extLst>
      <p:ext uri="{BB962C8B-B14F-4D97-AF65-F5344CB8AC3E}">
        <p14:creationId xmlns:p14="http://schemas.microsoft.com/office/powerpoint/2010/main" val="90076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27B-6051-A347-A6C3-938C19A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CD19-1626-5546-8540-6F1E0631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Exercises come in five languages:</a:t>
            </a:r>
          </a:p>
          <a:p>
            <a:pPr lvl="1"/>
            <a:r>
              <a:rPr lang="en-US" dirty="0"/>
              <a:t>C#, Go, Java, JavaScript and Python</a:t>
            </a:r>
          </a:p>
          <a:p>
            <a:r>
              <a:rPr lang="en-US" dirty="0"/>
              <a:t>The Exercises are not production code</a:t>
            </a:r>
          </a:p>
          <a:p>
            <a:pPr lvl="1"/>
            <a:r>
              <a:rPr lang="en-US" dirty="0"/>
              <a:t>They are intended to provide just enough code for the exercise</a:t>
            </a:r>
          </a:p>
          <a:p>
            <a:pPr lvl="1"/>
            <a:r>
              <a:rPr lang="en-US" dirty="0"/>
              <a:t>They omit most of the error handling production code would need</a:t>
            </a:r>
          </a:p>
          <a:p>
            <a:pPr lvl="1"/>
            <a:r>
              <a:rPr lang="en-US" dirty="0"/>
              <a:t>They trade maintainability for focus on what an exercise teaches</a:t>
            </a:r>
          </a:p>
          <a:p>
            <a:r>
              <a:rPr lang="en-US" dirty="0"/>
              <a:t>They should help you understand production code</a:t>
            </a:r>
          </a:p>
          <a:p>
            <a:pPr lvl="1"/>
            <a:r>
              <a:rPr lang="en-US" dirty="0"/>
              <a:t>Working through these exercises and the workshop material will enable to understand production-grade OSS projects</a:t>
            </a:r>
          </a:p>
          <a:p>
            <a:pPr lvl="1"/>
            <a:r>
              <a:rPr lang="en-US" dirty="0"/>
              <a:t>You can see approaches to structure and error handling better there</a:t>
            </a:r>
          </a:p>
        </p:txBody>
      </p:sp>
    </p:spTree>
    <p:extLst>
      <p:ext uri="{BB962C8B-B14F-4D97-AF65-F5344CB8AC3E}">
        <p14:creationId xmlns:p14="http://schemas.microsoft.com/office/powerpoint/2010/main" val="30099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658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the Exercises</vt:lpstr>
      <vt:lpstr>Prerequisites</vt:lpstr>
      <vt:lpstr>Patterns</vt:lpstr>
      <vt:lpstr>Exercises</vt:lpstr>
      <vt:lpstr>PowerPoint Presentation</vt:lpstr>
      <vt:lpstr>Steps</vt:lpstr>
      <vt:lpstr>What Do You Do?</vt:lpstr>
      <vt:lpstr>Making the Most of This</vt:lpstr>
      <vt:lpstr>Code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Exercises</dc:title>
  <dc:creator>Ian Cooper</dc:creator>
  <cp:lastModifiedBy>Ian Cooper</cp:lastModifiedBy>
  <cp:revision>19</cp:revision>
  <dcterms:created xsi:type="dcterms:W3CDTF">2020-06-07T00:07:31Z</dcterms:created>
  <dcterms:modified xsi:type="dcterms:W3CDTF">2024-09-30T11:15:26Z</dcterms:modified>
</cp:coreProperties>
</file>