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4"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3" r:id="rId18"/>
    <p:sldId id="274" r:id="rId19"/>
    <p:sldId id="276" r:id="rId20"/>
    <p:sldId id="277" r:id="rId21"/>
    <p:sldId id="278" r:id="rId22"/>
    <p:sldId id="279" r:id="rId23"/>
    <p:sldId id="280" r:id="rId24"/>
    <p:sldId id="258" r:id="rId25"/>
    <p:sldId id="257" r:id="rId2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gdan Iancu" initials="BI" lastIdx="1" clrIdx="0">
    <p:extLst>
      <p:ext uri="{19B8F6BF-5375-455C-9EA6-DF929625EA0E}">
        <p15:presenceInfo xmlns:p15="http://schemas.microsoft.com/office/powerpoint/2012/main" userId="21924602c8814e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snapToGrid="0" snapToObjects="1">
      <p:cViewPr varScale="1">
        <p:scale>
          <a:sx n="81" d="100"/>
          <a:sy n="81" d="100"/>
        </p:scale>
        <p:origin x="12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1T15:51:15.376" idx="1">
    <p:pos x="660" y="453"/>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0299-2246-104A-986B-1F4BA747B71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ro-RO"/>
          </a:p>
        </p:txBody>
      </p:sp>
      <p:sp>
        <p:nvSpPr>
          <p:cNvPr id="3" name="Subtitle 2">
            <a:extLst>
              <a:ext uri="{FF2B5EF4-FFF2-40B4-BE49-F238E27FC236}">
                <a16:creationId xmlns:a16="http://schemas.microsoft.com/office/drawing/2014/main" id="{83F39CF8-BC26-404B-8990-EDB9BC87C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ro-RO"/>
          </a:p>
        </p:txBody>
      </p:sp>
      <p:sp>
        <p:nvSpPr>
          <p:cNvPr id="4" name="Date Placeholder 3">
            <a:extLst>
              <a:ext uri="{FF2B5EF4-FFF2-40B4-BE49-F238E27FC236}">
                <a16:creationId xmlns:a16="http://schemas.microsoft.com/office/drawing/2014/main" id="{E7C63C2A-3FFD-8842-A4B3-D6E86C3A06F6}"/>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6541C413-332C-5B49-8C02-B48E444A940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84C553F-E3CF-D74B-B1B1-1A7667CC4BAA}"/>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317907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EEE9-7A08-CE4B-BF71-11045CE58704}"/>
              </a:ext>
            </a:extLst>
          </p:cNvPr>
          <p:cNvSpPr>
            <a:spLocks noGrp="1"/>
          </p:cNvSpPr>
          <p:nvPr>
            <p:ph type="title"/>
          </p:nvPr>
        </p:nvSpPr>
        <p:spPr/>
        <p:txBody>
          <a:bodyPr/>
          <a:lstStyle/>
          <a:p>
            <a:r>
              <a:rPr lang="en-GB"/>
              <a:t>Click to edit Master title style</a:t>
            </a:r>
            <a:endParaRPr lang="ro-RO"/>
          </a:p>
        </p:txBody>
      </p:sp>
      <p:sp>
        <p:nvSpPr>
          <p:cNvPr id="3" name="Vertical Text Placeholder 2">
            <a:extLst>
              <a:ext uri="{FF2B5EF4-FFF2-40B4-BE49-F238E27FC236}">
                <a16:creationId xmlns:a16="http://schemas.microsoft.com/office/drawing/2014/main" id="{084A91A2-51CB-E24F-831E-7856B7218F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Date Placeholder 3">
            <a:extLst>
              <a:ext uri="{FF2B5EF4-FFF2-40B4-BE49-F238E27FC236}">
                <a16:creationId xmlns:a16="http://schemas.microsoft.com/office/drawing/2014/main" id="{40B09F73-A88C-BB40-92FA-8C5649A87D88}"/>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CEBC0626-6289-E141-9ED6-EFA84C2C8CFE}"/>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60DE262-DA68-0A44-846F-8C7358BA1F3E}"/>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420614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3C07D-B7DD-8644-BF3C-AFF9B2BB0A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ro-RO"/>
          </a:p>
        </p:txBody>
      </p:sp>
      <p:sp>
        <p:nvSpPr>
          <p:cNvPr id="3" name="Vertical Text Placeholder 2">
            <a:extLst>
              <a:ext uri="{FF2B5EF4-FFF2-40B4-BE49-F238E27FC236}">
                <a16:creationId xmlns:a16="http://schemas.microsoft.com/office/drawing/2014/main" id="{E77428F6-2ACD-634D-923C-B1EB8F6CA89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Date Placeholder 3">
            <a:extLst>
              <a:ext uri="{FF2B5EF4-FFF2-40B4-BE49-F238E27FC236}">
                <a16:creationId xmlns:a16="http://schemas.microsoft.com/office/drawing/2014/main" id="{EF6AD14C-74DF-AD4D-947E-01167399EF76}"/>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D3709EBC-5E5F-1947-A7DD-636425D0819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0906D97-11B6-8745-94EE-FA0BACC32461}"/>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101662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ABE6-F9BA-A74C-8A60-92979A405A92}"/>
              </a:ext>
            </a:extLst>
          </p:cNvPr>
          <p:cNvSpPr>
            <a:spLocks noGrp="1"/>
          </p:cNvSpPr>
          <p:nvPr>
            <p:ph type="title"/>
          </p:nvPr>
        </p:nvSpPr>
        <p:spPr/>
        <p:txBody>
          <a:bodyPr/>
          <a:lstStyle/>
          <a:p>
            <a:r>
              <a:rPr lang="en-GB"/>
              <a:t>Click to edit Master title style</a:t>
            </a:r>
            <a:endParaRPr lang="ro-RO"/>
          </a:p>
        </p:txBody>
      </p:sp>
      <p:sp>
        <p:nvSpPr>
          <p:cNvPr id="3" name="Content Placeholder 2">
            <a:extLst>
              <a:ext uri="{FF2B5EF4-FFF2-40B4-BE49-F238E27FC236}">
                <a16:creationId xmlns:a16="http://schemas.microsoft.com/office/drawing/2014/main" id="{AD170120-D598-FF45-B11A-675E4A770C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Date Placeholder 3">
            <a:extLst>
              <a:ext uri="{FF2B5EF4-FFF2-40B4-BE49-F238E27FC236}">
                <a16:creationId xmlns:a16="http://schemas.microsoft.com/office/drawing/2014/main" id="{F6FB13A4-304D-FB4B-9EEC-13EB30A1A4B9}"/>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53C2F897-A555-2440-B52A-EA690D8D215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11A8FA9-4345-BD40-BA6A-3820AD056706}"/>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211149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499F-B45F-F14C-83CF-F0DEF5649A2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ro-RO"/>
          </a:p>
        </p:txBody>
      </p:sp>
      <p:sp>
        <p:nvSpPr>
          <p:cNvPr id="3" name="Text Placeholder 2">
            <a:extLst>
              <a:ext uri="{FF2B5EF4-FFF2-40B4-BE49-F238E27FC236}">
                <a16:creationId xmlns:a16="http://schemas.microsoft.com/office/drawing/2014/main" id="{948152A5-5A6E-EB42-9E5C-C1AD37F42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EFF6D21-FD90-D041-A3C1-12C0BF14EAD0}"/>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9A130686-09C9-454B-A0E4-01C888F4829E}"/>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73EEB86-5131-C043-A55A-417C76E2083A}"/>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1628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9387-01D8-EF44-8545-896B7D61BAEE}"/>
              </a:ext>
            </a:extLst>
          </p:cNvPr>
          <p:cNvSpPr>
            <a:spLocks noGrp="1"/>
          </p:cNvSpPr>
          <p:nvPr>
            <p:ph type="title"/>
          </p:nvPr>
        </p:nvSpPr>
        <p:spPr/>
        <p:txBody>
          <a:bodyPr/>
          <a:lstStyle/>
          <a:p>
            <a:r>
              <a:rPr lang="en-GB"/>
              <a:t>Click to edit Master title style</a:t>
            </a:r>
            <a:endParaRPr lang="ro-RO"/>
          </a:p>
        </p:txBody>
      </p:sp>
      <p:sp>
        <p:nvSpPr>
          <p:cNvPr id="3" name="Content Placeholder 2">
            <a:extLst>
              <a:ext uri="{FF2B5EF4-FFF2-40B4-BE49-F238E27FC236}">
                <a16:creationId xmlns:a16="http://schemas.microsoft.com/office/drawing/2014/main" id="{B3C9755D-0440-B444-9812-5E5FE7B5FF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Content Placeholder 3">
            <a:extLst>
              <a:ext uri="{FF2B5EF4-FFF2-40B4-BE49-F238E27FC236}">
                <a16:creationId xmlns:a16="http://schemas.microsoft.com/office/drawing/2014/main" id="{2A9CBA12-3EE0-5C4A-928E-A2BF81A012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5" name="Date Placeholder 4">
            <a:extLst>
              <a:ext uri="{FF2B5EF4-FFF2-40B4-BE49-F238E27FC236}">
                <a16:creationId xmlns:a16="http://schemas.microsoft.com/office/drawing/2014/main" id="{9E1A5D18-0030-3849-A046-08387F8A276C}"/>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6" name="Footer Placeholder 5">
            <a:extLst>
              <a:ext uri="{FF2B5EF4-FFF2-40B4-BE49-F238E27FC236}">
                <a16:creationId xmlns:a16="http://schemas.microsoft.com/office/drawing/2014/main" id="{9F32B0E5-56EF-D941-BEDC-3B1C027A17EB}"/>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399D09E6-4CF8-4D49-B831-40FF12D08EA1}"/>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321845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56B2-9877-AC40-85C0-D32091A6D38E}"/>
              </a:ext>
            </a:extLst>
          </p:cNvPr>
          <p:cNvSpPr>
            <a:spLocks noGrp="1"/>
          </p:cNvSpPr>
          <p:nvPr>
            <p:ph type="title"/>
          </p:nvPr>
        </p:nvSpPr>
        <p:spPr>
          <a:xfrm>
            <a:off x="839788" y="365125"/>
            <a:ext cx="10515600" cy="1325563"/>
          </a:xfrm>
        </p:spPr>
        <p:txBody>
          <a:bodyPr/>
          <a:lstStyle/>
          <a:p>
            <a:r>
              <a:rPr lang="en-GB"/>
              <a:t>Click to edit Master title style</a:t>
            </a:r>
            <a:endParaRPr lang="ro-RO"/>
          </a:p>
        </p:txBody>
      </p:sp>
      <p:sp>
        <p:nvSpPr>
          <p:cNvPr id="3" name="Text Placeholder 2">
            <a:extLst>
              <a:ext uri="{FF2B5EF4-FFF2-40B4-BE49-F238E27FC236}">
                <a16:creationId xmlns:a16="http://schemas.microsoft.com/office/drawing/2014/main" id="{F5EB230F-C563-4F4E-A8B9-C900A8FB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01BFB13-6FDA-BD4F-ACEA-F742B35EA0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5" name="Text Placeholder 4">
            <a:extLst>
              <a:ext uri="{FF2B5EF4-FFF2-40B4-BE49-F238E27FC236}">
                <a16:creationId xmlns:a16="http://schemas.microsoft.com/office/drawing/2014/main" id="{7AEF94CB-46C5-3C4E-823C-76C5E1293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A234FE-7796-B34E-AFE2-527CE9D331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7" name="Date Placeholder 6">
            <a:extLst>
              <a:ext uri="{FF2B5EF4-FFF2-40B4-BE49-F238E27FC236}">
                <a16:creationId xmlns:a16="http://schemas.microsoft.com/office/drawing/2014/main" id="{63990F65-8C3E-394B-8495-685264A2D191}"/>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8" name="Footer Placeholder 7">
            <a:extLst>
              <a:ext uri="{FF2B5EF4-FFF2-40B4-BE49-F238E27FC236}">
                <a16:creationId xmlns:a16="http://schemas.microsoft.com/office/drawing/2014/main" id="{48ADFEC6-A4CC-694D-A4DE-EC0B2F70EFBE}"/>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5E2D143E-8699-6042-BDD8-567C7EEB86AE}"/>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121609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0B5E-7CE1-994E-831B-AA9B5118EF65}"/>
              </a:ext>
            </a:extLst>
          </p:cNvPr>
          <p:cNvSpPr>
            <a:spLocks noGrp="1"/>
          </p:cNvSpPr>
          <p:nvPr>
            <p:ph type="title"/>
          </p:nvPr>
        </p:nvSpPr>
        <p:spPr/>
        <p:txBody>
          <a:bodyPr/>
          <a:lstStyle/>
          <a:p>
            <a:r>
              <a:rPr lang="en-GB"/>
              <a:t>Click to edit Master title style</a:t>
            </a:r>
            <a:endParaRPr lang="ro-RO"/>
          </a:p>
        </p:txBody>
      </p:sp>
      <p:sp>
        <p:nvSpPr>
          <p:cNvPr id="3" name="Date Placeholder 2">
            <a:extLst>
              <a:ext uri="{FF2B5EF4-FFF2-40B4-BE49-F238E27FC236}">
                <a16:creationId xmlns:a16="http://schemas.microsoft.com/office/drawing/2014/main" id="{8BF624AD-EA68-CA47-A2FB-E31CCC8A6F13}"/>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4" name="Footer Placeholder 3">
            <a:extLst>
              <a:ext uri="{FF2B5EF4-FFF2-40B4-BE49-F238E27FC236}">
                <a16:creationId xmlns:a16="http://schemas.microsoft.com/office/drawing/2014/main" id="{1DF0508B-48C5-7C41-91A1-E2E5EC50519A}"/>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78571D3A-DAFE-BE42-A3F7-BE28B92E00AF}"/>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207975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D3DCB-FB6E-054A-B2EF-2AE5FAF2A751}"/>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3" name="Footer Placeholder 2">
            <a:extLst>
              <a:ext uri="{FF2B5EF4-FFF2-40B4-BE49-F238E27FC236}">
                <a16:creationId xmlns:a16="http://schemas.microsoft.com/office/drawing/2014/main" id="{284E6B58-EFF3-A14D-9701-6A3996E5DE02}"/>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CE03C7C2-7FBE-2F46-8CC0-A03F38E48416}"/>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387497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BDE2-9ACA-E04B-A34F-6FFCB9B96E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ro-RO"/>
          </a:p>
        </p:txBody>
      </p:sp>
      <p:sp>
        <p:nvSpPr>
          <p:cNvPr id="3" name="Content Placeholder 2">
            <a:extLst>
              <a:ext uri="{FF2B5EF4-FFF2-40B4-BE49-F238E27FC236}">
                <a16:creationId xmlns:a16="http://schemas.microsoft.com/office/drawing/2014/main" id="{17A6259A-512E-844B-96BB-2131DAEA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Text Placeholder 3">
            <a:extLst>
              <a:ext uri="{FF2B5EF4-FFF2-40B4-BE49-F238E27FC236}">
                <a16:creationId xmlns:a16="http://schemas.microsoft.com/office/drawing/2014/main" id="{9BB9BE10-963A-0D44-8957-64E89108D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72A23C-CE9A-8A48-9AFE-90A549DFCDA6}"/>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6" name="Footer Placeholder 5">
            <a:extLst>
              <a:ext uri="{FF2B5EF4-FFF2-40B4-BE49-F238E27FC236}">
                <a16:creationId xmlns:a16="http://schemas.microsoft.com/office/drawing/2014/main" id="{6CD33F77-FA4B-7448-9A8C-3FEDC7B9CA0A}"/>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599951EF-003D-0749-8DA3-E1333C55880D}"/>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34317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A3B0-B4C4-1A4F-AD77-5A54E1A169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ro-RO"/>
          </a:p>
        </p:txBody>
      </p:sp>
      <p:sp>
        <p:nvSpPr>
          <p:cNvPr id="3" name="Picture Placeholder 2">
            <a:extLst>
              <a:ext uri="{FF2B5EF4-FFF2-40B4-BE49-F238E27FC236}">
                <a16:creationId xmlns:a16="http://schemas.microsoft.com/office/drawing/2014/main" id="{FE6F3D00-EA74-6D40-A00B-2C8239CB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1DE02568-C0FF-864D-BA2A-362DBFD1E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8E6B55-9325-BE48-8F82-655BDB257599}"/>
              </a:ext>
            </a:extLst>
          </p:cNvPr>
          <p:cNvSpPr>
            <a:spLocks noGrp="1"/>
          </p:cNvSpPr>
          <p:nvPr>
            <p:ph type="dt" sz="half" idx="10"/>
          </p:nvPr>
        </p:nvSpPr>
        <p:spPr/>
        <p:txBody>
          <a:bodyPr/>
          <a:lstStyle/>
          <a:p>
            <a:fld id="{B3958535-586E-004E-AC81-5E42872974AF}" type="datetimeFigureOut">
              <a:rPr lang="ro-RO" smtClean="0"/>
              <a:t>11.01.2020</a:t>
            </a:fld>
            <a:endParaRPr lang="ro-RO"/>
          </a:p>
        </p:txBody>
      </p:sp>
      <p:sp>
        <p:nvSpPr>
          <p:cNvPr id="6" name="Footer Placeholder 5">
            <a:extLst>
              <a:ext uri="{FF2B5EF4-FFF2-40B4-BE49-F238E27FC236}">
                <a16:creationId xmlns:a16="http://schemas.microsoft.com/office/drawing/2014/main" id="{6306735E-71B5-1B41-8C8A-21864DCDB5F1}"/>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DFADFF8-D409-A241-BB80-9B3ABC804212}"/>
              </a:ext>
            </a:extLst>
          </p:cNvPr>
          <p:cNvSpPr>
            <a:spLocks noGrp="1"/>
          </p:cNvSpPr>
          <p:nvPr>
            <p:ph type="sldNum" sz="quarter" idx="12"/>
          </p:nvPr>
        </p:nvSpPr>
        <p:spPr/>
        <p:txBody>
          <a:bodyPr/>
          <a:lstStyle/>
          <a:p>
            <a:fld id="{458A064A-3D53-4643-8CE0-0C32F838EFD3}" type="slidenum">
              <a:rPr lang="ro-RO" smtClean="0"/>
              <a:t>‹#›</a:t>
            </a:fld>
            <a:endParaRPr lang="ro-RO"/>
          </a:p>
        </p:txBody>
      </p:sp>
    </p:spTree>
    <p:extLst>
      <p:ext uri="{BB962C8B-B14F-4D97-AF65-F5344CB8AC3E}">
        <p14:creationId xmlns:p14="http://schemas.microsoft.com/office/powerpoint/2010/main" val="337311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11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672F3-3EB7-104F-8BFA-415FDB046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ro-RO"/>
          </a:p>
        </p:txBody>
      </p:sp>
      <p:sp>
        <p:nvSpPr>
          <p:cNvPr id="3" name="Text Placeholder 2">
            <a:extLst>
              <a:ext uri="{FF2B5EF4-FFF2-40B4-BE49-F238E27FC236}">
                <a16:creationId xmlns:a16="http://schemas.microsoft.com/office/drawing/2014/main" id="{39F89F6F-BBDB-6E4C-A58C-192C128DE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o-RO"/>
          </a:p>
        </p:txBody>
      </p:sp>
      <p:sp>
        <p:nvSpPr>
          <p:cNvPr id="4" name="Date Placeholder 3">
            <a:extLst>
              <a:ext uri="{FF2B5EF4-FFF2-40B4-BE49-F238E27FC236}">
                <a16:creationId xmlns:a16="http://schemas.microsoft.com/office/drawing/2014/main" id="{65398029-3DD1-874C-BCCD-756FFCDA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58535-586E-004E-AC81-5E42872974AF}" type="datetimeFigureOut">
              <a:rPr lang="ro-RO" smtClean="0"/>
              <a:t>11.01.2020</a:t>
            </a:fld>
            <a:endParaRPr lang="ro-RO"/>
          </a:p>
        </p:txBody>
      </p:sp>
      <p:sp>
        <p:nvSpPr>
          <p:cNvPr id="5" name="Footer Placeholder 4">
            <a:extLst>
              <a:ext uri="{FF2B5EF4-FFF2-40B4-BE49-F238E27FC236}">
                <a16:creationId xmlns:a16="http://schemas.microsoft.com/office/drawing/2014/main" id="{C0E768AF-409F-DC41-B5DE-A0EB76FC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2DD81B01-44BE-7347-817D-E3AFD6C05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A064A-3D53-4643-8CE0-0C32F838EFD3}" type="slidenum">
              <a:rPr lang="ro-RO" smtClean="0"/>
              <a:t>‹#›</a:t>
            </a:fld>
            <a:endParaRPr lang="ro-RO"/>
          </a:p>
        </p:txBody>
      </p:sp>
    </p:spTree>
    <p:extLst>
      <p:ext uri="{BB962C8B-B14F-4D97-AF65-F5344CB8AC3E}">
        <p14:creationId xmlns:p14="http://schemas.microsoft.com/office/powerpoint/2010/main" val="517531423"/>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vebook.manning.com/book/unit-testing/chapter-1/v-3/CH01_FIG_2_good_bad_test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spring.io/spring-boot/docs/current/reference/html/boot-features-external-config.html" TargetMode="External"/><Relationship Id="rId2" Type="http://schemas.openxmlformats.org/officeDocument/2006/relationships/hyperlink" Target="https://stackoverflow.com/questions/29669393/override-default-spring-boot-application-properties-settings-in-junit-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vebook.manning.com/book/unit-testing/chapter-1/v-3/CH01_FIG_1_with_without_test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59E3-4804-BA40-9129-B3060B36E78B}"/>
              </a:ext>
            </a:extLst>
          </p:cNvPr>
          <p:cNvSpPr>
            <a:spLocks noGrp="1"/>
          </p:cNvSpPr>
          <p:nvPr>
            <p:ph type="ctrTitle"/>
          </p:nvPr>
        </p:nvSpPr>
        <p:spPr/>
        <p:txBody>
          <a:bodyPr/>
          <a:lstStyle/>
          <a:p>
            <a:br>
              <a:rPr lang="ro-RO" dirty="0">
                <a:latin typeface="Open Sans" panose="020B0606030504020204" pitchFamily="34" charset="0"/>
                <a:ea typeface="Open Sans" panose="020B0606030504020204" pitchFamily="34" charset="0"/>
                <a:cs typeface="Open Sans" panose="020B0606030504020204" pitchFamily="34" charset="0"/>
              </a:rPr>
            </a:br>
            <a:r>
              <a:rPr lang="ro-RO" dirty="0" err="1">
                <a:latin typeface="Open Sans" panose="020B0606030504020204" pitchFamily="34" charset="0"/>
                <a:ea typeface="Open Sans" panose="020B0606030504020204" pitchFamily="34" charset="0"/>
                <a:cs typeface="Open Sans" panose="020B0606030504020204" pitchFamily="34" charset="0"/>
              </a:rPr>
              <a:t>Why</a:t>
            </a:r>
            <a:r>
              <a:rPr lang="ro-RO" dirty="0">
                <a:latin typeface="Open Sans" panose="020B0606030504020204" pitchFamily="34" charset="0"/>
                <a:ea typeface="Open Sans" panose="020B0606030504020204" pitchFamily="34" charset="0"/>
                <a:cs typeface="Open Sans" panose="020B0606030504020204" pitchFamily="34" charset="0"/>
              </a:rPr>
              <a:t> </a:t>
            </a:r>
            <a:r>
              <a:rPr lang="ro-RO" dirty="0" err="1">
                <a:latin typeface="Open Sans" panose="020B0606030504020204" pitchFamily="34" charset="0"/>
                <a:ea typeface="Open Sans" panose="020B0606030504020204" pitchFamily="34" charset="0"/>
                <a:cs typeface="Open Sans" panose="020B0606030504020204" pitchFamily="34" charset="0"/>
              </a:rPr>
              <a:t>we</a:t>
            </a:r>
            <a:r>
              <a:rPr lang="ro-RO" dirty="0">
                <a:latin typeface="Open Sans" panose="020B0606030504020204" pitchFamily="34" charset="0"/>
                <a:ea typeface="Open Sans" panose="020B0606030504020204" pitchFamily="34" charset="0"/>
                <a:cs typeface="Open Sans" panose="020B0606030504020204" pitchFamily="34" charset="0"/>
              </a:rPr>
              <a:t> test?</a:t>
            </a:r>
          </a:p>
        </p:txBody>
      </p:sp>
      <p:sp>
        <p:nvSpPr>
          <p:cNvPr id="3" name="Subtitle 2">
            <a:extLst>
              <a:ext uri="{FF2B5EF4-FFF2-40B4-BE49-F238E27FC236}">
                <a16:creationId xmlns:a16="http://schemas.microsoft.com/office/drawing/2014/main" id="{20E3F203-2B43-AC41-B643-CCF5D4D7902F}"/>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67322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44FB-BFFC-4F28-82A0-AC5F42C8B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3F8C2A-B951-47D5-AA69-E7663539710A}"/>
              </a:ext>
            </a:extLst>
          </p:cNvPr>
          <p:cNvSpPr>
            <a:spLocks noGrp="1"/>
          </p:cNvSpPr>
          <p:nvPr>
            <p:ph idx="1"/>
          </p:nvPr>
        </p:nvSpPr>
        <p:spPr/>
        <p:txBody>
          <a:bodyPr>
            <a:normAutofit lnSpcReduction="10000"/>
          </a:bodyPr>
          <a:lstStyle/>
          <a:p>
            <a:r>
              <a:rPr lang="en-US" dirty="0"/>
              <a:t>Tests help overturn this tendency. They act as a safety net — a tool that provides insurance against a vast majority of regressions. Tests help make sure the existing functionality works, even after you introduce new features or refactor the code to better fit new requirements.</a:t>
            </a:r>
          </a:p>
          <a:p>
            <a:r>
              <a:rPr lang="en-US" dirty="0"/>
              <a:t>The downside here is that tests require initial, sometimes significant, effort. But they pay for themselves in the long run by helping the project to grow in the later stages. Software development without the help of tests that constantly verify the code base simply doesn’t scale.</a:t>
            </a:r>
          </a:p>
          <a:p>
            <a:r>
              <a:rPr lang="en-US" dirty="0"/>
              <a:t>Sustainability and scalability are the keys. They allow you to maintain development speed in the long run.</a:t>
            </a:r>
          </a:p>
        </p:txBody>
      </p:sp>
    </p:spTree>
    <p:extLst>
      <p:ext uri="{BB962C8B-B14F-4D97-AF65-F5344CB8AC3E}">
        <p14:creationId xmlns:p14="http://schemas.microsoft.com/office/powerpoint/2010/main" val="342718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5854B-3E91-47F5-AD16-BDF89E68624E}"/>
              </a:ext>
            </a:extLst>
          </p:cNvPr>
          <p:cNvSpPr>
            <a:spLocks noGrp="1"/>
          </p:cNvSpPr>
          <p:nvPr>
            <p:ph type="title"/>
          </p:nvPr>
        </p:nvSpPr>
        <p:spPr>
          <a:xfrm>
            <a:off x="429768" y="411480"/>
            <a:ext cx="11201400" cy="1106424"/>
          </a:xfrm>
        </p:spPr>
        <p:txBody>
          <a:bodyPr>
            <a:normAutofit/>
          </a:bodyPr>
          <a:lstStyle/>
          <a:p>
            <a:r>
              <a:rPr lang="en-US" sz="3600" b="1" dirty="0"/>
              <a:t>What makes a good or bad test?</a:t>
            </a:r>
            <a:endParaRPr lang="en-US" sz="3600" dirty="0"/>
          </a:p>
        </p:txBody>
      </p:sp>
      <p:sp>
        <p:nvSpPr>
          <p:cNvPr id="73" name="Rectangle 7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CH01 FIG 2 good bad tests">
            <a:extLst>
              <a:ext uri="{FF2B5EF4-FFF2-40B4-BE49-F238E27FC236}">
                <a16:creationId xmlns:a16="http://schemas.microsoft.com/office/drawing/2014/main" id="{F4656BE1-48D3-405B-94DD-22B1D53DF9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988212"/>
            <a:ext cx="6702552" cy="39788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75" name="Rectangle 7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C5D63B-B4AC-43A0-9D77-6344C9C861D3}"/>
              </a:ext>
            </a:extLst>
          </p:cNvPr>
          <p:cNvSpPr>
            <a:spLocks noGrp="1"/>
          </p:cNvSpPr>
          <p:nvPr>
            <p:ph idx="1"/>
          </p:nvPr>
        </p:nvSpPr>
        <p:spPr>
          <a:xfrm>
            <a:off x="7938752" y="2020824"/>
            <a:ext cx="3455097" cy="3959352"/>
          </a:xfrm>
        </p:spPr>
        <p:txBody>
          <a:bodyPr anchor="ctr">
            <a:noAutofit/>
          </a:bodyPr>
          <a:lstStyle/>
          <a:p>
            <a:r>
              <a:rPr lang="en-US" sz="1600" dirty="0"/>
              <a:t>As shown in figure </a:t>
            </a:r>
            <a:r>
              <a:rPr lang="en-US" sz="1600" u="sng" dirty="0">
                <a:hlinkClick r:id="rId3" tooltip="Figure 1.2. The difference in growth dynamics between projects with good and bad tests. A project with badly written tests exhibits the properties of a project with good tests at the beginning, but it eventually falls into the stagnation phase."/>
              </a:rPr>
              <a:t>1.2</a:t>
            </a:r>
            <a:r>
              <a:rPr lang="en-US" sz="1600" dirty="0"/>
              <a:t>, bad tests do help to slow down code deterioration at the beginning: the decline in development speed is less prominent compared to the situation with no tests at all. But nothing really changes in the grand scheme of things. It might take longer for such a project to enter the stagnation phase, but stagnation is still inevitable.</a:t>
            </a:r>
          </a:p>
          <a:p>
            <a:r>
              <a:rPr lang="en-US" sz="1600" dirty="0"/>
              <a:t>It’s easy to create tests whose net value is close to zero or even is negative due to high maintenance costs. To enable sustainable project growth, you have to exclusively focus on high-quality tests — those are the only type of tests that are worth keeping in the test suite.</a:t>
            </a:r>
            <a:br>
              <a:rPr lang="en-US" sz="1600" dirty="0"/>
            </a:br>
            <a:endParaRPr lang="en-US" sz="1600" dirty="0"/>
          </a:p>
        </p:txBody>
      </p:sp>
    </p:spTree>
    <p:extLst>
      <p:ext uri="{BB962C8B-B14F-4D97-AF65-F5344CB8AC3E}">
        <p14:creationId xmlns:p14="http://schemas.microsoft.com/office/powerpoint/2010/main" val="105123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3056-A3AC-4261-8A8F-3A8CC7B873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9E70F7-D2B8-4DF9-BF8D-2C38C472B6CD}"/>
              </a:ext>
            </a:extLst>
          </p:cNvPr>
          <p:cNvSpPr>
            <a:spLocks noGrp="1"/>
          </p:cNvSpPr>
          <p:nvPr>
            <p:ph idx="1"/>
          </p:nvPr>
        </p:nvSpPr>
        <p:spPr/>
        <p:txBody>
          <a:bodyPr>
            <a:normAutofit fontScale="62500" lnSpcReduction="20000"/>
          </a:bodyPr>
          <a:lstStyle/>
          <a:p>
            <a:r>
              <a:rPr lang="en-US" dirty="0"/>
              <a:t>Remember, </a:t>
            </a:r>
            <a:r>
              <a:rPr lang="en-US" i="1" dirty="0"/>
              <a:t>not all tests are created equal</a:t>
            </a:r>
            <a:r>
              <a:rPr lang="en-US" dirty="0"/>
              <a:t>. Some of them are valuable and contribute a lot to overall software quality. Others don’t. They raise false alarms, don’t help you catch regression errors, and are slow and difficult to maintain. It’s easy to fall into the trap of writing unit tests for the sake of unit testing without a clear picture of whether it helps the project.</a:t>
            </a:r>
          </a:p>
          <a:p>
            <a:r>
              <a:rPr lang="en-US" dirty="0"/>
              <a:t>You can’t achieve the goal of unit testing by just throwing more tests at the project. You need to consider both the test’s value and its upkeep cost. The cost component is determined by the amount of time spent on various activities:</a:t>
            </a:r>
          </a:p>
          <a:p>
            <a:r>
              <a:rPr lang="en-US" dirty="0"/>
              <a:t>Refactoring the test when you refactor the underlying code</a:t>
            </a:r>
            <a:br>
              <a:rPr lang="en-US" dirty="0"/>
            </a:br>
            <a:endParaRPr lang="en-US" dirty="0"/>
          </a:p>
          <a:p>
            <a:r>
              <a:rPr lang="en-US" dirty="0"/>
              <a:t>Running the test on each code change</a:t>
            </a:r>
            <a:br>
              <a:rPr lang="en-US" dirty="0"/>
            </a:br>
            <a:endParaRPr lang="en-US" dirty="0"/>
          </a:p>
          <a:p>
            <a:r>
              <a:rPr lang="en-US" dirty="0"/>
              <a:t>Dealing with false alarms raised by the test</a:t>
            </a:r>
            <a:br>
              <a:rPr lang="en-US" dirty="0"/>
            </a:br>
            <a:endParaRPr lang="en-US" dirty="0"/>
          </a:p>
          <a:p>
            <a:r>
              <a:rPr lang="en-US" dirty="0"/>
              <a:t>Spending time reading the test when you’re trying to understand how the underlying code behaves</a:t>
            </a:r>
          </a:p>
          <a:p>
            <a:r>
              <a:rPr lang="en-US" dirty="0"/>
              <a:t>It’s easy to create tests whose net value is close to zero or even is negative due to high maintenance costs. To enable sustainable project growth, you have to exclusively focus on high-quality tests — those are the only type of tests that are worth keeping in the test suite.</a:t>
            </a:r>
          </a:p>
          <a:p>
            <a:endParaRPr lang="en-US" dirty="0"/>
          </a:p>
        </p:txBody>
      </p:sp>
    </p:spTree>
    <p:extLst>
      <p:ext uri="{BB962C8B-B14F-4D97-AF65-F5344CB8AC3E}">
        <p14:creationId xmlns:p14="http://schemas.microsoft.com/office/powerpoint/2010/main" val="281643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F094-A866-45D2-910A-9916912F9028}"/>
              </a:ext>
            </a:extLst>
          </p:cNvPr>
          <p:cNvSpPr>
            <a:spLocks noGrp="1"/>
          </p:cNvSpPr>
          <p:nvPr>
            <p:ph type="title"/>
          </p:nvPr>
        </p:nvSpPr>
        <p:spPr/>
        <p:txBody>
          <a:bodyPr/>
          <a:lstStyle/>
          <a:p>
            <a:r>
              <a:rPr lang="en-US" b="1" cap="all" dirty="0"/>
              <a:t>PRODUCTION CODE VS. TEST CODE</a:t>
            </a:r>
            <a:br>
              <a:rPr lang="en-US" b="1" cap="all" dirty="0"/>
            </a:br>
            <a:endParaRPr lang="en-US" dirty="0"/>
          </a:p>
        </p:txBody>
      </p:sp>
      <p:sp>
        <p:nvSpPr>
          <p:cNvPr id="3" name="Content Placeholder 2">
            <a:extLst>
              <a:ext uri="{FF2B5EF4-FFF2-40B4-BE49-F238E27FC236}">
                <a16:creationId xmlns:a16="http://schemas.microsoft.com/office/drawing/2014/main" id="{99002F88-444E-4605-BB09-0CB5C2C73370}"/>
              </a:ext>
            </a:extLst>
          </p:cNvPr>
          <p:cNvSpPr>
            <a:spLocks noGrp="1"/>
          </p:cNvSpPr>
          <p:nvPr>
            <p:ph idx="1"/>
          </p:nvPr>
        </p:nvSpPr>
        <p:spPr/>
        <p:txBody>
          <a:bodyPr>
            <a:normAutofit fontScale="92500" lnSpcReduction="10000"/>
          </a:bodyPr>
          <a:lstStyle/>
          <a:p>
            <a:r>
              <a:rPr lang="en-US" dirty="0"/>
              <a:t>People often think production code and test code are different. Tests are assumed to be an addition to production code that has no cost of ownership. By extension, people often believe that the more tests, the better.</a:t>
            </a:r>
          </a:p>
          <a:p>
            <a:r>
              <a:rPr lang="en-US" dirty="0"/>
              <a:t>This isn’t the case. </a:t>
            </a:r>
            <a:r>
              <a:rPr lang="en-US" i="1" dirty="0"/>
              <a:t>Code is a liability, not an asset</a:t>
            </a:r>
            <a:r>
              <a:rPr lang="en-US" dirty="0"/>
              <a:t>. The more code you introduce, the more you extend the surface area for potential bugs in your software, and the higher the project’s upkeep cost. It’s always better to solve problems with as little code as possible.</a:t>
            </a:r>
          </a:p>
          <a:p>
            <a:r>
              <a:rPr lang="en-US" i="1" dirty="0"/>
              <a:t>Tests are code, too</a:t>
            </a:r>
            <a:r>
              <a:rPr lang="en-US" dirty="0"/>
              <a:t>. You should view them as the part of your code base that aims at solving a particular problem: ensuring the application’s correctness. Unit tests, just like any other code, are also vulnerable to bugs and require maintenance.</a:t>
            </a:r>
          </a:p>
          <a:p>
            <a:endParaRPr lang="en-US" dirty="0"/>
          </a:p>
        </p:txBody>
      </p:sp>
    </p:spTree>
    <p:extLst>
      <p:ext uri="{BB962C8B-B14F-4D97-AF65-F5344CB8AC3E}">
        <p14:creationId xmlns:p14="http://schemas.microsoft.com/office/powerpoint/2010/main" val="389590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FB76-341B-41C1-B3B2-E50E1F2E4AEC}"/>
              </a:ext>
            </a:extLst>
          </p:cNvPr>
          <p:cNvSpPr>
            <a:spLocks noGrp="1"/>
          </p:cNvSpPr>
          <p:nvPr>
            <p:ph type="title"/>
          </p:nvPr>
        </p:nvSpPr>
        <p:spPr/>
        <p:txBody>
          <a:bodyPr/>
          <a:lstStyle/>
          <a:p>
            <a:r>
              <a:rPr lang="en-US" b="1" dirty="0"/>
              <a:t>Using coverage metrics to measure test suite quality</a:t>
            </a:r>
          </a:p>
        </p:txBody>
      </p:sp>
      <p:sp>
        <p:nvSpPr>
          <p:cNvPr id="3" name="Content Placeholder 2">
            <a:extLst>
              <a:ext uri="{FF2B5EF4-FFF2-40B4-BE49-F238E27FC236}">
                <a16:creationId xmlns:a16="http://schemas.microsoft.com/office/drawing/2014/main" id="{8597A635-506C-4797-82E8-3FC4ED406982}"/>
              </a:ext>
            </a:extLst>
          </p:cNvPr>
          <p:cNvSpPr>
            <a:spLocks noGrp="1"/>
          </p:cNvSpPr>
          <p:nvPr>
            <p:ph idx="1"/>
          </p:nvPr>
        </p:nvSpPr>
        <p:spPr/>
        <p:txBody>
          <a:bodyPr>
            <a:normAutofit fontScale="92500" lnSpcReduction="10000"/>
          </a:bodyPr>
          <a:lstStyle/>
          <a:p>
            <a:r>
              <a:rPr lang="en-US" dirty="0"/>
              <a:t>There are different types of coverage metrics, and they’re often used to assess the quality of a test suite. The common belief is that the higher the coverage number, the better.</a:t>
            </a:r>
          </a:p>
          <a:p>
            <a:r>
              <a:rPr lang="en-US" dirty="0"/>
              <a:t>Unfortunately, it’s not that simple, and coverage metrics, while providing valuable feedback, can’t be used to effectively measure the </a:t>
            </a:r>
            <a:r>
              <a:rPr lang="en-US" i="1" dirty="0"/>
              <a:t>quality</a:t>
            </a:r>
            <a:r>
              <a:rPr lang="en-US" dirty="0"/>
              <a:t> of a test suite. It’s the same situation as with the ability to unit test the code: coverage metrics are a good negative indicator but a bad positive one.</a:t>
            </a:r>
          </a:p>
          <a:p>
            <a:r>
              <a:rPr lang="en-US" dirty="0"/>
              <a:t>If a metric shows that there’s too little coverage in your code base — say, only 10% — that’s a good indication that you are not testing enough. But the reverse isn’t true: even 100% coverage isn’t a guarantee that you have a good-quality test suite. A test suite that provides high coverage can still be of poor quality.</a:t>
            </a:r>
          </a:p>
        </p:txBody>
      </p:sp>
    </p:spTree>
    <p:extLst>
      <p:ext uri="{BB962C8B-B14F-4D97-AF65-F5344CB8AC3E}">
        <p14:creationId xmlns:p14="http://schemas.microsoft.com/office/powerpoint/2010/main" val="5964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E1C2-ABE0-44DD-9F94-56C963454ADC}"/>
              </a:ext>
            </a:extLst>
          </p:cNvPr>
          <p:cNvSpPr>
            <a:spLocks noGrp="1"/>
          </p:cNvSpPr>
          <p:nvPr>
            <p:ph type="title"/>
          </p:nvPr>
        </p:nvSpPr>
        <p:spPr/>
        <p:txBody>
          <a:bodyPr/>
          <a:lstStyle/>
          <a:p>
            <a:r>
              <a:rPr lang="en-US" b="1" dirty="0"/>
              <a:t>Understanding the code-coverage metric</a:t>
            </a:r>
          </a:p>
        </p:txBody>
      </p:sp>
      <p:sp>
        <p:nvSpPr>
          <p:cNvPr id="3" name="Content Placeholder 2">
            <a:extLst>
              <a:ext uri="{FF2B5EF4-FFF2-40B4-BE49-F238E27FC236}">
                <a16:creationId xmlns:a16="http://schemas.microsoft.com/office/drawing/2014/main" id="{1E4C8709-3208-4887-8004-419C4ABD7F5C}"/>
              </a:ext>
            </a:extLst>
          </p:cNvPr>
          <p:cNvSpPr>
            <a:spLocks noGrp="1"/>
          </p:cNvSpPr>
          <p:nvPr>
            <p:ph idx="1"/>
          </p:nvPr>
        </p:nvSpPr>
        <p:spPr/>
        <p:txBody>
          <a:bodyPr>
            <a:normAutofit/>
          </a:bodyPr>
          <a:lstStyle/>
          <a:p>
            <a:r>
              <a:rPr lang="en-US" b="1" cap="all" dirty="0"/>
              <a:t>EQUATION 1.1: THE CODE COVERAGE (TEST COVERAGE) METRIC IS CALCULATED AS THE RATIO BETWEEN THE NUMBER OF CODE LINES EXECUTED BY THE TEST SUITE AND THE TOTAL NUMBER OF LINES IN THE PRODUCTION CODE BASE.</a:t>
            </a:r>
          </a:p>
          <a:p>
            <a:r>
              <a:rPr lang="en-US" i="1" dirty="0"/>
              <a:t>Code coverage (test coverage) = Lines of code executed / Total number of lines</a:t>
            </a:r>
            <a:endParaRPr lang="en-US" dirty="0"/>
          </a:p>
        </p:txBody>
      </p:sp>
    </p:spTree>
    <p:extLst>
      <p:ext uri="{BB962C8B-B14F-4D97-AF65-F5344CB8AC3E}">
        <p14:creationId xmlns:p14="http://schemas.microsoft.com/office/powerpoint/2010/main" val="47024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D392-54E1-4E3F-A03B-13399B340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C99090-3321-4953-97DC-D511896DAC8F}"/>
              </a:ext>
            </a:extLst>
          </p:cNvPr>
          <p:cNvSpPr>
            <a:spLocks noGrp="1"/>
          </p:cNvSpPr>
          <p:nvPr>
            <p:ph idx="1"/>
          </p:nvPr>
        </p:nvSpPr>
        <p:spPr/>
        <p:txBody>
          <a:bodyPr>
            <a:normAutofit fontScale="25000" lnSpcReduction="20000"/>
          </a:bodyPr>
          <a:lstStyle/>
          <a:p>
            <a:r>
              <a:rPr lang="en-US" dirty="0"/>
              <a:t>public static bool </a:t>
            </a:r>
            <a:r>
              <a:rPr lang="en-US" dirty="0" err="1"/>
              <a:t>IsStringLong</a:t>
            </a:r>
            <a:r>
              <a:rPr lang="en-US" dirty="0"/>
              <a:t>(string input)</a:t>
            </a:r>
          </a:p>
          <a:p>
            <a:r>
              <a:rPr lang="en-US" dirty="0"/>
              <a:t>{</a:t>
            </a:r>
          </a:p>
          <a:p>
            <a:r>
              <a:rPr lang="en-US" dirty="0"/>
              <a:t>    if (</a:t>
            </a:r>
            <a:r>
              <a:rPr lang="en-US" dirty="0" err="1"/>
              <a:t>input.Length</a:t>
            </a:r>
            <a:r>
              <a:rPr lang="en-US" dirty="0"/>
              <a:t> &gt; 5)</a:t>
            </a:r>
          </a:p>
          <a:p>
            <a:r>
              <a:rPr lang="en-US" dirty="0"/>
              <a:t>        return true;</a:t>
            </a:r>
          </a:p>
          <a:p>
            <a:endParaRPr lang="en-US" dirty="0"/>
          </a:p>
          <a:p>
            <a:r>
              <a:rPr lang="en-US" dirty="0"/>
              <a:t>    return false;</a:t>
            </a:r>
          </a:p>
          <a:p>
            <a:r>
              <a:rPr lang="en-US" dirty="0"/>
              <a:t>}</a:t>
            </a:r>
          </a:p>
          <a:p>
            <a:endParaRPr lang="en-US" dirty="0"/>
          </a:p>
          <a:p>
            <a:r>
              <a:rPr lang="en-US" dirty="0"/>
              <a:t>public void Test()</a:t>
            </a:r>
          </a:p>
          <a:p>
            <a:r>
              <a:rPr lang="en-US" dirty="0"/>
              <a:t>{</a:t>
            </a:r>
          </a:p>
          <a:p>
            <a:r>
              <a:rPr lang="en-US" dirty="0"/>
              <a:t>    bool result = </a:t>
            </a:r>
            <a:r>
              <a:rPr lang="en-US" dirty="0" err="1"/>
              <a:t>IsStringLong</a:t>
            </a:r>
            <a:r>
              <a:rPr lang="en-US" dirty="0"/>
              <a:t>("</a:t>
            </a:r>
            <a:r>
              <a:rPr lang="en-US" dirty="0" err="1"/>
              <a:t>abc</a:t>
            </a:r>
            <a:r>
              <a:rPr lang="en-US" dirty="0"/>
              <a:t>");</a:t>
            </a:r>
          </a:p>
          <a:p>
            <a:r>
              <a:rPr lang="en-US" dirty="0"/>
              <a:t>    </a:t>
            </a:r>
            <a:r>
              <a:rPr lang="en-US" dirty="0" err="1"/>
              <a:t>Assert.Equal</a:t>
            </a:r>
            <a:r>
              <a:rPr lang="en-US" dirty="0"/>
              <a:t>(false, result);</a:t>
            </a:r>
          </a:p>
          <a:p>
            <a:r>
              <a:rPr lang="en-US" dirty="0"/>
              <a:t>}</a:t>
            </a:r>
          </a:p>
          <a:p>
            <a:endParaRPr lang="en-US" dirty="0"/>
          </a:p>
          <a:p>
            <a:endParaRPr lang="en-US" dirty="0"/>
          </a:p>
          <a:p>
            <a:r>
              <a:rPr lang="en-US" dirty="0"/>
              <a:t>public static bool </a:t>
            </a:r>
            <a:r>
              <a:rPr lang="en-US" dirty="0" err="1"/>
              <a:t>IsStringLong</a:t>
            </a:r>
            <a:r>
              <a:rPr lang="en-US" dirty="0"/>
              <a:t>(string input)</a:t>
            </a:r>
          </a:p>
          <a:p>
            <a:r>
              <a:rPr lang="en-US" dirty="0"/>
              <a:t>{</a:t>
            </a:r>
          </a:p>
          <a:p>
            <a:r>
              <a:rPr lang="en-US" dirty="0"/>
              <a:t>    return </a:t>
            </a:r>
            <a:r>
              <a:rPr lang="en-US" dirty="0" err="1"/>
              <a:t>input.Length</a:t>
            </a:r>
            <a:r>
              <a:rPr lang="en-US" dirty="0"/>
              <a:t> &gt; 5;</a:t>
            </a:r>
          </a:p>
          <a:p>
            <a:r>
              <a:rPr lang="en-US" dirty="0"/>
              <a:t>}</a:t>
            </a:r>
          </a:p>
          <a:p>
            <a:endParaRPr lang="en-US" dirty="0"/>
          </a:p>
          <a:p>
            <a:r>
              <a:rPr lang="en-US" dirty="0"/>
              <a:t>public void Test()</a:t>
            </a:r>
          </a:p>
          <a:p>
            <a:r>
              <a:rPr lang="en-US" dirty="0"/>
              <a:t>{</a:t>
            </a:r>
          </a:p>
          <a:p>
            <a:r>
              <a:rPr lang="en-US" dirty="0"/>
              <a:t>    bool result = </a:t>
            </a:r>
            <a:r>
              <a:rPr lang="en-US" dirty="0" err="1"/>
              <a:t>IsStringLong</a:t>
            </a:r>
            <a:r>
              <a:rPr lang="en-US" dirty="0"/>
              <a:t>("</a:t>
            </a:r>
            <a:r>
              <a:rPr lang="en-US" dirty="0" err="1"/>
              <a:t>abc</a:t>
            </a:r>
            <a:r>
              <a:rPr lang="en-US" dirty="0"/>
              <a:t>");</a:t>
            </a:r>
          </a:p>
          <a:p>
            <a:r>
              <a:rPr lang="en-US" dirty="0"/>
              <a:t>    </a:t>
            </a:r>
            <a:r>
              <a:rPr lang="en-US" dirty="0" err="1"/>
              <a:t>Assert.Equal</a:t>
            </a:r>
            <a:r>
              <a:rPr lang="en-US" dirty="0"/>
              <a:t>(false, result);</a:t>
            </a:r>
          </a:p>
          <a:p>
            <a:r>
              <a:rPr lang="en-US" dirty="0"/>
              <a:t>}</a:t>
            </a:r>
          </a:p>
          <a:p>
            <a:endParaRPr lang="en-US" dirty="0"/>
          </a:p>
        </p:txBody>
      </p:sp>
    </p:spTree>
    <p:extLst>
      <p:ext uri="{BB962C8B-B14F-4D97-AF65-F5344CB8AC3E}">
        <p14:creationId xmlns:p14="http://schemas.microsoft.com/office/powerpoint/2010/main" val="299687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F425-D1F3-4946-B2DD-1A3504F58F2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8240A68-DD6F-49CA-BE98-DE8E9FA75564}"/>
              </a:ext>
            </a:extLst>
          </p:cNvPr>
          <p:cNvSpPr>
            <a:spLocks noGrp="1"/>
          </p:cNvSpPr>
          <p:nvPr>
            <p:ph idx="1"/>
          </p:nvPr>
        </p:nvSpPr>
        <p:spPr/>
        <p:txBody>
          <a:bodyPr>
            <a:normAutofit fontScale="85000" lnSpcReduction="20000"/>
          </a:bodyPr>
          <a:lstStyle/>
          <a:p>
            <a:r>
              <a:rPr lang="en-US" dirty="0"/>
              <a:t>It’s easy to calculate the code coverage here. The total number of lines in the method is five (curly braces count, too). The number of lines executed by the test is four — the test goes through all the code lines except for the return true statement. This gives us 4/5 = 0.8 = 80% code coverage.</a:t>
            </a:r>
          </a:p>
          <a:p>
            <a:r>
              <a:rPr lang="en-US" dirty="0"/>
              <a:t>Does the code-coverage number change? Yes, it does. Because the test now exercises all three lines of code (the return  statement plus two curly braces), the code coverage increases to 100%.</a:t>
            </a:r>
          </a:p>
          <a:p>
            <a:r>
              <a:rPr lang="en-US" dirty="0"/>
              <a:t>But did I improve the test suite with this refactoring? Of course not. I just shuffled the code inside the method. The test still verifies the same number of possible outcomes.</a:t>
            </a:r>
          </a:p>
          <a:p>
            <a:r>
              <a:rPr lang="en-US" dirty="0"/>
              <a:t>This simple example shows how easy it is to game the coverage numbers. The more compact your code is, the better the test coverage metric becomes, because it only accounts for the raw line numbers. At the same time, squashing more code into less space doesn’t (and shouldn’t) change the value of the test suite or the maintainability of the underlying code base.</a:t>
            </a:r>
          </a:p>
          <a:p>
            <a:endParaRPr lang="en-US" dirty="0"/>
          </a:p>
          <a:p>
            <a:endParaRPr lang="en-US" dirty="0"/>
          </a:p>
        </p:txBody>
      </p:sp>
    </p:spTree>
    <p:extLst>
      <p:ext uri="{BB962C8B-B14F-4D97-AF65-F5344CB8AC3E}">
        <p14:creationId xmlns:p14="http://schemas.microsoft.com/office/powerpoint/2010/main" val="198517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51F-DC8F-42EE-B210-DFDBBA1FB03C}"/>
              </a:ext>
            </a:extLst>
          </p:cNvPr>
          <p:cNvSpPr>
            <a:spLocks noGrp="1"/>
          </p:cNvSpPr>
          <p:nvPr>
            <p:ph type="title"/>
          </p:nvPr>
        </p:nvSpPr>
        <p:spPr/>
        <p:txBody>
          <a:bodyPr/>
          <a:lstStyle/>
          <a:p>
            <a:r>
              <a:rPr lang="en-US" b="1" dirty="0"/>
              <a:t>Understanding the branch coverage metric</a:t>
            </a:r>
            <a:endParaRPr lang="en-US" dirty="0"/>
          </a:p>
        </p:txBody>
      </p:sp>
      <p:sp>
        <p:nvSpPr>
          <p:cNvPr id="3" name="Content Placeholder 2">
            <a:extLst>
              <a:ext uri="{FF2B5EF4-FFF2-40B4-BE49-F238E27FC236}">
                <a16:creationId xmlns:a16="http://schemas.microsoft.com/office/drawing/2014/main" id="{1999E47C-7DD3-4DE5-8A2E-21F0B2A0FC9D}"/>
              </a:ext>
            </a:extLst>
          </p:cNvPr>
          <p:cNvSpPr>
            <a:spLocks noGrp="1"/>
          </p:cNvSpPr>
          <p:nvPr>
            <p:ph idx="1"/>
          </p:nvPr>
        </p:nvSpPr>
        <p:spPr/>
        <p:txBody>
          <a:bodyPr/>
          <a:lstStyle/>
          <a:p>
            <a:r>
              <a:rPr lang="en-US" b="1" cap="all" dirty="0"/>
              <a:t>EQUATION 1.2: THE BRANCH METRIC IS CALCULATED AS THE RATIO OF THE NUMBER OF CODE BRANCHES EXERCISED BY THE TEST SUITE AND THE TOTAL NUMBER OF BRANCHES IN THE PRODUCTION CODE BASE.</a:t>
            </a:r>
          </a:p>
          <a:p>
            <a:r>
              <a:rPr lang="en-US" i="1" dirty="0"/>
              <a:t>Branch coverage = Branches traversed / Total number of branches</a:t>
            </a:r>
            <a:endParaRPr lang="en-US" dirty="0"/>
          </a:p>
          <a:p>
            <a:endParaRPr lang="en-US" dirty="0"/>
          </a:p>
        </p:txBody>
      </p:sp>
    </p:spTree>
    <p:extLst>
      <p:ext uri="{BB962C8B-B14F-4D97-AF65-F5344CB8AC3E}">
        <p14:creationId xmlns:p14="http://schemas.microsoft.com/office/powerpoint/2010/main" val="370948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B9-8CAC-4C04-9B2E-D16C9BD5D56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20A059-841E-4355-AEFD-10EB84C6FE90}"/>
              </a:ext>
            </a:extLst>
          </p:cNvPr>
          <p:cNvPicPr>
            <a:picLocks noGrp="1" noChangeAspect="1"/>
          </p:cNvPicPr>
          <p:nvPr>
            <p:ph idx="1"/>
          </p:nvPr>
        </p:nvPicPr>
        <p:blipFill>
          <a:blip r:embed="rId2"/>
          <a:stretch>
            <a:fillRect/>
          </a:stretch>
        </p:blipFill>
        <p:spPr>
          <a:xfrm>
            <a:off x="3013520" y="1825625"/>
            <a:ext cx="6164959" cy="4351338"/>
          </a:xfrm>
          <a:prstGeom prst="rect">
            <a:avLst/>
          </a:prstGeom>
        </p:spPr>
      </p:pic>
    </p:spTree>
    <p:extLst>
      <p:ext uri="{BB962C8B-B14F-4D97-AF65-F5344CB8AC3E}">
        <p14:creationId xmlns:p14="http://schemas.microsoft.com/office/powerpoint/2010/main" val="316067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4E15-B865-C240-A720-F9DDE0C304F2}"/>
              </a:ext>
            </a:extLst>
          </p:cNvPr>
          <p:cNvSpPr>
            <a:spLocks noGrp="1"/>
          </p:cNvSpPr>
          <p:nvPr>
            <p:ph type="title"/>
          </p:nvPr>
        </p:nvSpPr>
        <p:spPr>
          <a:xfrm>
            <a:off x="838200" y="149367"/>
            <a:ext cx="10515600" cy="1325563"/>
          </a:xfrm>
        </p:spPr>
        <p:txBody>
          <a:bodyPr>
            <a:normAutofit/>
          </a:bodyPr>
          <a:lstStyle/>
          <a:p>
            <a:pPr algn="ctr"/>
            <a:r>
              <a:rPr lang="ro-RO" sz="3200">
                <a:latin typeface="Open Sans" panose="020B0606030504020204" pitchFamily="34" charset="0"/>
                <a:ea typeface="Open Sans" panose="020B0606030504020204" pitchFamily="34" charset="0"/>
                <a:cs typeface="Open Sans" panose="020B0606030504020204" pitchFamily="34" charset="0"/>
              </a:rPr>
              <a:t>To not be afraid of code changes</a:t>
            </a:r>
            <a:endParaRPr lang="ro-RO"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Content Placeholder 3">
            <a:extLst>
              <a:ext uri="{FF2B5EF4-FFF2-40B4-BE49-F238E27FC236}">
                <a16:creationId xmlns:a16="http://schemas.microsoft.com/office/drawing/2014/main" id="{1EA71008-9965-AC44-821E-EABD3EC09B34}"/>
              </a:ext>
            </a:extLst>
          </p:cNvPr>
          <p:cNvPicPr>
            <a:picLocks noGrp="1" noChangeAspect="1"/>
          </p:cNvPicPr>
          <p:nvPr>
            <p:ph idx="1"/>
          </p:nvPr>
        </p:nvPicPr>
        <p:blipFill>
          <a:blip r:embed="rId2"/>
          <a:stretch>
            <a:fillRect/>
          </a:stretch>
        </p:blipFill>
        <p:spPr>
          <a:xfrm>
            <a:off x="1218044" y="3770615"/>
            <a:ext cx="2496228" cy="2496228"/>
          </a:xfrm>
          <a:prstGeom prst="rect">
            <a:avLst/>
          </a:prstGeom>
        </p:spPr>
      </p:pic>
      <p:pic>
        <p:nvPicPr>
          <p:cNvPr id="5" name="Picture 4">
            <a:extLst>
              <a:ext uri="{FF2B5EF4-FFF2-40B4-BE49-F238E27FC236}">
                <a16:creationId xmlns:a16="http://schemas.microsoft.com/office/drawing/2014/main" id="{A6116D76-B397-8C4E-B11F-BBD0ECB8F729}"/>
              </a:ext>
            </a:extLst>
          </p:cNvPr>
          <p:cNvPicPr>
            <a:picLocks noChangeAspect="1"/>
          </p:cNvPicPr>
          <p:nvPr/>
        </p:nvPicPr>
        <p:blipFill>
          <a:blip r:embed="rId3"/>
          <a:stretch>
            <a:fillRect/>
          </a:stretch>
        </p:blipFill>
        <p:spPr>
          <a:xfrm>
            <a:off x="3601256" y="1350556"/>
            <a:ext cx="6398516" cy="4608456"/>
          </a:xfrm>
          <a:prstGeom prst="rect">
            <a:avLst/>
          </a:prstGeom>
        </p:spPr>
      </p:pic>
    </p:spTree>
    <p:extLst>
      <p:ext uri="{BB962C8B-B14F-4D97-AF65-F5344CB8AC3E}">
        <p14:creationId xmlns:p14="http://schemas.microsoft.com/office/powerpoint/2010/main" val="1044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1000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3342-2657-4781-8B0A-49F405083811}"/>
              </a:ext>
            </a:extLst>
          </p:cNvPr>
          <p:cNvSpPr>
            <a:spLocks noGrp="1"/>
          </p:cNvSpPr>
          <p:nvPr>
            <p:ph type="title"/>
          </p:nvPr>
        </p:nvSpPr>
        <p:spPr/>
        <p:txBody>
          <a:bodyPr/>
          <a:lstStyle/>
          <a:p>
            <a:r>
              <a:rPr lang="en-US" b="1"/>
              <a:t>Problems with coverage metrics</a:t>
            </a:r>
            <a:endParaRPr lang="en-US" dirty="0"/>
          </a:p>
        </p:txBody>
      </p:sp>
      <p:sp>
        <p:nvSpPr>
          <p:cNvPr id="3" name="Content Placeholder 2">
            <a:extLst>
              <a:ext uri="{FF2B5EF4-FFF2-40B4-BE49-F238E27FC236}">
                <a16:creationId xmlns:a16="http://schemas.microsoft.com/office/drawing/2014/main" id="{403CE628-5AF4-4940-9A05-C24ABF47BD09}"/>
              </a:ext>
            </a:extLst>
          </p:cNvPr>
          <p:cNvSpPr>
            <a:spLocks noGrp="1"/>
          </p:cNvSpPr>
          <p:nvPr>
            <p:ph idx="1"/>
          </p:nvPr>
        </p:nvSpPr>
        <p:spPr/>
        <p:txBody>
          <a:bodyPr/>
          <a:lstStyle/>
          <a:p>
            <a:r>
              <a:rPr lang="en-US" dirty="0"/>
              <a:t>Although the branch coverage metric yields better results than code coverage, you still can’t rely on either of them to determine the quality of your test suite, for two reasons:</a:t>
            </a:r>
          </a:p>
          <a:p>
            <a:r>
              <a:rPr lang="en-US" dirty="0"/>
              <a:t>You can’t guarantee that the test verifies all the possible outcomes of the system under test.</a:t>
            </a:r>
            <a:br>
              <a:rPr lang="en-US" dirty="0"/>
            </a:br>
            <a:endParaRPr lang="en-US" dirty="0"/>
          </a:p>
          <a:p>
            <a:r>
              <a:rPr lang="en-US" dirty="0"/>
              <a:t>No coverage metric can take into account code paths in external libraries.</a:t>
            </a:r>
            <a:br>
              <a:rPr lang="en-US" dirty="0"/>
            </a:br>
            <a:endParaRPr lang="en-US" dirty="0"/>
          </a:p>
          <a:p>
            <a:r>
              <a:rPr lang="en-US" dirty="0"/>
              <a:t>Let’s look more closely at each of these reasons.</a:t>
            </a:r>
          </a:p>
          <a:p>
            <a:endParaRPr lang="en-US" dirty="0"/>
          </a:p>
        </p:txBody>
      </p:sp>
    </p:spTree>
    <p:extLst>
      <p:ext uri="{BB962C8B-B14F-4D97-AF65-F5344CB8AC3E}">
        <p14:creationId xmlns:p14="http://schemas.microsoft.com/office/powerpoint/2010/main" val="70209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75ED-DFCD-4CB7-9554-0A303C477E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1B501EE-E8CC-4F00-87B3-51C6DCEB0BFF}"/>
              </a:ext>
            </a:extLst>
          </p:cNvPr>
          <p:cNvPicPr>
            <a:picLocks noGrp="1" noChangeAspect="1"/>
          </p:cNvPicPr>
          <p:nvPr>
            <p:ph idx="1"/>
          </p:nvPr>
        </p:nvPicPr>
        <p:blipFill>
          <a:blip r:embed="rId2"/>
          <a:stretch>
            <a:fillRect/>
          </a:stretch>
        </p:blipFill>
        <p:spPr>
          <a:xfrm>
            <a:off x="2928281" y="1825625"/>
            <a:ext cx="6335438" cy="4351338"/>
          </a:xfrm>
          <a:prstGeom prst="rect">
            <a:avLst/>
          </a:prstGeom>
        </p:spPr>
      </p:pic>
    </p:spTree>
    <p:extLst>
      <p:ext uri="{BB962C8B-B14F-4D97-AF65-F5344CB8AC3E}">
        <p14:creationId xmlns:p14="http://schemas.microsoft.com/office/powerpoint/2010/main" val="270974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D64B-EAAF-4B30-A807-22CE8A5E06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46D3AE5-7F91-4716-A47E-0DD914B4D9F4}"/>
              </a:ext>
            </a:extLst>
          </p:cNvPr>
          <p:cNvPicPr>
            <a:picLocks noGrp="1" noChangeAspect="1"/>
          </p:cNvPicPr>
          <p:nvPr>
            <p:ph idx="1"/>
          </p:nvPr>
        </p:nvPicPr>
        <p:blipFill>
          <a:blip r:embed="rId2"/>
          <a:stretch>
            <a:fillRect/>
          </a:stretch>
        </p:blipFill>
        <p:spPr>
          <a:xfrm>
            <a:off x="1704975" y="1967706"/>
            <a:ext cx="8782050" cy="4067175"/>
          </a:xfrm>
          <a:prstGeom prst="rect">
            <a:avLst/>
          </a:prstGeom>
        </p:spPr>
      </p:pic>
    </p:spTree>
    <p:extLst>
      <p:ext uri="{BB962C8B-B14F-4D97-AF65-F5344CB8AC3E}">
        <p14:creationId xmlns:p14="http://schemas.microsoft.com/office/powerpoint/2010/main" val="60601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8A77-7C76-4173-A3D6-89384655D7C4}"/>
              </a:ext>
            </a:extLst>
          </p:cNvPr>
          <p:cNvSpPr>
            <a:spLocks noGrp="1"/>
          </p:cNvSpPr>
          <p:nvPr>
            <p:ph type="title"/>
          </p:nvPr>
        </p:nvSpPr>
        <p:spPr/>
        <p:txBody>
          <a:bodyPr/>
          <a:lstStyle/>
          <a:p>
            <a:r>
              <a:rPr lang="en-US" b="1" dirty="0"/>
              <a:t> Aiming at a particular coverage number</a:t>
            </a:r>
            <a:endParaRPr lang="en-US" dirty="0"/>
          </a:p>
        </p:txBody>
      </p:sp>
      <p:sp>
        <p:nvSpPr>
          <p:cNvPr id="3" name="Content Placeholder 2">
            <a:extLst>
              <a:ext uri="{FF2B5EF4-FFF2-40B4-BE49-F238E27FC236}">
                <a16:creationId xmlns:a16="http://schemas.microsoft.com/office/drawing/2014/main" id="{A3A8740F-5718-4E93-A7E1-EED11BBDA707}"/>
              </a:ext>
            </a:extLst>
          </p:cNvPr>
          <p:cNvSpPr>
            <a:spLocks noGrp="1"/>
          </p:cNvSpPr>
          <p:nvPr>
            <p:ph idx="1"/>
          </p:nvPr>
        </p:nvSpPr>
        <p:spPr/>
        <p:txBody>
          <a:bodyPr>
            <a:normAutofit fontScale="77500" lnSpcReduction="20000"/>
          </a:bodyPr>
          <a:lstStyle/>
          <a:p>
            <a:r>
              <a:rPr lang="en-US" dirty="0"/>
              <a:t>At this point, I hope you can see that relying on coverage metrics to determine the quality of your test suite is not enough. It can also lead to dangerous territory if you start making a specific coverage number a target, be it 100%, 90%, or even a moderate 70%. The best way to view a coverage metric is as an indicator, not a goal in and of itself.</a:t>
            </a:r>
          </a:p>
          <a:p>
            <a:r>
              <a:rPr lang="en-US" dirty="0"/>
              <a:t>Think of a patient in a hospital. Their high temperature might indicate a fever and is a helpful observation. But the hospital shouldn’t make the proper temperature of this patient a goal to target by any means necessary. Otherwise, the hospital might end up with the quick and "efficient" solution of installing an air conditioner next to the patient and regulating their temperature by adjusting the amount of cold air flowing onto their skin. Of course, this approach doesn’t make any sense.</a:t>
            </a:r>
          </a:p>
          <a:p>
            <a:r>
              <a:rPr lang="en-US" dirty="0"/>
              <a:t>Likewise, targeting a specific coverage number creates a perverse incentive that goes against the goal of unit testing. Instead of focusing on testing the things that matter, people start to seek ways to attain this artificial target. Proper unit testing is difficult enough already. </a:t>
            </a:r>
            <a:r>
              <a:rPr lang="en-US"/>
              <a:t>Imposing a mandatory coverage number only distracts developers from being mindful about what they test, and makes proper unit testing even harder to achieve.</a:t>
            </a:r>
          </a:p>
          <a:p>
            <a:endParaRPr lang="en-US"/>
          </a:p>
        </p:txBody>
      </p:sp>
    </p:spTree>
    <p:extLst>
      <p:ext uri="{BB962C8B-B14F-4D97-AF65-F5344CB8AC3E}">
        <p14:creationId xmlns:p14="http://schemas.microsoft.com/office/powerpoint/2010/main" val="614354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78E39F-E214-401A-9415-9BD27C62F12D}"/>
              </a:ext>
            </a:extLst>
          </p:cNvPr>
          <p:cNvPicPr>
            <a:picLocks noChangeAspect="1"/>
          </p:cNvPicPr>
          <p:nvPr/>
        </p:nvPicPr>
        <p:blipFill rotWithShape="1">
          <a:blip r:embed="rId2"/>
          <a:srcRect t="5252" b="8209"/>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4D759E3-4804-BA40-9129-B3060B36E78B}"/>
              </a:ext>
            </a:extLst>
          </p:cNvPr>
          <p:cNvSpPr>
            <a:spLocks noGrp="1"/>
          </p:cNvSpPr>
          <p:nvPr>
            <p:ph type="ctrTitle"/>
          </p:nvPr>
        </p:nvSpPr>
        <p:spPr>
          <a:xfrm>
            <a:off x="8022021" y="3231931"/>
            <a:ext cx="3852041" cy="1834056"/>
          </a:xfrm>
        </p:spPr>
        <p:txBody>
          <a:bodyPr>
            <a:normAutofit/>
          </a:bodyPr>
          <a:lstStyle/>
          <a:p>
            <a:br>
              <a:rPr lang="ro-RO" sz="4000">
                <a:latin typeface="Open Sans" panose="020B0606030504020204" pitchFamily="34" charset="0"/>
                <a:ea typeface="Open Sans" panose="020B0606030504020204" pitchFamily="34" charset="0"/>
                <a:cs typeface="Open Sans" panose="020B0606030504020204" pitchFamily="34" charset="0"/>
              </a:rPr>
            </a:br>
            <a:r>
              <a:rPr lang="ro-RO" sz="4000">
                <a:latin typeface="Open Sans" panose="020B0606030504020204" pitchFamily="34" charset="0"/>
                <a:ea typeface="Open Sans" panose="020B0606030504020204" pitchFamily="34" charset="0"/>
                <a:cs typeface="Open Sans" panose="020B0606030504020204" pitchFamily="34" charset="0"/>
              </a:rPr>
              <a:t>How we test?</a:t>
            </a:r>
          </a:p>
        </p:txBody>
      </p:sp>
      <p:sp>
        <p:nvSpPr>
          <p:cNvPr id="3" name="Subtitle 2">
            <a:extLst>
              <a:ext uri="{FF2B5EF4-FFF2-40B4-BE49-F238E27FC236}">
                <a16:creationId xmlns:a16="http://schemas.microsoft.com/office/drawing/2014/main" id="{20E3F203-2B43-AC41-B643-CCF5D4D7902F}"/>
              </a:ext>
            </a:extLst>
          </p:cNvPr>
          <p:cNvSpPr>
            <a:spLocks noGrp="1"/>
          </p:cNvSpPr>
          <p:nvPr>
            <p:ph type="subTitle" idx="1"/>
          </p:nvPr>
        </p:nvSpPr>
        <p:spPr>
          <a:xfrm>
            <a:off x="7782910" y="5242675"/>
            <a:ext cx="4330262" cy="683284"/>
          </a:xfrm>
        </p:spPr>
        <p:txBody>
          <a:bodyPr>
            <a:normAutofit/>
          </a:bodyPr>
          <a:lstStyle/>
          <a:p>
            <a:endParaRPr lang="ro-RO"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27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59EB-C88E-E241-9817-C1E8BF9B6601}"/>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AD56C35D-06B8-8743-8122-94377528EACF}"/>
              </a:ext>
            </a:extLst>
          </p:cNvPr>
          <p:cNvSpPr>
            <a:spLocks noGrp="1"/>
          </p:cNvSpPr>
          <p:nvPr>
            <p:ph idx="1"/>
          </p:nvPr>
        </p:nvSpPr>
        <p:spPr/>
        <p:txBody>
          <a:bodyPr>
            <a:normAutofit fontScale="92500" lnSpcReduction="10000"/>
          </a:bodyPr>
          <a:lstStyle/>
          <a:p>
            <a:r>
              <a:rPr lang="ro-RO" dirty="0">
                <a:hlinkClick r:id="rId2"/>
              </a:rPr>
              <a:t>https://stackoverflow.com/questions/29669393/override-default-spring-boot-application-properties-settings-in-junit-test</a:t>
            </a:r>
            <a:endParaRPr lang="ro-RO" dirty="0"/>
          </a:p>
          <a:p>
            <a:pPr marL="0" indent="0">
              <a:buNone/>
            </a:pPr>
            <a:endParaRPr lang="ro-RO" dirty="0"/>
          </a:p>
          <a:p>
            <a:pPr fontAlgn="base"/>
            <a:r>
              <a:rPr lang="ro-RO" dirty="0"/>
              <a:t>[</a:t>
            </a:r>
            <a:r>
              <a:rPr lang="ro-RO" i="1" dirty="0"/>
              <a:t>Update: </a:t>
            </a:r>
            <a:r>
              <a:rPr lang="ro-RO" i="1" dirty="0" err="1"/>
              <a:t>Overriding</a:t>
            </a:r>
            <a:r>
              <a:rPr lang="ro-RO" i="1" dirty="0"/>
              <a:t> </a:t>
            </a:r>
            <a:r>
              <a:rPr lang="ro-RO" i="1" dirty="0" err="1"/>
              <a:t>certain</a:t>
            </a:r>
            <a:r>
              <a:rPr lang="ro-RO" i="1" dirty="0"/>
              <a:t> </a:t>
            </a:r>
            <a:r>
              <a:rPr lang="ro-RO" i="1" dirty="0" err="1"/>
              <a:t>properties</a:t>
            </a:r>
            <a:r>
              <a:rPr lang="ro-RO" i="1" dirty="0"/>
              <a:t> for </a:t>
            </a:r>
            <a:r>
              <a:rPr lang="ro-RO" i="1" dirty="0" err="1"/>
              <a:t>testing</a:t>
            </a:r>
            <a:r>
              <a:rPr lang="ro-RO" dirty="0"/>
              <a:t>]</a:t>
            </a:r>
          </a:p>
          <a:p>
            <a:pPr fontAlgn="base"/>
            <a:r>
              <a:rPr lang="ro-RO" dirty="0" err="1"/>
              <a:t>Add</a:t>
            </a:r>
            <a:r>
              <a:rPr lang="ro-RO" dirty="0"/>
              <a:t> </a:t>
            </a:r>
            <a:r>
              <a:rPr lang="ro-RO" dirty="0" err="1"/>
              <a:t>src</a:t>
            </a:r>
            <a:r>
              <a:rPr lang="ro-RO" dirty="0"/>
              <a:t>/</a:t>
            </a:r>
            <a:r>
              <a:rPr lang="ro-RO" dirty="0" err="1"/>
              <a:t>main</a:t>
            </a:r>
            <a:r>
              <a:rPr lang="ro-RO" dirty="0"/>
              <a:t>/</a:t>
            </a:r>
            <a:r>
              <a:rPr lang="ro-RO" dirty="0" err="1"/>
              <a:t>resources</a:t>
            </a:r>
            <a:r>
              <a:rPr lang="ro-RO" dirty="0"/>
              <a:t>/</a:t>
            </a:r>
            <a:r>
              <a:rPr lang="ro-RO" dirty="0" err="1"/>
              <a:t>application-test.properties</a:t>
            </a:r>
            <a:r>
              <a:rPr lang="ro-RO" dirty="0"/>
              <a:t>.</a:t>
            </a:r>
          </a:p>
          <a:p>
            <a:pPr fontAlgn="base"/>
            <a:r>
              <a:rPr lang="ro-RO" dirty="0" err="1"/>
              <a:t>Annotate</a:t>
            </a:r>
            <a:r>
              <a:rPr lang="ro-RO" dirty="0"/>
              <a:t> test </a:t>
            </a:r>
            <a:r>
              <a:rPr lang="ro-RO" dirty="0" err="1"/>
              <a:t>class</a:t>
            </a:r>
            <a:r>
              <a:rPr lang="ro-RO" dirty="0"/>
              <a:t> </a:t>
            </a:r>
            <a:r>
              <a:rPr lang="ro-RO" dirty="0" err="1"/>
              <a:t>with</a:t>
            </a:r>
            <a:r>
              <a:rPr lang="ro-RO" dirty="0"/>
              <a:t> @</a:t>
            </a:r>
            <a:r>
              <a:rPr lang="ro-RO" dirty="0" err="1"/>
              <a:t>ActiveProfiles</a:t>
            </a:r>
            <a:r>
              <a:rPr lang="ro-RO" dirty="0"/>
              <a:t>("test").</a:t>
            </a:r>
          </a:p>
          <a:p>
            <a:pPr fontAlgn="base"/>
            <a:r>
              <a:rPr lang="ro-RO" dirty="0" err="1"/>
              <a:t>This</a:t>
            </a:r>
            <a:r>
              <a:rPr lang="ro-RO" dirty="0"/>
              <a:t> </a:t>
            </a:r>
            <a:r>
              <a:rPr lang="ro-RO" dirty="0" err="1"/>
              <a:t>loads</a:t>
            </a:r>
            <a:r>
              <a:rPr lang="ro-RO" dirty="0"/>
              <a:t> </a:t>
            </a:r>
            <a:r>
              <a:rPr lang="ro-RO" dirty="0" err="1"/>
              <a:t>application.properties</a:t>
            </a:r>
            <a:r>
              <a:rPr lang="ro-RO" dirty="0"/>
              <a:t> </a:t>
            </a:r>
            <a:r>
              <a:rPr lang="ro-RO" dirty="0" err="1"/>
              <a:t>and</a:t>
            </a:r>
            <a:r>
              <a:rPr lang="ro-RO" dirty="0"/>
              <a:t> </a:t>
            </a:r>
            <a:r>
              <a:rPr lang="ro-RO" i="1" dirty="0" err="1"/>
              <a:t>then</a:t>
            </a:r>
            <a:r>
              <a:rPr lang="ro-RO" dirty="0"/>
              <a:t> </a:t>
            </a:r>
            <a:r>
              <a:rPr lang="ro-RO" dirty="0" err="1"/>
              <a:t>application-test.properties</a:t>
            </a:r>
            <a:r>
              <a:rPr lang="ro-RO" dirty="0"/>
              <a:t> </a:t>
            </a:r>
            <a:r>
              <a:rPr lang="ro-RO" dirty="0" err="1"/>
              <a:t>properties</a:t>
            </a:r>
            <a:r>
              <a:rPr lang="ro-RO" dirty="0"/>
              <a:t> </a:t>
            </a:r>
            <a:r>
              <a:rPr lang="ro-RO" dirty="0" err="1"/>
              <a:t>into</a:t>
            </a:r>
            <a:r>
              <a:rPr lang="ro-RO" dirty="0"/>
              <a:t> </a:t>
            </a:r>
            <a:r>
              <a:rPr lang="ro-RO" dirty="0" err="1"/>
              <a:t>application</a:t>
            </a:r>
            <a:r>
              <a:rPr lang="ro-RO" dirty="0"/>
              <a:t> context for </a:t>
            </a:r>
            <a:r>
              <a:rPr lang="ro-RO" dirty="0" err="1"/>
              <a:t>the</a:t>
            </a:r>
            <a:r>
              <a:rPr lang="ro-RO" dirty="0"/>
              <a:t> test case, as per </a:t>
            </a:r>
            <a:r>
              <a:rPr lang="ro-RO" dirty="0" err="1"/>
              <a:t>rules</a:t>
            </a:r>
            <a:r>
              <a:rPr lang="ro-RO" dirty="0"/>
              <a:t> </a:t>
            </a:r>
            <a:r>
              <a:rPr lang="ro-RO" dirty="0" err="1"/>
              <a:t>defined</a:t>
            </a:r>
            <a:r>
              <a:rPr lang="ro-RO" dirty="0"/>
              <a:t> </a:t>
            </a:r>
            <a:r>
              <a:rPr lang="ro-RO" u="sng" dirty="0">
                <a:hlinkClick r:id="rId3"/>
              </a:rPr>
              <a:t>here</a:t>
            </a:r>
            <a:r>
              <a:rPr lang="ro-RO" dirty="0"/>
              <a:t>.</a:t>
            </a:r>
          </a:p>
          <a:p>
            <a:pPr fontAlgn="base"/>
            <a:r>
              <a:rPr lang="ro-RO" dirty="0" err="1"/>
              <a:t>Conclusion</a:t>
            </a:r>
            <a:r>
              <a:rPr lang="ro-RO" dirty="0"/>
              <a:t>: </a:t>
            </a:r>
            <a:r>
              <a:rPr lang="ro-RO" dirty="0" err="1"/>
              <a:t>ActiveProfiles</a:t>
            </a:r>
            <a:r>
              <a:rPr lang="ro-RO" dirty="0"/>
              <a:t> </a:t>
            </a:r>
            <a:r>
              <a:rPr lang="ro-RO" dirty="0" err="1"/>
              <a:t>will</a:t>
            </a:r>
            <a:r>
              <a:rPr lang="ro-RO" dirty="0"/>
              <a:t> </a:t>
            </a:r>
            <a:r>
              <a:rPr lang="ro-RO" dirty="0" err="1"/>
              <a:t>append</a:t>
            </a:r>
            <a:r>
              <a:rPr lang="ro-RO" dirty="0"/>
              <a:t> </a:t>
            </a:r>
            <a:r>
              <a:rPr lang="ro-RO" dirty="0" err="1"/>
              <a:t>the</a:t>
            </a:r>
            <a:r>
              <a:rPr lang="ro-RO" dirty="0"/>
              <a:t> </a:t>
            </a:r>
            <a:r>
              <a:rPr lang="ro-RO" dirty="0" err="1"/>
              <a:t>properties</a:t>
            </a:r>
            <a:r>
              <a:rPr lang="ro-RO" dirty="0"/>
              <a:t> file </a:t>
            </a:r>
            <a:r>
              <a:rPr lang="ro-RO" dirty="0" err="1"/>
              <a:t>with</a:t>
            </a:r>
            <a:r>
              <a:rPr lang="ro-RO" dirty="0"/>
              <a:t> </a:t>
            </a:r>
            <a:r>
              <a:rPr lang="ro-RO" dirty="0" err="1"/>
              <a:t>the</a:t>
            </a:r>
            <a:r>
              <a:rPr lang="ro-RO" dirty="0"/>
              <a:t> </a:t>
            </a:r>
            <a:r>
              <a:rPr lang="ro-RO" dirty="0" err="1"/>
              <a:t>name</a:t>
            </a:r>
            <a:r>
              <a:rPr lang="ro-RO" dirty="0"/>
              <a:t> of </a:t>
            </a:r>
            <a:r>
              <a:rPr lang="ro-RO" dirty="0" err="1"/>
              <a:t>the</a:t>
            </a:r>
            <a:r>
              <a:rPr lang="ro-RO" dirty="0"/>
              <a:t> </a:t>
            </a:r>
            <a:r>
              <a:rPr lang="ro-RO" dirty="0" err="1"/>
              <a:t>property</a:t>
            </a:r>
            <a:r>
              <a:rPr lang="ro-RO" dirty="0"/>
              <a:t> </a:t>
            </a:r>
            <a:r>
              <a:rPr lang="ro-RO"/>
              <a:t>ex:@</a:t>
            </a:r>
            <a:r>
              <a:rPr lang="ro-RO" dirty="0" err="1"/>
              <a:t>ActiveProfiles</a:t>
            </a:r>
            <a:r>
              <a:rPr lang="ro-RO" dirty="0"/>
              <a:t>(”</a:t>
            </a:r>
            <a:r>
              <a:rPr lang="ro-RO" dirty="0" err="1"/>
              <a:t>foobar</a:t>
            </a:r>
            <a:r>
              <a:rPr lang="ro-RO" dirty="0"/>
              <a:t>") -&gt; </a:t>
            </a:r>
            <a:r>
              <a:rPr lang="ro-RO" dirty="0" err="1"/>
              <a:t>application</a:t>
            </a:r>
            <a:r>
              <a:rPr lang="ro-RO" dirty="0"/>
              <a:t>- </a:t>
            </a:r>
            <a:r>
              <a:rPr lang="ro-RO" dirty="0" err="1"/>
              <a:t>foobar.properties</a:t>
            </a:r>
            <a:endParaRPr lang="ro-RO" dirty="0"/>
          </a:p>
          <a:p>
            <a:endParaRPr lang="ro-RO" dirty="0"/>
          </a:p>
        </p:txBody>
      </p:sp>
    </p:spTree>
    <p:extLst>
      <p:ext uri="{BB962C8B-B14F-4D97-AF65-F5344CB8AC3E}">
        <p14:creationId xmlns:p14="http://schemas.microsoft.com/office/powerpoint/2010/main" val="13705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E08C-1033-D34B-883E-E93762E2AFF4}"/>
              </a:ext>
            </a:extLst>
          </p:cNvPr>
          <p:cNvSpPr>
            <a:spLocks noGrp="1"/>
          </p:cNvSpPr>
          <p:nvPr>
            <p:ph type="title"/>
          </p:nvPr>
        </p:nvSpPr>
        <p:spPr/>
        <p:txBody>
          <a:bodyPr/>
          <a:lstStyle/>
          <a:p>
            <a:r>
              <a:rPr lang="ro-RO">
                <a:latin typeface="Open Sans" panose="020B0606030504020204" pitchFamily="34" charset="0"/>
                <a:ea typeface="Open Sans" panose="020B0606030504020204" pitchFamily="34" charset="0"/>
                <a:cs typeface="Open Sans" panose="020B0606030504020204" pitchFamily="34" charset="0"/>
              </a:rPr>
              <a:t>It </a:t>
            </a:r>
            <a:r>
              <a:rPr lang="ro-RO" dirty="0" err="1">
                <a:latin typeface="Open Sans" panose="020B0606030504020204" pitchFamily="34" charset="0"/>
                <a:ea typeface="Open Sans" panose="020B0606030504020204" pitchFamily="34" charset="0"/>
                <a:cs typeface="Open Sans" panose="020B0606030504020204" pitchFamily="34" charset="0"/>
              </a:rPr>
              <a:t>facilitates</a:t>
            </a:r>
            <a:r>
              <a:rPr lang="ro-RO" dirty="0">
                <a:latin typeface="Open Sans" panose="020B0606030504020204" pitchFamily="34" charset="0"/>
                <a:ea typeface="Open Sans" panose="020B0606030504020204" pitchFamily="34" charset="0"/>
                <a:cs typeface="Open Sans" panose="020B0606030504020204" pitchFamily="34" charset="0"/>
              </a:rPr>
              <a:t> </a:t>
            </a:r>
            <a:r>
              <a:rPr lang="ro-RO" dirty="0" err="1">
                <a:latin typeface="Open Sans" panose="020B0606030504020204" pitchFamily="34" charset="0"/>
                <a:ea typeface="Open Sans" panose="020B0606030504020204" pitchFamily="34" charset="0"/>
                <a:cs typeface="Open Sans" panose="020B0606030504020204" pitchFamily="34" charset="0"/>
              </a:rPr>
              <a:t>change</a:t>
            </a:r>
            <a:r>
              <a:rPr lang="ro-RO" dirty="0">
                <a:latin typeface="Open Sans" panose="020B0606030504020204" pitchFamily="34" charset="0"/>
                <a:ea typeface="Open Sans" panose="020B0606030504020204" pitchFamily="34" charset="0"/>
                <a:cs typeface="Open Sans" panose="020B0606030504020204" pitchFamily="34" charset="0"/>
              </a:rPr>
              <a:t> (</a:t>
            </a:r>
            <a:r>
              <a:rPr lang="ro-RO" dirty="0" err="1">
                <a:latin typeface="Open Sans" panose="020B0606030504020204" pitchFamily="34" charset="0"/>
                <a:ea typeface="Open Sans" panose="020B0606030504020204" pitchFamily="34" charset="0"/>
                <a:cs typeface="Open Sans" panose="020B0606030504020204" pitchFamily="34" charset="0"/>
              </a:rPr>
              <a:t>refactoring</a:t>
            </a:r>
            <a:r>
              <a:rPr lang="ro-RO"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Content Placeholder 2">
            <a:extLst>
              <a:ext uri="{FF2B5EF4-FFF2-40B4-BE49-F238E27FC236}">
                <a16:creationId xmlns:a16="http://schemas.microsoft.com/office/drawing/2014/main" id="{ED78C6CC-9590-324E-B611-FC92051C1D1F}"/>
              </a:ext>
            </a:extLst>
          </p:cNvPr>
          <p:cNvSpPr>
            <a:spLocks noGrp="1"/>
          </p:cNvSpPr>
          <p:nvPr>
            <p:ph idx="1"/>
          </p:nvPr>
        </p:nvSpPr>
        <p:spPr/>
        <p:txBody>
          <a:bodyPr/>
          <a:lstStyle/>
          <a:p>
            <a:endParaRPr lang="ro-RO" dirty="0"/>
          </a:p>
        </p:txBody>
      </p:sp>
    </p:spTree>
    <p:extLst>
      <p:ext uri="{BB962C8B-B14F-4D97-AF65-F5344CB8AC3E}">
        <p14:creationId xmlns:p14="http://schemas.microsoft.com/office/powerpoint/2010/main" val="99829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850E-4D8C-49E0-8BE0-74E86B19C0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2AC476-1F8F-4B09-AC64-1A87543E36FE}"/>
              </a:ext>
            </a:extLst>
          </p:cNvPr>
          <p:cNvSpPr>
            <a:spLocks noGrp="1"/>
          </p:cNvSpPr>
          <p:nvPr>
            <p:ph idx="1"/>
          </p:nvPr>
        </p:nvSpPr>
        <p:spPr/>
        <p:txBody>
          <a:bodyPr>
            <a:normAutofit fontScale="85000" lnSpcReduction="20000"/>
          </a:bodyPr>
          <a:lstStyle/>
          <a:p>
            <a:r>
              <a:rPr lang="en-US" dirty="0"/>
              <a:t>Learning unit testing doesn’t stop at mastering the technical bits of it, such as your favorite test framework, mocking library, and so on. There’s much more to unit testing than the act of writing tests. You always have to strive to achieve the best return on the time you invest in unit testing, minimizing the effort you put into tests and maximizing the benefits they provide. Achieving both things isn’t an easy task.</a:t>
            </a:r>
          </a:p>
          <a:p>
            <a:r>
              <a:rPr lang="en-US" dirty="0"/>
              <a:t>It’s fascinating to watch projects that have achieved this balance: they grow effortlessly, don’t require much maintenance, and can quickly adapt to their customers' ever-changing needs. It’s equally frustrating to see projects that failed to do so. Despite all the effort and an impressive number of unit tests, such projects drag on slowly, with lots of bugs and upkeep costs.</a:t>
            </a:r>
          </a:p>
          <a:p>
            <a:r>
              <a:rPr lang="en-US" dirty="0"/>
              <a:t>That’s the difference between various unit testing techniques. Some yield great outcomes and help maintain software quality. Others don’t: they result in tests that don’t contribute much, break often, and require a lot of maintenance in general.</a:t>
            </a:r>
          </a:p>
        </p:txBody>
      </p:sp>
    </p:spTree>
    <p:extLst>
      <p:ext uri="{BB962C8B-B14F-4D97-AF65-F5344CB8AC3E}">
        <p14:creationId xmlns:p14="http://schemas.microsoft.com/office/powerpoint/2010/main" val="277040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B214-9AE0-44C7-B69B-CD3D65047B17}"/>
              </a:ext>
            </a:extLst>
          </p:cNvPr>
          <p:cNvSpPr>
            <a:spLocks noGrp="1"/>
          </p:cNvSpPr>
          <p:nvPr>
            <p:ph type="title"/>
          </p:nvPr>
        </p:nvSpPr>
        <p:spPr/>
        <p:txBody>
          <a:bodyPr/>
          <a:lstStyle/>
          <a:p>
            <a:r>
              <a:rPr lang="en-US" dirty="0"/>
              <a:t>Current state of unit testing</a:t>
            </a:r>
          </a:p>
        </p:txBody>
      </p:sp>
      <p:sp>
        <p:nvSpPr>
          <p:cNvPr id="3" name="Content Placeholder 2">
            <a:extLst>
              <a:ext uri="{FF2B5EF4-FFF2-40B4-BE49-F238E27FC236}">
                <a16:creationId xmlns:a16="http://schemas.microsoft.com/office/drawing/2014/main" id="{0FDC9002-D2F3-44D1-93D3-07D30207B227}"/>
              </a:ext>
            </a:extLst>
          </p:cNvPr>
          <p:cNvSpPr>
            <a:spLocks noGrp="1"/>
          </p:cNvSpPr>
          <p:nvPr>
            <p:ph idx="1"/>
          </p:nvPr>
        </p:nvSpPr>
        <p:spPr/>
        <p:txBody>
          <a:bodyPr/>
          <a:lstStyle/>
          <a:p>
            <a:r>
              <a:rPr lang="en-US" dirty="0"/>
              <a:t>For the past two decades, there’s been a push toward adopting unit testing. The push has been so successful that unit testing is now considered mandatory in most companies. Most programmers practice unit testing and understand its importance. There’s no longer any dispute as to whether you should do it. Unless you’re working on a throw-away project, the answer is: you do.</a:t>
            </a:r>
          </a:p>
        </p:txBody>
      </p:sp>
    </p:spTree>
    <p:extLst>
      <p:ext uri="{BB962C8B-B14F-4D97-AF65-F5344CB8AC3E}">
        <p14:creationId xmlns:p14="http://schemas.microsoft.com/office/powerpoint/2010/main" val="39763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6521-CABF-4E58-BD47-8BDEABC522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10821C-E437-4400-A257-BCC2B61F538C}"/>
              </a:ext>
            </a:extLst>
          </p:cNvPr>
          <p:cNvSpPr>
            <a:spLocks noGrp="1"/>
          </p:cNvSpPr>
          <p:nvPr>
            <p:ph idx="1"/>
          </p:nvPr>
        </p:nvSpPr>
        <p:spPr/>
        <p:txBody>
          <a:bodyPr>
            <a:normAutofit fontScale="92500"/>
          </a:bodyPr>
          <a:lstStyle/>
          <a:p>
            <a:r>
              <a:rPr lang="en-US" dirty="0"/>
              <a:t>But, as with all new technologies, unit testing continues to evolve. The discussion has shifted from "Should we </a:t>
            </a:r>
            <a:r>
              <a:rPr lang="en-US" i="1" dirty="0"/>
              <a:t>write</a:t>
            </a:r>
            <a:r>
              <a:rPr lang="en-US" dirty="0"/>
              <a:t> unit tests?" to "What does it mean to write </a:t>
            </a:r>
            <a:r>
              <a:rPr lang="en-US" i="1" dirty="0"/>
              <a:t>good</a:t>
            </a:r>
            <a:r>
              <a:rPr lang="en-US" dirty="0"/>
              <a:t> unit tests?" This is where the main confusion still lies.</a:t>
            </a:r>
          </a:p>
          <a:p>
            <a:r>
              <a:rPr lang="en-US" dirty="0"/>
              <a:t>You can see the results of this confusion in software projects. Many projects have automated tests; they may even have a lot of them. But the existence of those tests often doesn’t provide the results the developers hope for. It can still take programmers a lot of effort to make progress in such projects. New features take forever to implement, new bugs constantly appear in the already implemented and accepted functionality, and the unit tests that are supposed to help don’t seem to mitigate this situation at all. They can even make it worse.</a:t>
            </a:r>
          </a:p>
          <a:p>
            <a:endParaRPr lang="en-US" dirty="0"/>
          </a:p>
        </p:txBody>
      </p:sp>
    </p:spTree>
    <p:extLst>
      <p:ext uri="{BB962C8B-B14F-4D97-AF65-F5344CB8AC3E}">
        <p14:creationId xmlns:p14="http://schemas.microsoft.com/office/powerpoint/2010/main" val="328766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D198-8886-47F4-97BB-BD3FA5DEA15A}"/>
              </a:ext>
            </a:extLst>
          </p:cNvPr>
          <p:cNvSpPr>
            <a:spLocks noGrp="1"/>
          </p:cNvSpPr>
          <p:nvPr>
            <p:ph type="title"/>
          </p:nvPr>
        </p:nvSpPr>
        <p:spPr/>
        <p:txBody>
          <a:bodyPr/>
          <a:lstStyle/>
          <a:p>
            <a:r>
              <a:rPr lang="en-US" b="1"/>
              <a:t> The goal of unit testing</a:t>
            </a:r>
            <a:br>
              <a:rPr lang="en-US" b="1"/>
            </a:br>
            <a:endParaRPr lang="en-US" dirty="0"/>
          </a:p>
        </p:txBody>
      </p:sp>
      <p:sp>
        <p:nvSpPr>
          <p:cNvPr id="3" name="Content Placeholder 2">
            <a:extLst>
              <a:ext uri="{FF2B5EF4-FFF2-40B4-BE49-F238E27FC236}">
                <a16:creationId xmlns:a16="http://schemas.microsoft.com/office/drawing/2014/main" id="{E672C4ED-1659-4CD1-9555-74B7BE6278A5}"/>
              </a:ext>
            </a:extLst>
          </p:cNvPr>
          <p:cNvSpPr>
            <a:spLocks noGrp="1"/>
          </p:cNvSpPr>
          <p:nvPr>
            <p:ph idx="1"/>
          </p:nvPr>
        </p:nvSpPr>
        <p:spPr/>
        <p:txBody>
          <a:bodyPr>
            <a:normAutofit fontScale="85000" lnSpcReduction="20000"/>
          </a:bodyPr>
          <a:lstStyle/>
          <a:p>
            <a:r>
              <a:rPr lang="en-US"/>
              <a:t>Before taking a deep dive into the topic of unit testing, let’s step back and consider the goal that unit testing helps you to achieve. It’s often said that unit testing practices lead to a better design. And it’s true: the necessity to write unit tests for a code base normally leads to a better design. But that’s not the main goal of unit testing; it’s merely a pleasant side effect.</a:t>
            </a:r>
          </a:p>
          <a:p>
            <a:r>
              <a:rPr lang="en-US"/>
              <a:t>The ability to unit test a piece of code is a nice litmus test, but it only works in one direction. It’s a good negative indicator — it points out poor-quality code with relatively high accuracy. If you find that code is hard to unit test, it’s a strong sign that the code needs improvement. The poor quality usually manifests itself in </a:t>
            </a:r>
            <a:r>
              <a:rPr lang="en-US" i="1"/>
              <a:t>tight coupling</a:t>
            </a:r>
            <a:r>
              <a:rPr lang="en-US"/>
              <a:t>, which means different pieces of production code are not decoupled from each other enough, and it’s hard to test them separately.</a:t>
            </a:r>
          </a:p>
          <a:p>
            <a:r>
              <a:rPr lang="en-US"/>
              <a:t>Unfortunately, the ability to unit test a piece of code is a bad positive indicator. The fact that you can easily unit test your code base doesn’t necessarily mean it’s of good quality. The project can be a disaster even when it exhibits a high degree of decoupling.</a:t>
            </a:r>
          </a:p>
          <a:p>
            <a:endParaRPr lang="en-US" dirty="0"/>
          </a:p>
        </p:txBody>
      </p:sp>
    </p:spTree>
    <p:extLst>
      <p:ext uri="{BB962C8B-B14F-4D97-AF65-F5344CB8AC3E}">
        <p14:creationId xmlns:p14="http://schemas.microsoft.com/office/powerpoint/2010/main" val="24652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01 FIG 1 with without tests">
            <a:extLst>
              <a:ext uri="{FF2B5EF4-FFF2-40B4-BE49-F238E27FC236}">
                <a16:creationId xmlns:a16="http://schemas.microsoft.com/office/drawing/2014/main" id="{58393C5A-ABA7-4948-A42E-05CAEEBB6B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5" r="-1" b="-1"/>
          <a:stretch/>
        </p:blipFill>
        <p:spPr bwMode="auto">
          <a:xfrm>
            <a:off x="431150" y="1719072"/>
            <a:ext cx="6699787" cy="45171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C444E33-3C94-4DDA-AC41-B0C622D24294}"/>
              </a:ext>
            </a:extLst>
          </p:cNvPr>
          <p:cNvSpPr>
            <a:spLocks noGrp="1"/>
          </p:cNvSpPr>
          <p:nvPr>
            <p:ph idx="1"/>
          </p:nvPr>
        </p:nvSpPr>
        <p:spPr>
          <a:xfrm>
            <a:off x="7938752" y="2020824"/>
            <a:ext cx="3455097" cy="3959352"/>
          </a:xfrm>
        </p:spPr>
        <p:txBody>
          <a:bodyPr anchor="ctr">
            <a:normAutofit/>
          </a:bodyPr>
          <a:lstStyle/>
          <a:p>
            <a:r>
              <a:rPr lang="en-US" sz="1300"/>
              <a:t>What is the goal of unit testing, then? The goal is to enable sustainable growth of the software project. The term </a:t>
            </a:r>
            <a:r>
              <a:rPr lang="en-US" sz="1300" i="1"/>
              <a:t>sustainable</a:t>
            </a:r>
            <a:r>
              <a:rPr lang="en-US" sz="1300"/>
              <a:t> is key. It’s quite easy to grow a project, especially when you start from scratch. It’s much harder to sustain this growth over time.</a:t>
            </a:r>
          </a:p>
          <a:p>
            <a:r>
              <a:rPr lang="en-US" sz="1300"/>
              <a:t>Figure </a:t>
            </a:r>
            <a:r>
              <a:rPr lang="en-US" sz="1300" u="sng">
                <a:hlinkClick r:id="rId3" tooltip="Figure 1.1. The difference in growth dynamics between projects with and without tests. A project without tests has a head start but quickly slows down to the point that it’s hard to make any progress."/>
              </a:rPr>
              <a:t>1.1</a:t>
            </a:r>
            <a:r>
              <a:rPr lang="en-US" sz="1300"/>
              <a:t> shows the growth dynamic of a typical project without tests. You start off quickly because there’s nothing dragging you down. No bad architectural decisions have been made yet, and there isn’t any existing code to worry about. As time goes by, however, you have to put in more and more hours to make the same amount of progress you showed at the beginning. Eventually, the development speed slows down significantly, sometimes even to the point when you can’t make any progress whatsoever.</a:t>
            </a:r>
          </a:p>
        </p:txBody>
      </p:sp>
    </p:spTree>
    <p:extLst>
      <p:ext uri="{BB962C8B-B14F-4D97-AF65-F5344CB8AC3E}">
        <p14:creationId xmlns:p14="http://schemas.microsoft.com/office/powerpoint/2010/main" val="71205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DCC0-654B-48A0-B262-D2478770B0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4FBB7D-3346-4B31-A87F-EF99C12D9A82}"/>
              </a:ext>
            </a:extLst>
          </p:cNvPr>
          <p:cNvSpPr>
            <a:spLocks noGrp="1"/>
          </p:cNvSpPr>
          <p:nvPr>
            <p:ph idx="1"/>
          </p:nvPr>
        </p:nvSpPr>
        <p:spPr/>
        <p:txBody>
          <a:bodyPr>
            <a:normAutofit fontScale="92500" lnSpcReduction="10000"/>
          </a:bodyPr>
          <a:lstStyle/>
          <a:p>
            <a:r>
              <a:rPr lang="en-US" dirty="0"/>
              <a:t>This phenomenon of quickly decreasing development speed is also known as </a:t>
            </a:r>
            <a:r>
              <a:rPr lang="en-US" i="1" dirty="0"/>
              <a:t>software entropy</a:t>
            </a:r>
            <a:r>
              <a:rPr lang="en-US" dirty="0"/>
              <a:t>. Entropy (the amount of disorder in a system) is a mathematical and scientific concept that can also apply to software systems. (If you’re interested in the math and science of entropy, look up the second law of thermodynamics.)</a:t>
            </a:r>
          </a:p>
          <a:p>
            <a:r>
              <a:rPr lang="en-US" dirty="0"/>
              <a:t>In software, entropy manifests in the form of code that tends to deteriorate. Each time you change something in a code base, the amount of disorder in it, or entropy, increases. If left without proper care, such as constant cleaning and refactoring, the system becomes increasingly complex and disorganized. Fixing one bug introduces more bugs, and modifying one part of the software breaks several others — it’s like a domino effect. Eventually, the code base becomes unreliable. And worst of all, it’s hard to bring it back to stability.</a:t>
            </a:r>
          </a:p>
        </p:txBody>
      </p:sp>
    </p:spTree>
    <p:extLst>
      <p:ext uri="{BB962C8B-B14F-4D97-AF65-F5344CB8AC3E}">
        <p14:creationId xmlns:p14="http://schemas.microsoft.com/office/powerpoint/2010/main" val="289599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2586</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Open Sans</vt:lpstr>
      <vt:lpstr>Office Theme</vt:lpstr>
      <vt:lpstr> Why we test?</vt:lpstr>
      <vt:lpstr>To not be afraid of code changes</vt:lpstr>
      <vt:lpstr>It facilitates change (refactoring)</vt:lpstr>
      <vt:lpstr>PowerPoint Presentation</vt:lpstr>
      <vt:lpstr>Current state of unit testing</vt:lpstr>
      <vt:lpstr>PowerPoint Presentation</vt:lpstr>
      <vt:lpstr> The goal of unit testing </vt:lpstr>
      <vt:lpstr>PowerPoint Presentation</vt:lpstr>
      <vt:lpstr>PowerPoint Presentation</vt:lpstr>
      <vt:lpstr>PowerPoint Presentation</vt:lpstr>
      <vt:lpstr>What makes a good or bad test?</vt:lpstr>
      <vt:lpstr>PowerPoint Presentation</vt:lpstr>
      <vt:lpstr>PRODUCTION CODE VS. TEST CODE </vt:lpstr>
      <vt:lpstr>Using coverage metrics to measure test suite quality</vt:lpstr>
      <vt:lpstr>Understanding the code-coverage metric</vt:lpstr>
      <vt:lpstr>PowerPoint Presentation</vt:lpstr>
      <vt:lpstr>PowerPoint Presentation</vt:lpstr>
      <vt:lpstr>Understanding the branch coverage metric</vt:lpstr>
      <vt:lpstr>PowerPoint Presentation</vt:lpstr>
      <vt:lpstr>Problems with coverage metrics</vt:lpstr>
      <vt:lpstr>PowerPoint Presentation</vt:lpstr>
      <vt:lpstr>PowerPoint Presentation</vt:lpstr>
      <vt:lpstr> Aiming at a particular coverage number</vt:lpstr>
      <vt:lpstr> How we test?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test?</dc:title>
  <dc:creator>Bogdan Iancu</dc:creator>
  <cp:lastModifiedBy>Bogdan Iancu</cp:lastModifiedBy>
  <cp:revision>3</cp:revision>
  <dcterms:created xsi:type="dcterms:W3CDTF">2020-01-12T19:47:28Z</dcterms:created>
  <dcterms:modified xsi:type="dcterms:W3CDTF">2020-01-12T20:38:53Z</dcterms:modified>
</cp:coreProperties>
</file>