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CF5-2CB9-4010-8C0F-C5C53171CF7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2CA4-C7D5-4AAA-BA40-2230DD9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CF5-2CB9-4010-8C0F-C5C53171CF7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2CA4-C7D5-4AAA-BA40-2230DD9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CF5-2CB9-4010-8C0F-C5C53171CF7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2CA4-C7D5-4AAA-BA40-2230DD923B5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851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CF5-2CB9-4010-8C0F-C5C53171CF7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2CA4-C7D5-4AAA-BA40-2230DD9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29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CF5-2CB9-4010-8C0F-C5C53171CF7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2CA4-C7D5-4AAA-BA40-2230DD923B5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5609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CF5-2CB9-4010-8C0F-C5C53171CF7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2CA4-C7D5-4AAA-BA40-2230DD9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CF5-2CB9-4010-8C0F-C5C53171CF7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2CA4-C7D5-4AAA-BA40-2230DD9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20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CF5-2CB9-4010-8C0F-C5C53171CF7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2CA4-C7D5-4AAA-BA40-2230DD9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8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CF5-2CB9-4010-8C0F-C5C53171CF7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2CA4-C7D5-4AAA-BA40-2230DD9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5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CF5-2CB9-4010-8C0F-C5C53171CF7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2CA4-C7D5-4AAA-BA40-2230DD9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3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CF5-2CB9-4010-8C0F-C5C53171CF7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2CA4-C7D5-4AAA-BA40-2230DD9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CF5-2CB9-4010-8C0F-C5C53171CF7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2CA4-C7D5-4AAA-BA40-2230DD9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CF5-2CB9-4010-8C0F-C5C53171CF7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2CA4-C7D5-4AAA-BA40-2230DD9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3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CF5-2CB9-4010-8C0F-C5C53171CF7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2CA4-C7D5-4AAA-BA40-2230DD9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CF5-2CB9-4010-8C0F-C5C53171CF7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2CA4-C7D5-4AAA-BA40-2230DD9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5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CF5-2CB9-4010-8C0F-C5C53171CF7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2CA4-C7D5-4AAA-BA40-2230DD9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BCF5-2CB9-4010-8C0F-C5C53171CF7D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1C2CA4-C7D5-4AAA-BA40-2230DD9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6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Hitting the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brief intro into the world of Java Persistency</a:t>
            </a:r>
          </a:p>
        </p:txBody>
      </p:sp>
    </p:spTree>
    <p:extLst>
      <p:ext uri="{BB962C8B-B14F-4D97-AF65-F5344CB8AC3E}">
        <p14:creationId xmlns:p14="http://schemas.microsoft.com/office/powerpoint/2010/main" val="50848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Portability</a:t>
            </a:r>
          </a:p>
          <a:p>
            <a:pPr marL="0" lvl="1" indent="0">
              <a:lnSpc>
                <a:spcPct val="100000"/>
              </a:lnSpc>
              <a:spcBef>
                <a:spcPts val="799"/>
              </a:spcBef>
              <a:buClr>
                <a:srgbClr val="525252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3200" b="1" dirty="0">
                <a:solidFill>
                  <a:schemeClr val="tx1"/>
                </a:solidFill>
                <a:ea typeface="ＭＳ Ｐゴシック" pitchFamily="2"/>
              </a:rPr>
              <a:t>Mostly</a:t>
            </a:r>
            <a:r>
              <a:rPr lang="en-US" sz="3200" dirty="0">
                <a:solidFill>
                  <a:schemeClr val="tx1"/>
                </a:solidFill>
                <a:ea typeface="ＭＳ Ｐゴシック" pitchFamily="2"/>
              </a:rPr>
              <a:t> DB independent (exception: some types of features, identifier generation, etc.)</a:t>
            </a:r>
          </a:p>
          <a:p>
            <a:pPr marL="0" lvl="1" indent="0">
              <a:lnSpc>
                <a:spcPct val="100000"/>
              </a:lnSpc>
              <a:spcBef>
                <a:spcPts val="799"/>
              </a:spcBef>
              <a:buClr>
                <a:srgbClr val="525252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3200" dirty="0">
                <a:solidFill>
                  <a:schemeClr val="tx1"/>
                </a:solidFill>
                <a:ea typeface="ＭＳ Ｐゴシック" pitchFamily="2"/>
              </a:rPr>
              <a:t>Query abstractions (OO APIs, OO-structured languages, etc.)</a:t>
            </a:r>
          </a:p>
          <a:p>
            <a:pPr marL="0" lvl="1" indent="0">
              <a:lnSpc>
                <a:spcPct val="100000"/>
              </a:lnSpc>
              <a:spcBef>
                <a:spcPts val="799"/>
              </a:spcBef>
              <a:buClr>
                <a:srgbClr val="525252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3200" dirty="0">
                <a:solidFill>
                  <a:schemeClr val="tx1"/>
                </a:solidFill>
                <a:ea typeface="ＭＳ Ｐゴシック" pitchFamily="2"/>
              </a:rPr>
              <a:t>Vendor-specific SQL is auto generated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ORM</a:t>
            </a:r>
          </a:p>
        </p:txBody>
      </p:sp>
    </p:spTree>
    <p:extLst>
      <p:ext uri="{BB962C8B-B14F-4D97-AF65-F5344CB8AC3E}">
        <p14:creationId xmlns:p14="http://schemas.microsoft.com/office/powerpoint/2010/main" val="411252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Performance</a:t>
            </a:r>
          </a:p>
          <a:p>
            <a:pPr marL="0" lvl="1" indent="0">
              <a:lnSpc>
                <a:spcPct val="100000"/>
              </a:lnSpc>
              <a:spcBef>
                <a:spcPts val="799"/>
              </a:spcBef>
              <a:buClr>
                <a:srgbClr val="525252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>
                <a:solidFill>
                  <a:schemeClr val="tx1"/>
                </a:solidFill>
                <a:ea typeface="ＭＳ Ｐゴシック" pitchFamily="2"/>
              </a:rPr>
              <a:t>Granular control of “when”, “how”, “how much” data/relationships to load, based on the business logic</a:t>
            </a:r>
          </a:p>
          <a:p>
            <a:pPr marL="0" lvl="1" indent="0">
              <a:lnSpc>
                <a:spcPct val="100000"/>
              </a:lnSpc>
              <a:spcBef>
                <a:spcPts val="799"/>
              </a:spcBef>
              <a:buClr>
                <a:srgbClr val="525252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>
                <a:solidFill>
                  <a:schemeClr val="tx1"/>
                </a:solidFill>
                <a:ea typeface="ＭＳ Ｐゴシック" pitchFamily="2"/>
              </a:rPr>
              <a:t>Object and query caching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Concurrency &amp; multiple-tenancy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Transactional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Scalable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Extendable (</a:t>
            </a:r>
            <a:r>
              <a:rPr lang="en-US" sz="2400" b="1" dirty="0">
                <a:solidFill>
                  <a:schemeClr val="tx1"/>
                </a:solidFill>
              </a:rPr>
              <a:t>many</a:t>
            </a:r>
            <a:r>
              <a:rPr lang="en-US" sz="2400" dirty="0">
                <a:solidFill>
                  <a:schemeClr val="tx1"/>
                </a:solidFill>
              </a:rPr>
              <a:t> types of extension points)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ORM</a:t>
            </a:r>
          </a:p>
        </p:txBody>
      </p:sp>
    </p:spTree>
    <p:extLst>
      <p:ext uri="{BB962C8B-B14F-4D97-AF65-F5344CB8AC3E}">
        <p14:creationId xmlns:p14="http://schemas.microsoft.com/office/powerpoint/2010/main" val="1894112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01924" y="251861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Why ORM ?</a:t>
            </a:r>
          </a:p>
        </p:txBody>
      </p:sp>
    </p:spTree>
    <p:extLst>
      <p:ext uri="{BB962C8B-B14F-4D97-AF65-F5344CB8AC3E}">
        <p14:creationId xmlns:p14="http://schemas.microsoft.com/office/powerpoint/2010/main" val="36095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JPA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400" dirty="0"/>
              <a:t>“Java Persistence API”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400" dirty="0"/>
              <a:t>JSR 317 (2.0) &amp; JSR 338 (2.1)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400" dirty="0"/>
              <a:t>Included in both Java SE &amp; Java EE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400" dirty="0"/>
              <a:t>Provides portability between JPA implementations (with caveats)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400" dirty="0"/>
              <a:t>Same ORM concepts, but standardized API and query language (JPQL)</a:t>
            </a:r>
          </a:p>
        </p:txBody>
      </p:sp>
    </p:spTree>
    <p:extLst>
      <p:ext uri="{BB962C8B-B14F-4D97-AF65-F5344CB8AC3E}">
        <p14:creationId xmlns:p14="http://schemas.microsoft.com/office/powerpoint/2010/main" val="350866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Hibernate ORM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JPA implementation and 100% TCK compliant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“Native” features</a:t>
            </a:r>
          </a:p>
          <a:p>
            <a:pPr marL="0" lvl="1" indent="0">
              <a:lnSpc>
                <a:spcPct val="100000"/>
              </a:lnSpc>
              <a:spcBef>
                <a:spcPts val="799"/>
              </a:spcBef>
              <a:buClr>
                <a:srgbClr val="525252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>
                <a:solidFill>
                  <a:schemeClr val="tx1"/>
                </a:solidFill>
                <a:ea typeface="ＭＳ Ｐゴシック" pitchFamily="2"/>
              </a:rPr>
              <a:t>HQL (Hibernate Query Language): similar to JPQL, but extended</a:t>
            </a:r>
          </a:p>
          <a:p>
            <a:pPr marL="0" lvl="1" indent="0">
              <a:lnSpc>
                <a:spcPct val="100000"/>
              </a:lnSpc>
              <a:spcBef>
                <a:spcPts val="799"/>
              </a:spcBef>
              <a:buClr>
                <a:srgbClr val="525252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>
                <a:solidFill>
                  <a:schemeClr val="tx1"/>
                </a:solidFill>
                <a:ea typeface="ＭＳ Ｐゴシック" pitchFamily="2"/>
              </a:rPr>
              <a:t>Criteria API</a:t>
            </a:r>
          </a:p>
          <a:p>
            <a:pPr marL="0" lvl="1" indent="0">
              <a:lnSpc>
                <a:spcPct val="100000"/>
              </a:lnSpc>
              <a:spcBef>
                <a:spcPts val="799"/>
              </a:spcBef>
              <a:buClr>
                <a:srgbClr val="525252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>
                <a:solidFill>
                  <a:schemeClr val="tx1"/>
                </a:solidFill>
                <a:ea typeface="ＭＳ Ｐゴシック" pitchFamily="2"/>
              </a:rPr>
              <a:t>Performance: Fetch strategies, caching, bytecode enhancement, etc.</a:t>
            </a:r>
          </a:p>
          <a:p>
            <a:pPr marL="0" lvl="1" indent="0">
              <a:lnSpc>
                <a:spcPct val="100000"/>
              </a:lnSpc>
              <a:spcBef>
                <a:spcPts val="799"/>
              </a:spcBef>
              <a:buClr>
                <a:srgbClr val="525252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>
                <a:solidFill>
                  <a:schemeClr val="tx1"/>
                </a:solidFill>
                <a:ea typeface="ＭＳ Ｐゴシック" pitchFamily="2"/>
              </a:rPr>
              <a:t>Extension points</a:t>
            </a:r>
          </a:p>
          <a:p>
            <a:pPr marL="0" lvl="1" indent="0">
              <a:lnSpc>
                <a:spcPct val="100000"/>
              </a:lnSpc>
              <a:spcBef>
                <a:spcPts val="799"/>
              </a:spcBef>
              <a:buClr>
                <a:srgbClr val="525252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>
                <a:solidFill>
                  <a:schemeClr val="tx1"/>
                </a:solidFill>
                <a:ea typeface="ＭＳ Ｐゴシック" pitchFamily="2"/>
              </a:rPr>
              <a:t>Rich tool set (schema generation/validation, etc.)</a:t>
            </a:r>
          </a:p>
        </p:txBody>
      </p:sp>
    </p:spTree>
    <p:extLst>
      <p:ext uri="{BB962C8B-B14F-4D97-AF65-F5344CB8AC3E}">
        <p14:creationId xmlns:p14="http://schemas.microsoft.com/office/powerpoint/2010/main" val="917567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Spring Data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400" dirty="0">
                <a:solidFill>
                  <a:schemeClr val="tx1"/>
                </a:solidFill>
                <a:ea typeface="ＭＳ Ｐゴシック" pitchFamily="2"/>
              </a:rPr>
              <a:t>Uses the Repository abstraction for data access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400" dirty="0">
                <a:solidFill>
                  <a:schemeClr val="tx1"/>
                </a:solidFill>
                <a:ea typeface="ＭＳ Ｐゴシック" pitchFamily="2"/>
              </a:rPr>
              <a:t>Automation of data access boilerplate code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400" dirty="0">
                <a:solidFill>
                  <a:schemeClr val="tx1"/>
                </a:solidFill>
                <a:ea typeface="ＭＳ Ｐゴシック" pitchFamily="2"/>
              </a:rPr>
              <a:t>Reduces level of effort for accessor code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400" dirty="0">
                <a:solidFill>
                  <a:schemeClr val="tx1"/>
                </a:solidFill>
                <a:ea typeface="ＭＳ Ｐゴシック" pitchFamily="2"/>
              </a:rPr>
              <a:t>Support for multiple data stores including</a:t>
            </a:r>
          </a:p>
          <a:p>
            <a:pPr marL="457200" lvl="1" indent="0">
              <a:buClr>
                <a:srgbClr val="525252"/>
              </a:buClr>
              <a:buSzPct val="100000"/>
              <a:buNone/>
            </a:pPr>
            <a:r>
              <a:rPr lang="en-US" sz="2200" dirty="0">
                <a:solidFill>
                  <a:schemeClr val="tx1"/>
                </a:solidFill>
                <a:ea typeface="ＭＳ Ｐゴシック" pitchFamily="2"/>
              </a:rPr>
              <a:t>-JPA</a:t>
            </a:r>
          </a:p>
          <a:p>
            <a:pPr marL="457200" lvl="1" indent="0">
              <a:buClr>
                <a:srgbClr val="525252"/>
              </a:buClr>
              <a:buSzPct val="100000"/>
              <a:buNone/>
            </a:pPr>
            <a:r>
              <a:rPr lang="en-US" sz="2200" dirty="0">
                <a:solidFill>
                  <a:schemeClr val="tx1"/>
                </a:solidFill>
                <a:ea typeface="ＭＳ Ｐゴシック" pitchFamily="2"/>
              </a:rPr>
              <a:t>-Key-Value, column, document, graph data stores (</a:t>
            </a:r>
            <a:r>
              <a:rPr lang="en-US" sz="2200" dirty="0" err="1">
                <a:solidFill>
                  <a:schemeClr val="tx1"/>
                </a:solidFill>
                <a:ea typeface="ＭＳ Ｐゴシック" pitchFamily="2"/>
              </a:rPr>
              <a:t>Redis</a:t>
            </a:r>
            <a:r>
              <a:rPr lang="en-US" sz="2200" dirty="0">
                <a:solidFill>
                  <a:schemeClr val="tx1"/>
                </a:solidFill>
                <a:ea typeface="ＭＳ Ｐゴシック" pitchFamily="2"/>
              </a:rPr>
              <a:t>, Mongo, HBase)</a:t>
            </a:r>
          </a:p>
          <a:p>
            <a:pPr marL="457200" lvl="1" indent="0">
              <a:buClr>
                <a:srgbClr val="525252"/>
              </a:buClr>
              <a:buSzPct val="100000"/>
              <a:buNone/>
            </a:pPr>
            <a:r>
              <a:rPr lang="en-US" sz="2200" dirty="0">
                <a:solidFill>
                  <a:schemeClr val="tx1"/>
                </a:solidFill>
                <a:ea typeface="ＭＳ Ｐゴシック" pitchFamily="2"/>
              </a:rPr>
              <a:t>-Hadoop/HDFS</a:t>
            </a:r>
          </a:p>
        </p:txBody>
      </p:sp>
    </p:spTree>
    <p:extLst>
      <p:ext uri="{BB962C8B-B14F-4D97-AF65-F5344CB8AC3E}">
        <p14:creationId xmlns:p14="http://schemas.microsoft.com/office/powerpoint/2010/main" val="18099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Spring Data JPA</a:t>
            </a:r>
          </a:p>
        </p:txBody>
      </p:sp>
      <p:sp>
        <p:nvSpPr>
          <p:cNvPr id="5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3200" dirty="0">
                <a:solidFill>
                  <a:schemeClr val="tx1"/>
                </a:solidFill>
                <a:ea typeface="ＭＳ Ｐゴシック" pitchFamily="2"/>
              </a:rPr>
              <a:t>Define an Entity Class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3200" dirty="0">
                <a:solidFill>
                  <a:schemeClr val="tx1"/>
                </a:solidFill>
                <a:ea typeface="ＭＳ Ｐゴシック" pitchFamily="2"/>
              </a:rPr>
              <a:t>Define a Repository interface with data accessor methods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3200" dirty="0">
                <a:solidFill>
                  <a:schemeClr val="tx1"/>
                </a:solidFill>
                <a:ea typeface="ＭＳ Ｐゴシック" pitchFamily="2"/>
              </a:rPr>
              <a:t>Thank you, good night!</a:t>
            </a:r>
          </a:p>
        </p:txBody>
      </p:sp>
    </p:spTree>
    <p:extLst>
      <p:ext uri="{BB962C8B-B14F-4D97-AF65-F5344CB8AC3E}">
        <p14:creationId xmlns:p14="http://schemas.microsoft.com/office/powerpoint/2010/main" val="394409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ORM?  JPA?</a:t>
            </a:r>
            <a:endParaRPr lang="en-US" sz="6000" dirty="0"/>
          </a:p>
        </p:txBody>
      </p:sp>
      <p:sp>
        <p:nvSpPr>
          <p:cNvPr id="4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3600" dirty="0"/>
              <a:t>ORM: Object/Relational Mapping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3600" dirty="0"/>
              <a:t>JPA: Java Persistence API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3600" dirty="0"/>
              <a:t>Hibernate ORM provides its own native API, in addition to full JPA support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3600" dirty="0"/>
              <a:t>Annotations and XML</a:t>
            </a:r>
          </a:p>
          <a:p>
            <a:pPr marL="0" lvl="1" indent="0">
              <a:lnSpc>
                <a:spcPct val="100000"/>
              </a:lnSpc>
              <a:spcBef>
                <a:spcPts val="799"/>
              </a:spcBef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US" sz="3200" dirty="0">
              <a:solidFill>
                <a:srgbClr val="525252"/>
              </a:solidFill>
              <a:latin typeface="Arial" pitchFamily="2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4456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Overview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3600" dirty="0"/>
              <a:t>JDBC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3600" dirty="0"/>
              <a:t>Why ORM?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3600" dirty="0"/>
              <a:t>Why JPA?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3600" dirty="0"/>
              <a:t>Spring Data JPA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3600" dirty="0"/>
              <a:t>Demos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1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82" y="2406316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130240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JDBC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400" dirty="0"/>
              <a:t>“Java Database Connectivity”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400" dirty="0"/>
              <a:t>Java SE library for querying/updating database data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400" dirty="0"/>
              <a:t>Mainly focused on relational DBs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400" dirty="0"/>
              <a:t>Manages Connections to the DB, either directly or through a 3</a:t>
            </a:r>
            <a:r>
              <a:rPr lang="en-US" sz="2400" baseline="30000" dirty="0"/>
              <a:t>rd</a:t>
            </a:r>
            <a:r>
              <a:rPr lang="en-US" sz="2400" dirty="0"/>
              <a:t> party “Connection Pool”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400" dirty="0"/>
              <a:t>Database vendors provide their own JDBC driver libraries</a:t>
            </a:r>
          </a:p>
        </p:txBody>
      </p:sp>
    </p:spTree>
    <p:extLst>
      <p:ext uri="{BB962C8B-B14F-4D97-AF65-F5344CB8AC3E}">
        <p14:creationId xmlns:p14="http://schemas.microsoft.com/office/powerpoint/2010/main" val="276802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JDBC</a:t>
            </a:r>
          </a:p>
        </p:txBody>
      </p:sp>
      <p:sp>
        <p:nvSpPr>
          <p:cNvPr id="5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800" dirty="0"/>
              <a:t>API abstracts common interactions, data types, etc.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800" dirty="0"/>
              <a:t>Execute SQL through “Statements”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800" dirty="0"/>
              <a:t>Query returns received through “</a:t>
            </a:r>
            <a:r>
              <a:rPr lang="en-US" sz="2800" dirty="0" err="1"/>
              <a:t>ResultSets</a:t>
            </a:r>
            <a:r>
              <a:rPr lang="en-US" sz="2800" dirty="0"/>
              <a:t>”</a:t>
            </a:r>
          </a:p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800" dirty="0"/>
              <a:t>Transactional</a:t>
            </a:r>
          </a:p>
        </p:txBody>
      </p:sp>
    </p:spTree>
    <p:extLst>
      <p:ext uri="{BB962C8B-B14F-4D97-AF65-F5344CB8AC3E}">
        <p14:creationId xmlns:p14="http://schemas.microsoft.com/office/powerpoint/2010/main" val="46629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797" y="251861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Why ORM ?</a:t>
            </a:r>
          </a:p>
        </p:txBody>
      </p:sp>
    </p:spTree>
    <p:extLst>
      <p:ext uri="{BB962C8B-B14F-4D97-AF65-F5344CB8AC3E}">
        <p14:creationId xmlns:p14="http://schemas.microsoft.com/office/powerpoint/2010/main" val="109672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ORM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“Domain Model” pattern</a:t>
            </a:r>
          </a:p>
          <a:p>
            <a:pPr marL="0" lvl="1" indent="0">
              <a:lnSpc>
                <a:spcPct val="100000"/>
              </a:lnSpc>
              <a:spcBef>
                <a:spcPts val="799"/>
              </a:spcBef>
              <a:buClr>
                <a:srgbClr val="525252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800" dirty="0">
                <a:solidFill>
                  <a:schemeClr val="tx1"/>
                </a:solidFill>
                <a:ea typeface="ＭＳ Ｐゴシック" pitchFamily="2"/>
              </a:rPr>
              <a:t>Focus on </a:t>
            </a:r>
            <a:r>
              <a:rPr lang="en-US" sz="2800" b="1" dirty="0">
                <a:solidFill>
                  <a:schemeClr val="tx1"/>
                </a:solidFill>
                <a:ea typeface="ＭＳ Ｐゴシック" pitchFamily="2"/>
              </a:rPr>
              <a:t>business concepts</a:t>
            </a:r>
            <a:r>
              <a:rPr lang="en-US" sz="2800" dirty="0">
                <a:solidFill>
                  <a:schemeClr val="tx1"/>
                </a:solidFill>
                <a:ea typeface="ＭＳ Ｐゴシック" pitchFamily="2"/>
              </a:rPr>
              <a:t>, not relational DB structure</a:t>
            </a:r>
          </a:p>
          <a:p>
            <a:pPr marL="0" lvl="1" indent="0">
              <a:lnSpc>
                <a:spcPct val="100000"/>
              </a:lnSpc>
              <a:spcBef>
                <a:spcPts val="799"/>
              </a:spcBef>
              <a:buClr>
                <a:srgbClr val="525252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800" dirty="0">
                <a:solidFill>
                  <a:schemeClr val="tx1"/>
                </a:solidFill>
                <a:ea typeface="ＭＳ Ｐゴシック" pitchFamily="2"/>
              </a:rPr>
              <a:t>Interconnected objects</a:t>
            </a:r>
          </a:p>
          <a:p>
            <a:pPr marL="0" lvl="1" indent="0">
              <a:lnSpc>
                <a:spcPct val="100000"/>
              </a:lnSpc>
              <a:spcBef>
                <a:spcPts val="799"/>
              </a:spcBef>
              <a:buClr>
                <a:srgbClr val="525252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800" dirty="0">
                <a:solidFill>
                  <a:schemeClr val="tx1"/>
                </a:solidFill>
                <a:ea typeface="ＭＳ Ｐゴシック" pitchFamily="2"/>
              </a:rPr>
              <a:t>Each object is a meaningful individual/concept</a:t>
            </a:r>
          </a:p>
          <a:p>
            <a:pPr marL="0" lvl="1" indent="0">
              <a:lnSpc>
                <a:spcPct val="100000"/>
              </a:lnSpc>
              <a:spcBef>
                <a:spcPts val="799"/>
              </a:spcBef>
              <a:buClr>
                <a:srgbClr val="525252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800" dirty="0">
                <a:solidFill>
                  <a:schemeClr val="tx1"/>
                </a:solidFill>
                <a:ea typeface="ＭＳ Ｐゴシック" pitchFamily="2"/>
              </a:rPr>
              <a:t>OO concepts: inheritance, object identity, etc.</a:t>
            </a:r>
          </a:p>
          <a:p>
            <a:pPr marL="0" lvl="1" indent="0">
              <a:lnSpc>
                <a:spcPct val="100000"/>
              </a:lnSpc>
              <a:spcBef>
                <a:spcPts val="799"/>
              </a:spcBef>
              <a:buClr>
                <a:srgbClr val="525252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800" dirty="0">
                <a:solidFill>
                  <a:schemeClr val="tx1"/>
                </a:solidFill>
                <a:ea typeface="ＭＳ Ｐゴシック" pitchFamily="2"/>
              </a:rPr>
              <a:t>Navigate data by walking the object graph, not the explicit 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61343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525252"/>
              </a:buClr>
              <a:buSzPct val="100000"/>
              <a:buFont typeface="Arial" pitchFamily="34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Increased development speed &amp; reduced code</a:t>
            </a:r>
          </a:p>
          <a:p>
            <a:pPr marL="0" lvl="1" indent="0">
              <a:lnSpc>
                <a:spcPct val="100000"/>
              </a:lnSpc>
              <a:spcBef>
                <a:spcPts val="799"/>
              </a:spcBef>
              <a:buClr>
                <a:srgbClr val="525252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800" dirty="0">
                <a:solidFill>
                  <a:schemeClr val="tx1"/>
                </a:solidFill>
                <a:ea typeface="ＭＳ Ｐゴシック" pitchFamily="2"/>
              </a:rPr>
              <a:t>No “by-hand” mapping of JDBC </a:t>
            </a:r>
            <a:r>
              <a:rPr lang="en-US" sz="2800" dirty="0" err="1">
                <a:solidFill>
                  <a:schemeClr val="tx1"/>
                </a:solidFill>
                <a:ea typeface="ＭＳ Ｐゴシック" pitchFamily="2"/>
              </a:rPr>
              <a:t>ResultSets</a:t>
            </a:r>
            <a:r>
              <a:rPr lang="en-US" sz="2800" dirty="0">
                <a:solidFill>
                  <a:schemeClr val="tx1"/>
                </a:solidFill>
                <a:ea typeface="ＭＳ Ｐゴシック" pitchFamily="2"/>
              </a:rPr>
              <a:t> to POJOs</a:t>
            </a:r>
          </a:p>
          <a:p>
            <a:pPr marL="0" lvl="1" indent="0">
              <a:lnSpc>
                <a:spcPct val="100000"/>
              </a:lnSpc>
              <a:spcBef>
                <a:spcPts val="799"/>
              </a:spcBef>
              <a:buClr>
                <a:srgbClr val="525252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800" dirty="0">
                <a:solidFill>
                  <a:schemeClr val="tx1"/>
                </a:solidFill>
                <a:ea typeface="ＭＳ Ｐゴシック" pitchFamily="2"/>
              </a:rPr>
              <a:t>Less work synchronizing code with relational DB changes</a:t>
            </a:r>
          </a:p>
          <a:p>
            <a:pPr marL="0" lvl="1" indent="0">
              <a:lnSpc>
                <a:spcPct val="100000"/>
              </a:lnSpc>
              <a:spcBef>
                <a:spcPts val="799"/>
              </a:spcBef>
              <a:buClr>
                <a:srgbClr val="525252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800" dirty="0">
                <a:solidFill>
                  <a:schemeClr val="tx1"/>
                </a:solidFill>
                <a:ea typeface="ＭＳ Ｐゴシック" pitchFamily="2"/>
              </a:rPr>
              <a:t>Less JBDC boilerplate (repetitious CRUD)</a:t>
            </a:r>
          </a:p>
          <a:p>
            <a:pPr marL="0" lvl="1" indent="0">
              <a:lnSpc>
                <a:spcPct val="100000"/>
              </a:lnSpc>
              <a:spcBef>
                <a:spcPts val="799"/>
              </a:spcBef>
              <a:buClr>
                <a:srgbClr val="525252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800" dirty="0">
                <a:solidFill>
                  <a:schemeClr val="tx1"/>
                </a:solidFill>
                <a:ea typeface="ＭＳ Ｐゴシック" pitchFamily="2"/>
              </a:rPr>
              <a:t>Focus on business logic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ORM</a:t>
            </a:r>
          </a:p>
        </p:txBody>
      </p:sp>
    </p:spTree>
    <p:extLst>
      <p:ext uri="{BB962C8B-B14F-4D97-AF65-F5344CB8AC3E}">
        <p14:creationId xmlns:p14="http://schemas.microsoft.com/office/powerpoint/2010/main" val="29350466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352</TotalTime>
  <Words>465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Trebuchet MS</vt:lpstr>
      <vt:lpstr>Wingdings 3</vt:lpstr>
      <vt:lpstr>Facet</vt:lpstr>
      <vt:lpstr>Hitting the Database</vt:lpstr>
      <vt:lpstr>ORM?  JPA?</vt:lpstr>
      <vt:lpstr>Overview</vt:lpstr>
      <vt:lpstr>JDBC</vt:lpstr>
      <vt:lpstr>JDBC</vt:lpstr>
      <vt:lpstr>JDBC</vt:lpstr>
      <vt:lpstr>Why ORM ?</vt:lpstr>
      <vt:lpstr>ORM</vt:lpstr>
      <vt:lpstr>ORM</vt:lpstr>
      <vt:lpstr>ORM</vt:lpstr>
      <vt:lpstr>ORM</vt:lpstr>
      <vt:lpstr>Why ORM ?</vt:lpstr>
      <vt:lpstr>JPA</vt:lpstr>
      <vt:lpstr>Hibernate ORM</vt:lpstr>
      <vt:lpstr>Spring Data</vt:lpstr>
      <vt:lpstr>Spring Data JPA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Hitting the Database</dc:title>
  <dc:creator>Bogdan Iancu</dc:creator>
  <cp:lastModifiedBy>Bogdan Iancu</cp:lastModifiedBy>
  <cp:revision>10</cp:revision>
  <dcterms:created xsi:type="dcterms:W3CDTF">2017-03-08T07:21:06Z</dcterms:created>
  <dcterms:modified xsi:type="dcterms:W3CDTF">2017-03-08T13:13:54Z</dcterms:modified>
</cp:coreProperties>
</file>