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3" r:id="rId1"/>
  </p:sldMasterIdLst>
  <p:sldIdLst>
    <p:sldId id="257" r:id="rId2"/>
    <p:sldId id="258" r:id="rId3"/>
    <p:sldId id="259" r:id="rId4"/>
    <p:sldId id="271" r:id="rId5"/>
    <p:sldId id="267" r:id="rId6"/>
    <p:sldId id="261" r:id="rId7"/>
    <p:sldId id="262" r:id="rId8"/>
    <p:sldId id="264" r:id="rId9"/>
    <p:sldId id="273" r:id="rId10"/>
    <p:sldId id="265" r:id="rId11"/>
    <p:sldId id="266" r:id="rId12"/>
    <p:sldId id="268" r:id="rId13"/>
    <p:sldId id="260" r:id="rId14"/>
    <p:sldId id="269" r:id="rId15"/>
    <p:sldId id="270" r:id="rId16"/>
    <p:sldId id="274"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1EB332-6F83-112F-B9B1-C466296BCE10}" v="248" dt="2025-05-13T01:54:02.507"/>
    <p1510:client id="{88B98415-9E81-B345-C75F-5803BF149572}" v="266" dt="2025-05-13T09:51:47.330"/>
    <p1510:client id="{A4E21044-DCC8-41B8-A46E-BA5B5168100B}" v="2706" dt="2025-05-13T02:10:04.752"/>
    <p1510:client id="{C1775326-EBFD-0341-953D-D56104835006}" v="37" dt="2025-05-13T02:07:33.3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7" d="100"/>
          <a:sy n="77" d="100"/>
        </p:scale>
        <p:origin x="883"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2EE3B7B-C7B5-42CF-90CF-67B3D21B2314}" type="datetimeFigureOut">
              <a:rPr lang="en-US" smtClean="0"/>
              <a:t>5/13/2025</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0341420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7E9B64-DC09-41C8-9DE3-DA74AF8D2F97}" type="datetimeFigureOut">
              <a:rPr lang="en-US" smtClean="0"/>
              <a:t>5/13/2025</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630064539"/>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7E9B64-DC09-41C8-9DE3-DA74AF8D2F97}" type="datetimeFigureOut">
              <a:rPr lang="en-US" smtClean="0"/>
              <a:t>5/13/2025</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617948858"/>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567E9B64-DC09-41C8-9DE3-DA74AF8D2F97}" type="datetimeFigureOut">
              <a:rPr lang="en-US" smtClean="0"/>
              <a:t>5/13/2025</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1783944854"/>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567E9B64-DC09-41C8-9DE3-DA74AF8D2F97}" type="datetimeFigureOut">
              <a:rPr lang="en-US" smtClean="0"/>
              <a:t>5/13/2025</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4089878491"/>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7E9B64-DC09-41C8-9DE3-DA74AF8D2F97}" type="datetimeFigureOut">
              <a:rPr lang="en-US" smtClean="0"/>
              <a:t>5/13/2025</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792903159"/>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7E9B64-DC09-41C8-9DE3-DA74AF8D2F97}" type="datetimeFigureOut">
              <a:rPr lang="en-US" smtClean="0"/>
              <a:t>5/13/2025</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518166051"/>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AD9902-F134-45BD-ABD2-80C28059B090}" type="datetimeFigureOut">
              <a:rPr lang="en-US" smtClean="0"/>
              <a:t>5/13/2025</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10666708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B04DB0-379A-41B7-9B29-7F42F0D571D5}" type="datetimeFigureOut">
              <a:rPr lang="en-US" smtClean="0"/>
              <a:t>5/13/2025</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164911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996519-E62D-4F8C-AE1E-36928EC7D15C}" type="datetimeFigureOut">
              <a:rPr lang="en-US" smtClean="0"/>
              <a:t>5/13/2025</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942609900"/>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77AEB6-FCE1-4CD5-923B-84E54F1460D5}" type="datetimeFigureOut">
              <a:rPr lang="en-US" smtClean="0"/>
              <a:t>5/13/2025</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119156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374C2F-71A1-43C9-B2F6-A4FAC8157F1A}" type="datetimeFigureOut">
              <a:rPr lang="en-US" smtClean="0"/>
              <a:t>5/13/2025</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4043457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631DCC-9916-4BB7-A2E9-25EC84C740A7}" type="datetimeFigureOut">
              <a:rPr lang="en-US" smtClean="0"/>
              <a:t>5/13/2025</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007244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59146A-335D-4B7F-86AE-5D483B1F631C}" type="datetimeFigureOut">
              <a:rPr lang="en-US" smtClean="0"/>
              <a:t>5/13/2025</a:t>
            </a:fld>
            <a:endParaRPr lang="en-US"/>
          </a:p>
        </p:txBody>
      </p:sp>
      <p:sp>
        <p:nvSpPr>
          <p:cNvPr id="4" name="Footer Placeholder 3"/>
          <p:cNvSpPr>
            <a:spLocks noGrp="1"/>
          </p:cNvSpPr>
          <p:nvPr>
            <p:ph type="ftr" sz="quarter" idx="11"/>
          </p:nvPr>
        </p:nvSpPr>
        <p:spPr/>
        <p:txBody>
          <a:bodyPr/>
          <a:lstStyle/>
          <a:p>
            <a:r>
              <a:rPr lang="en-US"/>
              <a:t>
              </a:t>
            </a:r>
          </a:p>
        </p:txBody>
      </p:sp>
      <p:sp>
        <p:nvSpPr>
          <p:cNvPr id="5" name="Slide Number Placeholder 4"/>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1511761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71D8EC-8E17-4CE6-99C2-C22488572868}" type="datetimeFigureOut">
              <a:rPr lang="en-US" smtClean="0"/>
              <a:t>5/13/2025</a:t>
            </a:fld>
            <a:endParaRPr lang="en-US"/>
          </a:p>
        </p:txBody>
      </p:sp>
      <p:sp>
        <p:nvSpPr>
          <p:cNvPr id="3" name="Footer Placeholder 2"/>
          <p:cNvSpPr>
            <a:spLocks noGrp="1"/>
          </p:cNvSpPr>
          <p:nvPr>
            <p:ph type="ftr" sz="quarter" idx="11"/>
          </p:nvPr>
        </p:nvSpPr>
        <p:spPr/>
        <p:txBody>
          <a:bodyPr/>
          <a:lstStyle/>
          <a:p>
            <a:r>
              <a:rPr lang="en-US"/>
              <a:t>
              </a:t>
            </a:r>
          </a:p>
        </p:txBody>
      </p:sp>
      <p:sp>
        <p:nvSpPr>
          <p:cNvPr id="4" name="Slide Number Placeholder 3"/>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1802675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750ABA-DFFA-4B13-BB77-624D9164A38B}" type="datetimeFigureOut">
              <a:rPr lang="en-US" smtClean="0"/>
              <a:t>5/13/2025</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4029782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3220A08F-2B1D-4498-A043-7C299B1C2561}" type="datetimeFigureOut">
              <a:rPr lang="en-US" smtClean="0"/>
              <a:t>5/13/2025</a:t>
            </a:fld>
            <a:endParaRPr lang="en-US"/>
          </a:p>
        </p:txBody>
      </p:sp>
      <p:sp>
        <p:nvSpPr>
          <p:cNvPr id="6" name="Footer Placeholder 5"/>
          <p:cNvSpPr>
            <a:spLocks noGrp="1"/>
          </p:cNvSpPr>
          <p:nvPr>
            <p:ph type="ftr" sz="quarter" idx="11"/>
          </p:nvPr>
        </p:nvSpPr>
        <p:spPr>
          <a:xfrm>
            <a:off x="1141412" y="5883275"/>
            <a:ext cx="5105400" cy="365125"/>
          </a:xfrm>
        </p:spPr>
        <p:txBody>
          <a:bodyPr/>
          <a:lstStyle/>
          <a:p>
            <a:r>
              <a:rPr lang="en-US"/>
              <a:t>
              </a:t>
            </a:r>
          </a:p>
        </p:txBody>
      </p:sp>
      <p:sp>
        <p:nvSpPr>
          <p:cNvPr id="7" name="Slide Number Placeholder 6"/>
          <p:cNvSpPr>
            <a:spLocks noGrp="1"/>
          </p:cNvSpPr>
          <p:nvPr>
            <p:ph type="sldNum" sz="quarter" idx="12"/>
          </p:nvPr>
        </p:nvSpPr>
        <p:spPr>
          <a:xfrm>
            <a:off x="10742612" y="5883275"/>
            <a:ext cx="322567" cy="365125"/>
          </a:xfrm>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322997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567E9B64-DC09-41C8-9DE3-DA74AF8D2F97}" type="datetimeFigureOut">
              <a:rPr lang="en-US" smtClean="0"/>
              <a:t>5/13/2025</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r>
              <a:rPr lang="en-US"/>
              <a:t>
              </a:t>
            </a:r>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6E91CC32-6A6B-4E2E-BBA1-6864F305DA26}" type="slidenum">
              <a:rPr lang="en-US" smtClean="0"/>
              <a:t>‹#›</a:t>
            </a:fld>
            <a:endParaRPr lang="en-US"/>
          </a:p>
        </p:txBody>
      </p:sp>
    </p:spTree>
    <p:extLst>
      <p:ext uri="{BB962C8B-B14F-4D97-AF65-F5344CB8AC3E}">
        <p14:creationId xmlns:p14="http://schemas.microsoft.com/office/powerpoint/2010/main" val="2731629647"/>
      </p:ext>
    </p:extLst>
  </p:cSld>
  <p:clrMap bg1="dk1" tx1="lt1" bg2="dk2" tx2="lt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 id="2147483895" r:id="rId12"/>
    <p:sldLayoutId id="2147483896" r:id="rId13"/>
    <p:sldLayoutId id="2147483897" r:id="rId14"/>
    <p:sldLayoutId id="2147483898" r:id="rId15"/>
    <p:sldLayoutId id="2147483899" r:id="rId16"/>
    <p:sldLayoutId id="2147483900" r:id="rId17"/>
  </p:sldLayoutIdLst>
  <p:hf hdr="0"/>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5" Type="http://schemas.openxmlformats.org/officeDocument/2006/relationships/image" Target="../media/image17.jpe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79039-A10E-282D-5FD5-4111729FA796}"/>
              </a:ext>
            </a:extLst>
          </p:cNvPr>
          <p:cNvSpPr>
            <a:spLocks noGrp="1"/>
          </p:cNvSpPr>
          <p:nvPr>
            <p:ph type="title"/>
          </p:nvPr>
        </p:nvSpPr>
        <p:spPr>
          <a:xfrm>
            <a:off x="527229" y="640011"/>
            <a:ext cx="10846556" cy="718846"/>
          </a:xfrm>
        </p:spPr>
        <p:txBody>
          <a:bodyPr anchor="b">
            <a:normAutofit/>
          </a:bodyPr>
          <a:lstStyle/>
          <a:p>
            <a:pPr algn="ctr"/>
            <a:r>
              <a:rPr lang="en-US" sz="3200" b="1" dirty="0">
                <a:solidFill>
                  <a:schemeClr val="tx1"/>
                </a:solidFill>
                <a:latin typeface="Times New Roman"/>
                <a:cs typeface="Times New Roman"/>
              </a:rPr>
              <a:t>SNR-to-Error Evaluation of M-Ary PSK/QAM</a:t>
            </a:r>
          </a:p>
        </p:txBody>
      </p:sp>
      <p:sp>
        <p:nvSpPr>
          <p:cNvPr id="3" name="Content Placeholder 2">
            <a:extLst>
              <a:ext uri="{FF2B5EF4-FFF2-40B4-BE49-F238E27FC236}">
                <a16:creationId xmlns:a16="http://schemas.microsoft.com/office/drawing/2014/main" id="{82422FAF-881C-0BB3-29AD-5E97A1724190}"/>
              </a:ext>
            </a:extLst>
          </p:cNvPr>
          <p:cNvSpPr>
            <a:spLocks noGrp="1"/>
          </p:cNvSpPr>
          <p:nvPr>
            <p:ph sz="half" idx="1"/>
          </p:nvPr>
        </p:nvSpPr>
        <p:spPr>
          <a:xfrm>
            <a:off x="2989007" y="1386179"/>
            <a:ext cx="6641565" cy="1282338"/>
          </a:xfrm>
        </p:spPr>
        <p:txBody>
          <a:bodyPr vert="horz" lIns="91440" tIns="45720" rIns="91440" bIns="45720" rtlCol="0" anchor="t">
            <a:normAutofit/>
          </a:bodyPr>
          <a:lstStyle/>
          <a:p>
            <a:pPr marL="0" indent="0" algn="ctr">
              <a:buNone/>
            </a:pPr>
            <a:r>
              <a:rPr lang="en-US" sz="2600" b="1" dirty="0">
                <a:solidFill>
                  <a:schemeClr val="tx1"/>
                </a:solidFill>
                <a:latin typeface="Times New Roman"/>
                <a:cs typeface="Times New Roman"/>
              </a:rPr>
              <a:t>Applied to Affordable Consumer SDRs</a:t>
            </a:r>
          </a:p>
          <a:p>
            <a:pPr marL="0" indent="0" algn="ctr">
              <a:buNone/>
            </a:pPr>
            <a:r>
              <a:rPr lang="en-US" b="1" dirty="0">
                <a:solidFill>
                  <a:schemeClr val="tx1"/>
                </a:solidFill>
                <a:latin typeface="Times New Roman"/>
                <a:cs typeface="Times New Roman"/>
              </a:rPr>
              <a:t>Ian Dwyer and Esraa </a:t>
            </a:r>
            <a:r>
              <a:rPr lang="en-US" b="1" dirty="0" err="1">
                <a:solidFill>
                  <a:schemeClr val="tx1"/>
                </a:solidFill>
                <a:latin typeface="Times New Roman"/>
                <a:cs typeface="Times New Roman"/>
              </a:rPr>
              <a:t>Aldhufairi</a:t>
            </a:r>
            <a:endParaRPr lang="en-US" b="1" dirty="0">
              <a:solidFill>
                <a:schemeClr val="tx1"/>
              </a:solidFill>
              <a:latin typeface="Times New Roman"/>
              <a:cs typeface="Times New Roman"/>
            </a:endParaRPr>
          </a:p>
          <a:p>
            <a:endParaRPr lang="en-US" b="1" dirty="0">
              <a:solidFill>
                <a:schemeClr val="tx1"/>
              </a:solidFill>
              <a:latin typeface="Times New Roman"/>
              <a:cs typeface="Times New Roman"/>
            </a:endParaRPr>
          </a:p>
        </p:txBody>
      </p:sp>
      <p:sp>
        <p:nvSpPr>
          <p:cNvPr id="16" name="Footer Placeholder 5">
            <a:extLst>
              <a:ext uri="{FF2B5EF4-FFF2-40B4-BE49-F238E27FC236}">
                <a16:creationId xmlns:a16="http://schemas.microsoft.com/office/drawing/2014/main" id="{6DAC23E9-B6D0-CD09-FF32-8F1358A44EB6}"/>
              </a:ext>
            </a:extLst>
          </p:cNvPr>
          <p:cNvSpPr>
            <a:spLocks noGrp="1"/>
          </p:cNvSpPr>
          <p:nvPr>
            <p:ph type="ftr" sz="quarter" idx="11"/>
          </p:nvPr>
        </p:nvSpPr>
        <p:spPr>
          <a:xfrm>
            <a:off x="9387059" y="6965891"/>
            <a:ext cx="2524893" cy="210517"/>
          </a:xfrm>
        </p:spPr>
        <p:txBody>
          <a:bodyPr/>
          <a:lstStyle/>
          <a:p>
            <a:pPr>
              <a:spcAft>
                <a:spcPts val="600"/>
              </a:spcAft>
            </a:pPr>
            <a:r>
              <a:rPr lang="en-US"/>
              <a:t>
              </a:t>
            </a:r>
          </a:p>
        </p:txBody>
      </p:sp>
      <p:pic>
        <p:nvPicPr>
          <p:cNvPr id="5" name="Picture 4" descr="A black background with white text&#10;&#10;AI-generated content may be incorrect.">
            <a:extLst>
              <a:ext uri="{FF2B5EF4-FFF2-40B4-BE49-F238E27FC236}">
                <a16:creationId xmlns:a16="http://schemas.microsoft.com/office/drawing/2014/main" id="{07539C5E-A1A2-27F3-A74D-8BA06D690C2C}"/>
              </a:ext>
            </a:extLst>
          </p:cNvPr>
          <p:cNvPicPr>
            <a:picLocks noChangeAspect="1"/>
          </p:cNvPicPr>
          <p:nvPr/>
        </p:nvPicPr>
        <p:blipFill>
          <a:blip r:embed="rId2"/>
          <a:stretch>
            <a:fillRect/>
          </a:stretch>
        </p:blipFill>
        <p:spPr>
          <a:xfrm>
            <a:off x="2308087" y="6022812"/>
            <a:ext cx="7586870" cy="698548"/>
          </a:xfrm>
          <a:prstGeom prst="rect">
            <a:avLst/>
          </a:prstGeom>
        </p:spPr>
      </p:pic>
      <p:pic>
        <p:nvPicPr>
          <p:cNvPr id="6" name="Picture 5">
            <a:extLst>
              <a:ext uri="{FF2B5EF4-FFF2-40B4-BE49-F238E27FC236}">
                <a16:creationId xmlns:a16="http://schemas.microsoft.com/office/drawing/2014/main" id="{BD58DDDA-A5F9-B199-6903-5A5202C83BBC}"/>
              </a:ext>
            </a:extLst>
          </p:cNvPr>
          <p:cNvPicPr>
            <a:picLocks noChangeAspect="1"/>
          </p:cNvPicPr>
          <p:nvPr/>
        </p:nvPicPr>
        <p:blipFill>
          <a:blip r:embed="rId3"/>
          <a:stretch>
            <a:fillRect/>
          </a:stretch>
        </p:blipFill>
        <p:spPr>
          <a:xfrm>
            <a:off x="1394265" y="2432787"/>
            <a:ext cx="9685131" cy="3486496"/>
          </a:xfrm>
          <a:prstGeom prst="rect">
            <a:avLst/>
          </a:prstGeom>
        </p:spPr>
      </p:pic>
    </p:spTree>
    <p:extLst>
      <p:ext uri="{BB962C8B-B14F-4D97-AF65-F5344CB8AC3E}">
        <p14:creationId xmlns:p14="http://schemas.microsoft.com/office/powerpoint/2010/main" val="22953762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53198-4EEE-2C22-D8AE-01383E0FD5A7}"/>
              </a:ext>
            </a:extLst>
          </p:cNvPr>
          <p:cNvSpPr>
            <a:spLocks noGrp="1"/>
          </p:cNvSpPr>
          <p:nvPr>
            <p:ph type="title"/>
          </p:nvPr>
        </p:nvSpPr>
        <p:spPr>
          <a:xfrm>
            <a:off x="229824" y="664590"/>
            <a:ext cx="7263854" cy="758159"/>
          </a:xfrm>
        </p:spPr>
        <p:txBody>
          <a:bodyPr>
            <a:normAutofit/>
          </a:bodyPr>
          <a:lstStyle/>
          <a:p>
            <a:r>
              <a:rPr lang="en-US" sz="3200" b="1" dirty="0">
                <a:solidFill>
                  <a:schemeClr val="tx1"/>
                </a:solidFill>
                <a:latin typeface="Times New Roman"/>
                <a:cs typeface="Times New Roman"/>
              </a:rPr>
              <a:t>PER/BER Calculations</a:t>
            </a:r>
            <a:endParaRPr lang="en-US" sz="3200" b="1" dirty="0">
              <a:solidFill>
                <a:schemeClr val="tx1"/>
              </a:solidFill>
            </a:endParaRPr>
          </a:p>
        </p:txBody>
      </p:sp>
      <p:sp>
        <p:nvSpPr>
          <p:cNvPr id="3" name="Content Placeholder 2">
            <a:extLst>
              <a:ext uri="{FF2B5EF4-FFF2-40B4-BE49-F238E27FC236}">
                <a16:creationId xmlns:a16="http://schemas.microsoft.com/office/drawing/2014/main" id="{E3636625-93AA-FAB2-653E-817C00D6A308}"/>
              </a:ext>
            </a:extLst>
          </p:cNvPr>
          <p:cNvSpPr>
            <a:spLocks noGrp="1"/>
          </p:cNvSpPr>
          <p:nvPr>
            <p:ph idx="1"/>
          </p:nvPr>
        </p:nvSpPr>
        <p:spPr>
          <a:xfrm>
            <a:off x="335467" y="1774615"/>
            <a:ext cx="5109296" cy="4656347"/>
          </a:xfrm>
        </p:spPr>
        <p:txBody>
          <a:bodyPr vert="horz" lIns="91440" tIns="45720" rIns="91440" bIns="45720" rtlCol="0" anchor="t">
            <a:normAutofit/>
          </a:bodyPr>
          <a:lstStyle/>
          <a:p>
            <a:pPr marL="285750" indent="-285750"/>
            <a:r>
              <a:rPr lang="en-US" dirty="0">
                <a:solidFill>
                  <a:schemeClr val="tx1"/>
                </a:solidFill>
                <a:latin typeface="Times New Roman"/>
                <a:ea typeface="+mn-lt"/>
                <a:cs typeface="+mn-lt"/>
              </a:rPr>
              <a:t>Each packet was 264 bytes, including a 252-byte payload and CRC32 checksum. </a:t>
            </a:r>
            <a:endParaRPr lang="en-US" dirty="0">
              <a:solidFill>
                <a:schemeClr val="tx1"/>
              </a:solidFill>
              <a:latin typeface="Times New Roman"/>
              <a:cs typeface="Times New Roman"/>
            </a:endParaRPr>
          </a:p>
          <a:p>
            <a:pPr marL="285750" indent="-285750"/>
            <a:r>
              <a:rPr lang="en-US" dirty="0">
                <a:solidFill>
                  <a:schemeClr val="tx1"/>
                </a:solidFill>
                <a:latin typeface="Times New Roman"/>
                <a:ea typeface="+mn-lt"/>
                <a:cs typeface="+mn-lt"/>
              </a:rPr>
              <a:t>An additional excess bandwidth of 0.35 helped lock higher-order constellations (order &gt; 4). </a:t>
            </a:r>
          </a:p>
          <a:p>
            <a:pPr marL="285750" indent="-285750"/>
            <a:r>
              <a:rPr lang="en-US" dirty="0">
                <a:solidFill>
                  <a:schemeClr val="tx1"/>
                </a:solidFill>
                <a:latin typeface="Times New Roman"/>
                <a:ea typeface="+mn-lt"/>
                <a:cs typeface="+mn-lt"/>
              </a:rPr>
              <a:t>No redundancy was applied, so no coding gain aided in error rate</a:t>
            </a:r>
          </a:p>
          <a:p>
            <a:pPr marL="285750" indent="-285750"/>
            <a:r>
              <a:rPr lang="en-US" dirty="0">
                <a:solidFill>
                  <a:schemeClr val="tx1"/>
                </a:solidFill>
                <a:latin typeface="Times New Roman"/>
                <a:ea typeface="+mn-lt"/>
                <a:cs typeface="+mn-lt"/>
              </a:rPr>
              <a:t>Packet Error Rate (PER) was the primary performance metric, determined with zero tolerance via CRC32 checksums, ensuring strict validation where any bit error results in a failed packet.</a:t>
            </a:r>
            <a:endParaRPr lang="en-US" dirty="0">
              <a:solidFill>
                <a:schemeClr val="tx1"/>
              </a:solidFill>
            </a:endParaRPr>
          </a:p>
        </p:txBody>
      </p:sp>
      <p:sp>
        <p:nvSpPr>
          <p:cNvPr id="5" name="Footer Placeholder 4">
            <a:extLst>
              <a:ext uri="{FF2B5EF4-FFF2-40B4-BE49-F238E27FC236}">
                <a16:creationId xmlns:a16="http://schemas.microsoft.com/office/drawing/2014/main" id="{212B5380-2268-C000-05F2-C2E74BC5F7C1}"/>
              </a:ext>
            </a:extLst>
          </p:cNvPr>
          <p:cNvSpPr>
            <a:spLocks noGrp="1"/>
          </p:cNvSpPr>
          <p:nvPr>
            <p:ph type="ftr" sz="quarter" idx="11"/>
          </p:nvPr>
        </p:nvSpPr>
        <p:spPr/>
        <p:txBody>
          <a:bodyPr/>
          <a:lstStyle/>
          <a:p>
            <a:r>
              <a:rPr lang="en-US"/>
              <a:t>
              </a:t>
            </a:r>
          </a:p>
        </p:txBody>
      </p:sp>
      <p:pic>
        <p:nvPicPr>
          <p:cNvPr id="4" name="Picture 3" descr="A purple and black text on a white background&#10;&#10;AI-generated content may be incorrect.">
            <a:extLst>
              <a:ext uri="{FF2B5EF4-FFF2-40B4-BE49-F238E27FC236}">
                <a16:creationId xmlns:a16="http://schemas.microsoft.com/office/drawing/2014/main" id="{68C233DB-3E92-B75D-C0FB-A69DAE3DE6A4}"/>
              </a:ext>
            </a:extLst>
          </p:cNvPr>
          <p:cNvPicPr>
            <a:picLocks noChangeAspect="1"/>
          </p:cNvPicPr>
          <p:nvPr/>
        </p:nvPicPr>
        <p:blipFill>
          <a:blip r:embed="rId2"/>
          <a:stretch>
            <a:fillRect/>
          </a:stretch>
        </p:blipFill>
        <p:spPr>
          <a:xfrm>
            <a:off x="5726718" y="785954"/>
            <a:ext cx="6323357" cy="1273589"/>
          </a:xfrm>
          <a:prstGeom prst="rect">
            <a:avLst/>
          </a:prstGeom>
        </p:spPr>
      </p:pic>
      <p:pic>
        <p:nvPicPr>
          <p:cNvPr id="6" name="Picture 5" descr="A close-up of a computer&#10;&#10;AI-generated content may be incorrect.">
            <a:extLst>
              <a:ext uri="{FF2B5EF4-FFF2-40B4-BE49-F238E27FC236}">
                <a16:creationId xmlns:a16="http://schemas.microsoft.com/office/drawing/2014/main" id="{3E4CB353-A510-2760-381F-3EBFAE1DE796}"/>
              </a:ext>
            </a:extLst>
          </p:cNvPr>
          <p:cNvPicPr>
            <a:picLocks noChangeAspect="1"/>
          </p:cNvPicPr>
          <p:nvPr/>
        </p:nvPicPr>
        <p:blipFill>
          <a:blip r:embed="rId3"/>
          <a:stretch>
            <a:fillRect/>
          </a:stretch>
        </p:blipFill>
        <p:spPr>
          <a:xfrm>
            <a:off x="5759572" y="2180907"/>
            <a:ext cx="6290503" cy="1095651"/>
          </a:xfrm>
          <a:prstGeom prst="rect">
            <a:avLst/>
          </a:prstGeom>
        </p:spPr>
      </p:pic>
      <p:pic>
        <p:nvPicPr>
          <p:cNvPr id="7" name="Picture 6" descr="A screenshot of a computer program&#10;&#10;AI-generated content may be incorrect.">
            <a:extLst>
              <a:ext uri="{FF2B5EF4-FFF2-40B4-BE49-F238E27FC236}">
                <a16:creationId xmlns:a16="http://schemas.microsoft.com/office/drawing/2014/main" id="{F40551F1-3791-BC52-2813-B867ABC63B39}"/>
              </a:ext>
            </a:extLst>
          </p:cNvPr>
          <p:cNvPicPr>
            <a:picLocks noChangeAspect="1"/>
          </p:cNvPicPr>
          <p:nvPr/>
        </p:nvPicPr>
        <p:blipFill>
          <a:blip r:embed="rId4"/>
          <a:stretch>
            <a:fillRect/>
          </a:stretch>
        </p:blipFill>
        <p:spPr>
          <a:xfrm>
            <a:off x="6593302" y="3428862"/>
            <a:ext cx="4273136" cy="3324364"/>
          </a:xfrm>
          <a:prstGeom prst="rect">
            <a:avLst/>
          </a:prstGeom>
        </p:spPr>
      </p:pic>
    </p:spTree>
    <p:extLst>
      <p:ext uri="{BB962C8B-B14F-4D97-AF65-F5344CB8AC3E}">
        <p14:creationId xmlns:p14="http://schemas.microsoft.com/office/powerpoint/2010/main" val="4263980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436BC-4EEC-9B69-617F-7D5E5B229286}"/>
              </a:ext>
            </a:extLst>
          </p:cNvPr>
          <p:cNvSpPr>
            <a:spLocks noGrp="1"/>
          </p:cNvSpPr>
          <p:nvPr>
            <p:ph type="title"/>
          </p:nvPr>
        </p:nvSpPr>
        <p:spPr>
          <a:xfrm>
            <a:off x="273605" y="750627"/>
            <a:ext cx="11279298" cy="963840"/>
          </a:xfrm>
        </p:spPr>
        <p:txBody>
          <a:bodyPr anchor="t">
            <a:normAutofit fontScale="90000"/>
          </a:bodyPr>
          <a:lstStyle/>
          <a:p>
            <a:r>
              <a:rPr lang="en-US" sz="3200" b="1" dirty="0">
                <a:solidFill>
                  <a:schemeClr val="tx1"/>
                </a:solidFill>
                <a:latin typeface="Times New Roman"/>
                <a:cs typeface="Times New Roman"/>
              </a:rPr>
              <a:t>Minimum SNR for BER=10^-6 Results and Comparison</a:t>
            </a:r>
          </a:p>
        </p:txBody>
      </p:sp>
      <p:pic>
        <p:nvPicPr>
          <p:cNvPr id="7" name="Content Placeholder 6" descr="A table with numbers and symbols&#10;&#10;AI-generated content may be incorrect.">
            <a:extLst>
              <a:ext uri="{FF2B5EF4-FFF2-40B4-BE49-F238E27FC236}">
                <a16:creationId xmlns:a16="http://schemas.microsoft.com/office/drawing/2014/main" id="{5FD0862C-3E1A-0093-8FD7-CD0CE1691E72}"/>
              </a:ext>
            </a:extLst>
          </p:cNvPr>
          <p:cNvPicPr>
            <a:picLocks noGrp="1" noChangeAspect="1"/>
          </p:cNvPicPr>
          <p:nvPr>
            <p:ph sz="half" idx="1"/>
          </p:nvPr>
        </p:nvPicPr>
        <p:blipFill>
          <a:blip r:embed="rId2"/>
          <a:stretch>
            <a:fillRect/>
          </a:stretch>
        </p:blipFill>
        <p:spPr>
          <a:xfrm>
            <a:off x="190034" y="2042429"/>
            <a:ext cx="7154289" cy="3681738"/>
          </a:xfrm>
          <a:noFill/>
        </p:spPr>
      </p:pic>
      <p:sp>
        <p:nvSpPr>
          <p:cNvPr id="9" name="Content Placeholder 3">
            <a:extLst>
              <a:ext uri="{FF2B5EF4-FFF2-40B4-BE49-F238E27FC236}">
                <a16:creationId xmlns:a16="http://schemas.microsoft.com/office/drawing/2014/main" id="{FAD75511-57D3-100F-ADF8-522E7502FDF0}"/>
              </a:ext>
            </a:extLst>
          </p:cNvPr>
          <p:cNvSpPr>
            <a:spLocks noGrp="1"/>
          </p:cNvSpPr>
          <p:nvPr>
            <p:ph sz="half" idx="2"/>
          </p:nvPr>
        </p:nvSpPr>
        <p:spPr>
          <a:xfrm>
            <a:off x="7525189" y="1902985"/>
            <a:ext cx="4666811" cy="4547190"/>
          </a:xfrm>
        </p:spPr>
        <p:txBody>
          <a:bodyPr vert="horz" lIns="91440" tIns="45720" rIns="91440" bIns="45720" rtlCol="0" anchor="t">
            <a:normAutofit lnSpcReduction="10000"/>
          </a:bodyPr>
          <a:lstStyle/>
          <a:p>
            <a:r>
              <a:rPr lang="en-US" sz="2000" dirty="0">
                <a:solidFill>
                  <a:schemeClr val="tx1"/>
                </a:solidFill>
                <a:latin typeface="Times New Roman"/>
                <a:cs typeface="Times New Roman"/>
              </a:rPr>
              <a:t>Results between calculated and tested OTA results were similar but still had significant discrepancies</a:t>
            </a:r>
          </a:p>
          <a:p>
            <a:r>
              <a:rPr lang="en-US" sz="2000" dirty="0">
                <a:solidFill>
                  <a:schemeClr val="tx1"/>
                </a:solidFill>
                <a:latin typeface="Times New Roman"/>
                <a:cs typeface="Times New Roman"/>
              </a:rPr>
              <a:t>One major discrepancy is only 3dB required increase in SNR per halving of SPS was calculated on average but obtained 5dB for lower SPS.</a:t>
            </a:r>
          </a:p>
          <a:p>
            <a:r>
              <a:rPr lang="en-US" sz="2000" dirty="0">
                <a:solidFill>
                  <a:schemeClr val="tx1"/>
                </a:solidFill>
                <a:latin typeface="Times New Roman"/>
                <a:cs typeface="Times New Roman"/>
              </a:rPr>
              <a:t>This table, despite the inaccuracies, still provides the value of oversample/process gain for SDRs as TI highlights as "cheating physics"</a:t>
            </a:r>
          </a:p>
        </p:txBody>
      </p:sp>
      <p:sp>
        <p:nvSpPr>
          <p:cNvPr id="5" name="Footer Placeholder 4">
            <a:extLst>
              <a:ext uri="{FF2B5EF4-FFF2-40B4-BE49-F238E27FC236}">
                <a16:creationId xmlns:a16="http://schemas.microsoft.com/office/drawing/2014/main" id="{400B6B37-0A9E-45D2-8343-663CECF1E2AF}"/>
              </a:ext>
            </a:extLst>
          </p:cNvPr>
          <p:cNvSpPr>
            <a:spLocks noGrp="1"/>
          </p:cNvSpPr>
          <p:nvPr>
            <p:ph type="ftr" sz="quarter" idx="11"/>
          </p:nvPr>
        </p:nvSpPr>
        <p:spPr/>
        <p:txBody>
          <a:bodyPr anchor="ctr">
            <a:normAutofit/>
          </a:bodyPr>
          <a:lstStyle/>
          <a:p>
            <a:pPr>
              <a:lnSpc>
                <a:spcPct val="90000"/>
              </a:lnSpc>
              <a:spcAft>
                <a:spcPts val="600"/>
              </a:spcAft>
            </a:pPr>
            <a:r>
              <a:rPr lang="en-US" sz="700"/>
              <a:t>
              </a:t>
            </a:r>
          </a:p>
        </p:txBody>
      </p:sp>
    </p:spTree>
    <p:extLst>
      <p:ext uri="{BB962C8B-B14F-4D97-AF65-F5344CB8AC3E}">
        <p14:creationId xmlns:p14="http://schemas.microsoft.com/office/powerpoint/2010/main" val="29293657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63728-D4F3-20E4-DBC7-27A9FD406501}"/>
              </a:ext>
            </a:extLst>
          </p:cNvPr>
          <p:cNvSpPr>
            <a:spLocks noGrp="1"/>
          </p:cNvSpPr>
          <p:nvPr>
            <p:ph type="title"/>
          </p:nvPr>
        </p:nvSpPr>
        <p:spPr>
          <a:xfrm>
            <a:off x="346588" y="256112"/>
            <a:ext cx="9905998" cy="970935"/>
          </a:xfrm>
        </p:spPr>
        <p:txBody>
          <a:bodyPr anchor="b">
            <a:normAutofit/>
          </a:bodyPr>
          <a:lstStyle/>
          <a:p>
            <a:r>
              <a:rPr lang="en-US" b="1" dirty="0">
                <a:solidFill>
                  <a:schemeClr val="tx1"/>
                </a:solidFill>
                <a:latin typeface="Times New Roman" panose="02020603050405020304" pitchFamily="18" charset="0"/>
                <a:cs typeface="Times New Roman" panose="02020603050405020304" pitchFamily="18" charset="0"/>
              </a:rPr>
              <a:t>Summary of Findings </a:t>
            </a:r>
          </a:p>
        </p:txBody>
      </p:sp>
      <p:sp>
        <p:nvSpPr>
          <p:cNvPr id="5" name="Footer Placeholder 4">
            <a:extLst>
              <a:ext uri="{FF2B5EF4-FFF2-40B4-BE49-F238E27FC236}">
                <a16:creationId xmlns:a16="http://schemas.microsoft.com/office/drawing/2014/main" id="{3AEF65C0-6A2B-1A30-6935-EE73D2347F9D}"/>
              </a:ext>
            </a:extLst>
          </p:cNvPr>
          <p:cNvSpPr>
            <a:spLocks noGrp="1"/>
          </p:cNvSpPr>
          <p:nvPr>
            <p:ph type="ftr" sz="quarter" idx="11"/>
          </p:nvPr>
        </p:nvSpPr>
        <p:spPr/>
        <p:txBody>
          <a:bodyPr anchor="ctr">
            <a:normAutofit/>
          </a:bodyPr>
          <a:lstStyle/>
          <a:p>
            <a:pPr>
              <a:lnSpc>
                <a:spcPct val="90000"/>
              </a:lnSpc>
              <a:spcAft>
                <a:spcPts val="600"/>
              </a:spcAft>
            </a:pPr>
            <a:r>
              <a:rPr lang="en-US" sz="700"/>
              <a:t>
              </a:t>
            </a:r>
          </a:p>
        </p:txBody>
      </p:sp>
      <p:sp>
        <p:nvSpPr>
          <p:cNvPr id="4" name="TextBox 3">
            <a:extLst>
              <a:ext uri="{FF2B5EF4-FFF2-40B4-BE49-F238E27FC236}">
                <a16:creationId xmlns:a16="http://schemas.microsoft.com/office/drawing/2014/main" id="{8A90E015-4E8A-EB68-9719-776C046FA9E5}"/>
              </a:ext>
            </a:extLst>
          </p:cNvPr>
          <p:cNvSpPr txBox="1"/>
          <p:nvPr/>
        </p:nvSpPr>
        <p:spPr>
          <a:xfrm>
            <a:off x="324465" y="1402622"/>
            <a:ext cx="4975122" cy="5247590"/>
          </a:xfrm>
          <a:prstGeom prst="rect">
            <a:avLst/>
          </a:prstGeom>
          <a:noFill/>
        </p:spPr>
        <p:txBody>
          <a:bodyPr wrap="square">
            <a:spAutoFit/>
          </a:bodyPr>
          <a:lstStyle/>
          <a:p>
            <a:pPr marL="342900" lvl="0" indent="-342900">
              <a:buFont typeface="Arial" panose="020B0604020202020204" pitchFamily="34" charset="0"/>
              <a:buChar char="•"/>
            </a:pPr>
            <a:endParaRPr lang="en-US" sz="17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WAS ALSO FOUND THAT THERE IS LIKELY LARGER SNR REQUIREMENTS THAN PREDICTED FOR LOW SPS DUE TO THE CHANNEL AND PULSE SHAPING FILTERS BUT APPEARS TO CONVERGE AT HIGH SPS PROVIDING DETECTION LIKE HIGHER QUALITY RADIOS AT THE COST OF COMPUTATIONAL OVERHEAD.</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IF TESTING MATCHED IDEAL RESULTS OVERSAMPLING GAIN WOULD PERFECTLY OFFSET CONSTELLATION PACKING LOSSES</a:t>
            </a:r>
          </a:p>
          <a:p>
            <a:pPr lvl="0"/>
            <a:endParaRPr lang="en-US" dirty="0">
              <a:latin typeface="Times New Roman" panose="02020603050405020304" pitchFamily="18" charset="0"/>
              <a:cs typeface="Times New Roman" panose="02020603050405020304" pitchFamily="18" charset="0"/>
            </a:endParaRPr>
          </a:p>
        </p:txBody>
      </p:sp>
      <p:pic>
        <p:nvPicPr>
          <p:cNvPr id="9" name="Content Placeholder 6" descr="A table with numbers and symbols&#10;&#10;AI-generated content may be incorrect.">
            <a:extLst>
              <a:ext uri="{FF2B5EF4-FFF2-40B4-BE49-F238E27FC236}">
                <a16:creationId xmlns:a16="http://schemas.microsoft.com/office/drawing/2014/main" id="{169B14E2-F6FB-C704-B1A6-0DEAA729A3C2}"/>
              </a:ext>
            </a:extLst>
          </p:cNvPr>
          <p:cNvPicPr>
            <a:picLocks noGrp="1" noChangeAspect="1"/>
          </p:cNvPicPr>
          <p:nvPr>
            <p:ph sz="half" idx="1"/>
          </p:nvPr>
        </p:nvPicPr>
        <p:blipFill>
          <a:blip r:embed="rId2"/>
          <a:stretch>
            <a:fillRect/>
          </a:stretch>
        </p:blipFill>
        <p:spPr>
          <a:xfrm>
            <a:off x="6273086" y="1587628"/>
            <a:ext cx="5740242" cy="3196327"/>
          </a:xfrm>
          <a:noFill/>
        </p:spPr>
      </p:pic>
      <p:cxnSp>
        <p:nvCxnSpPr>
          <p:cNvPr id="11" name="Straight Arrow Connector 10">
            <a:extLst>
              <a:ext uri="{FF2B5EF4-FFF2-40B4-BE49-F238E27FC236}">
                <a16:creationId xmlns:a16="http://schemas.microsoft.com/office/drawing/2014/main" id="{61460642-5AD4-D67B-11B4-E8CE80F0A50C}"/>
              </a:ext>
            </a:extLst>
          </p:cNvPr>
          <p:cNvCxnSpPr/>
          <p:nvPr/>
        </p:nvCxnSpPr>
        <p:spPr>
          <a:xfrm>
            <a:off x="6361576" y="4980804"/>
            <a:ext cx="5515897" cy="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DEE141D-297A-B516-E981-5125C2522C4B}"/>
              </a:ext>
            </a:extLst>
          </p:cNvPr>
          <p:cNvCxnSpPr>
            <a:cxnSpLocks/>
          </p:cNvCxnSpPr>
          <p:nvPr/>
        </p:nvCxnSpPr>
        <p:spPr>
          <a:xfrm>
            <a:off x="6105938" y="1893476"/>
            <a:ext cx="0" cy="260063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0B9F7641-C95A-BF61-06D8-CCF9C4AD3834}"/>
                  </a:ext>
                </a:extLst>
              </p:cNvPr>
              <p:cNvSpPr txBox="1"/>
              <p:nvPr/>
            </p:nvSpPr>
            <p:spPr>
              <a:xfrm>
                <a:off x="7447142" y="5078150"/>
                <a:ext cx="3923071" cy="547458"/>
              </a:xfrm>
              <a:prstGeom prst="rect">
                <a:avLst/>
              </a:prstGeom>
              <a:noFill/>
            </p:spPr>
            <p:txBody>
              <a:bodyPr wrap="square" rtlCol="0">
                <a:spAutoFit/>
              </a:bodyPr>
              <a:lstStyle/>
              <a:p>
                <a14:m>
                  <m:oMath xmlns:m="http://schemas.openxmlformats.org/officeDocument/2006/math">
                    <m:f>
                      <m:fPr>
                        <m:ctrlPr>
                          <a:rPr lang="en-US" b="1" i="1" dirty="0" smtClean="0">
                            <a:solidFill>
                              <a:srgbClr val="92D050"/>
                            </a:solidFill>
                            <a:latin typeface="Cambria Math" panose="02040503050406030204" pitchFamily="18" charset="0"/>
                          </a:rPr>
                        </m:ctrlPr>
                      </m:fPr>
                      <m:num>
                        <m:r>
                          <a:rPr lang="en-US" b="1">
                            <a:solidFill>
                              <a:srgbClr val="92D050"/>
                            </a:solidFill>
                            <a:latin typeface="Cambria Math" panose="02040503050406030204" pitchFamily="18" charset="0"/>
                          </a:rPr>
                          <m:t>𝚫</m:t>
                        </m:r>
                        <m:r>
                          <m:rPr>
                            <m:nor/>
                          </m:rPr>
                          <a:rPr lang="en-US" b="1" dirty="0">
                            <a:solidFill>
                              <a:srgbClr val="92D050"/>
                            </a:solidFill>
                          </a:rPr>
                          <m:t>SNR</m:t>
                        </m:r>
                      </m:num>
                      <m:den>
                        <m:r>
                          <m:rPr>
                            <m:sty m:val="p"/>
                          </m:rPr>
                          <a:rPr lang="en-US" b="1" i="1" dirty="0">
                            <a:solidFill>
                              <a:srgbClr val="92D050"/>
                            </a:solidFill>
                            <a:latin typeface="Cambria Math" panose="02040503050406030204" pitchFamily="18" charset="0"/>
                          </a:rPr>
                          <m:t>Δ</m:t>
                        </m:r>
                        <m:r>
                          <a:rPr lang="en-US" b="1" i="1" dirty="0">
                            <a:solidFill>
                              <a:srgbClr val="92D050"/>
                            </a:solidFill>
                            <a:latin typeface="Cambria Math" panose="02040503050406030204" pitchFamily="18" charset="0"/>
                          </a:rPr>
                          <m:t>𝑺𝑷𝑺</m:t>
                        </m:r>
                      </m:den>
                    </m:f>
                    <m:r>
                      <m:rPr>
                        <m:nor/>
                      </m:rPr>
                      <a:rPr lang="en-US" b="1" dirty="0">
                        <a:solidFill>
                          <a:srgbClr val="92D050"/>
                        </a:solidFill>
                        <a:latin typeface="Cambria Math" panose="02040503050406030204" pitchFamily="18" charset="0"/>
                        <a:ea typeface="Cambria Math" panose="02040503050406030204" pitchFamily="18" charset="0"/>
                      </a:rPr>
                      <m:t>≈</m:t>
                    </m:r>
                    <m:f>
                      <m:fPr>
                        <m:ctrlPr>
                          <a:rPr lang="en-US" b="1" i="1" dirty="0" smtClean="0">
                            <a:solidFill>
                              <a:srgbClr val="92D050"/>
                            </a:solidFill>
                            <a:latin typeface="Cambria Math" panose="02040503050406030204" pitchFamily="18" charset="0"/>
                          </a:rPr>
                        </m:ctrlPr>
                      </m:fPr>
                      <m:num>
                        <m:r>
                          <m:rPr>
                            <m:nor/>
                          </m:rPr>
                          <a:rPr lang="en-US" b="1" dirty="0">
                            <a:solidFill>
                              <a:srgbClr val="92D050"/>
                            </a:solidFill>
                          </a:rPr>
                          <m:t>3</m:t>
                        </m:r>
                        <m:r>
                          <m:rPr>
                            <m:nor/>
                          </m:rPr>
                          <a:rPr lang="en-US" b="1" dirty="0">
                            <a:solidFill>
                              <a:srgbClr val="92D050"/>
                            </a:solidFill>
                          </a:rPr>
                          <m:t>dB</m:t>
                        </m:r>
                      </m:num>
                      <m:den>
                        <m:r>
                          <a:rPr lang="en-US" b="1" i="1" dirty="0" smtClean="0">
                            <a:solidFill>
                              <a:srgbClr val="92D050"/>
                            </a:solidFill>
                            <a:latin typeface="Cambria Math" panose="02040503050406030204" pitchFamily="18" charset="0"/>
                          </a:rPr>
                          <m:t>𝟐</m:t>
                        </m:r>
                        <m:r>
                          <a:rPr lang="en-US" b="1" i="1" dirty="0" smtClean="0">
                            <a:solidFill>
                              <a:srgbClr val="92D050"/>
                            </a:solidFill>
                            <a:latin typeface="Cambria Math" panose="02040503050406030204" pitchFamily="18" charset="0"/>
                          </a:rPr>
                          <m:t>𝑺𝑷𝑺</m:t>
                        </m:r>
                      </m:den>
                    </m:f>
                  </m:oMath>
                </a14:m>
                <a:r>
                  <a:rPr lang="en-US" b="1" dirty="0">
                    <a:solidFill>
                      <a:srgbClr val="92D050"/>
                    </a:solidFill>
                  </a:rPr>
                  <a:t> in oversampling gain</a:t>
                </a:r>
              </a:p>
            </p:txBody>
          </p:sp>
        </mc:Choice>
        <mc:Fallback>
          <p:sp>
            <p:nvSpPr>
              <p:cNvPr id="14" name="TextBox 13">
                <a:extLst>
                  <a:ext uri="{FF2B5EF4-FFF2-40B4-BE49-F238E27FC236}">
                    <a16:creationId xmlns:a16="http://schemas.microsoft.com/office/drawing/2014/main" id="{0B9F7641-C95A-BF61-06D8-CCF9C4AD3834}"/>
                  </a:ext>
                </a:extLst>
              </p:cNvPr>
              <p:cNvSpPr txBox="1">
                <a:spLocks noRot="1" noChangeAspect="1" noMove="1" noResize="1" noEditPoints="1" noAdjustHandles="1" noChangeArrowheads="1" noChangeShapeType="1" noTextEdit="1"/>
              </p:cNvSpPr>
              <p:nvPr/>
            </p:nvSpPr>
            <p:spPr>
              <a:xfrm>
                <a:off x="7447142" y="5078150"/>
                <a:ext cx="3923071" cy="547458"/>
              </a:xfrm>
              <a:prstGeom prst="rect">
                <a:avLst/>
              </a:prstGeom>
              <a:blipFill>
                <a:blip r:embed="rId3"/>
                <a:stretch>
                  <a:fillRect b="-444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F750EB03-186A-71A1-D546-584E6E63193D}"/>
                  </a:ext>
                </a:extLst>
              </p:cNvPr>
              <p:cNvSpPr txBox="1"/>
              <p:nvPr/>
            </p:nvSpPr>
            <p:spPr>
              <a:xfrm rot="16200000">
                <a:off x="3751167" y="2532633"/>
                <a:ext cx="3923071" cy="547458"/>
              </a:xfrm>
              <a:prstGeom prst="rect">
                <a:avLst/>
              </a:prstGeom>
              <a:noFill/>
            </p:spPr>
            <p:txBody>
              <a:bodyPr wrap="square" rtlCol="0">
                <a:spAutoFit/>
              </a:bodyPr>
              <a:lstStyle/>
              <a:p>
                <a14:m>
                  <m:oMath xmlns:m="http://schemas.openxmlformats.org/officeDocument/2006/math">
                    <m:f>
                      <m:fPr>
                        <m:ctrlPr>
                          <a:rPr lang="en-US" b="1" i="1" dirty="0" smtClean="0">
                            <a:solidFill>
                              <a:srgbClr val="FF0000"/>
                            </a:solidFill>
                            <a:latin typeface="Cambria Math" panose="02040503050406030204" pitchFamily="18" charset="0"/>
                          </a:rPr>
                        </m:ctrlPr>
                      </m:fPr>
                      <m:num>
                        <m:r>
                          <a:rPr lang="en-US" b="1">
                            <a:solidFill>
                              <a:srgbClr val="FF0000"/>
                            </a:solidFill>
                            <a:latin typeface="Cambria Math" panose="02040503050406030204" pitchFamily="18" charset="0"/>
                          </a:rPr>
                          <m:t>𝚫</m:t>
                        </m:r>
                        <m:r>
                          <m:rPr>
                            <m:nor/>
                          </m:rPr>
                          <a:rPr lang="en-US" b="1" dirty="0">
                            <a:solidFill>
                              <a:srgbClr val="FF0000"/>
                            </a:solidFill>
                          </a:rPr>
                          <m:t>SNR</m:t>
                        </m:r>
                      </m:num>
                      <m:den>
                        <m:r>
                          <m:rPr>
                            <m:sty m:val="p"/>
                          </m:rPr>
                          <a:rPr lang="en-US" b="1" i="1" dirty="0">
                            <a:solidFill>
                              <a:srgbClr val="FF0000"/>
                            </a:solidFill>
                            <a:latin typeface="Cambria Math" panose="02040503050406030204" pitchFamily="18" charset="0"/>
                          </a:rPr>
                          <m:t>Δ</m:t>
                        </m:r>
                        <m:r>
                          <a:rPr lang="en-US" b="1" i="1" dirty="0" smtClean="0">
                            <a:solidFill>
                              <a:srgbClr val="FF0000"/>
                            </a:solidFill>
                            <a:latin typeface="Cambria Math" panose="02040503050406030204" pitchFamily="18" charset="0"/>
                          </a:rPr>
                          <m:t>𝑴</m:t>
                        </m:r>
                      </m:den>
                    </m:f>
                    <m:r>
                      <m:rPr>
                        <m:nor/>
                      </m:rPr>
                      <a:rPr lang="en-US" b="1" dirty="0">
                        <a:solidFill>
                          <a:srgbClr val="FF0000"/>
                        </a:solidFill>
                        <a:latin typeface="Cambria Math" panose="02040503050406030204" pitchFamily="18" charset="0"/>
                        <a:ea typeface="Cambria Math" panose="02040503050406030204" pitchFamily="18" charset="0"/>
                      </a:rPr>
                      <m:t>≈</m:t>
                    </m:r>
                    <m:f>
                      <m:fPr>
                        <m:ctrlPr>
                          <a:rPr lang="en-US" b="1" i="1" dirty="0" smtClean="0">
                            <a:solidFill>
                              <a:srgbClr val="FF0000"/>
                            </a:solidFill>
                            <a:latin typeface="Cambria Math" panose="02040503050406030204" pitchFamily="18" charset="0"/>
                          </a:rPr>
                        </m:ctrlPr>
                      </m:fPr>
                      <m:num>
                        <m:r>
                          <m:rPr>
                            <m:nor/>
                          </m:rPr>
                          <a:rPr lang="en-US" b="1" i="0" dirty="0" smtClean="0">
                            <a:solidFill>
                              <a:srgbClr val="FF0000"/>
                            </a:solidFill>
                            <a:latin typeface="Cambria Math" panose="02040503050406030204" pitchFamily="18" charset="0"/>
                          </a:rPr>
                          <m:t>5</m:t>
                        </m:r>
                        <m:r>
                          <m:rPr>
                            <m:nor/>
                          </m:rPr>
                          <a:rPr lang="en-US" b="1" dirty="0">
                            <a:solidFill>
                              <a:srgbClr val="FF0000"/>
                            </a:solidFill>
                          </a:rPr>
                          <m:t>dB</m:t>
                        </m:r>
                      </m:num>
                      <m:den>
                        <m:r>
                          <a:rPr lang="en-US" b="1" i="1" dirty="0" smtClean="0">
                            <a:solidFill>
                              <a:srgbClr val="FF0000"/>
                            </a:solidFill>
                            <a:latin typeface="Cambria Math" panose="02040503050406030204" pitchFamily="18" charset="0"/>
                          </a:rPr>
                          <m:t>𝟐</m:t>
                        </m:r>
                        <m:r>
                          <a:rPr lang="en-US" b="1" i="1" dirty="0" smtClean="0">
                            <a:solidFill>
                              <a:srgbClr val="FF0000"/>
                            </a:solidFill>
                            <a:latin typeface="Cambria Math" panose="02040503050406030204" pitchFamily="18" charset="0"/>
                          </a:rPr>
                          <m:t>𝑴</m:t>
                        </m:r>
                      </m:den>
                    </m:f>
                  </m:oMath>
                </a14:m>
                <a:r>
                  <a:rPr lang="en-US" b="1" dirty="0">
                    <a:solidFill>
                      <a:srgbClr val="FF0000"/>
                    </a:solidFill>
                  </a:rPr>
                  <a:t> in packing loss</a:t>
                </a:r>
              </a:p>
            </p:txBody>
          </p:sp>
        </mc:Choice>
        <mc:Fallback>
          <p:sp>
            <p:nvSpPr>
              <p:cNvPr id="15" name="TextBox 14">
                <a:extLst>
                  <a:ext uri="{FF2B5EF4-FFF2-40B4-BE49-F238E27FC236}">
                    <a16:creationId xmlns:a16="http://schemas.microsoft.com/office/drawing/2014/main" id="{F750EB03-186A-71A1-D546-584E6E63193D}"/>
                  </a:ext>
                </a:extLst>
              </p:cNvPr>
              <p:cNvSpPr txBox="1">
                <a:spLocks noRot="1" noChangeAspect="1" noMove="1" noResize="1" noEditPoints="1" noAdjustHandles="1" noChangeArrowheads="1" noChangeShapeType="1" noTextEdit="1"/>
              </p:cNvSpPr>
              <p:nvPr/>
            </p:nvSpPr>
            <p:spPr>
              <a:xfrm rot="16200000">
                <a:off x="3751167" y="2532633"/>
                <a:ext cx="3923071" cy="547458"/>
              </a:xfrm>
              <a:prstGeom prst="rect">
                <a:avLst/>
              </a:prstGeom>
              <a:blipFill>
                <a:blip r:embed="rId4"/>
                <a:stretch>
                  <a:fillRect r="-4444"/>
                </a:stretch>
              </a:blipFill>
            </p:spPr>
            <p:txBody>
              <a:bodyPr/>
              <a:lstStyle/>
              <a:p>
                <a:r>
                  <a:rPr lang="en-US">
                    <a:noFill/>
                  </a:rPr>
                  <a:t> </a:t>
                </a:r>
              </a:p>
            </p:txBody>
          </p:sp>
        </mc:Fallback>
      </mc:AlternateContent>
    </p:spTree>
    <p:extLst>
      <p:ext uri="{BB962C8B-B14F-4D97-AF65-F5344CB8AC3E}">
        <p14:creationId xmlns:p14="http://schemas.microsoft.com/office/powerpoint/2010/main" val="1785527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74FD3-86BA-C4A1-91B3-E1EEE125FC4C}"/>
              </a:ext>
            </a:extLst>
          </p:cNvPr>
          <p:cNvSpPr>
            <a:spLocks noGrp="1"/>
          </p:cNvSpPr>
          <p:nvPr>
            <p:ph type="title"/>
          </p:nvPr>
        </p:nvSpPr>
        <p:spPr>
          <a:xfrm>
            <a:off x="351227" y="790865"/>
            <a:ext cx="11840773" cy="887151"/>
          </a:xfrm>
        </p:spPr>
        <p:txBody>
          <a:bodyPr>
            <a:noAutofit/>
          </a:bodyPr>
          <a:lstStyle/>
          <a:p>
            <a:r>
              <a:rPr lang="en-US" sz="3200" b="1" dirty="0">
                <a:solidFill>
                  <a:schemeClr val="tx1"/>
                </a:solidFill>
                <a:latin typeface="Times New Roman"/>
                <a:cs typeface="Times New Roman"/>
              </a:rPr>
              <a:t>Reported Challenges in Similar Work</a:t>
            </a:r>
          </a:p>
        </p:txBody>
      </p:sp>
      <p:sp>
        <p:nvSpPr>
          <p:cNvPr id="3" name="Content Placeholder 2">
            <a:extLst>
              <a:ext uri="{FF2B5EF4-FFF2-40B4-BE49-F238E27FC236}">
                <a16:creationId xmlns:a16="http://schemas.microsoft.com/office/drawing/2014/main" id="{70624BA2-7BD5-6962-366C-BEEA39C7794D}"/>
              </a:ext>
            </a:extLst>
          </p:cNvPr>
          <p:cNvSpPr>
            <a:spLocks noGrp="1"/>
          </p:cNvSpPr>
          <p:nvPr>
            <p:ph idx="1"/>
          </p:nvPr>
        </p:nvSpPr>
        <p:spPr>
          <a:xfrm>
            <a:off x="527002" y="1997476"/>
            <a:ext cx="11065230" cy="3810000"/>
          </a:xfrm>
        </p:spPr>
        <p:txBody>
          <a:bodyPr vert="horz" lIns="91440" tIns="45720" rIns="91440" bIns="45720" rtlCol="0" anchor="t">
            <a:normAutofit lnSpcReduction="10000"/>
          </a:bodyPr>
          <a:lstStyle/>
          <a:p>
            <a:r>
              <a:rPr lang="en-US" sz="2400" dirty="0">
                <a:solidFill>
                  <a:schemeClr val="tx1"/>
                </a:solidFill>
                <a:latin typeface="Times New Roman"/>
                <a:ea typeface="+mn-lt"/>
                <a:cs typeface="+mn-lt"/>
              </a:rPr>
              <a:t>Many SNR detector models ignore inter-symbol interference (ISI) which can be fixed based on a well-designed pilot.</a:t>
            </a:r>
            <a:endParaRPr lang="en-US" sz="2400" dirty="0">
              <a:solidFill>
                <a:schemeClr val="tx1"/>
              </a:solidFill>
              <a:latin typeface="Times New Roman"/>
              <a:cs typeface="Times New Roman"/>
            </a:endParaRPr>
          </a:p>
          <a:p>
            <a:r>
              <a:rPr lang="en-US" sz="2400" dirty="0">
                <a:solidFill>
                  <a:schemeClr val="tx1"/>
                </a:solidFill>
                <a:latin typeface="Times New Roman"/>
                <a:ea typeface="+mn-lt"/>
                <a:cs typeface="+mn-lt"/>
              </a:rPr>
              <a:t>High computation overhead in SNR estimation techniques (e.g., pilot-based time domain detectors commonly fix this)</a:t>
            </a:r>
            <a:endParaRPr lang="en-US" sz="2400" dirty="0">
              <a:solidFill>
                <a:schemeClr val="tx1"/>
              </a:solidFill>
              <a:latin typeface="Times New Roman"/>
              <a:cs typeface="Times New Roman"/>
            </a:endParaRPr>
          </a:p>
          <a:p>
            <a:r>
              <a:rPr lang="en-US" sz="2400" dirty="0">
                <a:solidFill>
                  <a:schemeClr val="tx1"/>
                </a:solidFill>
                <a:latin typeface="Times New Roman"/>
                <a:ea typeface="+mn-lt"/>
                <a:cs typeface="+mn-lt"/>
              </a:rPr>
              <a:t>Lack of real-world, over-the-air testing in most studies begs the question of practicality</a:t>
            </a:r>
            <a:endParaRPr lang="en-US" sz="2400" dirty="0">
              <a:solidFill>
                <a:schemeClr val="tx1"/>
              </a:solidFill>
              <a:latin typeface="Times New Roman"/>
              <a:cs typeface="Times New Roman"/>
            </a:endParaRPr>
          </a:p>
          <a:p>
            <a:r>
              <a:rPr lang="en-US" sz="2400" b="1" dirty="0">
                <a:solidFill>
                  <a:schemeClr val="tx1"/>
                </a:solidFill>
                <a:latin typeface="Times New Roman"/>
                <a:ea typeface="+mn-lt"/>
                <a:cs typeface="+mn-lt"/>
              </a:rPr>
              <a:t>This study</a:t>
            </a:r>
            <a:r>
              <a:rPr lang="en-US" sz="2400" dirty="0">
                <a:solidFill>
                  <a:schemeClr val="tx1"/>
                </a:solidFill>
                <a:latin typeface="Times New Roman"/>
                <a:ea typeface="+mn-lt"/>
                <a:cs typeface="+mn-lt"/>
              </a:rPr>
              <a:t> fills the gap by evaluating SNR-to-error performance using real OTA tests with consumer-grade SDR (</a:t>
            </a:r>
            <a:r>
              <a:rPr lang="en-US" sz="2400" dirty="0" err="1">
                <a:solidFill>
                  <a:schemeClr val="tx1"/>
                </a:solidFill>
                <a:latin typeface="Times New Roman"/>
                <a:ea typeface="+mn-lt"/>
                <a:cs typeface="+mn-lt"/>
              </a:rPr>
              <a:t>HackRF</a:t>
            </a:r>
            <a:r>
              <a:rPr lang="en-US" sz="2400" dirty="0">
                <a:solidFill>
                  <a:schemeClr val="tx1"/>
                </a:solidFill>
                <a:latin typeface="Times New Roman"/>
                <a:ea typeface="+mn-lt"/>
                <a:cs typeface="+mn-lt"/>
              </a:rPr>
              <a:t> One) but in impractically uses an inefficient algorithm that ensures accuracy.</a:t>
            </a:r>
          </a:p>
          <a:p>
            <a:endParaRPr lang="en-US" dirty="0">
              <a:solidFill>
                <a:schemeClr val="tx1"/>
              </a:solidFill>
              <a:latin typeface="Times New Roman"/>
              <a:cs typeface="Times New Roman"/>
            </a:endParaRPr>
          </a:p>
          <a:p>
            <a:endParaRPr lang="en-US" dirty="0">
              <a:solidFill>
                <a:schemeClr val="tx1"/>
              </a:solidFill>
              <a:latin typeface="Times New Roman"/>
              <a:cs typeface="Times New Roman"/>
            </a:endParaRPr>
          </a:p>
        </p:txBody>
      </p:sp>
      <p:sp>
        <p:nvSpPr>
          <p:cNvPr id="5" name="Footer Placeholder 4">
            <a:extLst>
              <a:ext uri="{FF2B5EF4-FFF2-40B4-BE49-F238E27FC236}">
                <a16:creationId xmlns:a16="http://schemas.microsoft.com/office/drawing/2014/main" id="{7C3D6FE8-603D-9823-2417-A322E5C1B36C}"/>
              </a:ext>
            </a:extLst>
          </p:cNvPr>
          <p:cNvSpPr>
            <a:spLocks noGrp="1"/>
          </p:cNvSpPr>
          <p:nvPr>
            <p:ph type="ftr" sz="quarter" idx="11"/>
          </p:nvPr>
        </p:nvSpPr>
        <p:spPr/>
        <p:txBody>
          <a:bodyPr/>
          <a:lstStyle/>
          <a:p>
            <a:r>
              <a:rPr lang="en-US"/>
              <a:t>
              </a:t>
            </a:r>
          </a:p>
        </p:txBody>
      </p:sp>
    </p:spTree>
    <p:extLst>
      <p:ext uri="{BB962C8B-B14F-4D97-AF65-F5344CB8AC3E}">
        <p14:creationId xmlns:p14="http://schemas.microsoft.com/office/powerpoint/2010/main" val="6245477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F8EAE-66A0-01BA-BE48-4D8446F6CB79}"/>
              </a:ext>
            </a:extLst>
          </p:cNvPr>
          <p:cNvSpPr>
            <a:spLocks noGrp="1"/>
          </p:cNvSpPr>
          <p:nvPr>
            <p:ph type="title"/>
          </p:nvPr>
        </p:nvSpPr>
        <p:spPr>
          <a:xfrm>
            <a:off x="556426" y="609600"/>
            <a:ext cx="10089912" cy="878106"/>
          </a:xfrm>
        </p:spPr>
        <p:txBody>
          <a:bodyPr>
            <a:normAutofit fontScale="90000"/>
          </a:bodyPr>
          <a:lstStyle/>
          <a:p>
            <a:r>
              <a:rPr lang="en-US" sz="3200" b="1" dirty="0">
                <a:solidFill>
                  <a:schemeClr val="tx1"/>
                </a:solidFill>
                <a:latin typeface="Times New Roman"/>
                <a:cs typeface="Times New Roman"/>
              </a:rPr>
              <a:t>Implications for Practical System Using SDR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BBBB7BA-61C1-21FB-E923-48B02E3DA98A}"/>
                  </a:ext>
                </a:extLst>
              </p:cNvPr>
              <p:cNvSpPr>
                <a:spLocks noGrp="1"/>
              </p:cNvSpPr>
              <p:nvPr>
                <p:ph idx="1"/>
              </p:nvPr>
            </p:nvSpPr>
            <p:spPr>
              <a:xfrm>
                <a:off x="314678" y="1668882"/>
                <a:ext cx="11562644" cy="4861127"/>
              </a:xfrm>
            </p:spPr>
            <p:txBody>
              <a:bodyPr vert="horz" lIns="91440" tIns="45720" rIns="91440" bIns="45720" rtlCol="0" anchor="t">
                <a:normAutofit lnSpcReduction="10000"/>
              </a:bodyPr>
              <a:lstStyle/>
              <a:p>
                <a:r>
                  <a:rPr lang="en-US" sz="2400" dirty="0">
                    <a:solidFill>
                      <a:schemeClr val="tx1"/>
                    </a:solidFill>
                    <a:latin typeface="Times New Roman"/>
                    <a:ea typeface="+mn-lt"/>
                    <a:cs typeface="+mn-lt"/>
                  </a:rPr>
                  <a:t>For reliable, high-quality performance—such as needed for ensuring quality for FCC certification—more advanced SDRs like the ETTUS USRP B200 are better suited.</a:t>
                </a:r>
                <a:endParaRPr lang="en-US" sz="2400" dirty="0">
                  <a:solidFill>
                    <a:schemeClr val="tx1"/>
                  </a:solidFill>
                  <a:latin typeface="Times New Roman"/>
                  <a:cs typeface="Times New Roman"/>
                </a:endParaRPr>
              </a:p>
              <a:p>
                <a:r>
                  <a:rPr lang="en-US" sz="2400" dirty="0">
                    <a:solidFill>
                      <a:schemeClr val="tx1"/>
                    </a:solidFill>
                    <a:latin typeface="Times New Roman"/>
                    <a:ea typeface="+mn-lt"/>
                    <a:cs typeface="+mn-lt"/>
                  </a:rPr>
                  <a:t>Limitations of SDR hardware constraints (half-duplex, low sample rates), software issues (limited GNU Radio block compatibility), and synchronization problems when using multiple devices on one DSP should be challenges that engineers strive to improve for a future with more affordable practical SDR devices.</a:t>
                </a:r>
              </a:p>
              <a:p>
                <a:r>
                  <a:rPr lang="en-US" sz="2200" dirty="0">
                    <a:solidFill>
                      <a:schemeClr val="tx1"/>
                    </a:solidFill>
                    <a:latin typeface="Times New Roman" panose="02020603050405020304" pitchFamily="18" charset="0"/>
                    <a:cs typeface="Times New Roman" panose="02020603050405020304" pitchFamily="18" charset="0"/>
                  </a:rPr>
                  <a:t>Interpolating by a factor of 8, for example, can yield a 9-16dB gain with linear CPU scaling O[SPS], while more complex but low overhead methods like RS-Viterbi decoding and trellis coding offer 6-10dB and 3-6dB gains respectively at O[</a:t>
                </a:r>
                <a14:m>
                  <m:oMath xmlns:m="http://schemas.openxmlformats.org/officeDocument/2006/math">
                    <m:sSup>
                      <m:sSupPr>
                        <m:ctrlPr>
                          <a:rPr lang="en-US" sz="2200" i="1" dirty="0" smtClean="0">
                            <a:solidFill>
                              <a:schemeClr val="tx1"/>
                            </a:solidFill>
                            <a:latin typeface="Cambria Math" panose="02040503050406030204" pitchFamily="18" charset="0"/>
                            <a:cs typeface="Times New Roman" panose="02020603050405020304" pitchFamily="18" charset="0"/>
                          </a:rPr>
                        </m:ctrlPr>
                      </m:sSupPr>
                      <m:e>
                        <m:r>
                          <a:rPr lang="en-US" sz="2200" i="1" dirty="0" smtClean="0">
                            <a:solidFill>
                              <a:schemeClr val="tx1"/>
                            </a:solidFill>
                            <a:latin typeface="Cambria Math" panose="02040503050406030204" pitchFamily="18" charset="0"/>
                            <a:cs typeface="Times New Roman" panose="02020603050405020304" pitchFamily="18" charset="0"/>
                          </a:rPr>
                          <m:t>𝑁</m:t>
                        </m:r>
                      </m:e>
                      <m:sup>
                        <m:r>
                          <a:rPr lang="en-US" sz="2200" i="1" dirty="0" smtClean="0">
                            <a:solidFill>
                              <a:schemeClr val="tx1"/>
                            </a:solidFill>
                            <a:latin typeface="Cambria Math" panose="02040503050406030204" pitchFamily="18" charset="0"/>
                            <a:cs typeface="Times New Roman" panose="02020603050405020304" pitchFamily="18" charset="0"/>
                          </a:rPr>
                          <m:t>2</m:t>
                        </m:r>
                      </m:sup>
                    </m:sSup>
                    <m:r>
                      <a:rPr lang="en-US" sz="2200" i="1" dirty="0" smtClean="0">
                        <a:solidFill>
                          <a:schemeClr val="tx1"/>
                        </a:solidFill>
                        <a:latin typeface="Cambria Math" panose="02040503050406030204" pitchFamily="18" charset="0"/>
                        <a:cs typeface="Times New Roman" panose="02020603050405020304" pitchFamily="18" charset="0"/>
                      </a:rPr>
                      <m:t>+</m:t>
                    </m:r>
                    <m:r>
                      <a:rPr lang="en-US" sz="2200" i="1" dirty="0" smtClean="0">
                        <a:solidFill>
                          <a:schemeClr val="tx1"/>
                        </a:solidFill>
                        <a:latin typeface="Cambria Math" panose="02040503050406030204" pitchFamily="18" charset="0"/>
                        <a:cs typeface="Times New Roman" panose="02020603050405020304" pitchFamily="18" charset="0"/>
                      </a:rPr>
                      <m:t>𝐿</m:t>
                    </m:r>
                    <m:sSup>
                      <m:sSupPr>
                        <m:ctrlPr>
                          <a:rPr lang="en-US" sz="2200" i="1" dirty="0" smtClean="0">
                            <a:solidFill>
                              <a:schemeClr val="tx1"/>
                            </a:solidFill>
                            <a:latin typeface="Cambria Math" panose="02040503050406030204" pitchFamily="18" charset="0"/>
                            <a:cs typeface="Times New Roman" panose="02020603050405020304" pitchFamily="18" charset="0"/>
                          </a:rPr>
                        </m:ctrlPr>
                      </m:sSupPr>
                      <m:e>
                        <m:r>
                          <a:rPr lang="en-US" sz="2200" i="1" dirty="0" smtClean="0">
                            <a:solidFill>
                              <a:schemeClr val="tx1"/>
                            </a:solidFill>
                            <a:latin typeface="Cambria Math" panose="02040503050406030204" pitchFamily="18" charset="0"/>
                            <a:cs typeface="Times New Roman" panose="02020603050405020304" pitchFamily="18" charset="0"/>
                          </a:rPr>
                          <m:t>𝑁</m:t>
                        </m:r>
                      </m:e>
                      <m:sup>
                        <m:r>
                          <a:rPr lang="en-US" sz="2200" i="1" dirty="0" smtClean="0">
                            <a:solidFill>
                              <a:schemeClr val="tx1"/>
                            </a:solidFill>
                            <a:latin typeface="Cambria Math" panose="02040503050406030204" pitchFamily="18" charset="0"/>
                            <a:cs typeface="Times New Roman" panose="02020603050405020304" pitchFamily="18" charset="0"/>
                          </a:rPr>
                          <m:t>𝐾</m:t>
                        </m:r>
                      </m:sup>
                    </m:sSup>
                  </m:oMath>
                </a14:m>
                <a:r>
                  <a:rPr lang="en-US" sz="2200" dirty="0">
                    <a:solidFill>
                      <a:schemeClr val="tx1"/>
                    </a:solidFill>
                    <a:latin typeface="Times New Roman" panose="02020603050405020304" pitchFamily="18" charset="0"/>
                    <a:cs typeface="Times New Roman" panose="02020603050405020304" pitchFamily="18" charset="0"/>
                  </a:rPr>
                  <a:t>] and O[</a:t>
                </a:r>
                <a14:m>
                  <m:oMath xmlns:m="http://schemas.openxmlformats.org/officeDocument/2006/math">
                    <m:r>
                      <a:rPr lang="en-US" sz="2200" i="1" dirty="0" smtClean="0">
                        <a:solidFill>
                          <a:schemeClr val="tx1"/>
                        </a:solidFill>
                        <a:latin typeface="Cambria Math" panose="02040503050406030204" pitchFamily="18" charset="0"/>
                        <a:cs typeface="Times New Roman" panose="02020603050405020304" pitchFamily="18" charset="0"/>
                      </a:rPr>
                      <m:t>𝐿</m:t>
                    </m:r>
                    <m:sSup>
                      <m:sSupPr>
                        <m:ctrlPr>
                          <a:rPr lang="en-US" sz="2200" i="1" dirty="0" smtClean="0">
                            <a:solidFill>
                              <a:schemeClr val="tx1"/>
                            </a:solidFill>
                            <a:latin typeface="Cambria Math" panose="02040503050406030204" pitchFamily="18" charset="0"/>
                            <a:cs typeface="Times New Roman" panose="02020603050405020304" pitchFamily="18" charset="0"/>
                          </a:rPr>
                        </m:ctrlPr>
                      </m:sSupPr>
                      <m:e>
                        <m:r>
                          <a:rPr lang="en-US" sz="2200" i="1" dirty="0" smtClean="0">
                            <a:solidFill>
                              <a:schemeClr val="tx1"/>
                            </a:solidFill>
                            <a:latin typeface="Cambria Math" panose="02040503050406030204" pitchFamily="18" charset="0"/>
                            <a:cs typeface="Times New Roman" panose="02020603050405020304" pitchFamily="18" charset="0"/>
                          </a:rPr>
                          <m:t>𝑁</m:t>
                        </m:r>
                      </m:e>
                      <m:sup>
                        <m:r>
                          <a:rPr lang="en-US" sz="2200" i="1" dirty="0" smtClean="0">
                            <a:solidFill>
                              <a:schemeClr val="tx1"/>
                            </a:solidFill>
                            <a:latin typeface="Cambria Math" panose="02040503050406030204" pitchFamily="18" charset="0"/>
                            <a:cs typeface="Times New Roman" panose="02020603050405020304" pitchFamily="18" charset="0"/>
                          </a:rPr>
                          <m:t>𝐾</m:t>
                        </m:r>
                      </m:sup>
                    </m:sSup>
                  </m:oMath>
                </a14:m>
                <a:r>
                  <a:rPr lang="en-US" sz="2200" dirty="0">
                    <a:solidFill>
                      <a:schemeClr val="tx1"/>
                    </a:solidFill>
                    <a:latin typeface="Times New Roman" panose="02020603050405020304" pitchFamily="18" charset="0"/>
                    <a:cs typeface="Times New Roman" panose="02020603050405020304" pitchFamily="18" charset="0"/>
                  </a:rPr>
                  <a:t>] complexity gain, so CODING IS NEARLY ESSENTIAL for budget SDR devices to be reliable.</a:t>
                </a:r>
              </a:p>
              <a:p>
                <a:endParaRPr lang="en-US" dirty="0">
                  <a:solidFill>
                    <a:schemeClr val="tx1"/>
                  </a:solidFill>
                  <a:latin typeface="Times New Roman"/>
                  <a:cs typeface="Times New Roman"/>
                </a:endParaRPr>
              </a:p>
              <a:p>
                <a:endParaRPr lang="en-US" dirty="0">
                  <a:solidFill>
                    <a:schemeClr val="tx1"/>
                  </a:solidFill>
                  <a:latin typeface="Times New Roman"/>
                  <a:cs typeface="Times New Roman"/>
                </a:endParaRPr>
              </a:p>
            </p:txBody>
          </p:sp>
        </mc:Choice>
        <mc:Fallback>
          <p:sp>
            <p:nvSpPr>
              <p:cNvPr id="3" name="Content Placeholder 2">
                <a:extLst>
                  <a:ext uri="{FF2B5EF4-FFF2-40B4-BE49-F238E27FC236}">
                    <a16:creationId xmlns:a16="http://schemas.microsoft.com/office/drawing/2014/main" id="{EBBBB7BA-61C1-21FB-E923-48B02E3DA98A}"/>
                  </a:ext>
                </a:extLst>
              </p:cNvPr>
              <p:cNvSpPr>
                <a:spLocks noGrp="1" noRot="1" noChangeAspect="1" noMove="1" noResize="1" noEditPoints="1" noAdjustHandles="1" noChangeArrowheads="1" noChangeShapeType="1" noTextEdit="1"/>
              </p:cNvSpPr>
              <p:nvPr>
                <p:ph idx="1"/>
              </p:nvPr>
            </p:nvSpPr>
            <p:spPr>
              <a:xfrm>
                <a:off x="314678" y="1668882"/>
                <a:ext cx="11562644" cy="4861127"/>
              </a:xfrm>
              <a:blipFill>
                <a:blip r:embed="rId2"/>
                <a:stretch>
                  <a:fillRect l="-1108" t="-2760" r="-1319"/>
                </a:stretch>
              </a:blipFill>
            </p:spPr>
            <p:txBody>
              <a:bodyPr/>
              <a:lstStyle/>
              <a:p>
                <a:r>
                  <a:rPr lang="en-US">
                    <a:noFill/>
                  </a:rPr>
                  <a:t> </a:t>
                </a:r>
              </a:p>
            </p:txBody>
          </p:sp>
        </mc:Fallback>
      </mc:AlternateContent>
      <p:sp>
        <p:nvSpPr>
          <p:cNvPr id="5" name="Footer Placeholder 4">
            <a:extLst>
              <a:ext uri="{FF2B5EF4-FFF2-40B4-BE49-F238E27FC236}">
                <a16:creationId xmlns:a16="http://schemas.microsoft.com/office/drawing/2014/main" id="{E4C4E3DA-C8FA-5C1A-F826-9352E3AC563E}"/>
              </a:ext>
            </a:extLst>
          </p:cNvPr>
          <p:cNvSpPr>
            <a:spLocks noGrp="1"/>
          </p:cNvSpPr>
          <p:nvPr>
            <p:ph type="ftr" sz="quarter" idx="11"/>
          </p:nvPr>
        </p:nvSpPr>
        <p:spPr/>
        <p:txBody>
          <a:bodyPr/>
          <a:lstStyle/>
          <a:p>
            <a:r>
              <a:rPr lang="en-US" dirty="0"/>
              <a:t>
              </a:t>
            </a:r>
          </a:p>
        </p:txBody>
      </p:sp>
    </p:spTree>
    <p:extLst>
      <p:ext uri="{BB962C8B-B14F-4D97-AF65-F5344CB8AC3E}">
        <p14:creationId xmlns:p14="http://schemas.microsoft.com/office/powerpoint/2010/main" val="1640683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37500-025C-3B68-6E66-2921D237F1C9}"/>
              </a:ext>
            </a:extLst>
          </p:cNvPr>
          <p:cNvSpPr>
            <a:spLocks noGrp="1"/>
          </p:cNvSpPr>
          <p:nvPr>
            <p:ph type="title"/>
          </p:nvPr>
        </p:nvSpPr>
        <p:spPr>
          <a:xfrm>
            <a:off x="964430" y="295949"/>
            <a:ext cx="9905998" cy="970936"/>
          </a:xfrm>
        </p:spPr>
        <p:txBody>
          <a:bodyPr anchor="b">
            <a:normAutofit/>
          </a:bodyPr>
          <a:lstStyle/>
          <a:p>
            <a:r>
              <a:rPr lang="en-US" b="1" dirty="0">
                <a:solidFill>
                  <a:schemeClr val="tx1"/>
                </a:solidFill>
                <a:latin typeface="Times New Roman" panose="02020603050405020304" pitchFamily="18" charset="0"/>
                <a:cs typeface="Times New Roman" panose="02020603050405020304" pitchFamily="18" charset="0"/>
              </a:rPr>
              <a:t>Suggestions for Future Work</a:t>
            </a:r>
          </a:p>
        </p:txBody>
      </p:sp>
      <p:sp>
        <p:nvSpPr>
          <p:cNvPr id="16" name="TextBox 15">
            <a:extLst>
              <a:ext uri="{FF2B5EF4-FFF2-40B4-BE49-F238E27FC236}">
                <a16:creationId xmlns:a16="http://schemas.microsoft.com/office/drawing/2014/main" id="{09A3E336-2B92-3729-F0D6-AEF35F065203}"/>
              </a:ext>
            </a:extLst>
          </p:cNvPr>
          <p:cNvSpPr txBox="1"/>
          <p:nvPr/>
        </p:nvSpPr>
        <p:spPr>
          <a:xfrm>
            <a:off x="158852" y="1622812"/>
            <a:ext cx="7303832" cy="4524315"/>
          </a:xfrm>
          <a:prstGeom prst="rect">
            <a:avLst/>
          </a:prstGeom>
          <a:noFill/>
        </p:spPr>
        <p:txBody>
          <a:bodyPr wrap="square">
            <a:spAutoFit/>
          </a:bodyPr>
          <a:lstStyle/>
          <a:p>
            <a:pPr marL="285750" lvl="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FUTURE TESTING SHOULD CONSIDER MORE REALISTIC CHANNEL MODELS SUCH AS RICIAN AND RAYLEIGH FADING, AS WELL AS COMMON MULTIPLE ACCESS SCHEMES WHICH CAN DEGRADE SNR</a:t>
            </a:r>
          </a:p>
          <a:p>
            <a:pPr marL="285750" lvl="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FUTURE RESEARCH SHOULD EXPLORE OVER-THE-AIR (OTA) SNR DETECTORS, ADVANCED CODING TECHNIQUES, MIMO, EFFICIENT MODULATIONS LIKE MSK/GMSK, EQUALIZATION STRATEGIES (E.G., ZERO-FORCING, MMSE), AND OPTIMIZATION OF CONSTELLATION DESIGN TO FURTHER ENHANCE DETECTION GAIN AND SYSTEM PERFORMANCE.</a:t>
            </a:r>
          </a:p>
          <a:p>
            <a:pPr marL="285750" lvl="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CODING TECHNIQUES LIKE CONVOLUTIONAL, TURBO, REED-SOLOMON, AND VITERBI DECODING OFFER VARIOUS TRADE-OFFS BETWEEN CODING GAIN AND COMPUTATIONAL COMPLEXITY. </a:t>
            </a:r>
            <a:endParaRPr lang="en-US" sz="2000" dirty="0">
              <a:latin typeface="Times New Roman" panose="02020603050405020304" pitchFamily="18" charset="0"/>
              <a:cs typeface="Times New Roman" panose="02020603050405020304" pitchFamily="18" charset="0"/>
            </a:endParaRPr>
          </a:p>
        </p:txBody>
      </p:sp>
      <p:pic>
        <p:nvPicPr>
          <p:cNvPr id="1026" name="Picture 2" descr="Large Coding Gain - an overview | ScienceDirect Topics">
            <a:extLst>
              <a:ext uri="{FF2B5EF4-FFF2-40B4-BE49-F238E27FC236}">
                <a16:creationId xmlns:a16="http://schemas.microsoft.com/office/drawing/2014/main" id="{42C29497-CF8E-4CD0-0BDC-A996C5C6EF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0698" y="1622812"/>
            <a:ext cx="4362450" cy="3975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09166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CEAE8-C6E0-476B-375F-9C1277DB3FE6}"/>
              </a:ext>
            </a:extLst>
          </p:cNvPr>
          <p:cNvSpPr>
            <a:spLocks noGrp="1"/>
          </p:cNvSpPr>
          <p:nvPr>
            <p:ph type="title"/>
          </p:nvPr>
        </p:nvSpPr>
        <p:spPr>
          <a:xfrm>
            <a:off x="936109" y="765232"/>
            <a:ext cx="9905998" cy="744794"/>
          </a:xfrm>
        </p:spPr>
        <p:txBody>
          <a:bodyPr anchor="b">
            <a:normAutofit/>
          </a:bodyPr>
          <a:lstStyle/>
          <a:p>
            <a:r>
              <a:rPr lang="en-US" b="1" dirty="0">
                <a:solidFill>
                  <a:schemeClr val="tx1"/>
                </a:solidFill>
                <a:latin typeface="Times New Roman" panose="02020603050405020304" pitchFamily="18" charset="0"/>
                <a:cs typeface="Times New Roman" panose="02020603050405020304" pitchFamily="18" charset="0"/>
              </a:rPr>
              <a:t>Concluding THOUGHTS </a:t>
            </a:r>
          </a:p>
        </p:txBody>
      </p:sp>
      <p:sp>
        <p:nvSpPr>
          <p:cNvPr id="5" name="Footer Placeholder 4">
            <a:extLst>
              <a:ext uri="{FF2B5EF4-FFF2-40B4-BE49-F238E27FC236}">
                <a16:creationId xmlns:a16="http://schemas.microsoft.com/office/drawing/2014/main" id="{4EA332A0-49FB-AE39-0672-A5C88D6897BA}"/>
              </a:ext>
            </a:extLst>
          </p:cNvPr>
          <p:cNvSpPr>
            <a:spLocks noGrp="1"/>
          </p:cNvSpPr>
          <p:nvPr>
            <p:ph type="ftr" sz="quarter" idx="11"/>
          </p:nvPr>
        </p:nvSpPr>
        <p:spPr/>
        <p:txBody>
          <a:bodyPr anchor="ctr">
            <a:normAutofit/>
          </a:bodyPr>
          <a:lstStyle/>
          <a:p>
            <a:pPr>
              <a:lnSpc>
                <a:spcPct val="90000"/>
              </a:lnSpc>
              <a:spcAft>
                <a:spcPts val="600"/>
              </a:spcAft>
            </a:pPr>
            <a:r>
              <a:rPr lang="en-US" sz="700"/>
              <a:t>
              </a:t>
            </a:r>
          </a:p>
        </p:txBody>
      </p:sp>
      <p:sp>
        <p:nvSpPr>
          <p:cNvPr id="9" name="TextBox 8">
            <a:extLst>
              <a:ext uri="{FF2B5EF4-FFF2-40B4-BE49-F238E27FC236}">
                <a16:creationId xmlns:a16="http://schemas.microsoft.com/office/drawing/2014/main" id="{E3EF3638-5DCC-D649-7AE3-CF9E16A169A6}"/>
              </a:ext>
            </a:extLst>
          </p:cNvPr>
          <p:cNvSpPr txBox="1"/>
          <p:nvPr/>
        </p:nvSpPr>
        <p:spPr>
          <a:xfrm>
            <a:off x="648288" y="1722095"/>
            <a:ext cx="11233353" cy="5016758"/>
          </a:xfrm>
          <a:prstGeom prst="rect">
            <a:avLst/>
          </a:prstGeom>
          <a:noFill/>
        </p:spPr>
        <p:txBody>
          <a:bodyPr wrap="square">
            <a:spAutoFit/>
          </a:bodyPr>
          <a:lstStyle/>
          <a:p>
            <a:pPr marL="342900" lvl="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STUDY HIGHLIGHTS HOW ANALYZING SNR REQUIREMENTS FOR PSK AND QAM OFFERS VALUABLE INSIGHT INTO THE CAPABILITIES AND LIMITATIONS OF CONSUMER-GRADE SDRS. </a:t>
            </a:r>
          </a:p>
          <a:p>
            <a:pPr marL="342900" lvl="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EMPHASIZES THE IMPORTANCE OF SELECTING THE RIGHT SDR BASED ON APPLICATION NEEDS, WHETHER FOR RESEARCH OR HOBBY USE. </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FINDINGS SUPPORT USING SDRS FOR FLEXIBLE SIGNAL QUALITY MANAGEMENT, EVEN THOUGH SPECIALIZED RADIOS OFTEN PERFORM BETTER IN FIXED ROLES.</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HOPEFULLY MORE FOCUS IS GIVEN TO SDR DEVELOPMENT TO REDUCE COSTS, IMPROVE PERFOMANCE AND EXPLORE DYNAMIC SYSTEM THAT TRULY HARNESS THE POWER OF SDR RADIO. </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lvl="0"/>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65429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CD6B7-D6FE-495D-4C75-5D536BFB00A0}"/>
              </a:ext>
            </a:extLst>
          </p:cNvPr>
          <p:cNvSpPr>
            <a:spLocks noGrp="1"/>
          </p:cNvSpPr>
          <p:nvPr>
            <p:ph type="title"/>
          </p:nvPr>
        </p:nvSpPr>
        <p:spPr>
          <a:xfrm>
            <a:off x="3401962" y="2702540"/>
            <a:ext cx="4949662" cy="1021734"/>
          </a:xfrm>
        </p:spPr>
        <p:txBody>
          <a:bodyPr anchor="b">
            <a:normAutofit/>
          </a:bodyPr>
          <a:lstStyle/>
          <a:p>
            <a:r>
              <a:rPr lang="en-US" sz="5400" b="1" dirty="0">
                <a:solidFill>
                  <a:schemeClr val="tx1"/>
                </a:solidFill>
                <a:latin typeface="Times New Roman" panose="02020603050405020304" pitchFamily="18" charset="0"/>
                <a:cs typeface="Times New Roman" panose="02020603050405020304" pitchFamily="18" charset="0"/>
              </a:rPr>
              <a:t>QUESTIONS?</a:t>
            </a:r>
          </a:p>
        </p:txBody>
      </p:sp>
      <p:sp>
        <p:nvSpPr>
          <p:cNvPr id="5" name="Footer Placeholder 4">
            <a:extLst>
              <a:ext uri="{FF2B5EF4-FFF2-40B4-BE49-F238E27FC236}">
                <a16:creationId xmlns:a16="http://schemas.microsoft.com/office/drawing/2014/main" id="{424548FB-4D01-F759-25A7-28B959E51F85}"/>
              </a:ext>
            </a:extLst>
          </p:cNvPr>
          <p:cNvSpPr>
            <a:spLocks noGrp="1"/>
          </p:cNvSpPr>
          <p:nvPr>
            <p:ph type="ftr" sz="quarter" idx="11"/>
          </p:nvPr>
        </p:nvSpPr>
        <p:spPr/>
        <p:txBody>
          <a:bodyPr anchor="ctr">
            <a:normAutofit/>
          </a:bodyPr>
          <a:lstStyle/>
          <a:p>
            <a:pPr>
              <a:lnSpc>
                <a:spcPct val="90000"/>
              </a:lnSpc>
              <a:spcAft>
                <a:spcPts val="600"/>
              </a:spcAft>
            </a:pPr>
            <a:r>
              <a:rPr lang="en-US" sz="700"/>
              <a:t>
              </a:t>
            </a:r>
          </a:p>
        </p:txBody>
      </p:sp>
    </p:spTree>
    <p:extLst>
      <p:ext uri="{BB962C8B-B14F-4D97-AF65-F5344CB8AC3E}">
        <p14:creationId xmlns:p14="http://schemas.microsoft.com/office/powerpoint/2010/main" val="4042354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82702-3E98-5D34-FAB6-C0839B724617}"/>
              </a:ext>
            </a:extLst>
          </p:cNvPr>
          <p:cNvSpPr>
            <a:spLocks noGrp="1"/>
          </p:cNvSpPr>
          <p:nvPr>
            <p:ph type="title"/>
          </p:nvPr>
        </p:nvSpPr>
        <p:spPr>
          <a:xfrm>
            <a:off x="308891" y="421542"/>
            <a:ext cx="9208841" cy="857559"/>
          </a:xfrm>
        </p:spPr>
        <p:txBody>
          <a:bodyPr>
            <a:normAutofit fontScale="90000"/>
          </a:bodyPr>
          <a:lstStyle/>
          <a:p>
            <a:r>
              <a:rPr lang="en-US" sz="3200" b="1" dirty="0">
                <a:solidFill>
                  <a:schemeClr val="tx1"/>
                </a:solidFill>
                <a:latin typeface="Times New Roman"/>
                <a:cs typeface="Times New Roman"/>
              </a:rPr>
              <a:t>Motivation for Quantifying SNR on Consumer SDRs</a:t>
            </a:r>
            <a:endParaRPr lang="en-US" sz="3200" b="1" dirty="0">
              <a:solidFill>
                <a:schemeClr val="tx1"/>
              </a:solidFill>
            </a:endParaRPr>
          </a:p>
        </p:txBody>
      </p:sp>
      <p:sp>
        <p:nvSpPr>
          <p:cNvPr id="3" name="Content Placeholder 2">
            <a:extLst>
              <a:ext uri="{FF2B5EF4-FFF2-40B4-BE49-F238E27FC236}">
                <a16:creationId xmlns:a16="http://schemas.microsoft.com/office/drawing/2014/main" id="{21B803CB-9935-C3BC-BE0E-29387F4CB575}"/>
              </a:ext>
            </a:extLst>
          </p:cNvPr>
          <p:cNvSpPr>
            <a:spLocks noGrp="1"/>
          </p:cNvSpPr>
          <p:nvPr>
            <p:ph idx="1"/>
          </p:nvPr>
        </p:nvSpPr>
        <p:spPr>
          <a:xfrm>
            <a:off x="318051" y="1490870"/>
            <a:ext cx="8675216" cy="3876260"/>
          </a:xfrm>
        </p:spPr>
        <p:txBody>
          <a:bodyPr vert="horz" lIns="91440" tIns="45720" rIns="91440" bIns="45720" rtlCol="0" anchor="t">
            <a:normAutofit/>
          </a:bodyPr>
          <a:lstStyle/>
          <a:p>
            <a:r>
              <a:rPr lang="en-US" dirty="0">
                <a:solidFill>
                  <a:schemeClr val="tx1"/>
                </a:solidFill>
                <a:latin typeface="Times New Roman"/>
                <a:cs typeface="Times New Roman"/>
              </a:rPr>
              <a:t>Software defined radio (SDR) devices have become more popular and despite massive price hikes, up to 200% MSRP, due to availability such as the receiver devices like the RTL-SDR, half-duplex transceivers like the </a:t>
            </a:r>
            <a:r>
              <a:rPr lang="en-US" dirty="0" err="1">
                <a:solidFill>
                  <a:schemeClr val="tx1"/>
                </a:solidFill>
                <a:latin typeface="Times New Roman"/>
                <a:cs typeface="Times New Roman"/>
              </a:rPr>
              <a:t>HackRF</a:t>
            </a:r>
            <a:r>
              <a:rPr lang="en-US" dirty="0">
                <a:solidFill>
                  <a:schemeClr val="tx1"/>
                </a:solidFill>
                <a:latin typeface="Times New Roman"/>
                <a:cs typeface="Times New Roman"/>
              </a:rPr>
              <a:t> One and full-duplex high-quality systems like USRP B200 are readily available to hobbyists and developers alike. </a:t>
            </a:r>
            <a:endParaRPr lang="en-US" dirty="0">
              <a:solidFill>
                <a:schemeClr val="tx1"/>
              </a:solidFill>
              <a:latin typeface="Neue Haas Grotesk Text Pro"/>
              <a:cs typeface="Times New Roman"/>
            </a:endParaRPr>
          </a:p>
          <a:p>
            <a:r>
              <a:rPr lang="en-US" dirty="0">
                <a:solidFill>
                  <a:schemeClr val="tx1"/>
                </a:solidFill>
                <a:latin typeface="Times New Roman"/>
                <a:cs typeface="Times New Roman"/>
              </a:rPr>
              <a:t>Unfortunately, dynamic functionality comes at a price and without deep pockets quality takes a backseat [5], so how well transceivers transmit and detect signals is a considerably practical application that should likely be done to characterize the functionality of any new device used in development.</a:t>
            </a:r>
            <a:endParaRPr lang="en-US" dirty="0">
              <a:solidFill>
                <a:schemeClr val="tx1"/>
              </a:solidFill>
            </a:endParaRPr>
          </a:p>
          <a:p>
            <a:endParaRPr lang="en-US" dirty="0">
              <a:solidFill>
                <a:schemeClr val="tx1"/>
              </a:solidFill>
            </a:endParaRPr>
          </a:p>
        </p:txBody>
      </p:sp>
      <p:sp>
        <p:nvSpPr>
          <p:cNvPr id="5" name="Footer Placeholder 4">
            <a:extLst>
              <a:ext uri="{FF2B5EF4-FFF2-40B4-BE49-F238E27FC236}">
                <a16:creationId xmlns:a16="http://schemas.microsoft.com/office/drawing/2014/main" id="{FE4D9F13-0E65-2163-DB6B-2C864317F47E}"/>
              </a:ext>
            </a:extLst>
          </p:cNvPr>
          <p:cNvSpPr>
            <a:spLocks noGrp="1"/>
          </p:cNvSpPr>
          <p:nvPr>
            <p:ph type="ftr" sz="quarter" idx="11"/>
          </p:nvPr>
        </p:nvSpPr>
        <p:spPr/>
        <p:txBody>
          <a:bodyPr/>
          <a:lstStyle/>
          <a:p>
            <a:r>
              <a:rPr lang="en-US"/>
              <a:t>
              </a:t>
            </a:r>
          </a:p>
        </p:txBody>
      </p:sp>
      <p:pic>
        <p:nvPicPr>
          <p:cNvPr id="7" name="Picture 6" descr="RTLSDR4Everyone: SDRUno 1.04 Guide Updated, and Overview of RTL-SDR  Generations">
            <a:extLst>
              <a:ext uri="{FF2B5EF4-FFF2-40B4-BE49-F238E27FC236}">
                <a16:creationId xmlns:a16="http://schemas.microsoft.com/office/drawing/2014/main" id="{1AE90914-74B2-736A-179A-F13EFF7938CD}"/>
              </a:ext>
            </a:extLst>
          </p:cNvPr>
          <p:cNvPicPr>
            <a:picLocks noChangeAspect="1"/>
          </p:cNvPicPr>
          <p:nvPr/>
        </p:nvPicPr>
        <p:blipFill>
          <a:blip r:embed="rId2"/>
          <a:stretch>
            <a:fillRect/>
          </a:stretch>
        </p:blipFill>
        <p:spPr>
          <a:xfrm>
            <a:off x="5342834" y="4931421"/>
            <a:ext cx="3472069" cy="1721765"/>
          </a:xfrm>
          <a:prstGeom prst="rect">
            <a:avLst/>
          </a:prstGeom>
        </p:spPr>
      </p:pic>
      <p:pic>
        <p:nvPicPr>
          <p:cNvPr id="8" name="Picture 7" descr="Lime Microsystems | LimeSDR Mini 2.0">
            <a:extLst>
              <a:ext uri="{FF2B5EF4-FFF2-40B4-BE49-F238E27FC236}">
                <a16:creationId xmlns:a16="http://schemas.microsoft.com/office/drawing/2014/main" id="{FD2D57F8-AC43-0664-785A-FF2AA0BED2A1}"/>
              </a:ext>
            </a:extLst>
          </p:cNvPr>
          <p:cNvPicPr>
            <a:picLocks noChangeAspect="1"/>
          </p:cNvPicPr>
          <p:nvPr/>
        </p:nvPicPr>
        <p:blipFill>
          <a:blip r:embed="rId3"/>
          <a:stretch>
            <a:fillRect/>
          </a:stretch>
        </p:blipFill>
        <p:spPr>
          <a:xfrm>
            <a:off x="318051" y="4908892"/>
            <a:ext cx="2511288" cy="1711608"/>
          </a:xfrm>
          <a:prstGeom prst="rect">
            <a:avLst/>
          </a:prstGeom>
        </p:spPr>
      </p:pic>
      <p:pic>
        <p:nvPicPr>
          <p:cNvPr id="9" name="Picture 8" descr="A close-up of a computer chip&#10;&#10;AI-generated content may be incorrect.">
            <a:extLst>
              <a:ext uri="{FF2B5EF4-FFF2-40B4-BE49-F238E27FC236}">
                <a16:creationId xmlns:a16="http://schemas.microsoft.com/office/drawing/2014/main" id="{C2616788-8945-8811-C859-9A7EDBD269E9}"/>
              </a:ext>
            </a:extLst>
          </p:cNvPr>
          <p:cNvPicPr>
            <a:picLocks noChangeAspect="1"/>
          </p:cNvPicPr>
          <p:nvPr/>
        </p:nvPicPr>
        <p:blipFill>
          <a:blip r:embed="rId4"/>
          <a:stretch>
            <a:fillRect/>
          </a:stretch>
        </p:blipFill>
        <p:spPr>
          <a:xfrm>
            <a:off x="2824094" y="4906342"/>
            <a:ext cx="2523988" cy="1749839"/>
          </a:xfrm>
          <a:prstGeom prst="rect">
            <a:avLst/>
          </a:prstGeom>
        </p:spPr>
      </p:pic>
      <p:pic>
        <p:nvPicPr>
          <p:cNvPr id="10" name="Picture 9" descr="Ettus USRP B200: 1x1, 70MHz-6GHz SDR/Cognitive Radio - Digilent">
            <a:extLst>
              <a:ext uri="{FF2B5EF4-FFF2-40B4-BE49-F238E27FC236}">
                <a16:creationId xmlns:a16="http://schemas.microsoft.com/office/drawing/2014/main" id="{7AC71B40-A94D-99BC-AEF1-4AFE5BAED07B}"/>
              </a:ext>
            </a:extLst>
          </p:cNvPr>
          <p:cNvPicPr>
            <a:picLocks noChangeAspect="1"/>
          </p:cNvPicPr>
          <p:nvPr/>
        </p:nvPicPr>
        <p:blipFill>
          <a:blip r:embed="rId5"/>
          <a:stretch>
            <a:fillRect/>
          </a:stretch>
        </p:blipFill>
        <p:spPr>
          <a:xfrm>
            <a:off x="8810487" y="4953926"/>
            <a:ext cx="2743199" cy="1720929"/>
          </a:xfrm>
          <a:prstGeom prst="rect">
            <a:avLst/>
          </a:prstGeom>
        </p:spPr>
      </p:pic>
      <p:pic>
        <p:nvPicPr>
          <p:cNvPr id="11" name="Picture 10" descr="HackRF One - Wikipedia">
            <a:extLst>
              <a:ext uri="{FF2B5EF4-FFF2-40B4-BE49-F238E27FC236}">
                <a16:creationId xmlns:a16="http://schemas.microsoft.com/office/drawing/2014/main" id="{1BBEDF10-E1E7-E11D-F24C-0FC74BA2FA76}"/>
              </a:ext>
            </a:extLst>
          </p:cNvPr>
          <p:cNvPicPr>
            <a:picLocks noChangeAspect="1"/>
          </p:cNvPicPr>
          <p:nvPr/>
        </p:nvPicPr>
        <p:blipFill>
          <a:blip r:embed="rId6"/>
          <a:stretch>
            <a:fillRect/>
          </a:stretch>
        </p:blipFill>
        <p:spPr>
          <a:xfrm rot="5400000">
            <a:off x="8142357" y="1604719"/>
            <a:ext cx="4410763" cy="2378556"/>
          </a:xfrm>
          <a:prstGeom prst="rect">
            <a:avLst/>
          </a:prstGeom>
        </p:spPr>
      </p:pic>
    </p:spTree>
    <p:extLst>
      <p:ext uri="{BB962C8B-B14F-4D97-AF65-F5344CB8AC3E}">
        <p14:creationId xmlns:p14="http://schemas.microsoft.com/office/powerpoint/2010/main" val="1931042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903CA-0449-1AE8-0844-552F4E2E956B}"/>
              </a:ext>
            </a:extLst>
          </p:cNvPr>
          <p:cNvSpPr>
            <a:spLocks noGrp="1"/>
          </p:cNvSpPr>
          <p:nvPr>
            <p:ph type="title"/>
          </p:nvPr>
        </p:nvSpPr>
        <p:spPr>
          <a:xfrm>
            <a:off x="561307" y="629536"/>
            <a:ext cx="4546682" cy="1371600"/>
          </a:xfrm>
        </p:spPr>
        <p:txBody>
          <a:bodyPr anchor="t">
            <a:normAutofit/>
          </a:bodyPr>
          <a:lstStyle/>
          <a:p>
            <a:r>
              <a:rPr lang="en-US" b="1" dirty="0">
                <a:solidFill>
                  <a:schemeClr val="tx1"/>
                </a:solidFill>
                <a:latin typeface="Times New Roman"/>
                <a:cs typeface="Times New Roman"/>
              </a:rPr>
              <a:t>Overview of </a:t>
            </a:r>
            <a:r>
              <a:rPr lang="en-US" b="1" dirty="0" err="1">
                <a:solidFill>
                  <a:schemeClr val="tx1"/>
                </a:solidFill>
                <a:latin typeface="Times New Roman"/>
                <a:cs typeface="Times New Roman"/>
              </a:rPr>
              <a:t>HackRF</a:t>
            </a:r>
            <a:r>
              <a:rPr lang="en-US" b="1" dirty="0">
                <a:solidFill>
                  <a:schemeClr val="tx1"/>
                </a:solidFill>
                <a:latin typeface="Times New Roman"/>
                <a:cs typeface="Times New Roman"/>
              </a:rPr>
              <a:t> </a:t>
            </a:r>
          </a:p>
        </p:txBody>
      </p:sp>
      <p:pic>
        <p:nvPicPr>
          <p:cNvPr id="8" name="Content Placeholder 7" descr="A diagram of a computer block&#10;&#10;AI-generated content may be incorrect.">
            <a:extLst>
              <a:ext uri="{FF2B5EF4-FFF2-40B4-BE49-F238E27FC236}">
                <a16:creationId xmlns:a16="http://schemas.microsoft.com/office/drawing/2014/main" id="{0CB97F27-6A76-ABFA-5FF4-E17A62F6189C}"/>
              </a:ext>
            </a:extLst>
          </p:cNvPr>
          <p:cNvPicPr>
            <a:picLocks noGrp="1" noChangeAspect="1"/>
          </p:cNvPicPr>
          <p:nvPr>
            <p:ph idx="1"/>
          </p:nvPr>
        </p:nvPicPr>
        <p:blipFill>
          <a:blip r:embed="rId2"/>
          <a:stretch>
            <a:fillRect/>
          </a:stretch>
        </p:blipFill>
        <p:spPr>
          <a:xfrm>
            <a:off x="5414595" y="819564"/>
            <a:ext cx="6589505" cy="3691144"/>
          </a:xfrm>
        </p:spPr>
      </p:pic>
      <p:sp>
        <p:nvSpPr>
          <p:cNvPr id="3" name="Content Placeholder 2">
            <a:extLst>
              <a:ext uri="{FF2B5EF4-FFF2-40B4-BE49-F238E27FC236}">
                <a16:creationId xmlns:a16="http://schemas.microsoft.com/office/drawing/2014/main" id="{AE7D870E-0AE8-5B7C-534A-A207F49B6AB1}"/>
              </a:ext>
            </a:extLst>
          </p:cNvPr>
          <p:cNvSpPr>
            <a:spLocks noGrp="1"/>
          </p:cNvSpPr>
          <p:nvPr>
            <p:ph type="body" sz="half" idx="2"/>
          </p:nvPr>
        </p:nvSpPr>
        <p:spPr>
          <a:xfrm>
            <a:off x="313793" y="1315336"/>
            <a:ext cx="4794196" cy="4426036"/>
          </a:xfrm>
        </p:spPr>
        <p:txBody>
          <a:bodyPr vert="horz" lIns="91440" tIns="45720" rIns="91440" bIns="45720" rtlCol="0" anchor="t">
            <a:noAutofit/>
          </a:bodyPr>
          <a:lstStyle/>
          <a:p>
            <a:pPr marL="171450" indent="-171450">
              <a:lnSpc>
                <a:spcPct val="110000"/>
              </a:lnSpc>
              <a:buChar char="•"/>
            </a:pPr>
            <a:r>
              <a:rPr lang="en-US" sz="1800" dirty="0">
                <a:solidFill>
                  <a:schemeClr val="tx1"/>
                </a:solidFill>
                <a:latin typeface="Times New Roman"/>
                <a:cs typeface="Times New Roman"/>
              </a:rPr>
              <a:t>The most affordable platform for developers and hobbyists is </a:t>
            </a:r>
            <a:r>
              <a:rPr lang="en-US" sz="1800" dirty="0" err="1">
                <a:solidFill>
                  <a:schemeClr val="tx1"/>
                </a:solidFill>
                <a:latin typeface="Times New Roman"/>
                <a:cs typeface="Times New Roman"/>
              </a:rPr>
              <a:t>GNURadio</a:t>
            </a:r>
            <a:r>
              <a:rPr lang="en-US" sz="1800" dirty="0">
                <a:solidFill>
                  <a:schemeClr val="tx1"/>
                </a:solidFill>
                <a:latin typeface="Times New Roman"/>
                <a:cs typeface="Times New Roman"/>
              </a:rPr>
              <a:t> with </a:t>
            </a:r>
            <a:r>
              <a:rPr lang="en-US" sz="1800" dirty="0" err="1">
                <a:solidFill>
                  <a:schemeClr val="tx1"/>
                </a:solidFill>
                <a:latin typeface="Times New Roman"/>
                <a:cs typeface="Times New Roman"/>
              </a:rPr>
              <a:t>HackRF</a:t>
            </a:r>
            <a:r>
              <a:rPr lang="en-US" sz="1800" dirty="0">
                <a:solidFill>
                  <a:schemeClr val="tx1"/>
                </a:solidFill>
                <a:latin typeface="Times New Roman"/>
                <a:cs typeface="Times New Roman"/>
              </a:rPr>
              <a:t> One or the </a:t>
            </a:r>
            <a:r>
              <a:rPr lang="en-US" sz="1800" dirty="0" err="1">
                <a:solidFill>
                  <a:schemeClr val="tx1"/>
                </a:solidFill>
                <a:latin typeface="Times New Roman"/>
                <a:cs typeface="Times New Roman"/>
              </a:rPr>
              <a:t>PlutoSDR</a:t>
            </a:r>
            <a:r>
              <a:rPr lang="en-US" sz="1800" dirty="0">
                <a:solidFill>
                  <a:schemeClr val="tx1"/>
                </a:solidFill>
                <a:latin typeface="Times New Roman"/>
                <a:cs typeface="Times New Roman"/>
              </a:rPr>
              <a:t>. The </a:t>
            </a:r>
            <a:r>
              <a:rPr lang="en-US" sz="1800" dirty="0" err="1">
                <a:solidFill>
                  <a:schemeClr val="tx1"/>
                </a:solidFill>
                <a:latin typeface="Times New Roman"/>
                <a:cs typeface="Times New Roman"/>
              </a:rPr>
              <a:t>HackRF</a:t>
            </a:r>
            <a:r>
              <a:rPr lang="en-US" sz="1800" dirty="0">
                <a:solidFill>
                  <a:schemeClr val="tx1"/>
                </a:solidFill>
                <a:latin typeface="Times New Roman"/>
                <a:cs typeface="Times New Roman"/>
              </a:rPr>
              <a:t> has no filtering to ensure that the signal only operates in the intended band, so an essential expense is the bandpass filter to remove upper harmonics. </a:t>
            </a:r>
          </a:p>
          <a:p>
            <a:pPr marL="171450" indent="-171450">
              <a:lnSpc>
                <a:spcPct val="110000"/>
              </a:lnSpc>
              <a:buChar char="•"/>
            </a:pPr>
            <a:r>
              <a:rPr lang="en-US" sz="1800" dirty="0">
                <a:solidFill>
                  <a:schemeClr val="tx1"/>
                </a:solidFill>
                <a:latin typeface="Times New Roman"/>
                <a:cs typeface="Times New Roman"/>
              </a:rPr>
              <a:t>The </a:t>
            </a:r>
            <a:r>
              <a:rPr lang="en-US" sz="1800" dirty="0" err="1">
                <a:solidFill>
                  <a:schemeClr val="tx1"/>
                </a:solidFill>
                <a:latin typeface="Times New Roman"/>
                <a:cs typeface="Times New Roman"/>
              </a:rPr>
              <a:t>HackRF</a:t>
            </a:r>
            <a:r>
              <a:rPr lang="en-US" sz="1800" dirty="0">
                <a:solidFill>
                  <a:schemeClr val="tx1"/>
                </a:solidFill>
                <a:latin typeface="Times New Roman"/>
                <a:cs typeface="Times New Roman"/>
              </a:rPr>
              <a:t> One, by Michael Ossmann, is open-source software and hardware, so modifications are welcome and there is plenty of documentation available. </a:t>
            </a:r>
          </a:p>
          <a:p>
            <a:pPr marL="171450" indent="-171450">
              <a:lnSpc>
                <a:spcPct val="110000"/>
              </a:lnSpc>
              <a:buChar char="•"/>
            </a:pPr>
            <a:r>
              <a:rPr lang="en-US" sz="1800" dirty="0">
                <a:solidFill>
                  <a:schemeClr val="tx1"/>
                </a:solidFill>
                <a:latin typeface="Times New Roman"/>
                <a:cs typeface="Times New Roman"/>
              </a:rPr>
              <a:t>Michael Ossmann hosts his own tutorials at Great Scotts Gadgets homepage for </a:t>
            </a:r>
            <a:r>
              <a:rPr lang="en-US" sz="1800" dirty="0" err="1">
                <a:solidFill>
                  <a:schemeClr val="tx1"/>
                </a:solidFill>
                <a:latin typeface="Times New Roman"/>
                <a:cs typeface="Times New Roman"/>
              </a:rPr>
              <a:t>HackRF</a:t>
            </a:r>
            <a:r>
              <a:rPr lang="en-US" sz="1800" dirty="0">
                <a:solidFill>
                  <a:schemeClr val="tx1"/>
                </a:solidFill>
                <a:latin typeface="Times New Roman"/>
                <a:cs typeface="Times New Roman"/>
              </a:rPr>
              <a:t> on GNU Radio.</a:t>
            </a:r>
          </a:p>
        </p:txBody>
      </p:sp>
      <p:sp>
        <p:nvSpPr>
          <p:cNvPr id="5" name="Footer Placeholder 4">
            <a:extLst>
              <a:ext uri="{FF2B5EF4-FFF2-40B4-BE49-F238E27FC236}">
                <a16:creationId xmlns:a16="http://schemas.microsoft.com/office/drawing/2014/main" id="{50832369-7E85-F096-436C-77371F15106E}"/>
              </a:ext>
            </a:extLst>
          </p:cNvPr>
          <p:cNvSpPr>
            <a:spLocks noGrp="1"/>
          </p:cNvSpPr>
          <p:nvPr>
            <p:ph type="ftr" sz="quarter" idx="11"/>
          </p:nvPr>
        </p:nvSpPr>
        <p:spPr>
          <a:xfrm>
            <a:off x="7953616" y="6221561"/>
            <a:ext cx="4059936" cy="365125"/>
          </a:xfrm>
        </p:spPr>
        <p:txBody>
          <a:bodyPr anchor="ctr">
            <a:normAutofit/>
          </a:bodyPr>
          <a:lstStyle/>
          <a:p>
            <a:pPr>
              <a:lnSpc>
                <a:spcPct val="90000"/>
              </a:lnSpc>
              <a:spcAft>
                <a:spcPts val="600"/>
              </a:spcAft>
            </a:pPr>
            <a:r>
              <a:rPr lang="en-US" sz="700"/>
              <a:t>
              </a:t>
            </a:r>
          </a:p>
        </p:txBody>
      </p:sp>
      <p:pic>
        <p:nvPicPr>
          <p:cNvPr id="9" name="Picture 8" descr="A black and white table with white text&#10;&#10;AI-generated content may be incorrect.">
            <a:extLst>
              <a:ext uri="{FF2B5EF4-FFF2-40B4-BE49-F238E27FC236}">
                <a16:creationId xmlns:a16="http://schemas.microsoft.com/office/drawing/2014/main" id="{DF5E0971-7076-6E61-8089-B3330F4119A5}"/>
              </a:ext>
            </a:extLst>
          </p:cNvPr>
          <p:cNvPicPr>
            <a:picLocks noChangeAspect="1"/>
          </p:cNvPicPr>
          <p:nvPr/>
        </p:nvPicPr>
        <p:blipFill>
          <a:blip r:embed="rId3"/>
          <a:stretch>
            <a:fillRect/>
          </a:stretch>
        </p:blipFill>
        <p:spPr>
          <a:xfrm>
            <a:off x="5407504" y="4521137"/>
            <a:ext cx="6598306" cy="1697321"/>
          </a:xfrm>
          <a:prstGeom prst="rect">
            <a:avLst/>
          </a:prstGeom>
        </p:spPr>
      </p:pic>
    </p:spTree>
    <p:extLst>
      <p:ext uri="{BB962C8B-B14F-4D97-AF65-F5344CB8AC3E}">
        <p14:creationId xmlns:p14="http://schemas.microsoft.com/office/powerpoint/2010/main" val="177237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B59D9-4E98-87F9-5DFD-C26B84EFE436}"/>
              </a:ext>
            </a:extLst>
          </p:cNvPr>
          <p:cNvSpPr>
            <a:spLocks noGrp="1"/>
          </p:cNvSpPr>
          <p:nvPr>
            <p:ph type="title"/>
          </p:nvPr>
        </p:nvSpPr>
        <p:spPr>
          <a:xfrm>
            <a:off x="492419" y="548749"/>
            <a:ext cx="9905998" cy="1905000"/>
          </a:xfrm>
        </p:spPr>
        <p:txBody>
          <a:bodyPr anchor="t">
            <a:normAutofit/>
          </a:bodyPr>
          <a:lstStyle/>
          <a:p>
            <a:r>
              <a:rPr lang="en-US" b="1" dirty="0">
                <a:solidFill>
                  <a:schemeClr val="tx1"/>
                </a:solidFill>
                <a:latin typeface="Times New Roman"/>
                <a:cs typeface="Times New Roman"/>
              </a:rPr>
              <a:t>Overview of GNU Radio </a:t>
            </a:r>
          </a:p>
        </p:txBody>
      </p:sp>
      <p:sp>
        <p:nvSpPr>
          <p:cNvPr id="3" name="Content Placeholder 2">
            <a:extLst>
              <a:ext uri="{FF2B5EF4-FFF2-40B4-BE49-F238E27FC236}">
                <a16:creationId xmlns:a16="http://schemas.microsoft.com/office/drawing/2014/main" id="{A5A1942A-71BF-2BB2-75EE-13668DAFAF33}"/>
              </a:ext>
            </a:extLst>
          </p:cNvPr>
          <p:cNvSpPr>
            <a:spLocks noGrp="1"/>
          </p:cNvSpPr>
          <p:nvPr>
            <p:ph sz="half" idx="1"/>
          </p:nvPr>
        </p:nvSpPr>
        <p:spPr>
          <a:xfrm>
            <a:off x="234001" y="1335865"/>
            <a:ext cx="5627928" cy="5350071"/>
          </a:xfrm>
        </p:spPr>
        <p:txBody>
          <a:bodyPr vert="horz" lIns="91440" tIns="45720" rIns="91440" bIns="45720" rtlCol="0" anchor="t">
            <a:normAutofit/>
          </a:bodyPr>
          <a:lstStyle/>
          <a:p>
            <a:pPr>
              <a:lnSpc>
                <a:spcPct val="110000"/>
              </a:lnSpc>
            </a:pPr>
            <a:r>
              <a:rPr lang="en-US" dirty="0">
                <a:solidFill>
                  <a:schemeClr val="tx1"/>
                </a:solidFill>
                <a:latin typeface="Times New Roman"/>
                <a:cs typeface="Times New Roman"/>
              </a:rPr>
              <a:t>Free, open-source toolkit for building software-defined radios (SDRs)</a:t>
            </a:r>
          </a:p>
          <a:p>
            <a:pPr>
              <a:lnSpc>
                <a:spcPct val="110000"/>
              </a:lnSpc>
            </a:pPr>
            <a:r>
              <a:rPr lang="en-US" dirty="0">
                <a:solidFill>
                  <a:schemeClr val="tx1"/>
                </a:solidFill>
                <a:latin typeface="Times New Roman"/>
                <a:cs typeface="Times New Roman"/>
              </a:rPr>
              <a:t>GUI-based design with GNU Radio Companion (GRC)</a:t>
            </a:r>
          </a:p>
          <a:p>
            <a:pPr>
              <a:lnSpc>
                <a:spcPct val="110000"/>
              </a:lnSpc>
            </a:pPr>
            <a:r>
              <a:rPr lang="en-US" dirty="0">
                <a:solidFill>
                  <a:schemeClr val="tx1"/>
                </a:solidFill>
                <a:latin typeface="Times New Roman"/>
                <a:cs typeface="Times New Roman"/>
              </a:rPr>
              <a:t>Modular signal processing blocks in C++ and Python</a:t>
            </a:r>
          </a:p>
          <a:p>
            <a:pPr>
              <a:lnSpc>
                <a:spcPct val="110000"/>
              </a:lnSpc>
            </a:pPr>
            <a:r>
              <a:rPr lang="en-US" dirty="0">
                <a:solidFill>
                  <a:schemeClr val="tx1"/>
                </a:solidFill>
                <a:latin typeface="Times New Roman"/>
                <a:cs typeface="Times New Roman"/>
              </a:rPr>
              <a:t>Supports PSK, QAM, FSK, OFDM, and custom modulation schemes</a:t>
            </a:r>
          </a:p>
          <a:p>
            <a:pPr>
              <a:lnSpc>
                <a:spcPct val="110000"/>
              </a:lnSpc>
            </a:pPr>
            <a:r>
              <a:rPr lang="en-US" dirty="0">
                <a:solidFill>
                  <a:schemeClr val="tx1"/>
                </a:solidFill>
                <a:latin typeface="Times New Roman"/>
                <a:cs typeface="Times New Roman"/>
              </a:rPr>
              <a:t>Interfaces with SDR hardware: </a:t>
            </a:r>
            <a:r>
              <a:rPr lang="en-US" dirty="0" err="1">
                <a:solidFill>
                  <a:schemeClr val="tx1"/>
                </a:solidFill>
                <a:latin typeface="Times New Roman"/>
                <a:cs typeface="Times New Roman"/>
              </a:rPr>
              <a:t>HackRF</a:t>
            </a:r>
            <a:r>
              <a:rPr lang="en-US" dirty="0">
                <a:solidFill>
                  <a:schemeClr val="tx1"/>
                </a:solidFill>
                <a:latin typeface="Times New Roman"/>
                <a:cs typeface="Times New Roman"/>
              </a:rPr>
              <a:t>, USRP, RTL-SDR, </a:t>
            </a:r>
            <a:r>
              <a:rPr lang="en-US" dirty="0" err="1">
                <a:solidFill>
                  <a:schemeClr val="tx1"/>
                </a:solidFill>
                <a:latin typeface="Times New Roman"/>
                <a:cs typeface="Times New Roman"/>
              </a:rPr>
              <a:t>PlutoSDR</a:t>
            </a:r>
            <a:endParaRPr lang="en-US" dirty="0">
              <a:solidFill>
                <a:schemeClr val="tx1"/>
              </a:solidFill>
              <a:latin typeface="Times New Roman"/>
              <a:cs typeface="Times New Roman"/>
            </a:endParaRPr>
          </a:p>
          <a:p>
            <a:pPr>
              <a:lnSpc>
                <a:spcPct val="110000"/>
              </a:lnSpc>
            </a:pPr>
            <a:r>
              <a:rPr lang="en-US" dirty="0">
                <a:solidFill>
                  <a:schemeClr val="tx1"/>
                </a:solidFill>
                <a:latin typeface="Times New Roman"/>
                <a:cs typeface="Times New Roman"/>
              </a:rPr>
              <a:t>Widely used in research, prototyping, and academic labs</a:t>
            </a:r>
          </a:p>
          <a:p>
            <a:pPr>
              <a:lnSpc>
                <a:spcPct val="110000"/>
              </a:lnSpc>
            </a:pPr>
            <a:r>
              <a:rPr lang="en-US" dirty="0">
                <a:solidFill>
                  <a:schemeClr val="tx1"/>
                </a:solidFill>
                <a:latin typeface="Times New Roman"/>
                <a:cs typeface="Times New Roman"/>
              </a:rPr>
              <a:t>Tutorials on using GNU Radio are available through Wikipedia [4] </a:t>
            </a:r>
          </a:p>
          <a:p>
            <a:pPr>
              <a:lnSpc>
                <a:spcPct val="110000"/>
              </a:lnSpc>
            </a:pPr>
            <a:endParaRPr lang="en-US" sz="1600" dirty="0">
              <a:solidFill>
                <a:schemeClr val="tx1"/>
              </a:solidFill>
              <a:latin typeface="Times New Roman"/>
              <a:cs typeface="Times New Roman"/>
            </a:endParaRPr>
          </a:p>
        </p:txBody>
      </p:sp>
      <p:sp>
        <p:nvSpPr>
          <p:cNvPr id="5" name="Footer Placeholder 4">
            <a:extLst>
              <a:ext uri="{FF2B5EF4-FFF2-40B4-BE49-F238E27FC236}">
                <a16:creationId xmlns:a16="http://schemas.microsoft.com/office/drawing/2014/main" id="{F35E112A-93CC-1360-E5C6-95CF3E252F1B}"/>
              </a:ext>
            </a:extLst>
          </p:cNvPr>
          <p:cNvSpPr>
            <a:spLocks noGrp="1"/>
          </p:cNvSpPr>
          <p:nvPr>
            <p:ph type="ftr" sz="quarter" idx="11"/>
          </p:nvPr>
        </p:nvSpPr>
        <p:spPr/>
        <p:txBody>
          <a:bodyPr anchor="ctr">
            <a:normAutofit/>
          </a:bodyPr>
          <a:lstStyle/>
          <a:p>
            <a:pPr>
              <a:lnSpc>
                <a:spcPct val="90000"/>
              </a:lnSpc>
              <a:spcAft>
                <a:spcPts val="600"/>
              </a:spcAft>
            </a:pPr>
            <a:r>
              <a:rPr lang="en-US" sz="700"/>
              <a:t>
              </a:t>
            </a:r>
          </a:p>
        </p:txBody>
      </p:sp>
      <p:sp>
        <p:nvSpPr>
          <p:cNvPr id="13" name="Slide Number Placeholder 6">
            <a:extLst>
              <a:ext uri="{FF2B5EF4-FFF2-40B4-BE49-F238E27FC236}">
                <a16:creationId xmlns:a16="http://schemas.microsoft.com/office/drawing/2014/main" id="{57D79ADD-DBA1-0B70-C4B6-798219576070}"/>
              </a:ext>
            </a:extLst>
          </p:cNvPr>
          <p:cNvSpPr>
            <a:spLocks noGrp="1"/>
          </p:cNvSpPr>
          <p:nvPr>
            <p:ph type="sldNum" sz="quarter" idx="12"/>
          </p:nvPr>
        </p:nvSpPr>
        <p:spPr/>
        <p:txBody>
          <a:bodyPr/>
          <a:lstStyle/>
          <a:p>
            <a:pPr>
              <a:spcAft>
                <a:spcPts val="600"/>
              </a:spcAft>
            </a:pPr>
            <a:fld id="{6E91CC32-6A6B-4E2E-BBA1-6864F305DA26}" type="slidenum">
              <a:rPr lang="en-US" dirty="0"/>
              <a:pPr>
                <a:spcAft>
                  <a:spcPts val="600"/>
                </a:spcAft>
              </a:pPr>
              <a:t>4</a:t>
            </a:fld>
            <a:endParaRPr lang="en-US"/>
          </a:p>
        </p:txBody>
      </p:sp>
      <p:pic>
        <p:nvPicPr>
          <p:cNvPr id="6" name="Picture 5" descr="A screenshot of a computer program&#10;&#10;AI-generated content may be incorrect.">
            <a:extLst>
              <a:ext uri="{FF2B5EF4-FFF2-40B4-BE49-F238E27FC236}">
                <a16:creationId xmlns:a16="http://schemas.microsoft.com/office/drawing/2014/main" id="{3AD8F480-10E3-805C-07BA-11B9D12000B0}"/>
              </a:ext>
            </a:extLst>
          </p:cNvPr>
          <p:cNvPicPr>
            <a:picLocks noChangeAspect="1"/>
          </p:cNvPicPr>
          <p:nvPr/>
        </p:nvPicPr>
        <p:blipFill>
          <a:blip r:embed="rId2"/>
          <a:stretch>
            <a:fillRect/>
          </a:stretch>
        </p:blipFill>
        <p:spPr>
          <a:xfrm>
            <a:off x="5932520" y="1709490"/>
            <a:ext cx="6141947" cy="4330669"/>
          </a:xfrm>
          <a:prstGeom prst="rect">
            <a:avLst/>
          </a:prstGeom>
          <a:noFill/>
        </p:spPr>
      </p:pic>
    </p:spTree>
    <p:extLst>
      <p:ext uri="{BB962C8B-B14F-4D97-AF65-F5344CB8AC3E}">
        <p14:creationId xmlns:p14="http://schemas.microsoft.com/office/powerpoint/2010/main" val="2965256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6ACD2-8B7A-F1C4-B839-6B22810118ED}"/>
              </a:ext>
            </a:extLst>
          </p:cNvPr>
          <p:cNvSpPr>
            <a:spLocks noGrp="1"/>
          </p:cNvSpPr>
          <p:nvPr>
            <p:ph type="title"/>
          </p:nvPr>
        </p:nvSpPr>
        <p:spPr>
          <a:xfrm>
            <a:off x="964113" y="178560"/>
            <a:ext cx="9905998" cy="1039761"/>
          </a:xfrm>
        </p:spPr>
        <p:txBody>
          <a:bodyPr anchor="b">
            <a:normAutofit/>
          </a:bodyPr>
          <a:lstStyle/>
          <a:p>
            <a:r>
              <a:rPr lang="en-US" b="1" dirty="0">
                <a:solidFill>
                  <a:schemeClr val="tx1"/>
                </a:solidFill>
                <a:latin typeface="Times New Roman" panose="02020603050405020304" pitchFamily="18" charset="0"/>
                <a:cs typeface="Times New Roman" panose="02020603050405020304" pitchFamily="18" charset="0"/>
              </a:rPr>
              <a:t>Reliability of GNU Radio and </a:t>
            </a:r>
            <a:r>
              <a:rPr lang="en-US" b="1" dirty="0" err="1">
                <a:solidFill>
                  <a:schemeClr val="tx1"/>
                </a:solidFill>
                <a:latin typeface="Times New Roman" panose="02020603050405020304" pitchFamily="18" charset="0"/>
                <a:cs typeface="Times New Roman" panose="02020603050405020304" pitchFamily="18" charset="0"/>
              </a:rPr>
              <a:t>HackRF</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61B8AF4C-CE00-D891-B7DC-3E5888BDE6C0}"/>
              </a:ext>
            </a:extLst>
          </p:cNvPr>
          <p:cNvSpPr>
            <a:spLocks noGrp="1"/>
          </p:cNvSpPr>
          <p:nvPr>
            <p:ph type="ftr" sz="quarter" idx="11"/>
          </p:nvPr>
        </p:nvSpPr>
        <p:spPr/>
        <p:txBody>
          <a:bodyPr anchor="ctr">
            <a:normAutofit/>
          </a:bodyPr>
          <a:lstStyle/>
          <a:p>
            <a:pPr>
              <a:lnSpc>
                <a:spcPct val="90000"/>
              </a:lnSpc>
              <a:spcAft>
                <a:spcPts val="600"/>
              </a:spcAft>
            </a:pPr>
            <a:r>
              <a:rPr lang="en-US" sz="700"/>
              <a:t>
              </a:t>
            </a:r>
          </a:p>
        </p:txBody>
      </p:sp>
      <p:sp>
        <p:nvSpPr>
          <p:cNvPr id="4" name="TextBox 3">
            <a:extLst>
              <a:ext uri="{FF2B5EF4-FFF2-40B4-BE49-F238E27FC236}">
                <a16:creationId xmlns:a16="http://schemas.microsoft.com/office/drawing/2014/main" id="{CBF9D03F-6DC1-2B4C-35C0-F007D1C16117}"/>
              </a:ext>
            </a:extLst>
          </p:cNvPr>
          <p:cNvSpPr txBox="1"/>
          <p:nvPr/>
        </p:nvSpPr>
        <p:spPr>
          <a:xfrm>
            <a:off x="190765" y="1218321"/>
            <a:ext cx="8981662" cy="5632311"/>
          </a:xfrm>
          <a:prstGeom prst="rect">
            <a:avLst/>
          </a:prstGeom>
          <a:noFill/>
        </p:spPr>
        <p:txBody>
          <a:bodyPr wrap="square">
            <a:spAutoFit/>
          </a:bodyPr>
          <a:lstStyle/>
          <a:p>
            <a:pPr lvl="0"/>
            <a:endParaRPr lang="en-US"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HACKRF ONE'S HAVE MOSTLY NONLINEAR FRONT-END CIRCUITRY, ESPECIALLY THE AMPLIFIER. IT ALSO DOES NOT APPEAR TO HAVE THE MOST STABLE INTERNAL HARDWARE PLL AND IS MORE STABLE WITHOUT IT ENABLED. </a:t>
            </a:r>
          </a:p>
          <a:p>
            <a:pPr marL="342900" indent="-3429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HACKRFS ARE SENSITIVE BUT APPEAR TO HAVE STABLE RESULTS.</a:t>
            </a:r>
          </a:p>
          <a:p>
            <a:pPr marL="342900" indent="-3429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GNU RADIO IS ACTIVELY SUPPORTED BUT UPDATES AND SUPPORT ARE NOT SIGNIFICANT SO THERE IS A MIX AND LACK OF RESOURCES THAT PRODUCES INCONSISTENCIES.</a:t>
            </a:r>
          </a:p>
          <a:p>
            <a:pPr marL="342900" indent="-3429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GNU RADIO IS CONSIDERED FAST AND HIGHLY RELIABLE WHEN THE BLOCKS USED ARE SUPPORTED AND THE FLOWGRAPH DESIGN IS WELL CONSTRUCTED, BUT IS NOT GOOD FOR DEBUGGING WHEN THIS FAILS.  </a:t>
            </a:r>
          </a:p>
          <a:p>
            <a:pPr marL="342900" indent="-3429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NO FAILSAFES BUILT INTO GNURADIO SO IT COMMONLY CRASHES WITH THE WRONG SETTINGS.</a:t>
            </a:r>
          </a:p>
          <a:p>
            <a:pPr marL="342900" indent="-3429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pic>
        <p:nvPicPr>
          <p:cNvPr id="2050" name="Picture 2" descr="What is Reliability? Quality &amp; Reliability Defined | ASQ">
            <a:extLst>
              <a:ext uri="{FF2B5EF4-FFF2-40B4-BE49-F238E27FC236}">
                <a16:creationId xmlns:a16="http://schemas.microsoft.com/office/drawing/2014/main" id="{DEABC8D8-483F-077D-FB25-15F346844F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63878" y="2487276"/>
            <a:ext cx="2837357" cy="2774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5035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A9E15-ED8F-B9AC-1C10-29C90C5A2EE1}"/>
              </a:ext>
            </a:extLst>
          </p:cNvPr>
          <p:cNvSpPr>
            <a:spLocks noGrp="1"/>
          </p:cNvSpPr>
          <p:nvPr>
            <p:ph type="title"/>
          </p:nvPr>
        </p:nvSpPr>
        <p:spPr>
          <a:xfrm>
            <a:off x="2801361" y="180819"/>
            <a:ext cx="5219839" cy="857559"/>
          </a:xfrm>
        </p:spPr>
        <p:txBody>
          <a:bodyPr>
            <a:normAutofit fontScale="90000"/>
          </a:bodyPr>
          <a:lstStyle/>
          <a:p>
            <a:r>
              <a:rPr lang="en-US" sz="3200" b="1" dirty="0">
                <a:solidFill>
                  <a:schemeClr val="tx1"/>
                </a:solidFill>
                <a:latin typeface="Times New Roman"/>
                <a:cs typeface="Times New Roman"/>
              </a:rPr>
              <a:t>System Architecture</a:t>
            </a:r>
            <a:endParaRPr lang="en-US" sz="3200" b="1" dirty="0">
              <a:solidFill>
                <a:schemeClr val="tx1"/>
              </a:solidFill>
            </a:endParaRPr>
          </a:p>
        </p:txBody>
      </p:sp>
      <p:sp>
        <p:nvSpPr>
          <p:cNvPr id="3" name="Content Placeholder 2">
            <a:extLst>
              <a:ext uri="{FF2B5EF4-FFF2-40B4-BE49-F238E27FC236}">
                <a16:creationId xmlns:a16="http://schemas.microsoft.com/office/drawing/2014/main" id="{EDF66B4D-054D-BFF5-EC76-89158D297415}"/>
              </a:ext>
            </a:extLst>
          </p:cNvPr>
          <p:cNvSpPr>
            <a:spLocks noGrp="1"/>
          </p:cNvSpPr>
          <p:nvPr>
            <p:ph idx="1"/>
          </p:nvPr>
        </p:nvSpPr>
        <p:spPr>
          <a:xfrm>
            <a:off x="207566" y="563218"/>
            <a:ext cx="3963236" cy="2794835"/>
          </a:xfrm>
        </p:spPr>
        <p:txBody>
          <a:bodyPr vert="horz" lIns="91440" tIns="45720" rIns="91440" bIns="45720" rtlCol="0" anchor="t">
            <a:noAutofit/>
          </a:bodyPr>
          <a:lstStyle/>
          <a:p>
            <a:pPr marL="0" indent="0">
              <a:buNone/>
            </a:pPr>
            <a:r>
              <a:rPr lang="en-US" b="1" dirty="0">
                <a:solidFill>
                  <a:schemeClr val="tx1"/>
                </a:solidFill>
                <a:latin typeface="Times New Roman"/>
                <a:ea typeface="+mn-lt"/>
                <a:cs typeface="+mn-lt"/>
              </a:rPr>
              <a:t>Transmitter:</a:t>
            </a:r>
            <a:endParaRPr lang="en-US" dirty="0">
              <a:solidFill>
                <a:schemeClr val="tx1"/>
              </a:solidFill>
              <a:latin typeface="Times New Roman"/>
              <a:cs typeface="Times New Roman"/>
            </a:endParaRPr>
          </a:p>
          <a:p>
            <a:r>
              <a:rPr lang="en-US" dirty="0">
                <a:solidFill>
                  <a:schemeClr val="tx1"/>
                </a:solidFill>
                <a:latin typeface="Times New Roman"/>
                <a:ea typeface="+mn-lt"/>
                <a:cs typeface="+mn-lt"/>
              </a:rPr>
              <a:t>Sources: audio or UDP (local socket) feed Python-generated byte messages.</a:t>
            </a:r>
            <a:endParaRPr lang="en-US" dirty="0">
              <a:solidFill>
                <a:schemeClr val="tx1"/>
              </a:solidFill>
              <a:latin typeface="Times New Roman"/>
              <a:cs typeface="Times New Roman"/>
            </a:endParaRPr>
          </a:p>
          <a:p>
            <a:r>
              <a:rPr lang="en-US" dirty="0">
                <a:solidFill>
                  <a:schemeClr val="tx1"/>
                </a:solidFill>
                <a:latin typeface="Times New Roman"/>
                <a:ea typeface="+mn-lt"/>
                <a:cs typeface="+mn-lt"/>
              </a:rPr>
              <a:t>Data is packed into packets with checksum and access headers.</a:t>
            </a:r>
            <a:endParaRPr lang="en-US" dirty="0">
              <a:solidFill>
                <a:schemeClr val="tx1"/>
              </a:solidFill>
              <a:latin typeface="Times New Roman"/>
              <a:cs typeface="Times New Roman"/>
            </a:endParaRPr>
          </a:p>
          <a:p>
            <a:r>
              <a:rPr lang="en-US" dirty="0">
                <a:solidFill>
                  <a:schemeClr val="tx1"/>
                </a:solidFill>
                <a:latin typeface="Times New Roman"/>
                <a:ea typeface="+mn-lt"/>
                <a:cs typeface="+mn-lt"/>
              </a:rPr>
              <a:t>Modulation: constellation mapper → zero-filled interpolation → RRC pulse shaping.</a:t>
            </a:r>
            <a:endParaRPr lang="en-US" dirty="0">
              <a:solidFill>
                <a:schemeClr val="tx1"/>
              </a:solidFill>
              <a:latin typeface="Times New Roman"/>
              <a:cs typeface="Times New Roman"/>
            </a:endParaRPr>
          </a:p>
          <a:p>
            <a:r>
              <a:rPr lang="en-US" dirty="0">
                <a:solidFill>
                  <a:schemeClr val="tx1"/>
                </a:solidFill>
                <a:latin typeface="Times New Roman"/>
                <a:ea typeface="+mn-lt"/>
                <a:cs typeface="+mn-lt"/>
              </a:rPr>
              <a:t>An RMS AGC block soft clips to reduce PAPR before sending to the radio.</a:t>
            </a:r>
            <a:endParaRPr lang="en-US" dirty="0">
              <a:solidFill>
                <a:schemeClr val="tx1"/>
              </a:solidFill>
              <a:latin typeface="Times New Roman"/>
              <a:cs typeface="Times New Roman"/>
            </a:endParaRPr>
          </a:p>
          <a:p>
            <a:r>
              <a:rPr lang="en-US" dirty="0">
                <a:solidFill>
                  <a:schemeClr val="tx1"/>
                </a:solidFill>
                <a:latin typeface="Times New Roman"/>
                <a:ea typeface="+mn-lt"/>
                <a:cs typeface="+mn-lt"/>
              </a:rPr>
              <a:t>Max reliable output: ~38 dB SNR (theoretical max ~49 dB), constrained by 8-bit DAC and AGC tuning.</a:t>
            </a:r>
            <a:endParaRPr lang="en-US" dirty="0">
              <a:solidFill>
                <a:schemeClr val="tx1"/>
              </a:solidFill>
              <a:latin typeface="Times New Roman"/>
              <a:cs typeface="Times New Roman"/>
            </a:endParaRPr>
          </a:p>
          <a:p>
            <a:pPr marL="0" indent="0">
              <a:buNone/>
            </a:pPr>
            <a:endParaRPr lang="en-US" b="1" dirty="0">
              <a:solidFill>
                <a:schemeClr val="tx1"/>
              </a:solidFill>
              <a:latin typeface="Times New Roman"/>
              <a:cs typeface="Times New Roman"/>
            </a:endParaRPr>
          </a:p>
          <a:p>
            <a:pPr marL="0" indent="0">
              <a:buNone/>
            </a:pPr>
            <a:endParaRPr lang="en-US" dirty="0">
              <a:solidFill>
                <a:schemeClr val="tx1"/>
              </a:solidFill>
              <a:latin typeface="Times New Roman"/>
              <a:cs typeface="Times New Roman"/>
            </a:endParaRPr>
          </a:p>
        </p:txBody>
      </p:sp>
      <p:sp>
        <p:nvSpPr>
          <p:cNvPr id="5" name="Footer Placeholder 4">
            <a:extLst>
              <a:ext uri="{FF2B5EF4-FFF2-40B4-BE49-F238E27FC236}">
                <a16:creationId xmlns:a16="http://schemas.microsoft.com/office/drawing/2014/main" id="{1BDACB19-DC20-0551-9384-C848518D9F58}"/>
              </a:ext>
            </a:extLst>
          </p:cNvPr>
          <p:cNvSpPr>
            <a:spLocks noGrp="1"/>
          </p:cNvSpPr>
          <p:nvPr>
            <p:ph type="ftr" sz="quarter" idx="11"/>
          </p:nvPr>
        </p:nvSpPr>
        <p:spPr/>
        <p:txBody>
          <a:bodyPr/>
          <a:lstStyle/>
          <a:p>
            <a:r>
              <a:rPr lang="en-US"/>
              <a:t>
              </a:t>
            </a:r>
          </a:p>
        </p:txBody>
      </p:sp>
      <p:sp>
        <p:nvSpPr>
          <p:cNvPr id="9" name="Content Placeholder 2">
            <a:extLst>
              <a:ext uri="{FF2B5EF4-FFF2-40B4-BE49-F238E27FC236}">
                <a16:creationId xmlns:a16="http://schemas.microsoft.com/office/drawing/2014/main" id="{61017EA0-1B6C-2E08-3069-2FF6850630A2}"/>
              </a:ext>
            </a:extLst>
          </p:cNvPr>
          <p:cNvSpPr txBox="1">
            <a:spLocks/>
          </p:cNvSpPr>
          <p:nvPr/>
        </p:nvSpPr>
        <p:spPr>
          <a:xfrm>
            <a:off x="4358967" y="1038378"/>
            <a:ext cx="3166676" cy="2062432"/>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6868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b="1" dirty="0">
              <a:latin typeface="Times New Roman"/>
              <a:cs typeface="Times New Roman"/>
            </a:endParaRPr>
          </a:p>
          <a:p>
            <a:pPr marL="0" indent="0">
              <a:buFont typeface="Arial" panose="020B0604020202020204" pitchFamily="34" charset="0"/>
              <a:buNone/>
            </a:pPr>
            <a:r>
              <a:rPr lang="en-US" b="1" dirty="0">
                <a:latin typeface="Times New Roman"/>
                <a:cs typeface="Times New Roman"/>
              </a:rPr>
              <a:t>CHANNEL:</a:t>
            </a:r>
            <a:endParaRPr lang="en-US" dirty="0">
              <a:latin typeface="Times New Roman"/>
              <a:cs typeface="Times New Roman"/>
            </a:endParaRPr>
          </a:p>
          <a:p>
            <a:r>
              <a:rPr lang="en-US" dirty="0">
                <a:latin typeface="Times New Roman"/>
                <a:cs typeface="Times New Roman"/>
              </a:rPr>
              <a:t>INDOOR, LINE-OF-SIGHT SETUP (12×12×7 FT ROOM), ~6 FT DISTANCE.</a:t>
            </a:r>
          </a:p>
          <a:p>
            <a:r>
              <a:rPr lang="en-US" dirty="0">
                <a:latin typeface="Times New Roman"/>
                <a:cs typeface="Times New Roman"/>
              </a:rPr>
              <a:t>MINIMAL FADING, SOME MULTIPATH EXPECTED DUE TO WALLS AND WINDOW.</a:t>
            </a:r>
          </a:p>
          <a:p>
            <a:r>
              <a:rPr lang="en-US" dirty="0">
                <a:latin typeface="Times New Roman"/>
                <a:cs typeface="Times New Roman"/>
              </a:rPr>
              <a:t>NO EXTERNAL AMPLIFIER USED; TRANSMIT GAIN AT MAXIMUM.</a:t>
            </a:r>
          </a:p>
          <a:p>
            <a:pPr marL="0" indent="0">
              <a:buFont typeface="Arial" panose="020B0604020202020204" pitchFamily="34" charset="0"/>
              <a:buNone/>
            </a:pPr>
            <a:endParaRPr lang="en-US" b="1" dirty="0">
              <a:latin typeface="Times New Roman"/>
              <a:cs typeface="Times New Roman"/>
            </a:endParaRPr>
          </a:p>
          <a:p>
            <a:pPr marL="0" indent="0">
              <a:buFont typeface="Arial" panose="020B0604020202020204" pitchFamily="34" charset="0"/>
              <a:buNone/>
            </a:pPr>
            <a:endParaRPr lang="en-US" dirty="0">
              <a:latin typeface="Times New Roman"/>
              <a:cs typeface="Times New Roman"/>
            </a:endParaRPr>
          </a:p>
        </p:txBody>
      </p:sp>
      <p:sp>
        <p:nvSpPr>
          <p:cNvPr id="14" name="Content Placeholder 2">
            <a:extLst>
              <a:ext uri="{FF2B5EF4-FFF2-40B4-BE49-F238E27FC236}">
                <a16:creationId xmlns:a16="http://schemas.microsoft.com/office/drawing/2014/main" id="{9AF2449A-2055-5FB1-3B39-BC6453B531D2}"/>
              </a:ext>
            </a:extLst>
          </p:cNvPr>
          <p:cNvSpPr txBox="1">
            <a:spLocks/>
          </p:cNvSpPr>
          <p:nvPr/>
        </p:nvSpPr>
        <p:spPr>
          <a:xfrm>
            <a:off x="7713808" y="0"/>
            <a:ext cx="4478192" cy="3358053"/>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6868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b="1" dirty="0">
              <a:latin typeface="Times New Roman"/>
              <a:cs typeface="Times New Roman"/>
            </a:endParaRPr>
          </a:p>
          <a:p>
            <a:pPr marL="0" indent="0">
              <a:buFont typeface="Arial" panose="020B0604020202020204" pitchFamily="34" charset="0"/>
              <a:buNone/>
            </a:pPr>
            <a:r>
              <a:rPr lang="en-US" b="1" dirty="0">
                <a:latin typeface="Times New Roman"/>
                <a:cs typeface="Times New Roman"/>
              </a:rPr>
              <a:t>RECEIVER:</a:t>
            </a:r>
          </a:p>
          <a:p>
            <a:r>
              <a:rPr lang="en-US" dirty="0">
                <a:latin typeface="Times New Roman"/>
                <a:cs typeface="Times New Roman"/>
              </a:rPr>
              <a:t>MIRRORS TRANSMITTER, WITH ADDITIONAL RECOVERY BLOCKS.</a:t>
            </a:r>
          </a:p>
          <a:p>
            <a:r>
              <a:rPr lang="en-US" dirty="0">
                <a:latin typeface="Times New Roman"/>
                <a:cs typeface="Times New Roman"/>
              </a:rPr>
              <a:t>RMS AGC LOCKS GAIN; SNR IS MEASURED HERE.</a:t>
            </a:r>
          </a:p>
          <a:p>
            <a:r>
              <a:rPr lang="en-US" dirty="0">
                <a:latin typeface="Times New Roman"/>
                <a:cs typeface="Times New Roman"/>
              </a:rPr>
              <a:t>TIMING RECOVERY VIA ZERO-CROSSING AND POLYPHASE FILTER USING MATCHED RRC.</a:t>
            </a:r>
          </a:p>
          <a:p>
            <a:r>
              <a:rPr lang="en-US" dirty="0">
                <a:latin typeface="Times New Roman"/>
                <a:cs typeface="Times New Roman"/>
              </a:rPr>
              <a:t>FOLLOWED BY PHASE RECOVERY AND SYMBOL DETECTION.</a:t>
            </a:r>
          </a:p>
          <a:p>
            <a:r>
              <a:rPr lang="en-US" dirty="0">
                <a:latin typeface="Times New Roman"/>
                <a:cs typeface="Times New Roman"/>
              </a:rPr>
              <a:t>FINAL PROCESSING INCLUDES PACKET HEADER CHECK, BYTE ALIGNMENT, AND OUTPUT TO CONSOLE OR AUDIO.</a:t>
            </a:r>
          </a:p>
          <a:p>
            <a:r>
              <a:rPr lang="en-US" dirty="0">
                <a:latin typeface="Times New Roman"/>
                <a:cs typeface="Times New Roman"/>
              </a:rPr>
              <a:t>TUNED FOR CONNECTIVITY: TIGHT PHASE BANDWIDTH (0.001), WIDE TIMING BANDWIDTH.</a:t>
            </a:r>
          </a:p>
          <a:p>
            <a:pPr marL="0" indent="0">
              <a:buFont typeface="Arial" panose="020B0604020202020204" pitchFamily="34" charset="0"/>
              <a:buNone/>
            </a:pPr>
            <a:endParaRPr lang="en-US" dirty="0">
              <a:latin typeface="Times New Roman"/>
              <a:cs typeface="Times New Roman"/>
            </a:endParaRPr>
          </a:p>
        </p:txBody>
      </p:sp>
    </p:spTree>
    <p:extLst>
      <p:ext uri="{BB962C8B-B14F-4D97-AF65-F5344CB8AC3E}">
        <p14:creationId xmlns:p14="http://schemas.microsoft.com/office/powerpoint/2010/main" val="4068138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A59EA-501A-1576-56CF-4C2931E4339A}"/>
              </a:ext>
            </a:extLst>
          </p:cNvPr>
          <p:cNvSpPr>
            <a:spLocks noGrp="1"/>
          </p:cNvSpPr>
          <p:nvPr>
            <p:ph type="title"/>
          </p:nvPr>
        </p:nvSpPr>
        <p:spPr>
          <a:xfrm>
            <a:off x="587254" y="1160889"/>
            <a:ext cx="6281482" cy="698975"/>
          </a:xfrm>
        </p:spPr>
        <p:txBody>
          <a:bodyPr>
            <a:normAutofit fontScale="90000"/>
          </a:bodyPr>
          <a:lstStyle/>
          <a:p>
            <a:r>
              <a:rPr lang="en-US" sz="3200" b="1" dirty="0">
                <a:solidFill>
                  <a:schemeClr val="tx1"/>
                </a:solidFill>
                <a:latin typeface="Times New Roman"/>
                <a:cs typeface="Times New Roman"/>
              </a:rPr>
              <a:t>Modulation Schemes Used</a:t>
            </a:r>
            <a:endParaRPr lang="en-US" sz="3200" b="1" dirty="0">
              <a:solidFill>
                <a:schemeClr val="tx1"/>
              </a:solidFill>
            </a:endParaRPr>
          </a:p>
        </p:txBody>
      </p:sp>
      <p:sp>
        <p:nvSpPr>
          <p:cNvPr id="3" name="Content Placeholder 2">
            <a:extLst>
              <a:ext uri="{FF2B5EF4-FFF2-40B4-BE49-F238E27FC236}">
                <a16:creationId xmlns:a16="http://schemas.microsoft.com/office/drawing/2014/main" id="{6E33E097-F7AE-AD03-E947-62ACFCAF532D}"/>
              </a:ext>
            </a:extLst>
          </p:cNvPr>
          <p:cNvSpPr>
            <a:spLocks noGrp="1"/>
          </p:cNvSpPr>
          <p:nvPr>
            <p:ph idx="1"/>
          </p:nvPr>
        </p:nvSpPr>
        <p:spPr>
          <a:xfrm>
            <a:off x="335467" y="2152172"/>
            <a:ext cx="6533269" cy="3870181"/>
          </a:xfrm>
        </p:spPr>
        <p:txBody>
          <a:bodyPr vert="horz" lIns="91440" tIns="45720" rIns="91440" bIns="45720" rtlCol="0" anchor="t">
            <a:normAutofit/>
          </a:bodyPr>
          <a:lstStyle/>
          <a:p>
            <a:r>
              <a:rPr lang="en-US" dirty="0">
                <a:solidFill>
                  <a:schemeClr val="tx1"/>
                </a:solidFill>
                <a:latin typeface="Times New Roman"/>
                <a:cs typeface="Times New Roman"/>
              </a:rPr>
              <a:t>There are two fundamental modulation schemes used as PSK, specifically BPSK, QPSK, 8-PSK, 8QAM, and 16-QAM to obtain 3 of each with 1 crossover, QPSK.</a:t>
            </a:r>
          </a:p>
          <a:p>
            <a:r>
              <a:rPr lang="en-US" dirty="0">
                <a:solidFill>
                  <a:schemeClr val="tx1"/>
                </a:solidFill>
                <a:latin typeface="Times New Roman"/>
                <a:cs typeface="Times New Roman"/>
              </a:rPr>
              <a:t>The value of testing two different modulation schemes is due to the effect on minimum distance when packing more symbols either in amplitude and phase.</a:t>
            </a:r>
          </a:p>
          <a:p>
            <a:r>
              <a:rPr lang="en-US" dirty="0">
                <a:solidFill>
                  <a:schemeClr val="tx1"/>
                </a:solidFill>
                <a:latin typeface="Times New Roman"/>
                <a:cs typeface="Times New Roman"/>
              </a:rPr>
              <a:t>All constellations except the 8QAM are available in-tree but a model that allowed for stepping constellation density by 2 was valuable for testing</a:t>
            </a:r>
          </a:p>
          <a:p>
            <a:endParaRPr lang="en-US" dirty="0">
              <a:solidFill>
                <a:schemeClr val="tx1"/>
              </a:solidFill>
              <a:latin typeface="Times New Roman"/>
              <a:cs typeface="Times New Roman"/>
            </a:endParaRPr>
          </a:p>
          <a:p>
            <a:endParaRPr lang="en-US" dirty="0">
              <a:solidFill>
                <a:schemeClr val="tx1"/>
              </a:solidFill>
              <a:latin typeface="Times New Roman"/>
              <a:cs typeface="Times New Roman"/>
            </a:endParaRPr>
          </a:p>
          <a:p>
            <a:endParaRPr lang="en-US" dirty="0">
              <a:solidFill>
                <a:schemeClr val="tx1"/>
              </a:solidFill>
              <a:latin typeface="Times New Roman"/>
              <a:cs typeface="Times New Roman"/>
            </a:endParaRPr>
          </a:p>
          <a:p>
            <a:endParaRPr lang="en-US" dirty="0">
              <a:solidFill>
                <a:schemeClr val="tx1"/>
              </a:solidFill>
              <a:latin typeface="Times New Roman"/>
              <a:cs typeface="Times New Roman"/>
            </a:endParaRPr>
          </a:p>
        </p:txBody>
      </p:sp>
      <p:sp>
        <p:nvSpPr>
          <p:cNvPr id="5" name="Footer Placeholder 4">
            <a:extLst>
              <a:ext uri="{FF2B5EF4-FFF2-40B4-BE49-F238E27FC236}">
                <a16:creationId xmlns:a16="http://schemas.microsoft.com/office/drawing/2014/main" id="{0009134F-755C-1051-1D17-76A0A3C4EB56}"/>
              </a:ext>
            </a:extLst>
          </p:cNvPr>
          <p:cNvSpPr>
            <a:spLocks noGrp="1"/>
          </p:cNvSpPr>
          <p:nvPr>
            <p:ph type="ftr" sz="quarter" idx="11"/>
          </p:nvPr>
        </p:nvSpPr>
        <p:spPr/>
        <p:txBody>
          <a:bodyPr/>
          <a:lstStyle/>
          <a:p>
            <a:r>
              <a:rPr lang="en-US"/>
              <a:t>
              </a:t>
            </a:r>
          </a:p>
        </p:txBody>
      </p:sp>
      <p:pic>
        <p:nvPicPr>
          <p:cNvPr id="7" name="Picture 6" descr="A screenshot of a computer screen&#10;&#10;AI-generated content may be incorrect.">
            <a:extLst>
              <a:ext uri="{FF2B5EF4-FFF2-40B4-BE49-F238E27FC236}">
                <a16:creationId xmlns:a16="http://schemas.microsoft.com/office/drawing/2014/main" id="{090B06E0-DFCA-2DCE-EC05-B0247147154D}"/>
              </a:ext>
            </a:extLst>
          </p:cNvPr>
          <p:cNvPicPr>
            <a:picLocks noChangeAspect="1"/>
          </p:cNvPicPr>
          <p:nvPr/>
        </p:nvPicPr>
        <p:blipFill>
          <a:blip r:embed="rId2"/>
          <a:stretch>
            <a:fillRect/>
          </a:stretch>
        </p:blipFill>
        <p:spPr>
          <a:xfrm>
            <a:off x="6935167" y="405226"/>
            <a:ext cx="4903581" cy="6058589"/>
          </a:xfrm>
          <a:prstGeom prst="rect">
            <a:avLst/>
          </a:prstGeom>
        </p:spPr>
      </p:pic>
    </p:spTree>
    <p:extLst>
      <p:ext uri="{BB962C8B-B14F-4D97-AF65-F5344CB8AC3E}">
        <p14:creationId xmlns:p14="http://schemas.microsoft.com/office/powerpoint/2010/main" val="2921071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7141-D62C-33EE-1E91-5070DD41D970}"/>
              </a:ext>
            </a:extLst>
          </p:cNvPr>
          <p:cNvSpPr>
            <a:spLocks noGrp="1"/>
          </p:cNvSpPr>
          <p:nvPr>
            <p:ph type="title"/>
          </p:nvPr>
        </p:nvSpPr>
        <p:spPr>
          <a:xfrm>
            <a:off x="303197" y="596018"/>
            <a:ext cx="6496498" cy="786286"/>
          </a:xfrm>
        </p:spPr>
        <p:txBody>
          <a:bodyPr anchor="t">
            <a:normAutofit/>
          </a:bodyPr>
          <a:lstStyle/>
          <a:p>
            <a:r>
              <a:rPr lang="en-US" sz="3200" b="1" dirty="0">
                <a:solidFill>
                  <a:schemeClr val="tx1"/>
                </a:solidFill>
                <a:latin typeface="Times New Roman"/>
                <a:cs typeface="Times New Roman"/>
              </a:rPr>
              <a:t>How SNR Measured SNR</a:t>
            </a:r>
          </a:p>
        </p:txBody>
      </p:sp>
      <p:pic>
        <p:nvPicPr>
          <p:cNvPr id="9" name="Content Placeholder 8" descr="A screen shot of a computer screen&#10;&#10;AI-generated content may be incorrect.">
            <a:extLst>
              <a:ext uri="{FF2B5EF4-FFF2-40B4-BE49-F238E27FC236}">
                <a16:creationId xmlns:a16="http://schemas.microsoft.com/office/drawing/2014/main" id="{D957C990-5421-E545-E8B7-7A336B10EE3E}"/>
              </a:ext>
            </a:extLst>
          </p:cNvPr>
          <p:cNvPicPr>
            <a:picLocks noGrp="1" noChangeAspect="1"/>
          </p:cNvPicPr>
          <p:nvPr>
            <p:ph sz="half" idx="1"/>
          </p:nvPr>
        </p:nvPicPr>
        <p:blipFill>
          <a:blip r:embed="rId2"/>
          <a:srcRect l="10680" r="14923" b="-3"/>
          <a:stretch/>
        </p:blipFill>
        <p:spPr>
          <a:xfrm>
            <a:off x="294960" y="1269076"/>
            <a:ext cx="2671810" cy="2301406"/>
          </a:xfrm>
          <a:noFill/>
        </p:spPr>
      </p:pic>
      <p:sp>
        <p:nvSpPr>
          <p:cNvPr id="14" name="Content Placeholder 3">
            <a:extLst>
              <a:ext uri="{FF2B5EF4-FFF2-40B4-BE49-F238E27FC236}">
                <a16:creationId xmlns:a16="http://schemas.microsoft.com/office/drawing/2014/main" id="{1DB44EBB-D6CB-06CC-23E7-09A410E538A7}"/>
              </a:ext>
            </a:extLst>
          </p:cNvPr>
          <p:cNvSpPr>
            <a:spLocks noGrp="1"/>
          </p:cNvSpPr>
          <p:nvPr>
            <p:ph sz="half" idx="2"/>
          </p:nvPr>
        </p:nvSpPr>
        <p:spPr>
          <a:xfrm>
            <a:off x="5705910" y="518119"/>
            <a:ext cx="6492973" cy="6343318"/>
          </a:xfrm>
        </p:spPr>
        <p:txBody>
          <a:bodyPr vert="horz" lIns="91440" tIns="45720" rIns="91440" bIns="45720" rtlCol="0" anchor="t">
            <a:noAutofit/>
          </a:bodyPr>
          <a:lstStyle/>
          <a:p>
            <a:r>
              <a:rPr lang="en-US" sz="2000" dirty="0">
                <a:solidFill>
                  <a:schemeClr val="tx1"/>
                </a:solidFill>
                <a:latin typeface="Times New Roman"/>
                <a:cs typeface="Times New Roman"/>
              </a:rPr>
              <a:t>The SNR is not obtained using a conventional numerical method but instead uses a more rudimentary design using embedded python block uses the RRC modulation parameters:</a:t>
            </a:r>
            <a:endParaRPr lang="en-US" sz="2000" dirty="0">
              <a:solidFill>
                <a:schemeClr val="tx1"/>
              </a:solidFill>
            </a:endParaRPr>
          </a:p>
          <a:p>
            <a:pPr lvl="1">
              <a:buFont typeface="Courier New" panose="020B0604020202020204" pitchFamily="34" charset="0"/>
              <a:buChar char="o"/>
            </a:pPr>
            <a:r>
              <a:rPr lang="en-US" sz="1800" dirty="0">
                <a:solidFill>
                  <a:schemeClr val="tx1"/>
                </a:solidFill>
                <a:latin typeface="Times New Roman"/>
                <a:cs typeface="Times New Roman"/>
              </a:rPr>
              <a:t>excess bandwidth (aka roll-off factor)</a:t>
            </a:r>
          </a:p>
          <a:p>
            <a:pPr lvl="1">
              <a:buFont typeface="Courier New" panose="020B0604020202020204" pitchFamily="34" charset="0"/>
              <a:buChar char="o"/>
            </a:pPr>
            <a:r>
              <a:rPr lang="en-US" sz="1800" dirty="0">
                <a:solidFill>
                  <a:schemeClr val="tx1"/>
                </a:solidFill>
                <a:latin typeface="Times New Roman"/>
                <a:cs typeface="Times New Roman"/>
              </a:rPr>
              <a:t>sample rate</a:t>
            </a:r>
            <a:endParaRPr lang="en-US" sz="1800" dirty="0">
              <a:solidFill>
                <a:schemeClr val="tx1"/>
              </a:solidFill>
              <a:latin typeface="Neue Haas Grotesk Text Pro"/>
              <a:cs typeface="Times New Roman"/>
            </a:endParaRPr>
          </a:p>
          <a:p>
            <a:pPr lvl="1">
              <a:buFont typeface="Courier New" panose="020B0604020202020204" pitchFamily="34" charset="0"/>
              <a:buChar char="o"/>
            </a:pPr>
            <a:r>
              <a:rPr lang="en-US" sz="1800" dirty="0">
                <a:solidFill>
                  <a:schemeClr val="tx1"/>
                </a:solidFill>
                <a:latin typeface="Times New Roman"/>
                <a:cs typeface="Times New Roman"/>
              </a:rPr>
              <a:t>symbol rate</a:t>
            </a:r>
          </a:p>
          <a:p>
            <a:pPr lvl="1">
              <a:buFont typeface="Courier New" panose="020B0604020202020204" pitchFamily="34" charset="0"/>
              <a:buChar char="o"/>
            </a:pPr>
            <a:r>
              <a:rPr lang="en-US" sz="1800" dirty="0">
                <a:solidFill>
                  <a:schemeClr val="tx1"/>
                </a:solidFill>
                <a:latin typeface="Times New Roman"/>
                <a:cs typeface="Times New Roman"/>
              </a:rPr>
              <a:t>moving average </a:t>
            </a:r>
            <a:endParaRPr lang="en-US" sz="1800" dirty="0">
              <a:solidFill>
                <a:schemeClr val="tx1"/>
              </a:solidFill>
              <a:latin typeface="Neue Haas Grotesk Text Pro"/>
              <a:cs typeface="Times New Roman"/>
            </a:endParaRPr>
          </a:p>
          <a:p>
            <a:pPr lvl="1">
              <a:buFont typeface="Courier New" panose="020B0604020202020204" pitchFamily="34" charset="0"/>
              <a:buChar char="o"/>
            </a:pPr>
            <a:r>
              <a:rPr lang="en-US" sz="1800" dirty="0">
                <a:solidFill>
                  <a:schemeClr val="tx1"/>
                </a:solidFill>
                <a:latin typeface="Times New Roman"/>
                <a:cs typeface="Times New Roman"/>
              </a:rPr>
              <a:t>FFT size</a:t>
            </a:r>
            <a:endParaRPr lang="en-US" sz="1800" dirty="0">
              <a:solidFill>
                <a:schemeClr val="tx1"/>
              </a:solidFill>
              <a:latin typeface="Neue Haas Grotesk Text Pro"/>
              <a:cs typeface="Times New Roman"/>
            </a:endParaRPr>
          </a:p>
          <a:p>
            <a:pPr lvl="1">
              <a:buFont typeface="Courier New" panose="020B0604020202020204" pitchFamily="34" charset="0"/>
              <a:buChar char="o"/>
            </a:pPr>
            <a:r>
              <a:rPr lang="en-US" sz="1800" dirty="0">
                <a:solidFill>
                  <a:schemeClr val="tx1"/>
                </a:solidFill>
                <a:latin typeface="Times New Roman"/>
                <a:cs typeface="Times New Roman"/>
              </a:rPr>
              <a:t>number of frames to average with an </a:t>
            </a:r>
            <a:endParaRPr lang="en-US" sz="1800" dirty="0">
              <a:solidFill>
                <a:schemeClr val="tx1"/>
              </a:solidFill>
              <a:latin typeface="Neue Haas Grotesk Text Pro"/>
              <a:cs typeface="Times New Roman"/>
            </a:endParaRPr>
          </a:p>
          <a:p>
            <a:pPr lvl="1">
              <a:buFont typeface="Courier New" panose="020B0604020202020204" pitchFamily="34" charset="0"/>
              <a:buChar char="o"/>
            </a:pPr>
            <a:r>
              <a:rPr lang="en-US" sz="1800" dirty="0">
                <a:solidFill>
                  <a:schemeClr val="tx1"/>
                </a:solidFill>
                <a:latin typeface="Times New Roman"/>
                <a:cs typeface="Times New Roman"/>
              </a:rPr>
              <a:t>output duration to limit the writes </a:t>
            </a:r>
            <a:endParaRPr lang="en-US" sz="1800" dirty="0">
              <a:solidFill>
                <a:schemeClr val="tx1"/>
              </a:solidFill>
            </a:endParaRPr>
          </a:p>
          <a:p>
            <a:r>
              <a:rPr lang="en-US" sz="2000" dirty="0">
                <a:solidFill>
                  <a:schemeClr val="tx1"/>
                </a:solidFill>
                <a:latin typeface="Times New Roman"/>
                <a:cs typeface="Times New Roman"/>
              </a:rPr>
              <a:t>Results of the custom detector were very accurate but very resource intensive and unreasonable for practical designs.</a:t>
            </a:r>
          </a:p>
          <a:p>
            <a:r>
              <a:rPr lang="en-US" sz="2000" dirty="0">
                <a:solidFill>
                  <a:schemeClr val="tx1"/>
                </a:solidFill>
                <a:latin typeface="Times New Roman"/>
                <a:cs typeface="Times New Roman"/>
              </a:rPr>
              <a:t>Results are saved to a text file or output to the console.</a:t>
            </a:r>
          </a:p>
          <a:p>
            <a:endParaRPr lang="en-US" dirty="0">
              <a:solidFill>
                <a:schemeClr val="tx1"/>
              </a:solidFill>
              <a:latin typeface="Times New Roman"/>
              <a:cs typeface="Times New Roman"/>
            </a:endParaRPr>
          </a:p>
          <a:p>
            <a:endParaRPr lang="en-US" dirty="0">
              <a:solidFill>
                <a:schemeClr val="tx1"/>
              </a:solidFill>
              <a:latin typeface="Times New Roman"/>
              <a:cs typeface="Times New Roman"/>
            </a:endParaRPr>
          </a:p>
        </p:txBody>
      </p:sp>
      <p:sp>
        <p:nvSpPr>
          <p:cNvPr id="5" name="Footer Placeholder 4">
            <a:extLst>
              <a:ext uri="{FF2B5EF4-FFF2-40B4-BE49-F238E27FC236}">
                <a16:creationId xmlns:a16="http://schemas.microsoft.com/office/drawing/2014/main" id="{510D2537-5C43-8BD9-D03A-DAC24DF5CAD9}"/>
              </a:ext>
            </a:extLst>
          </p:cNvPr>
          <p:cNvSpPr>
            <a:spLocks noGrp="1"/>
          </p:cNvSpPr>
          <p:nvPr>
            <p:ph type="ftr" sz="quarter" idx="11"/>
          </p:nvPr>
        </p:nvSpPr>
        <p:spPr/>
        <p:txBody>
          <a:bodyPr anchor="ctr">
            <a:normAutofit/>
          </a:bodyPr>
          <a:lstStyle/>
          <a:p>
            <a:pPr>
              <a:lnSpc>
                <a:spcPct val="90000"/>
              </a:lnSpc>
              <a:spcAft>
                <a:spcPts val="600"/>
              </a:spcAft>
            </a:pPr>
            <a:r>
              <a:rPr lang="en-US" sz="700"/>
              <a:t>
              </a:t>
            </a:r>
          </a:p>
        </p:txBody>
      </p:sp>
      <p:pic>
        <p:nvPicPr>
          <p:cNvPr id="15" name="Picture 14" descr="A computer screen with white text&#10;&#10;AI-generated content may be incorrect.">
            <a:extLst>
              <a:ext uri="{FF2B5EF4-FFF2-40B4-BE49-F238E27FC236}">
                <a16:creationId xmlns:a16="http://schemas.microsoft.com/office/drawing/2014/main" id="{314D476F-6C90-F78F-FDE0-89E3F7F4D24E}"/>
              </a:ext>
            </a:extLst>
          </p:cNvPr>
          <p:cNvPicPr>
            <a:picLocks noChangeAspect="1"/>
          </p:cNvPicPr>
          <p:nvPr/>
        </p:nvPicPr>
        <p:blipFill>
          <a:blip r:embed="rId3"/>
          <a:stretch>
            <a:fillRect/>
          </a:stretch>
        </p:blipFill>
        <p:spPr>
          <a:xfrm>
            <a:off x="298726" y="4343330"/>
            <a:ext cx="5410200" cy="2257425"/>
          </a:xfrm>
          <a:prstGeom prst="rect">
            <a:avLst/>
          </a:prstGeom>
        </p:spPr>
      </p:pic>
      <p:pic>
        <p:nvPicPr>
          <p:cNvPr id="16" name="Picture 15" descr="A screenshot of a computer&#10;&#10;AI-generated content may be incorrect.">
            <a:extLst>
              <a:ext uri="{FF2B5EF4-FFF2-40B4-BE49-F238E27FC236}">
                <a16:creationId xmlns:a16="http://schemas.microsoft.com/office/drawing/2014/main" id="{B6E126E5-6AD0-6CCC-24D7-A8913F54A96E}"/>
              </a:ext>
            </a:extLst>
          </p:cNvPr>
          <p:cNvPicPr>
            <a:picLocks noChangeAspect="1"/>
          </p:cNvPicPr>
          <p:nvPr/>
        </p:nvPicPr>
        <p:blipFill>
          <a:blip r:embed="rId4"/>
          <a:stretch>
            <a:fillRect/>
          </a:stretch>
        </p:blipFill>
        <p:spPr>
          <a:xfrm>
            <a:off x="2963860" y="1263582"/>
            <a:ext cx="2730363" cy="2331969"/>
          </a:xfrm>
          <a:prstGeom prst="rect">
            <a:avLst/>
          </a:prstGeom>
        </p:spPr>
      </p:pic>
      <p:pic>
        <p:nvPicPr>
          <p:cNvPr id="3" name="Picture 2">
            <a:extLst>
              <a:ext uri="{FF2B5EF4-FFF2-40B4-BE49-F238E27FC236}">
                <a16:creationId xmlns:a16="http://schemas.microsoft.com/office/drawing/2014/main" id="{4F39E971-DE08-60AA-9DEF-D1B53B879A6A}"/>
              </a:ext>
            </a:extLst>
          </p:cNvPr>
          <p:cNvPicPr>
            <a:picLocks noChangeAspect="1"/>
          </p:cNvPicPr>
          <p:nvPr/>
        </p:nvPicPr>
        <p:blipFill>
          <a:blip r:embed="rId5"/>
          <a:stretch>
            <a:fillRect/>
          </a:stretch>
        </p:blipFill>
        <p:spPr>
          <a:xfrm>
            <a:off x="1729617" y="3596515"/>
            <a:ext cx="2415899" cy="769317"/>
          </a:xfrm>
          <a:prstGeom prst="rect">
            <a:avLst/>
          </a:prstGeom>
        </p:spPr>
      </p:pic>
    </p:spTree>
    <p:extLst>
      <p:ext uri="{BB962C8B-B14F-4D97-AF65-F5344CB8AC3E}">
        <p14:creationId xmlns:p14="http://schemas.microsoft.com/office/powerpoint/2010/main" val="3152121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0B888-01F3-6779-ECC7-4D7766B7D47A}"/>
              </a:ext>
            </a:extLst>
          </p:cNvPr>
          <p:cNvSpPr>
            <a:spLocks noGrp="1"/>
          </p:cNvSpPr>
          <p:nvPr>
            <p:ph type="title"/>
          </p:nvPr>
        </p:nvSpPr>
        <p:spPr>
          <a:xfrm>
            <a:off x="682671" y="0"/>
            <a:ext cx="9905998" cy="1905000"/>
          </a:xfrm>
        </p:spPr>
        <p:txBody>
          <a:bodyPr/>
          <a:lstStyle/>
          <a:p>
            <a:r>
              <a:rPr lang="en-US" b="1" dirty="0">
                <a:solidFill>
                  <a:schemeClr val="tx1"/>
                </a:solidFill>
                <a:latin typeface="Times New Roman"/>
                <a:cs typeface="Times New Roman"/>
              </a:rPr>
              <a:t>Challenges Encountered</a:t>
            </a:r>
          </a:p>
        </p:txBody>
      </p:sp>
      <p:sp>
        <p:nvSpPr>
          <p:cNvPr id="4" name="Content Placeholder 3">
            <a:extLst>
              <a:ext uri="{FF2B5EF4-FFF2-40B4-BE49-F238E27FC236}">
                <a16:creationId xmlns:a16="http://schemas.microsoft.com/office/drawing/2014/main" id="{2DFA9580-E0E7-FD32-FB4F-56973B7DD51B}"/>
              </a:ext>
            </a:extLst>
          </p:cNvPr>
          <p:cNvSpPr>
            <a:spLocks noGrp="1"/>
          </p:cNvSpPr>
          <p:nvPr>
            <p:ph sz="half" idx="1"/>
          </p:nvPr>
        </p:nvSpPr>
        <p:spPr>
          <a:xfrm>
            <a:off x="5783213" y="1467859"/>
            <a:ext cx="6404625" cy="4708881"/>
          </a:xfrm>
        </p:spPr>
        <p:txBody>
          <a:bodyPr vert="horz" lIns="91440" tIns="45720" rIns="91440" bIns="45720" rtlCol="0" anchor="t">
            <a:normAutofit/>
          </a:bodyPr>
          <a:lstStyle/>
          <a:p>
            <a:r>
              <a:rPr lang="en-US" dirty="0">
                <a:solidFill>
                  <a:schemeClr val="tx1"/>
                </a:solidFill>
                <a:latin typeface="Times New Roman"/>
                <a:cs typeface="Times New Roman"/>
              </a:rPr>
              <a:t>Spectral regrowth due to ADC/DAC and nonlinear amplifier on </a:t>
            </a:r>
            <a:r>
              <a:rPr lang="en-US" dirty="0" err="1">
                <a:solidFill>
                  <a:schemeClr val="tx1"/>
                </a:solidFill>
                <a:latin typeface="Times New Roman"/>
                <a:cs typeface="Times New Roman"/>
              </a:rPr>
              <a:t>HackRF</a:t>
            </a:r>
            <a:r>
              <a:rPr lang="en-US" dirty="0">
                <a:solidFill>
                  <a:schemeClr val="tx1"/>
                </a:solidFill>
                <a:latin typeface="Times New Roman"/>
                <a:cs typeface="Times New Roman"/>
              </a:rPr>
              <a:t> was mitigated with a soft clip to minimize PAPR. Could have done with less filters if not using the Constellation Modulator.</a:t>
            </a:r>
          </a:p>
          <a:p>
            <a:r>
              <a:rPr lang="en-US" dirty="0">
                <a:solidFill>
                  <a:schemeClr val="tx1"/>
                </a:solidFill>
                <a:latin typeface="Times New Roman"/>
                <a:cs typeface="Times New Roman"/>
              </a:rPr>
              <a:t>Ensuring that sample rates were correct at each block and that none were over or under-running due to buffer/computational limitations was an ongoing hurdle.</a:t>
            </a:r>
          </a:p>
          <a:p>
            <a:r>
              <a:rPr lang="en-US" dirty="0">
                <a:solidFill>
                  <a:schemeClr val="tx1"/>
                </a:solidFill>
                <a:latin typeface="Times New Roman"/>
                <a:cs typeface="Times New Roman"/>
              </a:rPr>
              <a:t>Obtaining BER due to synchronization timing. A better but processes intensive method would be to compare each packet received, truncate startup and compare unique payloads.</a:t>
            </a:r>
          </a:p>
          <a:p>
            <a:r>
              <a:rPr lang="en-US" sz="1900" dirty="0">
                <a:solidFill>
                  <a:schemeClr val="tx1"/>
                </a:solidFill>
                <a:latin typeface="Times New Roman"/>
                <a:cs typeface="Times New Roman"/>
              </a:rPr>
              <a:t>The most difficult challenge was getting a lock on phase-ambiguous constellations, with the 8-psk being the most difficult to stabilize.</a:t>
            </a:r>
            <a:endParaRPr lang="en-US" dirty="0">
              <a:solidFill>
                <a:schemeClr val="tx1"/>
              </a:solidFill>
              <a:latin typeface="Times New Roman"/>
              <a:cs typeface="Times New Roman"/>
            </a:endParaRPr>
          </a:p>
        </p:txBody>
      </p:sp>
      <p:sp>
        <p:nvSpPr>
          <p:cNvPr id="6" name="Footer Placeholder 5">
            <a:extLst>
              <a:ext uri="{FF2B5EF4-FFF2-40B4-BE49-F238E27FC236}">
                <a16:creationId xmlns:a16="http://schemas.microsoft.com/office/drawing/2014/main" id="{C02F96AD-C609-407B-31E5-4F28EBD1CB03}"/>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F930A6AA-74C4-5970-F6A1-6E00433DC4BC}"/>
              </a:ext>
            </a:extLst>
          </p:cNvPr>
          <p:cNvSpPr>
            <a:spLocks noGrp="1"/>
          </p:cNvSpPr>
          <p:nvPr>
            <p:ph type="sldNum" sz="quarter" idx="12"/>
          </p:nvPr>
        </p:nvSpPr>
        <p:spPr/>
        <p:txBody>
          <a:bodyPr/>
          <a:lstStyle/>
          <a:p>
            <a:fld id="{6E91CC32-6A6B-4E2E-BBA1-6864F305DA26}" type="slidenum">
              <a:rPr lang="en-US" dirty="0"/>
              <a:t>9</a:t>
            </a:fld>
            <a:endParaRPr lang="en-US"/>
          </a:p>
        </p:txBody>
      </p:sp>
      <p:pic>
        <p:nvPicPr>
          <p:cNvPr id="8" name="Picture 7" descr="A graph of a frequency&#10;&#10;AI-generated content may be incorrect.">
            <a:extLst>
              <a:ext uri="{FF2B5EF4-FFF2-40B4-BE49-F238E27FC236}">
                <a16:creationId xmlns:a16="http://schemas.microsoft.com/office/drawing/2014/main" id="{C5CFC8AA-EB90-1F05-A732-94CFA5982401}"/>
              </a:ext>
            </a:extLst>
          </p:cNvPr>
          <p:cNvPicPr>
            <a:picLocks noChangeAspect="1"/>
          </p:cNvPicPr>
          <p:nvPr/>
        </p:nvPicPr>
        <p:blipFill>
          <a:blip r:embed="rId2"/>
          <a:stretch>
            <a:fillRect/>
          </a:stretch>
        </p:blipFill>
        <p:spPr>
          <a:xfrm>
            <a:off x="596831" y="1680197"/>
            <a:ext cx="4891295" cy="4491521"/>
          </a:xfrm>
          <a:prstGeom prst="rect">
            <a:avLst/>
          </a:prstGeom>
        </p:spPr>
      </p:pic>
      <p:pic>
        <p:nvPicPr>
          <p:cNvPr id="9" name="Picture 8">
            <a:extLst>
              <a:ext uri="{FF2B5EF4-FFF2-40B4-BE49-F238E27FC236}">
                <a16:creationId xmlns:a16="http://schemas.microsoft.com/office/drawing/2014/main" id="{2CE944E7-3F19-52C2-610F-5B90E5E65873}"/>
              </a:ext>
            </a:extLst>
          </p:cNvPr>
          <p:cNvPicPr>
            <a:picLocks noChangeAspect="1"/>
          </p:cNvPicPr>
          <p:nvPr/>
        </p:nvPicPr>
        <p:blipFill>
          <a:blip r:embed="rId3"/>
          <a:stretch>
            <a:fillRect/>
          </a:stretch>
        </p:blipFill>
        <p:spPr>
          <a:xfrm>
            <a:off x="566116" y="6207470"/>
            <a:ext cx="11258550" cy="428625"/>
          </a:xfrm>
          <a:prstGeom prst="rect">
            <a:avLst/>
          </a:prstGeom>
        </p:spPr>
      </p:pic>
    </p:spTree>
    <p:extLst>
      <p:ext uri="{BB962C8B-B14F-4D97-AF65-F5344CB8AC3E}">
        <p14:creationId xmlns:p14="http://schemas.microsoft.com/office/powerpoint/2010/main" val="1427448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176</TotalTime>
  <Words>1602</Words>
  <Application>Microsoft Office PowerPoint</Application>
  <PresentationFormat>Widescreen</PresentationFormat>
  <Paragraphs>130</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Cambria Math</vt:lpstr>
      <vt:lpstr>Century Gothic</vt:lpstr>
      <vt:lpstr>Courier New</vt:lpstr>
      <vt:lpstr>Neue Haas Grotesk Text Pro</vt:lpstr>
      <vt:lpstr>Times New Roman</vt:lpstr>
      <vt:lpstr>Mesh</vt:lpstr>
      <vt:lpstr>SNR-to-Error Evaluation of M-Ary PSK/QAM</vt:lpstr>
      <vt:lpstr>Motivation for Quantifying SNR on Consumer SDRs</vt:lpstr>
      <vt:lpstr>Overview of HackRF </vt:lpstr>
      <vt:lpstr>Overview of GNU Radio </vt:lpstr>
      <vt:lpstr>Reliability of GNU Radio and HackRF</vt:lpstr>
      <vt:lpstr>System Architecture</vt:lpstr>
      <vt:lpstr>Modulation Schemes Used</vt:lpstr>
      <vt:lpstr>How SNR Measured SNR</vt:lpstr>
      <vt:lpstr>Challenges Encountered</vt:lpstr>
      <vt:lpstr>PER/BER Calculations</vt:lpstr>
      <vt:lpstr>Minimum SNR for BER=10^-6 Results and Comparison</vt:lpstr>
      <vt:lpstr>Summary of Findings </vt:lpstr>
      <vt:lpstr>Reported Challenges in Similar Work</vt:lpstr>
      <vt:lpstr>Implications for Practical System Using SDR </vt:lpstr>
      <vt:lpstr>Suggestions for Future Work</vt:lpstr>
      <vt:lpstr>Concluding THOUGHTS </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Eian</dc:creator>
  <cp:lastModifiedBy>Dwyer, Ian</cp:lastModifiedBy>
  <cp:revision>148</cp:revision>
  <dcterms:created xsi:type="dcterms:W3CDTF">2025-05-12T23:27:06Z</dcterms:created>
  <dcterms:modified xsi:type="dcterms:W3CDTF">2025-05-13T13:46:43Z</dcterms:modified>
</cp:coreProperties>
</file>