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38935"/>
            <a:ext cx="11241486" cy="7441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roup" descr="Group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238" y="1519749"/>
            <a:ext cx="1366402" cy="478241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Body Level One…"/>
          <p:cNvSpPr/>
          <p:nvPr>
            <p:ph type="body" sz="half" idx="1"/>
          </p:nvPr>
        </p:nvSpPr>
        <p:spPr>
          <a:xfrm>
            <a:off x="2769443" y="2471166"/>
            <a:ext cx="8431114" cy="5852668"/>
          </a:xfrm>
          <a:prstGeom prst="rect">
            <a:avLst/>
          </a:prstGeom>
        </p:spPr>
        <p:txBody>
          <a:bodyPr lIns="0" tIns="0" rIns="0" bIns="0"/>
          <a:lstStyle>
            <a:lvl1pPr marL="635000" indent="-635000" defTabSz="459787">
              <a:spcBef>
                <a:spcPts val="1800"/>
              </a:spcBef>
              <a:buSzPct val="100000"/>
              <a:buAutoNum type="arabicPeriod" startAt="1"/>
              <a:defRPr sz="5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38955" indent="-616655" defTabSz="459787">
              <a:lnSpc>
                <a:spcPct val="110000"/>
              </a:lnSpc>
              <a:spcBef>
                <a:spcPts val="3300"/>
              </a:spcBef>
              <a:buSzPct val="100000"/>
              <a:buAutoNum type="alphaLcPeriod" startAt="1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841500" indent="-635000" defTabSz="459787">
              <a:spcBef>
                <a:spcPts val="2800"/>
              </a:spcBef>
              <a:buSzPct val="100000"/>
              <a:buAutoNum type="arabicPeriod" startAt="1"/>
              <a:defRPr sz="5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286000" indent="-635000" defTabSz="459787">
              <a:spcBef>
                <a:spcPts val="2800"/>
              </a:spcBef>
              <a:buSzPct val="100000"/>
              <a:buAutoNum type="arabicPeriod" startAt="1"/>
              <a:defRPr sz="5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730500" indent="-635000" defTabSz="459787">
              <a:spcBef>
                <a:spcPts val="2800"/>
              </a:spcBef>
              <a:buSzPct val="100000"/>
              <a:buAutoNum type="arabicPeriod" startAt="1"/>
              <a:defRPr sz="50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/>
          <p:nvPr>
            <p:ph type="sldNum" sz="quarter" idx="2"/>
          </p:nvPr>
        </p:nvSpPr>
        <p:spPr>
          <a:xfrm>
            <a:off x="6818306" y="8927517"/>
            <a:ext cx="323156" cy="348556"/>
          </a:xfrm>
          <a:prstGeom prst="rect">
            <a:avLst/>
          </a:prstGeom>
        </p:spPr>
        <p:txBody>
          <a:bodyPr lIns="40927" tIns="40927" rIns="40927" bIns="40927"/>
          <a:lstStyle>
            <a:lvl1pPr defTabSz="459787"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69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913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58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802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47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91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36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80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25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hyperlink" Target="http://rmarkdown.rstudio.com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hyperlink" Target="https://creativecommons.org/licenses/by/4.0/" TargetMode="External"/><Relationship Id="rId9" Type="http://schemas.openxmlformats.org/officeDocument/2006/relationships/hyperlink" Target="mailto:info@rstudio.com" TargetMode="External"/><Relationship Id="rId10" Type="http://schemas.openxmlformats.org/officeDocument/2006/relationships/hyperlink" Target="http://rstudio.com" TargetMode="External"/><Relationship Id="rId11" Type="http://schemas.openxmlformats.org/officeDocument/2006/relationships/hyperlink" Target="http://www.rstudio.com/resources/cheatsheets/" TargetMode="External"/><Relationship Id="rId12" Type="http://schemas.openxmlformats.org/officeDocument/2006/relationships/image" Target="../media/image1.jpeg"/><Relationship Id="rId13" Type="http://schemas.openxmlformats.org/officeDocument/2006/relationships/image" Target="../media/image8.png"/><Relationship Id="rId14" Type="http://schemas.openxmlformats.org/officeDocument/2006/relationships/image" Target="../media/image9.png"/><Relationship Id="rId15" Type="http://schemas.openxmlformats.org/officeDocument/2006/relationships/image" Target="../media/image10.png"/><Relationship Id="rId16" Type="http://schemas.openxmlformats.org/officeDocument/2006/relationships/image" Target="../media/image11.png"/><Relationship Id="rId17" Type="http://schemas.openxmlformats.org/officeDocument/2006/relationships/image" Target="../media/image12.png"/><Relationship Id="rId18" Type="http://schemas.openxmlformats.org/officeDocument/2006/relationships/image" Target="../media/image13.png"/><Relationship Id="rId19" Type="http://schemas.openxmlformats.org/officeDocument/2006/relationships/image" Target="../media/image14.png"/><Relationship Id="rId20" Type="http://schemas.openxmlformats.org/officeDocument/2006/relationships/image" Target="../media/image15.png"/><Relationship Id="rId21" Type="http://schemas.openxmlformats.org/officeDocument/2006/relationships/image" Target="../media/image16.png"/><Relationship Id="rId22" Type="http://schemas.openxmlformats.org/officeDocument/2006/relationships/image" Target="../media/image17.png"/><Relationship Id="rId23" Type="http://schemas.openxmlformats.org/officeDocument/2006/relationships/hyperlink" Target="http://rpubs.com" TargetMode="External"/><Relationship Id="rId24" Type="http://schemas.openxmlformats.org/officeDocument/2006/relationships/hyperlink" Target="http://shinyapps.io" TargetMode="External"/><Relationship Id="rId25" Type="http://schemas.openxmlformats.org/officeDocument/2006/relationships/image" Target="../media/image18.png"/><Relationship Id="rId26" Type="http://schemas.openxmlformats.org/officeDocument/2006/relationships/image" Target="../media/image19.png"/><Relationship Id="rId27" Type="http://schemas.openxmlformats.org/officeDocument/2006/relationships/image" Target="../media/image20.png"/><Relationship Id="rId28" Type="http://schemas.openxmlformats.org/officeDocument/2006/relationships/image" Target="../media/image21.png"/><Relationship Id="rId29" Type="http://schemas.openxmlformats.org/officeDocument/2006/relationships/image" Target="../media/image22.png"/><Relationship Id="rId30" Type="http://schemas.openxmlformats.org/officeDocument/2006/relationships/image" Target="../media/image2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otago.ac.nz/density/SECRinR.html" TargetMode="External"/><Relationship Id="rId3" Type="http://schemas.openxmlformats.org/officeDocument/2006/relationships/image" Target="../media/image24.png"/><Relationship Id="rId4" Type="http://schemas.openxmlformats.org/officeDocument/2006/relationships/image" Target="../media/image1.tif"/><Relationship Id="rId5" Type="http://schemas.openxmlformats.org/officeDocument/2006/relationships/image" Target="../media/image2.tif"/><Relationship Id="rId6" Type="http://schemas.openxmlformats.org/officeDocument/2006/relationships/hyperlink" Target="https://creativecommons.org/licenses/by/4.0/" TargetMode="External"/><Relationship Id="rId7" Type="http://schemas.openxmlformats.org/officeDocument/2006/relationships/hyperlink" Target="https://www.snowleopard.org/" TargetMode="External"/><Relationship Id="rId8" Type="http://schemas.openxmlformats.org/officeDocument/2006/relationships/image" Target="../media/image3.tif"/><Relationship Id="rId9" Type="http://schemas.openxmlformats.org/officeDocument/2006/relationships/image" Target="../media/image4.tif"/><Relationship Id="rId10" Type="http://schemas.openxmlformats.org/officeDocument/2006/relationships/image" Target="../media/image5.tif"/><Relationship Id="rId11" Type="http://schemas.openxmlformats.org/officeDocument/2006/relationships/image" Target="../media/image6.tif"/><Relationship Id="rId12" Type="http://schemas.openxmlformats.org/officeDocument/2006/relationships/image" Target="../media/image7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otago.ac.nz/density/SECRinR.html" TargetMode="External"/><Relationship Id="rId3" Type="http://schemas.openxmlformats.org/officeDocument/2006/relationships/image" Target="../media/image24.png"/><Relationship Id="rId4" Type="http://schemas.openxmlformats.org/officeDocument/2006/relationships/image" Target="../media/image1.tif"/><Relationship Id="rId5" Type="http://schemas.openxmlformats.org/officeDocument/2006/relationships/image" Target="../media/image2.tif"/><Relationship Id="rId6" Type="http://schemas.openxmlformats.org/officeDocument/2006/relationships/image" Target="../media/image8.tif"/><Relationship Id="rId7" Type="http://schemas.openxmlformats.org/officeDocument/2006/relationships/hyperlink" Target="https://creativecommons.org/licenses/by/4.0/" TargetMode="External"/><Relationship Id="rId8" Type="http://schemas.openxmlformats.org/officeDocument/2006/relationships/hyperlink" Target="https://www.snowleopard.org/" TargetMode="External"/><Relationship Id="rId9" Type="http://schemas.openxmlformats.org/officeDocument/2006/relationships/image" Target="../media/image3.tif"/><Relationship Id="rId10" Type="http://schemas.openxmlformats.org/officeDocument/2006/relationships/image" Target="../media/image4.tif"/><Relationship Id="rId11" Type="http://schemas.openxmlformats.org/officeDocument/2006/relationships/image" Target="../media/image5.tif"/><Relationship Id="rId12" Type="http://schemas.openxmlformats.org/officeDocument/2006/relationships/image" Target="../media/image6.tif"/><Relationship Id="rId13" Type="http://schemas.openxmlformats.org/officeDocument/2006/relationships/image" Target="../media/image7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ounded Rectangle"/>
          <p:cNvSpPr/>
          <p:nvPr/>
        </p:nvSpPr>
        <p:spPr>
          <a:xfrm>
            <a:off x="10517201" y="1490894"/>
            <a:ext cx="3101306" cy="5398984"/>
          </a:xfrm>
          <a:prstGeom prst="roundRect">
            <a:avLst>
              <a:gd name="adj" fmla="val 1229"/>
            </a:avLst>
          </a:prstGeom>
          <a:solidFill>
            <a:srgbClr val="7A4AAA">
              <a:alpha val="4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29" name="Rounded Rectangle"/>
          <p:cNvSpPr/>
          <p:nvPr/>
        </p:nvSpPr>
        <p:spPr>
          <a:xfrm>
            <a:off x="8655089" y="4498046"/>
            <a:ext cx="1758427" cy="2380737"/>
          </a:xfrm>
          <a:prstGeom prst="roundRect">
            <a:avLst>
              <a:gd name="adj" fmla="val 2167"/>
            </a:avLst>
          </a:prstGeom>
          <a:solidFill>
            <a:srgbClr val="7A4AAA">
              <a:alpha val="4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30" name="Rounded Rectangle"/>
          <p:cNvSpPr/>
          <p:nvPr/>
        </p:nvSpPr>
        <p:spPr>
          <a:xfrm>
            <a:off x="8742931" y="4465157"/>
            <a:ext cx="1677851" cy="217619"/>
          </a:xfrm>
          <a:prstGeom prst="roundRect">
            <a:avLst>
              <a:gd name="adj" fmla="val 1791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1" name="render()"/>
          <p:cNvSpPr/>
          <p:nvPr/>
        </p:nvSpPr>
        <p:spPr>
          <a:xfrm>
            <a:off x="8742932" y="4465157"/>
            <a:ext cx="1677850" cy="217619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b="1"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render()</a:t>
            </a:r>
          </a:p>
        </p:txBody>
      </p:sp>
      <p:sp>
        <p:nvSpPr>
          <p:cNvPr id="132" name="Rounded Rectangle"/>
          <p:cNvSpPr/>
          <p:nvPr/>
        </p:nvSpPr>
        <p:spPr>
          <a:xfrm>
            <a:off x="356501" y="1486780"/>
            <a:ext cx="10057014" cy="2897376"/>
          </a:xfrm>
          <a:prstGeom prst="roundRect">
            <a:avLst>
              <a:gd name="adj" fmla="val 1315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33" name="Rounded Rectangle"/>
          <p:cNvSpPr/>
          <p:nvPr/>
        </p:nvSpPr>
        <p:spPr>
          <a:xfrm>
            <a:off x="204546" y="3362214"/>
            <a:ext cx="1830697" cy="1636882"/>
          </a:xfrm>
          <a:prstGeom prst="roundRect">
            <a:avLst>
              <a:gd name="adj" fmla="val 232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34" name="RStudio Pro Features"/>
          <p:cNvSpPr/>
          <p:nvPr/>
        </p:nvSpPr>
        <p:spPr>
          <a:xfrm>
            <a:off x="351068" y="1472208"/>
            <a:ext cx="10069715" cy="217619"/>
          </a:xfrm>
          <a:prstGeom prst="roundRect">
            <a:avLst>
              <a:gd name="adj" fmla="val 17917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RStudio Pro Features</a:t>
            </a:r>
          </a:p>
        </p:txBody>
      </p:sp>
      <p:sp>
        <p:nvSpPr>
          <p:cNvPr id="135" name="Workflow"/>
          <p:cNvSpPr/>
          <p:nvPr/>
        </p:nvSpPr>
        <p:spPr>
          <a:xfrm>
            <a:off x="351325" y="1472208"/>
            <a:ext cx="10069201" cy="217619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Workflow</a:t>
            </a:r>
          </a:p>
        </p:txBody>
      </p:sp>
      <p:sp>
        <p:nvSpPr>
          <p:cNvPr id="136" name="Rounded Rectangle"/>
          <p:cNvSpPr/>
          <p:nvPr/>
        </p:nvSpPr>
        <p:spPr>
          <a:xfrm>
            <a:off x="369844" y="7007173"/>
            <a:ext cx="10031605" cy="3280796"/>
          </a:xfrm>
          <a:prstGeom prst="roundRect">
            <a:avLst>
              <a:gd name="adj" fmla="val 1161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37" name="Debug Mode"/>
          <p:cNvSpPr/>
          <p:nvPr/>
        </p:nvSpPr>
        <p:spPr>
          <a:xfrm>
            <a:off x="363664" y="6993791"/>
            <a:ext cx="10045701" cy="217619"/>
          </a:xfrm>
          <a:prstGeom prst="roundRect">
            <a:avLst>
              <a:gd name="adj" fmla="val 17917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Debug Mode</a:t>
            </a:r>
          </a:p>
        </p:txBody>
      </p:sp>
      <p:sp>
        <p:nvSpPr>
          <p:cNvPr id="138" name="Embed code with knitr syntax"/>
          <p:cNvSpPr/>
          <p:nvPr/>
        </p:nvSpPr>
        <p:spPr>
          <a:xfrm>
            <a:off x="363664" y="6993791"/>
            <a:ext cx="10045701" cy="217619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Embed code with knitr syntax</a:t>
            </a:r>
          </a:p>
        </p:txBody>
      </p:sp>
      <p:pic>
        <p:nvPicPr>
          <p:cNvPr id="139" name="Group" descr="Group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8137" y="1002759"/>
            <a:ext cx="1001074" cy="351377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learn more at rmarkdown.rstudio.com"/>
          <p:cNvSpPr/>
          <p:nvPr/>
        </p:nvSpPr>
        <p:spPr>
          <a:xfrm>
            <a:off x="887028" y="698802"/>
            <a:ext cx="3148666" cy="351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110000"/>
              </a:lnSpc>
              <a:defRPr sz="1400">
                <a:solidFill>
                  <a:srgbClr val="7A4AA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learn more at</a:t>
            </a:r>
            <a:r>
              <a:rPr b="1"/>
              <a:t> </a:t>
            </a:r>
            <a:r>
              <a:rPr u="sng">
                <a:hlinkClick r:id="rId3" invalidUrl="" action="" tgtFrame="" tooltip="" history="1" highlightClick="0" endSnd="0"/>
              </a:rPr>
              <a:t>rmarkdown.rstudio.com</a:t>
            </a:r>
          </a:p>
        </p:txBody>
      </p:sp>
      <p:grpSp>
        <p:nvGrpSpPr>
          <p:cNvPr id="155" name="Group"/>
          <p:cNvGrpSpPr/>
          <p:nvPr/>
        </p:nvGrpSpPr>
        <p:grpSpPr>
          <a:xfrm>
            <a:off x="8301377" y="231125"/>
            <a:ext cx="2503424" cy="1145461"/>
            <a:chOff x="0" y="-33654"/>
            <a:chExt cx="2503423" cy="1145460"/>
          </a:xfrm>
        </p:grpSpPr>
        <p:grpSp>
          <p:nvGrpSpPr>
            <p:cNvPr id="153" name="Group"/>
            <p:cNvGrpSpPr/>
            <p:nvPr/>
          </p:nvGrpSpPr>
          <p:grpSpPr>
            <a:xfrm>
              <a:off x="0" y="7114"/>
              <a:ext cx="514112" cy="1078152"/>
              <a:chOff x="0" y="0"/>
              <a:chExt cx="514111" cy="1078150"/>
            </a:xfrm>
          </p:grpSpPr>
          <p:grpSp>
            <p:nvGrpSpPr>
              <p:cNvPr id="144" name="Group"/>
              <p:cNvGrpSpPr/>
              <p:nvPr/>
            </p:nvGrpSpPr>
            <p:grpSpPr>
              <a:xfrm>
                <a:off x="19468" y="616611"/>
                <a:ext cx="494644" cy="461540"/>
                <a:chOff x="194066" y="12320"/>
                <a:chExt cx="494643" cy="461539"/>
              </a:xfrm>
            </p:grpSpPr>
            <p:pic>
              <p:nvPicPr>
                <p:cNvPr id="141" name="Screen Shot 2016-02-26 at 1.08.10 PM.png" descr="Screen Shot 2016-02-26 at 1.08.10 PM.png"/>
                <p:cNvPicPr>
                  <a:picLocks noChangeAspect="1"/>
                </p:cNvPicPr>
                <p:nvPr/>
              </p:nvPicPr>
              <p:blipFill>
                <a:blip r:embed="rId4">
                  <a:extLst/>
                </a:blip>
                <a:srcRect l="9521" t="0" r="0" b="0"/>
                <a:stretch>
                  <a:fillRect/>
                </a:stretch>
              </p:blipFill>
              <p:spPr>
                <a:xfrm>
                  <a:off x="194066" y="12320"/>
                  <a:ext cx="360743" cy="234498"/>
                </a:xfrm>
                <a:prstGeom prst="rect">
                  <a:avLst/>
                </a:prstGeom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25400" dist="25400" dir="5400000">
                    <a:srgbClr val="000000">
                      <a:alpha val="50000"/>
                    </a:srgbClr>
                  </a:outerShdw>
                </a:effectLst>
              </p:spPr>
            </p:pic>
            <p:pic>
              <p:nvPicPr>
                <p:cNvPr id="142" name="Screen Shot 2016-02-26 at 1.07.00 PM.png" descr="Screen Shot 2016-02-26 at 1.07.00 PM.png"/>
                <p:cNvPicPr>
                  <a:picLocks noChangeAspect="1"/>
                </p:cNvPicPr>
                <p:nvPr/>
              </p:nvPicPr>
              <p:blipFill>
                <a:blip r:embed="rId5">
                  <a:extLst/>
                </a:blip>
                <a:stretch>
                  <a:fillRect/>
                </a:stretch>
              </p:blipFill>
              <p:spPr>
                <a:xfrm>
                  <a:off x="259622" y="300234"/>
                  <a:ext cx="317351" cy="173626"/>
                </a:xfrm>
                <a:prstGeom prst="rect">
                  <a:avLst/>
                </a:prstGeom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25400" dist="25400" dir="5400000">
                    <a:srgbClr val="000000">
                      <a:alpha val="50000"/>
                    </a:srgbClr>
                  </a:outerShdw>
                </a:effectLst>
              </p:spPr>
            </p:pic>
            <p:pic>
              <p:nvPicPr>
                <p:cNvPr id="143" name="Screen Shot 2016-02-26 at 1.07.33 PM.png" descr="Screen Shot 2016-02-26 at 1.07.33 PM.png"/>
                <p:cNvPicPr>
                  <a:picLocks noChangeAspect="1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>
                  <a:off x="347573" y="167247"/>
                  <a:ext cx="341137" cy="203264"/>
                </a:xfrm>
                <a:prstGeom prst="rect">
                  <a:avLst/>
                </a:prstGeom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sx="100000" sy="100000" kx="0" ky="0" algn="b" rotWithShape="0" blurRad="25400" dist="25400" dir="5400000">
                    <a:srgbClr val="000000">
                      <a:alpha val="50000"/>
                    </a:srgbClr>
                  </a:outerShdw>
                </a:effectLst>
              </p:spPr>
            </p:pic>
          </p:grpSp>
          <p:grpSp>
            <p:nvGrpSpPr>
              <p:cNvPr id="148" name="Group"/>
              <p:cNvGrpSpPr/>
              <p:nvPr/>
            </p:nvGrpSpPr>
            <p:grpSpPr>
              <a:xfrm>
                <a:off x="0" y="0"/>
                <a:ext cx="461540" cy="461540"/>
                <a:chOff x="0" y="0"/>
                <a:chExt cx="461539" cy="461539"/>
              </a:xfrm>
            </p:grpSpPr>
            <p:pic>
              <p:nvPicPr>
                <p:cNvPr id="145" name="RSource.png" descr="RSource.png"/>
                <p:cNvPicPr>
                  <a:picLocks noChangeAspect="1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461540" cy="46154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146" name="Circle"/>
                <p:cNvSpPr/>
                <p:nvPr/>
              </p:nvSpPr>
              <p:spPr>
                <a:xfrm>
                  <a:off x="116376" y="110815"/>
                  <a:ext cx="234348" cy="23434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BA86EC"/>
                    </a:gs>
                    <a:gs pos="100000">
                      <a:srgbClr val="531B93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12700" dist="0" dir="5400000">
                    <a:srgbClr val="000000">
                      <a:alpha val="40000"/>
                    </a:srgbClr>
                  </a:outerShdw>
                </a:effectLst>
              </p:spPr>
              <p:txBody>
                <a:bodyPr wrap="square" lIns="31264" tIns="31264" rIns="31264" bIns="31264" numCol="1" anchor="ctr">
                  <a:noAutofit/>
                </a:bodyPr>
                <a:lstStyle/>
                <a:p>
                  <a:pPr defTabSz="459787">
                    <a:defRPr sz="20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7" name="Rmd"/>
                <p:cNvSpPr/>
                <p:nvPr/>
              </p:nvSpPr>
              <p:spPr>
                <a:xfrm>
                  <a:off x="81651" y="115501"/>
                  <a:ext cx="298237" cy="2059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0927" tIns="40927" rIns="40927" bIns="40927" numCol="1" anchor="ctr">
                  <a:noAutofit/>
                </a:bodyPr>
                <a:lstStyle>
                  <a:lvl1pPr defTabSz="459787">
                    <a:defRPr sz="700">
                      <a:solidFill>
                        <a:srgbClr val="FFFFFF"/>
                      </a:solidFill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Rmd</a:t>
                  </a:r>
                </a:p>
              </p:txBody>
            </p:sp>
          </p:grpSp>
          <p:grpSp>
            <p:nvGrpSpPr>
              <p:cNvPr id="152" name="Group"/>
              <p:cNvGrpSpPr/>
              <p:nvPr/>
            </p:nvGrpSpPr>
            <p:grpSpPr>
              <a:xfrm>
                <a:off x="80312" y="462127"/>
                <a:ext cx="300915" cy="119256"/>
                <a:chOff x="0" y="0"/>
                <a:chExt cx="300913" cy="119255"/>
              </a:xfrm>
            </p:grpSpPr>
            <p:sp>
              <p:nvSpPr>
                <p:cNvPr id="149" name="Arrow"/>
                <p:cNvSpPr/>
                <p:nvPr/>
              </p:nvSpPr>
              <p:spPr>
                <a:xfrm rot="6636000">
                  <a:off x="-15928" y="38002"/>
                  <a:ext cx="110719" cy="42635"/>
                </a:xfrm>
                <a:prstGeom prst="rightArrow">
                  <a:avLst>
                    <a:gd name="adj1" fmla="val 32563"/>
                    <a:gd name="adj2" fmla="val 99959"/>
                  </a:avLst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0927" tIns="40927" rIns="40927" bIns="40927" numCol="1" anchor="ctr">
                  <a:noAutofit/>
                </a:bodyPr>
                <a:lstStyle/>
                <a:p>
                  <a:pPr defTabSz="459787">
                    <a:defRPr sz="44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50" name="Arrow"/>
                <p:cNvSpPr/>
                <p:nvPr/>
              </p:nvSpPr>
              <p:spPr>
                <a:xfrm rot="4164000">
                  <a:off x="206123" y="38002"/>
                  <a:ext cx="110719" cy="42635"/>
                </a:xfrm>
                <a:prstGeom prst="rightArrow">
                  <a:avLst>
                    <a:gd name="adj1" fmla="val 32563"/>
                    <a:gd name="adj2" fmla="val 99959"/>
                  </a:avLst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0927" tIns="40927" rIns="40927" bIns="40927" numCol="1" anchor="ctr">
                  <a:noAutofit/>
                </a:bodyPr>
                <a:lstStyle/>
                <a:p>
                  <a:pPr defTabSz="459787">
                    <a:defRPr sz="44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51" name="Arrow"/>
                <p:cNvSpPr/>
                <p:nvPr/>
              </p:nvSpPr>
              <p:spPr>
                <a:xfrm rot="5400000">
                  <a:off x="95867" y="42579"/>
                  <a:ext cx="110718" cy="42635"/>
                </a:xfrm>
                <a:prstGeom prst="rightArrow">
                  <a:avLst>
                    <a:gd name="adj1" fmla="val 32563"/>
                    <a:gd name="adj2" fmla="val 99959"/>
                  </a:avLst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0927" tIns="40927" rIns="40927" bIns="40927" numCol="1" anchor="ctr">
                  <a:noAutofit/>
                </a:bodyPr>
                <a:lstStyle/>
                <a:p>
                  <a:pPr defTabSz="459787">
                    <a:defRPr sz="44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</p:grpSp>
        <p:sp>
          <p:nvSpPr>
            <p:cNvPr id="154" name="Reproducible Research…"/>
            <p:cNvSpPr/>
            <p:nvPr/>
          </p:nvSpPr>
          <p:spPr>
            <a:xfrm>
              <a:off x="538221" y="-33655"/>
              <a:ext cx="1965203" cy="11454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b="1">
                  <a:solidFill>
                    <a:schemeClr val="accent1"/>
                  </a:solidFill>
                </a:rPr>
                <a:t>Reproducible Research</a:t>
              </a:r>
              <a:endParaRPr b="1">
                <a:solidFill>
                  <a:schemeClr val="accent1"/>
                </a:solidFill>
              </a:endParaRP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5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At the click of a button, or the type of a command, you can rerun the code in an R Markdown file to reproduce your work and export the results as a finished report.</a:t>
              </a:r>
            </a:p>
          </p:txBody>
        </p:sp>
      </p:grpSp>
      <p:sp>
        <p:nvSpPr>
          <p:cNvPr id="156" name="Rounded Rectangle"/>
          <p:cNvSpPr/>
          <p:nvPr/>
        </p:nvSpPr>
        <p:spPr>
          <a:xfrm>
            <a:off x="368300" y="3519969"/>
            <a:ext cx="1426781" cy="3377456"/>
          </a:xfrm>
          <a:prstGeom prst="roundRect">
            <a:avLst>
              <a:gd name="adj" fmla="val 2670"/>
            </a:avLst>
          </a:prstGeom>
          <a:solidFill>
            <a:srgbClr val="7A4AAA">
              <a:alpha val="4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57" name="Rounded Rectangle"/>
          <p:cNvSpPr/>
          <p:nvPr/>
        </p:nvSpPr>
        <p:spPr>
          <a:xfrm>
            <a:off x="363664" y="3441700"/>
            <a:ext cx="1435101" cy="217618"/>
          </a:xfrm>
          <a:prstGeom prst="roundRect">
            <a:avLst>
              <a:gd name="adj" fmla="val 1791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8" name="Use rmarkdown::render() to render/knit at cmd line. Important args:…"/>
          <p:cNvSpPr/>
          <p:nvPr/>
        </p:nvSpPr>
        <p:spPr>
          <a:xfrm>
            <a:off x="8770231" y="4646129"/>
            <a:ext cx="1677851" cy="2239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 algn="l"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r>
              <a:t>Use rmarkdown::</a:t>
            </a:r>
            <a:r>
              <a:rPr b="1"/>
              <a:t>render()</a:t>
            </a:r>
            <a:r>
              <a:t> to render/knit at cmd line. </a:t>
            </a:r>
            <a:r>
              <a:rPr sz="1000"/>
              <a:t>Important </a:t>
            </a:r>
            <a:r>
              <a:t>a</a:t>
            </a:r>
            <a:r>
              <a:rPr sz="1000"/>
              <a:t>rgs:</a:t>
            </a:r>
            <a:endParaRPr sz="1000"/>
          </a:p>
          <a:p>
            <a:pPr marL="88900" indent="-88900" algn="l">
              <a:lnSpc>
                <a:spcPct val="80000"/>
              </a:lnSpc>
              <a:spcBef>
                <a:spcPts val="300"/>
              </a:spcBef>
              <a:defRPr sz="1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input</a:t>
            </a:r>
            <a:r>
              <a:t> </a:t>
            </a:r>
            <a:r>
              <a:t>- file to render</a:t>
            </a:r>
          </a:p>
          <a:p>
            <a:pPr marL="88900" indent="-88900" algn="l">
              <a:lnSpc>
                <a:spcPct val="80000"/>
              </a:lnSpc>
              <a:spcBef>
                <a:spcPts val="300"/>
              </a:spcBef>
              <a:defRPr sz="1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output_format</a:t>
            </a:r>
          </a:p>
          <a:p>
            <a:pPr marL="88900" indent="-88900" algn="l">
              <a:lnSpc>
                <a:spcPct val="80000"/>
              </a:lnSpc>
              <a:spcBef>
                <a:spcPts val="300"/>
              </a:spcBef>
              <a:defRPr sz="1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output_options</a:t>
            </a:r>
            <a:r>
              <a:t> - List of render options (as in YAML)</a:t>
            </a:r>
          </a:p>
          <a:p>
            <a:pPr marL="88900" indent="-88900" algn="l">
              <a:lnSpc>
                <a:spcPct val="80000"/>
              </a:lnSpc>
              <a:spcBef>
                <a:spcPts val="300"/>
              </a:spcBef>
              <a:defRPr sz="1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output_file</a:t>
            </a:r>
            <a:r>
              <a:t> </a:t>
            </a:r>
          </a:p>
          <a:p>
            <a:pPr marL="88900" indent="-88900" algn="l">
              <a:lnSpc>
                <a:spcPct val="80000"/>
              </a:lnSpc>
              <a:spcBef>
                <a:spcPts val="300"/>
              </a:spcBef>
              <a:defRPr sz="1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output_dir</a:t>
            </a:r>
            <a:r>
              <a:t> </a:t>
            </a:r>
          </a:p>
          <a:p>
            <a:pPr marL="88900" indent="-88900" algn="l">
              <a:lnSpc>
                <a:spcPct val="80000"/>
              </a:lnSpc>
              <a:spcBef>
                <a:spcPts val="300"/>
              </a:spcBef>
              <a:defRPr sz="1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params</a:t>
            </a:r>
            <a:r>
              <a:t> - list of params to use</a:t>
            </a:r>
          </a:p>
          <a:p>
            <a:pPr marL="88900" indent="-88900" algn="l">
              <a:lnSpc>
                <a:spcPct val="80000"/>
              </a:lnSpc>
              <a:spcBef>
                <a:spcPts val="300"/>
              </a:spcBef>
              <a:defRPr sz="1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envir</a:t>
            </a:r>
            <a:r>
              <a:t> </a:t>
            </a:r>
            <a:r>
              <a:t>- environment to evaluate code chunks in</a:t>
            </a:r>
          </a:p>
          <a:p>
            <a:pPr marL="88900" indent="-88900" algn="l">
              <a:lnSpc>
                <a:spcPct val="80000"/>
              </a:lnSpc>
              <a:spcBef>
                <a:spcPts val="300"/>
              </a:spcBef>
              <a:defRPr sz="1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encoding</a:t>
            </a:r>
            <a:r>
              <a:t> - of input file</a:t>
            </a:r>
          </a:p>
        </p:txBody>
      </p:sp>
      <p:sp>
        <p:nvSpPr>
          <p:cNvPr id="159" name="R Markdown Cheat Sheet"/>
          <p:cNvSpPr/>
          <p:nvPr>
            <p:ph type="title"/>
          </p:nvPr>
        </p:nvSpPr>
        <p:spPr>
          <a:xfrm>
            <a:off x="265965" y="272555"/>
            <a:ext cx="4390792" cy="477109"/>
          </a:xfrm>
          <a:prstGeom prst="rect">
            <a:avLst/>
          </a:prstGeom>
        </p:spPr>
        <p:txBody>
          <a:bodyPr lIns="0" tIns="0" rIns="0" bIns="0"/>
          <a:lstStyle/>
          <a:p>
            <a:pPr defTabSz="233679">
              <a:lnSpc>
                <a:spcPct val="80000"/>
              </a:lnSpc>
              <a:defRPr sz="3520">
                <a:solidFill>
                  <a:srgbClr val="7A4AA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R Markdown </a:t>
            </a:r>
            <a:r>
              <a:rPr sz="2880"/>
              <a:t>Cheat Sheet </a:t>
            </a:r>
          </a:p>
        </p:txBody>
      </p:sp>
      <p:sp>
        <p:nvSpPr>
          <p:cNvPr id="160" name="RStudio® is a trademark of RStudio, Inc.  •  CC BY RStudio •  info@rstudio.com  •  844-448-1212 • rstudio.com"/>
          <p:cNvSpPr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defRPr sz="900">
                <a:latin typeface="Helvetica"/>
                <a:ea typeface="Helvetica"/>
                <a:cs typeface="Helvetica"/>
                <a:sym typeface="Helvetica"/>
              </a:defRPr>
            </a:pPr>
            <a:r>
              <a:t>RStudio® is a trademark of RStudio, Inc.  •  </a:t>
            </a:r>
            <a:r>
              <a:rPr u="sng">
                <a:solidFill>
                  <a:srgbClr val="7A4AAA"/>
                </a:solidFill>
                <a:hlinkClick r:id="rId8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 u="sng">
                <a:hlinkClick r:id="rId9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 u="sng">
                <a:hlinkClick r:id="rId10" invalidUrl="" action="" tgtFrame="" tooltip="" history="1" highlightClick="0" endSnd="0"/>
              </a:rPr>
              <a:t>rstudio.com</a:t>
            </a:r>
            <a:r>
              <a:t> </a:t>
            </a:r>
          </a:p>
        </p:txBody>
      </p:sp>
      <p:sp>
        <p:nvSpPr>
          <p:cNvPr id="161" name="Learn more at support.rstudio.com  •  RStudio IDE  0.99.879  •  Updated: 02/16"/>
          <p:cNvSpPr/>
          <p:nvPr/>
        </p:nvSpPr>
        <p:spPr>
          <a:xfrm>
            <a:off x="8723072" y="10340910"/>
            <a:ext cx="5041410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defRPr sz="900">
                <a:latin typeface="Helvetica"/>
                <a:ea typeface="Helvetica"/>
                <a:cs typeface="Helvetica"/>
                <a:sym typeface="Helvetica"/>
              </a:defRPr>
            </a:pPr>
            <a:r>
              <a:t>Learn more at </a:t>
            </a:r>
            <a:r>
              <a:rPr b="1"/>
              <a:t>support.rstudio.com</a:t>
            </a:r>
            <a:r>
              <a:t>  </a:t>
            </a:r>
            <a:r>
              <a:t>•  RStudio IDE  0.99.879  •  Updated: 02/16</a:t>
            </a:r>
          </a:p>
        </p:txBody>
      </p:sp>
      <p:sp>
        <p:nvSpPr>
          <p:cNvPr id="162" name="More cheat sheets at http://www.rstudio.com/resources/cheatsheets/"/>
          <p:cNvSpPr/>
          <p:nvPr/>
        </p:nvSpPr>
        <p:spPr>
          <a:xfrm>
            <a:off x="4837970" y="10340910"/>
            <a:ext cx="4292732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defRPr sz="900">
                <a:solidFill>
                  <a:srgbClr val="7A4AA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More cheat sheets at </a:t>
            </a:r>
            <a:r>
              <a:rPr b="1">
                <a:hlinkClick r:id="rId11" invalidUrl="" action="" tgtFrame="" tooltip="" history="1" highlightClick="0" endSnd="0"/>
              </a:rPr>
              <a:t>http://www.rstudio.com/resources/cheatsheets/</a:t>
            </a:r>
          </a:p>
        </p:txBody>
      </p:sp>
      <p:sp>
        <p:nvSpPr>
          <p:cNvPr id="163" name="Rounded Rectangle"/>
          <p:cNvSpPr/>
          <p:nvPr/>
        </p:nvSpPr>
        <p:spPr>
          <a:xfrm>
            <a:off x="10516457" y="7019873"/>
            <a:ext cx="3101306" cy="3280796"/>
          </a:xfrm>
          <a:prstGeom prst="roundRect">
            <a:avLst>
              <a:gd name="adj" fmla="val 1229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64" name="Debug Mode"/>
          <p:cNvSpPr/>
          <p:nvPr/>
        </p:nvSpPr>
        <p:spPr>
          <a:xfrm>
            <a:off x="10521158" y="6993791"/>
            <a:ext cx="3101307" cy="217619"/>
          </a:xfrm>
          <a:prstGeom prst="roundRect">
            <a:avLst>
              <a:gd name="adj" fmla="val 17917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Debug Mode</a:t>
            </a:r>
          </a:p>
        </p:txBody>
      </p:sp>
      <p:sp>
        <p:nvSpPr>
          <p:cNvPr id="165" name="Parameters"/>
          <p:cNvSpPr/>
          <p:nvPr/>
        </p:nvSpPr>
        <p:spPr>
          <a:xfrm>
            <a:off x="10517827" y="6993791"/>
            <a:ext cx="3104638" cy="217619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Parameters</a:t>
            </a:r>
          </a:p>
        </p:txBody>
      </p:sp>
      <p:grpSp>
        <p:nvGrpSpPr>
          <p:cNvPr id="168" name="Group"/>
          <p:cNvGrpSpPr/>
          <p:nvPr/>
        </p:nvGrpSpPr>
        <p:grpSpPr>
          <a:xfrm>
            <a:off x="5084233" y="243070"/>
            <a:ext cx="2884391" cy="1145462"/>
            <a:chOff x="0" y="-33654"/>
            <a:chExt cx="2884390" cy="1145460"/>
          </a:xfrm>
        </p:grpSpPr>
        <p:sp>
          <p:nvSpPr>
            <p:cNvPr id="166" name=".Rmd files…"/>
            <p:cNvSpPr/>
            <p:nvPr/>
          </p:nvSpPr>
          <p:spPr>
            <a:xfrm>
              <a:off x="580881" y="-33655"/>
              <a:ext cx="2303510" cy="11454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b="1">
                  <a:solidFill>
                    <a:schemeClr val="accent1"/>
                  </a:solidFill>
                </a:rPr>
                <a:t>.Rmd files</a:t>
              </a:r>
              <a:r>
                <a:t> </a:t>
              </a: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5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An R Markdown (.Rmd) file is a record of your research. It contains the code that a scientist needs to reproduce your work along with the narration that a reader needs to understand your work.</a:t>
              </a:r>
            </a:p>
          </p:txBody>
        </p:sp>
        <p:pic>
          <p:nvPicPr>
            <p:cNvPr id="167" name="rmarkdown-cheatsheet-2.0.001.jpeg" descr="rmarkdown-cheatsheet-2.0.001.jpeg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0" y="55354"/>
              <a:ext cx="577650" cy="981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91" name="Group"/>
          <p:cNvGrpSpPr/>
          <p:nvPr/>
        </p:nvGrpSpPr>
        <p:grpSpPr>
          <a:xfrm>
            <a:off x="10999470" y="228100"/>
            <a:ext cx="2714837" cy="1145498"/>
            <a:chOff x="0" y="-40088"/>
            <a:chExt cx="2714836" cy="1145497"/>
          </a:xfrm>
        </p:grpSpPr>
        <p:sp>
          <p:nvSpPr>
            <p:cNvPr id="169" name="Dynamic Documents…"/>
            <p:cNvSpPr/>
            <p:nvPr/>
          </p:nvSpPr>
          <p:spPr>
            <a:xfrm>
              <a:off x="941141" y="-40089"/>
              <a:ext cx="1773696" cy="11454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b="1">
                  <a:solidFill>
                    <a:schemeClr val="accent1"/>
                  </a:solidFill>
                </a:rPr>
                <a:t>Dynamic Documents </a:t>
              </a:r>
              <a:endParaRPr b="1">
                <a:solidFill>
                  <a:schemeClr val="accent1"/>
                </a:solidFill>
              </a:endParaRP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5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You can choose to export the finished report as a html, pdf, MS Word, ODT, RTF, or markdown document; or as a html or pdf based slide show.</a:t>
              </a:r>
            </a:p>
          </p:txBody>
        </p:sp>
        <p:grpSp>
          <p:nvGrpSpPr>
            <p:cNvPr id="190" name="Group"/>
            <p:cNvGrpSpPr/>
            <p:nvPr/>
          </p:nvGrpSpPr>
          <p:grpSpPr>
            <a:xfrm>
              <a:off x="0" y="-1"/>
              <a:ext cx="860926" cy="1105411"/>
              <a:chOff x="0" y="0"/>
              <a:chExt cx="860925" cy="1105409"/>
            </a:xfrm>
          </p:grpSpPr>
          <p:sp>
            <p:nvSpPr>
              <p:cNvPr id="170" name="Arrow"/>
              <p:cNvSpPr/>
              <p:nvPr/>
            </p:nvSpPr>
            <p:spPr>
              <a:xfrm flipH="1" rot="12936000">
                <a:off x="150607" y="733691"/>
                <a:ext cx="476548" cy="55619"/>
              </a:xfrm>
              <a:prstGeom prst="rightArrow">
                <a:avLst>
                  <a:gd name="adj1" fmla="val 32563"/>
                  <a:gd name="adj2" fmla="val 999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927" tIns="40927" rIns="40927" bIns="40927" numCol="1" anchor="ctr">
                <a:noAutofit/>
              </a:bodyPr>
              <a:lstStyle/>
              <a:p>
                <a:pPr defTabSz="459787"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179" name="Group"/>
              <p:cNvGrpSpPr/>
              <p:nvPr/>
            </p:nvGrpSpPr>
            <p:grpSpPr>
              <a:xfrm>
                <a:off x="610162" y="0"/>
                <a:ext cx="250764" cy="1105410"/>
                <a:chOff x="-4394" y="0"/>
                <a:chExt cx="250763" cy="1105409"/>
              </a:xfrm>
            </p:grpSpPr>
            <p:pic>
              <p:nvPicPr>
                <p:cNvPr id="171" name="pasted-image.png" descr="pasted-image.png"/>
                <p:cNvPicPr>
                  <a:picLocks noChangeAspect="1"/>
                </p:cNvPicPr>
                <p:nvPr/>
              </p:nvPicPr>
              <p:blipFill>
                <a:blip r:embed="rId13">
                  <a:extLst/>
                </a:blip>
                <a:stretch>
                  <a:fillRect/>
                </a:stretch>
              </p:blipFill>
              <p:spPr>
                <a:xfrm>
                  <a:off x="4333" y="0"/>
                  <a:ext cx="233307" cy="23330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176" name="Group"/>
                <p:cNvGrpSpPr/>
                <p:nvPr/>
              </p:nvGrpSpPr>
              <p:grpSpPr>
                <a:xfrm>
                  <a:off x="0" y="293870"/>
                  <a:ext cx="241974" cy="233307"/>
                  <a:chOff x="0" y="0"/>
                  <a:chExt cx="241973" cy="233305"/>
                </a:xfrm>
              </p:grpSpPr>
              <p:pic>
                <p:nvPicPr>
                  <p:cNvPr id="172" name="text-x-tex.png" descr="text-x-tex.png"/>
                  <p:cNvPicPr>
                    <a:picLocks noChangeAspect="1"/>
                  </p:cNvPicPr>
                  <p:nvPr/>
                </p:nvPicPr>
                <p:blipFill>
                  <a:blip r:embed="rId14">
                    <a:extLst/>
                  </a:blip>
                  <a:stretch>
                    <a:fillRect/>
                  </a:stretch>
                </p:blipFill>
                <p:spPr>
                  <a:xfrm>
                    <a:off x="8668" y="0"/>
                    <a:ext cx="233306" cy="233306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sp>
                <p:nvSpPr>
                  <p:cNvPr id="173" name="Rectangle"/>
                  <p:cNvSpPr/>
                  <p:nvPr/>
                </p:nvSpPr>
                <p:spPr>
                  <a:xfrm>
                    <a:off x="49297" y="77123"/>
                    <a:ext cx="164552" cy="138697"/>
                  </a:xfrm>
                  <a:prstGeom prst="rect">
                    <a:avLst/>
                  </a:prstGeom>
                  <a:gradFill flip="none" rotWithShape="1">
                    <a:gsLst>
                      <a:gs pos="9907">
                        <a:srgbClr val="C0C0C0"/>
                      </a:gs>
                      <a:gs pos="9907">
                        <a:srgbClr val="E0E0E0"/>
                      </a:gs>
                      <a:gs pos="43939">
                        <a:srgbClr val="FFFFFF"/>
                      </a:gs>
                    </a:gsLst>
                    <a:path path="shape">
                      <a:fillToRect l="56956" t="-15443" r="43043" b="115443"/>
                    </a:path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9104" tIns="29104" rIns="29104" bIns="29104" numCol="1" anchor="ctr">
                    <a:noAutofit/>
                  </a:bodyPr>
                  <a:lstStyle/>
                  <a:p>
                    <a:pPr defTabSz="459787">
                      <a:defRPr sz="3000">
                        <a:solidFill>
                          <a:srgbClr val="FFFFFF"/>
                        </a:solidFill>
                        <a:effectLst>
                          <a:outerShdw sx="100000" sy="100000" kx="0" ky="0" algn="b" rotWithShape="0" blurRad="38100" dist="12700" dir="540000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pic>
                <p:nvPicPr>
                  <p:cNvPr id="174" name="pasted-image.png" descr="pasted-image.png"/>
                  <p:cNvPicPr>
                    <a:picLocks noChangeAspect="1"/>
                  </p:cNvPicPr>
                  <p:nvPr/>
                </p:nvPicPr>
                <p:blipFill>
                  <a:blip r:embed="rId15">
                    <a:extLst/>
                  </a:blip>
                  <a:srcRect l="0" t="0" r="0" b="0"/>
                  <a:stretch>
                    <a:fillRect/>
                  </a:stretch>
                </p:blipFill>
                <p:spPr>
                  <a:xfrm>
                    <a:off x="104235" y="176139"/>
                    <a:ext cx="99381" cy="37766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pic>
                <p:nvPicPr>
                  <p:cNvPr id="175" name="pasted-image.png" descr="pasted-image.png"/>
                  <p:cNvPicPr>
                    <a:picLocks noChangeAspect="1"/>
                  </p:cNvPicPr>
                  <p:nvPr/>
                </p:nvPicPr>
                <p:blipFill>
                  <a:blip r:embed="rId16">
                    <a:extLst/>
                  </a:blip>
                  <a:srcRect l="0" t="6115" r="31672" b="68786"/>
                  <a:stretch>
                    <a:fillRect/>
                  </a:stretch>
                </p:blipFill>
                <p:spPr>
                  <a:xfrm>
                    <a:off x="0" y="26224"/>
                    <a:ext cx="159411" cy="58556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  <p:pic>
              <p:nvPicPr>
                <p:cNvPr id="177" name="Group" descr="Group"/>
                <p:cNvPicPr>
                  <a:picLocks noChangeAspect="1"/>
                </p:cNvPicPr>
                <p:nvPr/>
              </p:nvPicPr>
              <p:blipFill>
                <a:blip r:embed="rId17">
                  <a:extLst/>
                </a:blip>
                <a:stretch>
                  <a:fillRect/>
                </a:stretch>
              </p:blipFill>
              <p:spPr>
                <a:xfrm>
                  <a:off x="-3052" y="857333"/>
                  <a:ext cx="248077" cy="24807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78" name="Group" descr="Group"/>
                <p:cNvPicPr>
                  <a:picLocks noChangeAspect="1"/>
                </p:cNvPicPr>
                <p:nvPr/>
              </p:nvPicPr>
              <p:blipFill>
                <a:blip r:embed="rId18">
                  <a:extLst/>
                </a:blip>
                <a:stretch>
                  <a:fillRect/>
                </a:stretch>
              </p:blipFill>
              <p:spPr>
                <a:xfrm>
                  <a:off x="-4395" y="587741"/>
                  <a:ext cx="250764" cy="25076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sp>
            <p:nvSpPr>
              <p:cNvPr id="180" name="Rectangle"/>
              <p:cNvSpPr/>
              <p:nvPr/>
            </p:nvSpPr>
            <p:spPr>
              <a:xfrm>
                <a:off x="561124" y="58574"/>
                <a:ext cx="33562" cy="2183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927" tIns="40927" rIns="40927" bIns="40927" numCol="1" anchor="ctr">
                <a:noAutofit/>
              </a:bodyPr>
              <a:lstStyle/>
              <a:p>
                <a:pPr defTabSz="459787"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81" name="Arrow"/>
              <p:cNvSpPr/>
              <p:nvPr/>
            </p:nvSpPr>
            <p:spPr>
              <a:xfrm rot="19465876">
                <a:off x="150607" y="312302"/>
                <a:ext cx="476548" cy="55619"/>
              </a:xfrm>
              <a:prstGeom prst="rightArrow">
                <a:avLst>
                  <a:gd name="adj1" fmla="val 32563"/>
                  <a:gd name="adj2" fmla="val 999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927" tIns="40927" rIns="40927" bIns="40927" numCol="1" anchor="ctr">
                <a:noAutofit/>
              </a:bodyPr>
              <a:lstStyle/>
              <a:p>
                <a:pPr defTabSz="459787"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184" name="Group"/>
              <p:cNvGrpSpPr/>
              <p:nvPr/>
            </p:nvGrpSpPr>
            <p:grpSpPr>
              <a:xfrm>
                <a:off x="184126" y="424480"/>
                <a:ext cx="401595" cy="273267"/>
                <a:chOff x="0" y="0"/>
                <a:chExt cx="401593" cy="273266"/>
              </a:xfrm>
            </p:grpSpPr>
            <p:sp>
              <p:nvSpPr>
                <p:cNvPr id="182" name="Arrow"/>
                <p:cNvSpPr/>
                <p:nvPr/>
              </p:nvSpPr>
              <p:spPr>
                <a:xfrm rot="20868693">
                  <a:off x="3020" y="41300"/>
                  <a:ext cx="397180" cy="55620"/>
                </a:xfrm>
                <a:prstGeom prst="rightArrow">
                  <a:avLst>
                    <a:gd name="adj1" fmla="val 32563"/>
                    <a:gd name="adj2" fmla="val 99959"/>
                  </a:avLst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0927" tIns="40927" rIns="40927" bIns="40927" numCol="1" anchor="ctr">
                  <a:noAutofit/>
                </a:bodyPr>
                <a:lstStyle/>
                <a:p>
                  <a:pPr defTabSz="459787">
                    <a:defRPr sz="44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83" name="Arrow"/>
                <p:cNvSpPr/>
                <p:nvPr/>
              </p:nvSpPr>
              <p:spPr>
                <a:xfrm rot="732001">
                  <a:off x="1391" y="176308"/>
                  <a:ext cx="397180" cy="55620"/>
                </a:xfrm>
                <a:prstGeom prst="rightArrow">
                  <a:avLst>
                    <a:gd name="adj1" fmla="val 32563"/>
                    <a:gd name="adj2" fmla="val 99959"/>
                  </a:avLst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0927" tIns="40927" rIns="40927" bIns="40927" numCol="1" anchor="ctr">
                  <a:noAutofit/>
                </a:bodyPr>
                <a:lstStyle/>
                <a:p>
                  <a:pPr defTabSz="459787">
                    <a:defRPr sz="44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  <p:sp>
            <p:nvSpPr>
              <p:cNvPr id="185" name="Rectangle"/>
              <p:cNvSpPr/>
              <p:nvPr/>
            </p:nvSpPr>
            <p:spPr>
              <a:xfrm>
                <a:off x="75246" y="176348"/>
                <a:ext cx="326659" cy="67818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189" name="Group"/>
              <p:cNvGrpSpPr/>
              <p:nvPr/>
            </p:nvGrpSpPr>
            <p:grpSpPr>
              <a:xfrm>
                <a:off x="0" y="325020"/>
                <a:ext cx="427531" cy="427532"/>
                <a:chOff x="0" y="0"/>
                <a:chExt cx="427530" cy="427530"/>
              </a:xfrm>
            </p:grpSpPr>
            <p:pic>
              <p:nvPicPr>
                <p:cNvPr id="186" name="RSource.png" descr="RSource.png"/>
                <p:cNvPicPr>
                  <a:picLocks noChangeAspect="1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427531" cy="42753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187" name="Circle"/>
                <p:cNvSpPr/>
                <p:nvPr/>
              </p:nvSpPr>
              <p:spPr>
                <a:xfrm>
                  <a:off x="107801" y="102650"/>
                  <a:ext cx="217080" cy="2170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BA86EC"/>
                    </a:gs>
                    <a:gs pos="100000">
                      <a:srgbClr val="531B93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12700" dist="0" dir="5400000">
                    <a:srgbClr val="000000">
                      <a:alpha val="40000"/>
                    </a:srgbClr>
                  </a:outerShdw>
                </a:effectLst>
              </p:spPr>
              <p:txBody>
                <a:bodyPr wrap="square" lIns="31264" tIns="31264" rIns="31264" bIns="31264" numCol="1" anchor="ctr">
                  <a:noAutofit/>
                </a:bodyPr>
                <a:lstStyle/>
                <a:p>
                  <a:pPr defTabSz="459787">
                    <a:defRPr sz="20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8" name="Rmd"/>
                <p:cNvSpPr/>
                <p:nvPr/>
              </p:nvSpPr>
              <p:spPr>
                <a:xfrm>
                  <a:off x="75635" y="106990"/>
                  <a:ext cx="276261" cy="19081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0927" tIns="40927" rIns="40927" bIns="40927" numCol="1" anchor="ctr">
                  <a:noAutofit/>
                </a:bodyPr>
                <a:lstStyle>
                  <a:lvl1pPr defTabSz="459787">
                    <a:defRPr baseline="-14285" sz="700">
                      <a:solidFill>
                        <a:srgbClr val="FFFFFF"/>
                      </a:solidFill>
                      <a:latin typeface="Courier"/>
                      <a:ea typeface="Courier"/>
                      <a:cs typeface="Courier"/>
                      <a:sym typeface="Courier"/>
                    </a:defRPr>
                  </a:lvl1pPr>
                </a:lstStyle>
                <a:p>
                  <a:pPr/>
                  <a:r>
                    <a:t>Rmd</a:t>
                  </a:r>
                </a:p>
              </p:txBody>
            </p:sp>
          </p:grpSp>
        </p:grpSp>
      </p:grpSp>
      <p:pic>
        <p:nvPicPr>
          <p:cNvPr id="192" name="Screen Shot 2014-07-28 at 5.02.25 PM.png" descr="Screen Shot 2014-07-28 at 5.02.25 PM.png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435079" y="2221686"/>
            <a:ext cx="1369631" cy="1069229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sp>
        <p:nvSpPr>
          <p:cNvPr id="193" name=".Rmd structure"/>
          <p:cNvSpPr/>
          <p:nvPr/>
        </p:nvSpPr>
        <p:spPr>
          <a:xfrm>
            <a:off x="363664" y="3453408"/>
            <a:ext cx="1435101" cy="217619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b="1"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.Rmd structure</a:t>
            </a:r>
          </a:p>
        </p:txBody>
      </p:sp>
      <p:grpSp>
        <p:nvGrpSpPr>
          <p:cNvPr id="266" name="Group"/>
          <p:cNvGrpSpPr/>
          <p:nvPr/>
        </p:nvGrpSpPr>
        <p:grpSpPr>
          <a:xfrm>
            <a:off x="434739" y="1611248"/>
            <a:ext cx="10019790" cy="5320835"/>
            <a:chOff x="-1219199" y="86684"/>
            <a:chExt cx="10019788" cy="5320834"/>
          </a:xfrm>
        </p:grpSpPr>
        <p:grpSp>
          <p:nvGrpSpPr>
            <p:cNvPr id="217" name="Group"/>
            <p:cNvGrpSpPr/>
            <p:nvPr/>
          </p:nvGrpSpPr>
          <p:grpSpPr>
            <a:xfrm>
              <a:off x="238488" y="685086"/>
              <a:ext cx="6866175" cy="4722433"/>
              <a:chOff x="0" y="0"/>
              <a:chExt cx="6866174" cy="4722432"/>
            </a:xfrm>
          </p:grpSpPr>
          <p:grpSp>
            <p:nvGrpSpPr>
              <p:cNvPr id="200" name="Group"/>
              <p:cNvGrpSpPr/>
              <p:nvPr/>
            </p:nvGrpSpPr>
            <p:grpSpPr>
              <a:xfrm>
                <a:off x="0" y="347467"/>
                <a:ext cx="6672400" cy="4374966"/>
                <a:chOff x="0" y="0"/>
                <a:chExt cx="6672399" cy="4374965"/>
              </a:xfrm>
            </p:grpSpPr>
            <p:grpSp>
              <p:nvGrpSpPr>
                <p:cNvPr id="198" name="Group"/>
                <p:cNvGrpSpPr/>
                <p:nvPr/>
              </p:nvGrpSpPr>
              <p:grpSpPr>
                <a:xfrm>
                  <a:off x="0" y="0"/>
                  <a:ext cx="6672400" cy="4374966"/>
                  <a:chOff x="0" y="0"/>
                  <a:chExt cx="6672399" cy="4374965"/>
                </a:xfrm>
              </p:grpSpPr>
              <p:grpSp>
                <p:nvGrpSpPr>
                  <p:cNvPr id="196" name="Group"/>
                  <p:cNvGrpSpPr/>
                  <p:nvPr/>
                </p:nvGrpSpPr>
                <p:grpSpPr>
                  <a:xfrm>
                    <a:off x="0" y="0"/>
                    <a:ext cx="6672400" cy="4374966"/>
                    <a:chOff x="0" y="0"/>
                    <a:chExt cx="6672399" cy="4374965"/>
                  </a:xfrm>
                </p:grpSpPr>
                <p:pic>
                  <p:nvPicPr>
                    <p:cNvPr id="194" name="Screen Shot 2015-12-28 at 12.05.41 PM.png" descr="Screen Shot 2015-12-28 at 12.05.41 PM.png"/>
                    <p:cNvPicPr>
                      <a:picLocks noChangeAspect="1"/>
                    </p:cNvPicPr>
                    <p:nvPr/>
                  </p:nvPicPr>
                  <p:blipFill>
                    <a:blip r:embed="rId20">
                      <a:extLst/>
                    </a:blip>
                    <a:srcRect l="0" t="0" r="0" b="0"/>
                    <a:stretch>
                      <a:fillRect/>
                    </a:stretch>
                  </p:blipFill>
                  <p:spPr>
                    <a:xfrm>
                      <a:off x="0" y="0"/>
                      <a:ext cx="6672400" cy="4374966"/>
                    </a:xfrm>
                    <a:prstGeom prst="rect">
                      <a:avLst/>
                    </a:prstGeom>
                    <a:ln w="1905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>
                      <a:outerShdw sx="100000" sy="100000" kx="0" ky="0" algn="b" rotWithShape="0" blurRad="76200" dist="63500" dir="5400000">
                        <a:srgbClr val="000000">
                          <a:alpha val="50000"/>
                        </a:srgbClr>
                      </a:outerShdw>
                    </a:effectLst>
                  </p:spPr>
                </p:pic>
                <p:sp>
                  <p:nvSpPr>
                    <p:cNvPr id="195" name="Rectangle"/>
                    <p:cNvSpPr/>
                    <p:nvPr/>
                  </p:nvSpPr>
                  <p:spPr>
                    <a:xfrm>
                      <a:off x="3394012" y="688425"/>
                      <a:ext cx="3236141" cy="70287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70" tIns="54570" rIns="54570" bIns="54570" numCol="1" anchor="ctr">
                      <a:noAutofit/>
                    </a:bodyPr>
                    <a:lstStyle/>
                    <a:p>
                      <a:pPr>
                        <a:defRPr sz="2600">
                          <a:solidFill>
                            <a:srgbClr val="FFFFFF"/>
                          </a:solidFill>
                        </a:defRPr>
                      </a:pPr>
                    </a:p>
                  </p:txBody>
                </p:sp>
              </p:grpSp>
              <p:sp>
                <p:nvSpPr>
                  <p:cNvPr id="197" name="Rectangle"/>
                  <p:cNvSpPr/>
                  <p:nvPr/>
                </p:nvSpPr>
                <p:spPr>
                  <a:xfrm>
                    <a:off x="3412071" y="3086331"/>
                    <a:ext cx="3211790" cy="110994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defRPr sz="26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</p:grpSp>
            <p:pic>
              <p:nvPicPr>
                <p:cNvPr id="199" name="Screen Shot 2016-02-26 at 3.47.41 PM.png" descr="Screen Shot 2016-02-26 at 3.47.41 PM.png"/>
                <p:cNvPicPr>
                  <a:picLocks noChangeAspect="1"/>
                </p:cNvPicPr>
                <p:nvPr/>
              </p:nvPicPr>
              <p:blipFill>
                <a:blip r:embed="rId21">
                  <a:extLst/>
                </a:blip>
                <a:stretch>
                  <a:fillRect/>
                </a:stretch>
              </p:blipFill>
              <p:spPr>
                <a:xfrm>
                  <a:off x="35285" y="328466"/>
                  <a:ext cx="6618032" cy="4021432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sp>
            <p:nvSpPr>
              <p:cNvPr id="201" name="Modify chunk options"/>
              <p:cNvSpPr/>
              <p:nvPr/>
            </p:nvSpPr>
            <p:spPr>
              <a:xfrm>
                <a:off x="1950353" y="2228409"/>
                <a:ext cx="530988" cy="5053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l"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chemeClr val="accent6">
                        <a:lumOff val="-8741"/>
                      </a:schemeClr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Modify chunk options</a:t>
                </a:r>
              </a:p>
            </p:txBody>
          </p:sp>
          <p:sp>
            <p:nvSpPr>
              <p:cNvPr id="202" name="Run all previous chunks"/>
              <p:cNvSpPr/>
              <p:nvPr/>
            </p:nvSpPr>
            <p:spPr>
              <a:xfrm>
                <a:off x="2495105" y="2228409"/>
                <a:ext cx="604100" cy="5053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l"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chemeClr val="accent6">
                        <a:lumOff val="-8741"/>
                      </a:schemeClr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Run all previous chunks</a:t>
                </a:r>
              </a:p>
            </p:txBody>
          </p:sp>
          <p:sp>
            <p:nvSpPr>
              <p:cNvPr id="203" name="Run current chunk"/>
              <p:cNvSpPr/>
              <p:nvPr/>
            </p:nvSpPr>
            <p:spPr>
              <a:xfrm>
                <a:off x="3076649" y="2167449"/>
                <a:ext cx="501247" cy="627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l"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chemeClr val="accent6">
                        <a:lumOff val="-8741"/>
                      </a:schemeClr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Run current chunk</a:t>
                </a:r>
              </a:p>
            </p:txBody>
          </p:sp>
          <p:sp>
            <p:nvSpPr>
              <p:cNvPr id="204" name="Line"/>
              <p:cNvSpPr/>
              <p:nvPr/>
            </p:nvSpPr>
            <p:spPr>
              <a:xfrm flipV="1">
                <a:off x="3053028" y="2722540"/>
                <a:ext cx="236145" cy="413945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205" name="Line"/>
              <p:cNvSpPr/>
              <p:nvPr/>
            </p:nvSpPr>
            <p:spPr>
              <a:xfrm flipH="1">
                <a:off x="2023985" y="953880"/>
                <a:ext cx="118471" cy="29627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pic>
            <p:nvPicPr>
              <p:cNvPr id="206" name="Screen Shot 2016-02-26 at 3.38.51 PM.png" descr="Screen Shot 2016-02-26 at 3.38.51 PM.png"/>
              <p:cNvPicPr>
                <a:picLocks noChangeAspect="1"/>
              </p:cNvPicPr>
              <p:nvPr/>
            </p:nvPicPr>
            <p:blipFill>
              <a:blip r:embed="rId22">
                <a:extLst/>
              </a:blip>
              <a:srcRect l="9980" t="5056" r="9980" b="12139"/>
              <a:stretch>
                <a:fillRect/>
              </a:stretch>
            </p:blipFill>
            <p:spPr>
              <a:xfrm>
                <a:off x="3607968" y="0"/>
                <a:ext cx="3258207" cy="3987398"/>
              </a:xfrm>
              <a:prstGeom prst="rect">
                <a:avLst/>
              </a:prstGeom>
              <a:ln w="1905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76200" dist="63500" dir="540000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207" name="Line"/>
              <p:cNvSpPr/>
              <p:nvPr/>
            </p:nvSpPr>
            <p:spPr>
              <a:xfrm flipH="1" flipV="1">
                <a:off x="2778104" y="2722539"/>
                <a:ext cx="114301" cy="414108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208" name="Line"/>
              <p:cNvSpPr/>
              <p:nvPr/>
            </p:nvSpPr>
            <p:spPr>
              <a:xfrm flipH="1" flipV="1">
                <a:off x="2292047" y="2722540"/>
                <a:ext cx="425626" cy="41451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209" name="Insert code chunk"/>
              <p:cNvSpPr/>
              <p:nvPr/>
            </p:nvSpPr>
            <p:spPr>
              <a:xfrm>
                <a:off x="1822761" y="1208950"/>
                <a:ext cx="469834" cy="5053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l"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chemeClr val="accent6">
                        <a:lumOff val="-8741"/>
                      </a:schemeClr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Insert code chunk</a:t>
                </a:r>
              </a:p>
            </p:txBody>
          </p:sp>
          <p:sp>
            <p:nvSpPr>
              <p:cNvPr id="210" name="Go to code chunk"/>
              <p:cNvSpPr/>
              <p:nvPr/>
            </p:nvSpPr>
            <p:spPr>
              <a:xfrm>
                <a:off x="2313150" y="1208950"/>
                <a:ext cx="469833" cy="5053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l"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chemeClr val="accent6">
                        <a:lumOff val="-8741"/>
                      </a:schemeClr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Go to code chunk</a:t>
                </a:r>
              </a:p>
            </p:txBody>
          </p:sp>
          <p:sp>
            <p:nvSpPr>
              <p:cNvPr id="211" name="Run code chunk(s)"/>
              <p:cNvSpPr/>
              <p:nvPr/>
            </p:nvSpPr>
            <p:spPr>
              <a:xfrm>
                <a:off x="2803538" y="1147990"/>
                <a:ext cx="577017" cy="627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l"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chemeClr val="accent6">
                        <a:lumOff val="-8741"/>
                      </a:schemeClr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Run code chunk(s)</a:t>
                </a:r>
              </a:p>
            </p:txBody>
          </p:sp>
          <p:sp>
            <p:nvSpPr>
              <p:cNvPr id="212" name="Line"/>
              <p:cNvSpPr/>
              <p:nvPr/>
            </p:nvSpPr>
            <p:spPr>
              <a:xfrm flipH="1">
                <a:off x="2493162" y="957771"/>
                <a:ext cx="16870" cy="28357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213" name="Line"/>
              <p:cNvSpPr/>
              <p:nvPr/>
            </p:nvSpPr>
            <p:spPr>
              <a:xfrm flipH="1">
                <a:off x="2496425" y="954246"/>
                <a:ext cx="143870" cy="28357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214" name="Line"/>
              <p:cNvSpPr/>
              <p:nvPr/>
            </p:nvSpPr>
            <p:spPr>
              <a:xfrm>
                <a:off x="2932589" y="960231"/>
                <a:ext cx="8532" cy="28357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215" name="Set preview location"/>
              <p:cNvSpPr/>
              <p:nvPr/>
            </p:nvSpPr>
            <p:spPr>
              <a:xfrm>
                <a:off x="1275887" y="1208950"/>
                <a:ext cx="566000" cy="5053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l"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solidFill>
                      <a:schemeClr val="accent6">
                        <a:lumOff val="-8741"/>
                      </a:schemeClr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Set preview location</a:t>
                </a:r>
              </a:p>
            </p:txBody>
          </p:sp>
          <p:sp>
            <p:nvSpPr>
              <p:cNvPr id="216" name="Line"/>
              <p:cNvSpPr/>
              <p:nvPr/>
            </p:nvSpPr>
            <p:spPr>
              <a:xfrm flipH="1">
                <a:off x="1491678" y="947362"/>
                <a:ext cx="308970" cy="28357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</p:grpSp>
        <p:sp>
          <p:nvSpPr>
            <p:cNvPr id="218" name="Open in window"/>
            <p:cNvSpPr/>
            <p:nvPr/>
          </p:nvSpPr>
          <p:spPr>
            <a:xfrm>
              <a:off x="203079" y="604436"/>
              <a:ext cx="566000" cy="3834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Open in window</a:t>
              </a:r>
            </a:p>
          </p:txBody>
        </p:sp>
        <p:sp>
          <p:nvSpPr>
            <p:cNvPr id="219" name="Save"/>
            <p:cNvSpPr/>
            <p:nvPr/>
          </p:nvSpPr>
          <p:spPr>
            <a:xfrm>
              <a:off x="816265" y="604436"/>
              <a:ext cx="402016" cy="3834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l">
                <a:lnSpc>
                  <a:spcPct val="80000"/>
                </a:lnSpc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Save   </a:t>
              </a:r>
            </a:p>
          </p:txBody>
        </p:sp>
        <p:sp>
          <p:nvSpPr>
            <p:cNvPr id="220" name="Find and replace"/>
            <p:cNvSpPr/>
            <p:nvPr/>
          </p:nvSpPr>
          <p:spPr>
            <a:xfrm>
              <a:off x="2018377" y="604436"/>
              <a:ext cx="614484" cy="3834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Find and replace</a:t>
              </a:r>
            </a:p>
          </p:txBody>
        </p:sp>
        <p:sp>
          <p:nvSpPr>
            <p:cNvPr id="221" name="Line"/>
            <p:cNvSpPr/>
            <p:nvPr/>
          </p:nvSpPr>
          <p:spPr>
            <a:xfrm>
              <a:off x="470692" y="959448"/>
              <a:ext cx="231658" cy="54599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22" name="Line"/>
            <p:cNvSpPr/>
            <p:nvPr/>
          </p:nvSpPr>
          <p:spPr>
            <a:xfrm flipH="1">
              <a:off x="909568" y="819240"/>
              <a:ext cx="50801" cy="69327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23" name="Line"/>
            <p:cNvSpPr/>
            <p:nvPr/>
          </p:nvSpPr>
          <p:spPr>
            <a:xfrm flipH="1">
              <a:off x="1295044" y="968905"/>
              <a:ext cx="814395" cy="54769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grpSp>
          <p:nvGrpSpPr>
            <p:cNvPr id="226" name="Group"/>
            <p:cNvGrpSpPr/>
            <p:nvPr/>
          </p:nvGrpSpPr>
          <p:grpSpPr>
            <a:xfrm>
              <a:off x="-1219200" y="156729"/>
              <a:ext cx="3437733" cy="571032"/>
              <a:chOff x="0" y="13881"/>
              <a:chExt cx="3437732" cy="571031"/>
            </a:xfrm>
          </p:grpSpPr>
          <p:sp>
            <p:nvSpPr>
              <p:cNvPr id="224" name="Open a new .Rmd file  at File ▶︎ New File ▶︎ R Markdown. Use the wizard that opens  to pre-populate the file with a template"/>
              <p:cNvSpPr/>
              <p:nvPr/>
            </p:nvSpPr>
            <p:spPr>
              <a:xfrm>
                <a:off x="222082" y="13881"/>
                <a:ext cx="3215651" cy="5710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l">
                  <a:lnSpc>
                    <a:spcPct val="80000"/>
                  </a:lnSpc>
                  <a:spcBef>
                    <a:spcPts val="1000"/>
                  </a:spcBef>
                  <a:defRPr b="1" sz="1000"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/>
                  <a:t>Open a new .Rmd file</a:t>
                </a:r>
                <a:r>
                  <a:t>  </a:t>
                </a:r>
                <a:r>
                  <a:rPr b="0"/>
                  <a:t>at File ▶︎ New File ▶︎ R Markdown. Use the wizard that opens  to pre-populate the file with a template</a:t>
                </a:r>
              </a:p>
            </p:txBody>
          </p:sp>
          <p:sp>
            <p:nvSpPr>
              <p:cNvPr id="225" name="1"/>
              <p:cNvSpPr/>
              <p:nvPr/>
            </p:nvSpPr>
            <p:spPr>
              <a:xfrm>
                <a:off x="0" y="31080"/>
                <a:ext cx="256327" cy="4176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l">
                  <a:lnSpc>
                    <a:spcPct val="90000"/>
                  </a:lnSpc>
                  <a:spcBef>
                    <a:spcPts val="1000"/>
                  </a:spcBef>
                  <a:defRPr sz="2200">
                    <a:solidFill>
                      <a:srgbClr val="7A4AA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229" name="Group"/>
            <p:cNvGrpSpPr/>
            <p:nvPr/>
          </p:nvGrpSpPr>
          <p:grpSpPr>
            <a:xfrm>
              <a:off x="2126148" y="86684"/>
              <a:ext cx="1351618" cy="558722"/>
              <a:chOff x="0" y="-67944"/>
              <a:chExt cx="1351616" cy="558720"/>
            </a:xfrm>
          </p:grpSpPr>
          <p:sp>
            <p:nvSpPr>
              <p:cNvPr id="227" name="Write document by editing template"/>
              <p:cNvSpPr/>
              <p:nvPr/>
            </p:nvSpPr>
            <p:spPr>
              <a:xfrm>
                <a:off x="226043" y="-67945"/>
                <a:ext cx="1125574" cy="5587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1000"/>
                  </a:spcBef>
                  <a:defRPr b="1" sz="1000"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/>
                  <a:t>Write document</a:t>
                </a:r>
                <a:r>
                  <a:rPr b="0"/>
                  <a:t> by editing template</a:t>
                </a:r>
              </a:p>
            </p:txBody>
          </p:sp>
          <p:sp>
            <p:nvSpPr>
              <p:cNvPr id="228" name="2"/>
              <p:cNvSpPr/>
              <p:nvPr/>
            </p:nvSpPr>
            <p:spPr>
              <a:xfrm>
                <a:off x="0" y="10807"/>
                <a:ext cx="301677" cy="4393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l">
                  <a:lnSpc>
                    <a:spcPct val="90000"/>
                  </a:lnSpc>
                  <a:spcBef>
                    <a:spcPts val="1000"/>
                  </a:spcBef>
                  <a:defRPr sz="2200">
                    <a:solidFill>
                      <a:srgbClr val="7A4AA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sp>
          <p:nvSpPr>
            <p:cNvPr id="230" name="Spell Check"/>
            <p:cNvSpPr/>
            <p:nvPr/>
          </p:nvSpPr>
          <p:spPr>
            <a:xfrm>
              <a:off x="1254241" y="604436"/>
              <a:ext cx="469834" cy="3834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Spell Check</a:t>
              </a:r>
            </a:p>
          </p:txBody>
        </p:sp>
        <p:sp>
          <p:nvSpPr>
            <p:cNvPr id="231" name="Line"/>
            <p:cNvSpPr/>
            <p:nvPr/>
          </p:nvSpPr>
          <p:spPr>
            <a:xfrm flipH="1">
              <a:off x="1119217" y="950049"/>
              <a:ext cx="232770" cy="55970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32" name="Publish"/>
            <p:cNvSpPr/>
            <p:nvPr/>
          </p:nvSpPr>
          <p:spPr>
            <a:xfrm>
              <a:off x="2644021" y="604436"/>
              <a:ext cx="530989" cy="3834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l">
                <a:lnSpc>
                  <a:spcPct val="80000"/>
                </a:lnSpc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Publish        </a:t>
              </a:r>
            </a:p>
          </p:txBody>
        </p:sp>
        <p:sp>
          <p:nvSpPr>
            <p:cNvPr id="233" name="Line"/>
            <p:cNvSpPr/>
            <p:nvPr/>
          </p:nvSpPr>
          <p:spPr>
            <a:xfrm>
              <a:off x="3637815" y="948758"/>
              <a:ext cx="152401" cy="56737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34" name="Show outline"/>
            <p:cNvSpPr/>
            <p:nvPr/>
          </p:nvSpPr>
          <p:spPr>
            <a:xfrm>
              <a:off x="3404037" y="604436"/>
              <a:ext cx="501247" cy="3834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Show outline</a:t>
              </a:r>
            </a:p>
          </p:txBody>
        </p:sp>
        <p:grpSp>
          <p:nvGrpSpPr>
            <p:cNvPr id="237" name="Group"/>
            <p:cNvGrpSpPr/>
            <p:nvPr/>
          </p:nvGrpSpPr>
          <p:grpSpPr>
            <a:xfrm>
              <a:off x="3613601" y="86684"/>
              <a:ext cx="2272884" cy="558722"/>
              <a:chOff x="0" y="-67945"/>
              <a:chExt cx="2272882" cy="558720"/>
            </a:xfrm>
          </p:grpSpPr>
          <p:sp>
            <p:nvSpPr>
              <p:cNvPr id="235" name="Knit document to create report…"/>
              <p:cNvSpPr/>
              <p:nvPr/>
            </p:nvSpPr>
            <p:spPr>
              <a:xfrm>
                <a:off x="226043" y="-67946"/>
                <a:ext cx="2046840" cy="5587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/>
              <a:p>
                <a:pPr algn="l">
                  <a:lnSpc>
                    <a:spcPct val="90000"/>
                  </a:lnSpc>
                  <a:defRPr b="1" sz="1100"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Knit document to create report</a:t>
                </a:r>
              </a:p>
              <a:p>
                <a:pPr algn="l">
                  <a:lnSpc>
                    <a:spcPct val="90000"/>
                  </a:lnSpc>
                  <a:defRPr sz="1000"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Use knit button or </a:t>
                </a:r>
                <a:r>
                  <a:rPr b="1"/>
                  <a:t>render()</a:t>
                </a:r>
                <a:r>
                  <a:t> to knit</a:t>
                </a:r>
              </a:p>
            </p:txBody>
          </p:sp>
          <p:sp>
            <p:nvSpPr>
              <p:cNvPr id="236" name="3"/>
              <p:cNvSpPr/>
              <p:nvPr/>
            </p:nvSpPr>
            <p:spPr>
              <a:xfrm>
                <a:off x="0" y="10807"/>
                <a:ext cx="301677" cy="4393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l">
                  <a:lnSpc>
                    <a:spcPct val="90000"/>
                  </a:lnSpc>
                  <a:spcBef>
                    <a:spcPts val="1000"/>
                  </a:spcBef>
                  <a:defRPr sz="2200">
                    <a:solidFill>
                      <a:srgbClr val="7A4AA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240" name="Group"/>
            <p:cNvGrpSpPr/>
            <p:nvPr/>
          </p:nvGrpSpPr>
          <p:grpSpPr>
            <a:xfrm>
              <a:off x="7192405" y="1913567"/>
              <a:ext cx="1608184" cy="547292"/>
              <a:chOff x="0" y="-62229"/>
              <a:chExt cx="1608182" cy="547290"/>
            </a:xfrm>
          </p:grpSpPr>
          <p:sp>
            <p:nvSpPr>
              <p:cNvPr id="238" name="Examine build log…"/>
              <p:cNvSpPr/>
              <p:nvPr/>
            </p:nvSpPr>
            <p:spPr>
              <a:xfrm>
                <a:off x="226043" y="-62230"/>
                <a:ext cx="1382140" cy="5472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1000"/>
                  </a:spcBef>
                  <a:defRPr b="1" sz="1100"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Examine build log</a:t>
                </a:r>
              </a:p>
              <a:p>
                <a:pPr algn="l">
                  <a:lnSpc>
                    <a:spcPct val="90000"/>
                  </a:lnSpc>
                  <a:defRPr sz="1000"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in R Markdown console</a:t>
                </a:r>
              </a:p>
            </p:txBody>
          </p:sp>
          <p:sp>
            <p:nvSpPr>
              <p:cNvPr id="239" name="6"/>
              <p:cNvSpPr/>
              <p:nvPr/>
            </p:nvSpPr>
            <p:spPr>
              <a:xfrm>
                <a:off x="0" y="10807"/>
                <a:ext cx="301677" cy="4393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l">
                  <a:lnSpc>
                    <a:spcPct val="90000"/>
                  </a:lnSpc>
                  <a:spcBef>
                    <a:spcPts val="1000"/>
                  </a:spcBef>
                  <a:defRPr sz="2200">
                    <a:solidFill>
                      <a:srgbClr val="7A4AA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243" name="Group"/>
            <p:cNvGrpSpPr/>
            <p:nvPr/>
          </p:nvGrpSpPr>
          <p:grpSpPr>
            <a:xfrm>
              <a:off x="5854683" y="160979"/>
              <a:ext cx="1372090" cy="443799"/>
              <a:chOff x="0" y="6350"/>
              <a:chExt cx="1372088" cy="443798"/>
            </a:xfrm>
          </p:grpSpPr>
          <p:sp>
            <p:nvSpPr>
              <p:cNvPr id="241" name="Preview Output…"/>
              <p:cNvSpPr/>
              <p:nvPr/>
            </p:nvSpPr>
            <p:spPr>
              <a:xfrm>
                <a:off x="226043" y="6350"/>
                <a:ext cx="1146046" cy="4101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1000"/>
                  </a:spcBef>
                  <a:defRPr b="1" sz="1100"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Preview Output</a:t>
                </a:r>
              </a:p>
              <a:p>
                <a:pPr algn="l">
                  <a:lnSpc>
                    <a:spcPct val="90000"/>
                  </a:lnSpc>
                  <a:defRPr sz="1000"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in IDE window</a:t>
                </a:r>
              </a:p>
            </p:txBody>
          </p:sp>
          <p:sp>
            <p:nvSpPr>
              <p:cNvPr id="242" name="4"/>
              <p:cNvSpPr/>
              <p:nvPr/>
            </p:nvSpPr>
            <p:spPr>
              <a:xfrm>
                <a:off x="0" y="10807"/>
                <a:ext cx="301677" cy="4393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l">
                  <a:lnSpc>
                    <a:spcPct val="90000"/>
                  </a:lnSpc>
                  <a:spcBef>
                    <a:spcPts val="1000"/>
                  </a:spcBef>
                  <a:defRPr sz="2200">
                    <a:solidFill>
                      <a:srgbClr val="7A4AA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246" name="Group"/>
            <p:cNvGrpSpPr/>
            <p:nvPr/>
          </p:nvGrpSpPr>
          <p:grpSpPr>
            <a:xfrm>
              <a:off x="7201028" y="2296722"/>
              <a:ext cx="1568892" cy="547292"/>
              <a:chOff x="0" y="-62230"/>
              <a:chExt cx="1568890" cy="547290"/>
            </a:xfrm>
          </p:grpSpPr>
          <p:sp>
            <p:nvSpPr>
              <p:cNvPr id="244" name="Use output file that is saved alongside .Rmd"/>
              <p:cNvSpPr/>
              <p:nvPr/>
            </p:nvSpPr>
            <p:spPr>
              <a:xfrm>
                <a:off x="226043" y="-62231"/>
                <a:ext cx="1342848" cy="5472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1000"/>
                  </a:spcBef>
                  <a:defRPr b="1" sz="1000"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/>
                  <a:t>Use output file</a:t>
                </a:r>
                <a:r>
                  <a:t> </a:t>
                </a:r>
                <a:r>
                  <a:rPr b="0"/>
                  <a:t>that is saved alongside .Rmd</a:t>
                </a:r>
              </a:p>
            </p:txBody>
          </p:sp>
          <p:sp>
            <p:nvSpPr>
              <p:cNvPr id="245" name="7"/>
              <p:cNvSpPr/>
              <p:nvPr/>
            </p:nvSpPr>
            <p:spPr>
              <a:xfrm>
                <a:off x="0" y="10807"/>
                <a:ext cx="301677" cy="4393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l">
                  <a:lnSpc>
                    <a:spcPct val="90000"/>
                  </a:lnSpc>
                  <a:spcBef>
                    <a:spcPts val="1000"/>
                  </a:spcBef>
                  <a:defRPr sz="2200">
                    <a:solidFill>
                      <a:srgbClr val="7A4AA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</p:grpSp>
        <p:grpSp>
          <p:nvGrpSpPr>
            <p:cNvPr id="249" name="Group"/>
            <p:cNvGrpSpPr/>
            <p:nvPr/>
          </p:nvGrpSpPr>
          <p:grpSpPr>
            <a:xfrm>
              <a:off x="7193901" y="154629"/>
              <a:ext cx="1462808" cy="466691"/>
              <a:chOff x="0" y="0"/>
              <a:chExt cx="1462806" cy="466689"/>
            </a:xfrm>
          </p:grpSpPr>
          <p:sp>
            <p:nvSpPr>
              <p:cNvPr id="247" name="Publish (optional) to web or server"/>
              <p:cNvSpPr/>
              <p:nvPr/>
            </p:nvSpPr>
            <p:spPr>
              <a:xfrm>
                <a:off x="244705" y="0"/>
                <a:ext cx="1218102" cy="457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l">
                  <a:lnSpc>
                    <a:spcPct val="90000"/>
                  </a:lnSpc>
                  <a:defRPr b="1" sz="1000"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sz="1100"/>
                  <a:t>Publish</a:t>
                </a:r>
                <a:r>
                  <a:t> </a:t>
                </a:r>
                <a:r>
                  <a:rPr b="0"/>
                  <a:t>(optional) to web or server</a:t>
                </a:r>
              </a:p>
            </p:txBody>
          </p:sp>
          <p:sp>
            <p:nvSpPr>
              <p:cNvPr id="248" name="5"/>
              <p:cNvSpPr/>
              <p:nvPr/>
            </p:nvSpPr>
            <p:spPr>
              <a:xfrm>
                <a:off x="0" y="32322"/>
                <a:ext cx="326583" cy="4343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l">
                  <a:lnSpc>
                    <a:spcPct val="90000"/>
                  </a:lnSpc>
                  <a:spcBef>
                    <a:spcPts val="1000"/>
                  </a:spcBef>
                  <a:defRPr sz="2200">
                    <a:solidFill>
                      <a:srgbClr val="7A4AAA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sp>
          <p:nvSpPr>
            <p:cNvPr id="250" name="Line"/>
            <p:cNvSpPr/>
            <p:nvPr/>
          </p:nvSpPr>
          <p:spPr>
            <a:xfrm>
              <a:off x="2906409" y="833399"/>
              <a:ext cx="524870" cy="68906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51" name="Line"/>
            <p:cNvSpPr/>
            <p:nvPr/>
          </p:nvSpPr>
          <p:spPr>
            <a:xfrm>
              <a:off x="717171" y="574715"/>
              <a:ext cx="1" cy="515210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52" name="Line"/>
            <p:cNvSpPr/>
            <p:nvPr/>
          </p:nvSpPr>
          <p:spPr>
            <a:xfrm flipH="1">
              <a:off x="1089746" y="558646"/>
              <a:ext cx="1048871" cy="1540396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53" name="Line"/>
            <p:cNvSpPr/>
            <p:nvPr/>
          </p:nvSpPr>
          <p:spPr>
            <a:xfrm flipH="1">
              <a:off x="1136635" y="2344103"/>
              <a:ext cx="6107692" cy="2459911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54" name="Line"/>
            <p:cNvSpPr/>
            <p:nvPr/>
          </p:nvSpPr>
          <p:spPr>
            <a:xfrm flipH="1">
              <a:off x="5420146" y="590980"/>
              <a:ext cx="453196" cy="961236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55" name="Line"/>
            <p:cNvSpPr/>
            <p:nvPr/>
          </p:nvSpPr>
          <p:spPr>
            <a:xfrm flipH="1">
              <a:off x="4650136" y="2680190"/>
              <a:ext cx="2586255" cy="2603189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56" name="Line"/>
            <p:cNvSpPr/>
            <p:nvPr/>
          </p:nvSpPr>
          <p:spPr>
            <a:xfrm flipH="1">
              <a:off x="6640509" y="467455"/>
              <a:ext cx="558135" cy="405735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57" name="Line"/>
            <p:cNvSpPr/>
            <p:nvPr/>
          </p:nvSpPr>
          <p:spPr>
            <a:xfrm flipH="1">
              <a:off x="1832668" y="530666"/>
              <a:ext cx="1824604" cy="1029139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58" name="Reload document"/>
            <p:cNvSpPr/>
            <p:nvPr/>
          </p:nvSpPr>
          <p:spPr>
            <a:xfrm>
              <a:off x="7442328" y="1224965"/>
              <a:ext cx="1174429" cy="261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Reload document</a:t>
              </a:r>
            </a:p>
          </p:txBody>
        </p:sp>
        <p:sp>
          <p:nvSpPr>
            <p:cNvPr id="259" name="Find in document"/>
            <p:cNvSpPr/>
            <p:nvPr/>
          </p:nvSpPr>
          <p:spPr>
            <a:xfrm>
              <a:off x="7442328" y="1409762"/>
              <a:ext cx="1222563" cy="261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Find in document</a:t>
              </a:r>
            </a:p>
          </p:txBody>
        </p:sp>
        <p:sp>
          <p:nvSpPr>
            <p:cNvPr id="260" name="File path to output document"/>
            <p:cNvSpPr/>
            <p:nvPr/>
          </p:nvSpPr>
          <p:spPr>
            <a:xfrm>
              <a:off x="7442328" y="1530438"/>
              <a:ext cx="1039815" cy="5053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File path to output document</a:t>
              </a:r>
            </a:p>
          </p:txBody>
        </p:sp>
        <p:sp>
          <p:nvSpPr>
            <p:cNvPr id="261" name="Line"/>
            <p:cNvSpPr/>
            <p:nvPr/>
          </p:nvSpPr>
          <p:spPr>
            <a:xfrm flipV="1">
              <a:off x="6889256" y="693598"/>
              <a:ext cx="552530" cy="18854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62" name="Line"/>
            <p:cNvSpPr/>
            <p:nvPr/>
          </p:nvSpPr>
          <p:spPr>
            <a:xfrm>
              <a:off x="7054381" y="980101"/>
              <a:ext cx="362030" cy="39565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63" name="Line"/>
            <p:cNvSpPr/>
            <p:nvPr/>
          </p:nvSpPr>
          <p:spPr>
            <a:xfrm>
              <a:off x="6118762" y="994983"/>
              <a:ext cx="1297648" cy="60367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64" name="Line"/>
            <p:cNvSpPr/>
            <p:nvPr/>
          </p:nvSpPr>
          <p:spPr>
            <a:xfrm>
              <a:off x="5059522" y="827249"/>
              <a:ext cx="2357240" cy="97768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65" name="Synch publish button to accounts at…"/>
            <p:cNvSpPr/>
            <p:nvPr/>
          </p:nvSpPr>
          <p:spPr>
            <a:xfrm>
              <a:off x="7442328" y="531744"/>
              <a:ext cx="1299384" cy="787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80000"/>
                </a:lnSpc>
                <a:spcBef>
                  <a:spcPts val="1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Synch publish button to accounts at </a:t>
              </a:r>
            </a:p>
            <a:p>
              <a:pPr marL="190500" indent="-76200" algn="l">
                <a:lnSpc>
                  <a:spcPct val="80000"/>
                </a:lnSpc>
                <a:spcBef>
                  <a:spcPts val="100"/>
                </a:spcBef>
                <a:buClr>
                  <a:srgbClr val="000000"/>
                </a:buClr>
                <a:buSzPct val="100000"/>
                <a:buChar char="•"/>
                <a:defRPr sz="10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u="sng">
                  <a:hlinkClick r:id="rId23" invalidUrl="" action="" tgtFrame="" tooltip="" history="1" highlightClick="0" endSnd="0"/>
                </a:rPr>
                <a:t>rpubs.com</a:t>
              </a:r>
              <a:r>
                <a:t>, </a:t>
              </a:r>
            </a:p>
            <a:p>
              <a:pPr marL="190500" indent="-76200" algn="l">
                <a:lnSpc>
                  <a:spcPct val="80000"/>
                </a:lnSpc>
                <a:spcBef>
                  <a:spcPts val="100"/>
                </a:spcBef>
                <a:buClr>
                  <a:srgbClr val="000000"/>
                </a:buClr>
                <a:buSzPct val="100000"/>
                <a:buChar char="•"/>
                <a:defRPr sz="10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u="sng">
                  <a:hlinkClick r:id="rId24" invalidUrl="" action="" tgtFrame="" tooltip="" history="1" highlightClick="0" endSnd="0"/>
                </a:rPr>
                <a:t>shinyapps.io</a:t>
              </a:r>
              <a:r>
                <a:t> </a:t>
              </a:r>
            </a:p>
            <a:p>
              <a:pPr marL="190500" indent="-76200" algn="l">
                <a:lnSpc>
                  <a:spcPct val="80000"/>
                </a:lnSpc>
                <a:spcBef>
                  <a:spcPts val="100"/>
                </a:spcBef>
                <a:buClr>
                  <a:srgbClr val="000000"/>
                </a:buClr>
                <a:buSzPct val="100000"/>
                <a:buChar char="•"/>
                <a:defRPr sz="10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RStudio Connect</a:t>
              </a:r>
            </a:p>
          </p:txBody>
        </p:sp>
      </p:grpSp>
      <p:sp>
        <p:nvSpPr>
          <p:cNvPr id="267" name="Debug Mode"/>
          <p:cNvSpPr/>
          <p:nvPr/>
        </p:nvSpPr>
        <p:spPr>
          <a:xfrm>
            <a:off x="10525116" y="1477512"/>
            <a:ext cx="3101306" cy="217618"/>
          </a:xfrm>
          <a:prstGeom prst="roundRect">
            <a:avLst>
              <a:gd name="adj" fmla="val 17917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Debug Mode</a:t>
            </a:r>
          </a:p>
        </p:txBody>
      </p:sp>
      <p:sp>
        <p:nvSpPr>
          <p:cNvPr id="268" name="Interactive Documents"/>
          <p:cNvSpPr/>
          <p:nvPr/>
        </p:nvSpPr>
        <p:spPr>
          <a:xfrm>
            <a:off x="10521785" y="1477512"/>
            <a:ext cx="3104638" cy="217618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Interactive Documents</a:t>
            </a:r>
          </a:p>
        </p:txBody>
      </p:sp>
      <p:sp>
        <p:nvSpPr>
          <p:cNvPr id="269" name="Optional section of render (e.g. pandoc) options written as key:value pairs (YAML).…"/>
          <p:cNvSpPr/>
          <p:nvPr/>
        </p:nvSpPr>
        <p:spPr>
          <a:xfrm>
            <a:off x="383605" y="3758579"/>
            <a:ext cx="1396170" cy="1117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 algn="l"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Helvetica"/>
                <a:ea typeface="Helvetica"/>
                <a:cs typeface="Helvetica"/>
                <a:sym typeface="Helvetica"/>
              </a:defRPr>
            </a:pPr>
            <a:r>
              <a:t>Optional section of render (e.g. pandoc) options written as key:value pairs (YAML).</a:t>
            </a:r>
          </a:p>
          <a:p>
            <a:pPr marL="228600" indent="-88900" algn="l">
              <a:lnSpc>
                <a:spcPct val="80000"/>
              </a:lnSpc>
              <a:spcBef>
                <a:spcPts val="200"/>
              </a:spcBef>
              <a:buClr>
                <a:srgbClr val="000000"/>
              </a:buClr>
              <a:buSzPct val="100000"/>
              <a:buChar char="•"/>
              <a:defRPr sz="1000">
                <a:latin typeface="Helvetica"/>
                <a:ea typeface="Helvetica"/>
                <a:cs typeface="Helvetica"/>
                <a:sym typeface="Helvetica"/>
              </a:defRPr>
            </a:pPr>
            <a:r>
              <a:t>At start of file</a:t>
            </a:r>
          </a:p>
          <a:p>
            <a:pPr marL="228600" indent="-88900" algn="l">
              <a:lnSpc>
                <a:spcPct val="80000"/>
              </a:lnSpc>
              <a:spcBef>
                <a:spcPts val="100"/>
              </a:spcBef>
              <a:buClr>
                <a:srgbClr val="000000"/>
              </a:buClr>
              <a:buSzPct val="100000"/>
              <a:buChar char="•"/>
              <a:defRPr sz="1000">
                <a:latin typeface="Helvetica"/>
                <a:ea typeface="Helvetica"/>
                <a:cs typeface="Helvetica"/>
                <a:sym typeface="Helvetica"/>
              </a:defRPr>
            </a:pPr>
            <a:r>
              <a:t>Between lines of  - - - </a:t>
            </a:r>
          </a:p>
        </p:txBody>
      </p:sp>
      <p:sp>
        <p:nvSpPr>
          <p:cNvPr id="270" name="YAML Header"/>
          <p:cNvSpPr/>
          <p:nvPr/>
        </p:nvSpPr>
        <p:spPr>
          <a:xfrm>
            <a:off x="526984" y="3633980"/>
            <a:ext cx="1109412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1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/>
            </a:pPr>
            <a:r>
              <a:rPr b="1"/>
              <a:t>YAML Header</a:t>
            </a:r>
          </a:p>
        </p:txBody>
      </p:sp>
      <p:sp>
        <p:nvSpPr>
          <p:cNvPr id="271" name="Narration formatted with markdown, interspersed with:"/>
          <p:cNvSpPr/>
          <p:nvPr/>
        </p:nvSpPr>
        <p:spPr>
          <a:xfrm>
            <a:off x="383235" y="4884258"/>
            <a:ext cx="1396910" cy="64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 algn="l"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Narration formatted with markdown, interspersed with:</a:t>
            </a:r>
          </a:p>
        </p:txBody>
      </p:sp>
      <p:sp>
        <p:nvSpPr>
          <p:cNvPr id="272" name="Text"/>
          <p:cNvSpPr/>
          <p:nvPr/>
        </p:nvSpPr>
        <p:spPr>
          <a:xfrm>
            <a:off x="532918" y="4769834"/>
            <a:ext cx="110941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1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/>
            </a:pPr>
            <a:r>
              <a:rPr b="1"/>
              <a:t>Text</a:t>
            </a:r>
          </a:p>
        </p:txBody>
      </p:sp>
      <p:sp>
        <p:nvSpPr>
          <p:cNvPr id="273" name="Chunks of embedded code. Each chunk:…"/>
          <p:cNvSpPr/>
          <p:nvPr/>
        </p:nvSpPr>
        <p:spPr>
          <a:xfrm>
            <a:off x="383235" y="5608492"/>
            <a:ext cx="1396910" cy="1334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 algn="l"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Helvetica"/>
                <a:ea typeface="Helvetica"/>
                <a:cs typeface="Helvetica"/>
                <a:sym typeface="Helvetica"/>
              </a:defRPr>
            </a:pPr>
            <a:r>
              <a:t>Chunks of embedded code. Each chunk:</a:t>
            </a:r>
          </a:p>
          <a:p>
            <a:pPr marL="228600" indent="-88900" algn="l">
              <a:lnSpc>
                <a:spcPct val="80000"/>
              </a:lnSpc>
              <a:spcBef>
                <a:spcPts val="300"/>
              </a:spcBef>
              <a:buClr>
                <a:srgbClr val="000000"/>
              </a:buClr>
              <a:buSzPct val="100000"/>
              <a:buChar char="•"/>
              <a:defRPr sz="1000">
                <a:latin typeface="Helvetica"/>
                <a:ea typeface="Helvetica"/>
                <a:cs typeface="Helvetica"/>
                <a:sym typeface="Helvetica"/>
              </a:defRPr>
            </a:pPr>
            <a:r>
              <a:t>Begins with </a:t>
            </a:r>
            <a:r>
              <a:rPr b="1"/>
              <a:t>```{r}</a:t>
            </a:r>
          </a:p>
          <a:p>
            <a:pPr marL="228600" indent="-88900" algn="l"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buSzPct val="100000"/>
              <a:buChar char="•"/>
              <a:defRPr sz="1000">
                <a:latin typeface="Helvetica"/>
                <a:ea typeface="Helvetica"/>
                <a:cs typeface="Helvetica"/>
                <a:sym typeface="Helvetica"/>
              </a:defRPr>
            </a:pPr>
            <a:r>
              <a:t>ends with </a:t>
            </a:r>
            <a:r>
              <a:rPr b="1"/>
              <a:t>```</a:t>
            </a:r>
          </a:p>
          <a:p>
            <a:pPr algn="l"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Helvetica"/>
                <a:ea typeface="Helvetica"/>
                <a:cs typeface="Helvetica"/>
                <a:sym typeface="Helvetica"/>
              </a:defRPr>
            </a:pPr>
            <a:r>
              <a:t>R Markdown will run the code and append the results to the doc. </a:t>
            </a:r>
          </a:p>
        </p:txBody>
      </p:sp>
      <p:sp>
        <p:nvSpPr>
          <p:cNvPr id="274" name="Code chunks"/>
          <p:cNvSpPr/>
          <p:nvPr/>
        </p:nvSpPr>
        <p:spPr>
          <a:xfrm>
            <a:off x="532918" y="5480655"/>
            <a:ext cx="110941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1" sz="11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/>
            </a:pPr>
            <a:r>
              <a:rPr b="1"/>
              <a:t>Code chunks</a:t>
            </a:r>
          </a:p>
        </p:txBody>
      </p:sp>
      <p:sp>
        <p:nvSpPr>
          <p:cNvPr id="275" name="Line"/>
          <p:cNvSpPr/>
          <p:nvPr/>
        </p:nvSpPr>
        <p:spPr>
          <a:xfrm flipH="1">
            <a:off x="1514705" y="3640715"/>
            <a:ext cx="482198" cy="13449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276" name="Line"/>
          <p:cNvSpPr/>
          <p:nvPr/>
        </p:nvSpPr>
        <p:spPr>
          <a:xfrm flipH="1">
            <a:off x="1291213" y="4920118"/>
            <a:ext cx="721798" cy="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277" name="Line"/>
          <p:cNvSpPr/>
          <p:nvPr/>
        </p:nvSpPr>
        <p:spPr>
          <a:xfrm flipH="1">
            <a:off x="1514705" y="5532985"/>
            <a:ext cx="482198" cy="8890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pic>
        <p:nvPicPr>
          <p:cNvPr id="278" name="shiny-hexbin-sticker-from-rstudio.png" descr="shiny-hexbin-sticker-from-rstudio.png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12906322" y="1810574"/>
            <a:ext cx="577671" cy="646367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Turn your report into an interactive Shiny document in 4 steps"/>
          <p:cNvSpPr/>
          <p:nvPr/>
        </p:nvSpPr>
        <p:spPr>
          <a:xfrm>
            <a:off x="10690062" y="1740626"/>
            <a:ext cx="2299366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Turn your report into an interactive Shiny document in 4 steps</a:t>
            </a:r>
          </a:p>
        </p:txBody>
      </p:sp>
      <p:sp>
        <p:nvSpPr>
          <p:cNvPr id="280" name="* Your report will rendered as a Shiny app, which means you must choose an html output format, like html_document, and serve it with an active R Session."/>
          <p:cNvSpPr/>
          <p:nvPr/>
        </p:nvSpPr>
        <p:spPr>
          <a:xfrm>
            <a:off x="10559258" y="6284522"/>
            <a:ext cx="3101307" cy="627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* </a:t>
            </a:r>
            <a:r>
              <a:rPr i="1"/>
              <a:t>Your report will rendered as a Shiny app, which means you must choose an html output format, like </a:t>
            </a:r>
            <a:r>
              <a:rPr b="1" i="1"/>
              <a:t>html_document, </a:t>
            </a:r>
            <a:r>
              <a:rPr i="1"/>
              <a:t>and serve it with an active R Session.</a:t>
            </a:r>
          </a:p>
        </p:txBody>
      </p:sp>
      <p:grpSp>
        <p:nvGrpSpPr>
          <p:cNvPr id="283" name="Group"/>
          <p:cNvGrpSpPr/>
          <p:nvPr/>
        </p:nvGrpSpPr>
        <p:grpSpPr>
          <a:xfrm>
            <a:off x="10690846" y="2062822"/>
            <a:ext cx="2922088" cy="617766"/>
            <a:chOff x="0" y="0"/>
            <a:chExt cx="2922086" cy="617765"/>
          </a:xfrm>
        </p:grpSpPr>
        <p:sp>
          <p:nvSpPr>
            <p:cNvPr id="281" name="1"/>
            <p:cNvSpPr/>
            <p:nvPr/>
          </p:nvSpPr>
          <p:spPr>
            <a:xfrm>
              <a:off x="0" y="0"/>
              <a:ext cx="332569" cy="617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 defTabSz="385572">
                <a:lnSpc>
                  <a:spcPct val="90000"/>
                </a:lnSpc>
                <a:defRPr b="1" sz="33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 sz="5808"/>
              </a:pPr>
              <a:r>
                <a:rPr b="1" sz="3300"/>
                <a:t>1</a:t>
              </a:r>
            </a:p>
          </p:txBody>
        </p:sp>
        <p:sp>
          <p:nvSpPr>
            <p:cNvPr id="282" name="Add runtime: shiny to the…"/>
            <p:cNvSpPr/>
            <p:nvPr/>
          </p:nvSpPr>
          <p:spPr>
            <a:xfrm>
              <a:off x="418663" y="85353"/>
              <a:ext cx="2503424" cy="447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t">
              <a:normAutofit fontScale="100000" lnSpcReduction="0"/>
            </a:bodyPr>
            <a:lstStyle/>
            <a:p>
              <a:pPr algn="l">
                <a:lnSpc>
                  <a:spcPct val="90000"/>
                </a:lnSpc>
                <a:defRPr sz="11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Add </a:t>
              </a:r>
              <a:r>
                <a:rPr b="1"/>
                <a:t>runtime: shiny</a:t>
              </a:r>
              <a:r>
                <a:t> to the </a:t>
              </a:r>
            </a:p>
            <a:p>
              <a:pPr algn="l">
                <a:lnSpc>
                  <a:spcPct val="90000"/>
                </a:lnSpc>
                <a:defRPr sz="11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YAML header.</a:t>
              </a:r>
            </a:p>
          </p:txBody>
        </p:sp>
      </p:grpSp>
      <p:grpSp>
        <p:nvGrpSpPr>
          <p:cNvPr id="286" name="Group"/>
          <p:cNvGrpSpPr/>
          <p:nvPr/>
        </p:nvGrpSpPr>
        <p:grpSpPr>
          <a:xfrm>
            <a:off x="10681726" y="2487517"/>
            <a:ext cx="2895256" cy="617767"/>
            <a:chOff x="0" y="0"/>
            <a:chExt cx="2895255" cy="617765"/>
          </a:xfrm>
        </p:grpSpPr>
        <p:sp>
          <p:nvSpPr>
            <p:cNvPr id="284" name="2"/>
            <p:cNvSpPr/>
            <p:nvPr/>
          </p:nvSpPr>
          <p:spPr>
            <a:xfrm>
              <a:off x="0" y="0"/>
              <a:ext cx="332569" cy="617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 defTabSz="385572">
                <a:lnSpc>
                  <a:spcPct val="90000"/>
                </a:lnSpc>
                <a:defRPr b="1" sz="33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 sz="5808"/>
              </a:pPr>
              <a:r>
                <a:rPr b="1" sz="3300"/>
                <a:t>2</a:t>
              </a:r>
            </a:p>
          </p:txBody>
        </p:sp>
        <p:sp>
          <p:nvSpPr>
            <p:cNvPr id="285" name="Call Shiny input functions to embed input objects."/>
            <p:cNvSpPr/>
            <p:nvPr/>
          </p:nvSpPr>
          <p:spPr>
            <a:xfrm>
              <a:off x="393355" y="66474"/>
              <a:ext cx="2501901" cy="4848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algn="l">
                <a:lnSpc>
                  <a:spcPct val="90000"/>
                </a:lnSpc>
                <a:defRPr sz="11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Call Shiny </a:t>
              </a:r>
              <a:r>
                <a:rPr b="1"/>
                <a:t>input</a:t>
              </a:r>
              <a:r>
                <a:t> functions to embed input objects.</a:t>
              </a:r>
            </a:p>
          </p:txBody>
        </p:sp>
      </p:grpSp>
      <p:grpSp>
        <p:nvGrpSpPr>
          <p:cNvPr id="289" name="Group"/>
          <p:cNvGrpSpPr/>
          <p:nvPr/>
        </p:nvGrpSpPr>
        <p:grpSpPr>
          <a:xfrm>
            <a:off x="10681726" y="3336909"/>
            <a:ext cx="2893184" cy="617766"/>
            <a:chOff x="0" y="0"/>
            <a:chExt cx="2893183" cy="617765"/>
          </a:xfrm>
        </p:grpSpPr>
        <p:sp>
          <p:nvSpPr>
            <p:cNvPr id="287" name="4"/>
            <p:cNvSpPr/>
            <p:nvPr/>
          </p:nvSpPr>
          <p:spPr>
            <a:xfrm>
              <a:off x="0" y="0"/>
              <a:ext cx="332569" cy="617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 defTabSz="385572">
                <a:lnSpc>
                  <a:spcPct val="90000"/>
                </a:lnSpc>
                <a:defRPr b="1" sz="33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 sz="5808"/>
              </a:pPr>
              <a:r>
                <a:rPr b="1" sz="3300"/>
                <a:t>4</a:t>
              </a:r>
            </a:p>
          </p:txBody>
        </p:sp>
        <p:sp>
          <p:nvSpPr>
            <p:cNvPr id="288" name="Render with rmarkdown::run  or click Run Document in RStudio IDE"/>
            <p:cNvSpPr/>
            <p:nvPr/>
          </p:nvSpPr>
          <p:spPr>
            <a:xfrm>
              <a:off x="391283" y="83060"/>
              <a:ext cx="2501901" cy="4516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algn="l">
                <a:lnSpc>
                  <a:spcPct val="90000"/>
                </a:lnSpc>
                <a:defRPr sz="11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Render with </a:t>
              </a:r>
              <a:r>
                <a:t>rmarkdown::</a:t>
              </a:r>
              <a:r>
                <a:rPr b="1"/>
                <a:t>run </a:t>
              </a:r>
              <a:r>
                <a:t> or click </a:t>
              </a:r>
              <a:r>
                <a:rPr b="1"/>
                <a:t>Run Document</a:t>
              </a:r>
              <a:r>
                <a:t> in RStudio IDE</a:t>
              </a:r>
            </a:p>
          </p:txBody>
        </p:sp>
      </p:grpSp>
      <p:grpSp>
        <p:nvGrpSpPr>
          <p:cNvPr id="292" name="Group"/>
          <p:cNvGrpSpPr/>
          <p:nvPr/>
        </p:nvGrpSpPr>
        <p:grpSpPr>
          <a:xfrm>
            <a:off x="10682755" y="2912213"/>
            <a:ext cx="2894227" cy="617766"/>
            <a:chOff x="0" y="0"/>
            <a:chExt cx="2894225" cy="617765"/>
          </a:xfrm>
        </p:grpSpPr>
        <p:sp>
          <p:nvSpPr>
            <p:cNvPr id="290" name="3"/>
            <p:cNvSpPr/>
            <p:nvPr/>
          </p:nvSpPr>
          <p:spPr>
            <a:xfrm>
              <a:off x="0" y="0"/>
              <a:ext cx="332569" cy="617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 defTabSz="385572">
                <a:lnSpc>
                  <a:spcPct val="90000"/>
                </a:lnSpc>
                <a:defRPr b="1" sz="33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 sz="5808"/>
              </a:pPr>
              <a:r>
                <a:rPr b="1" sz="3300"/>
                <a:t>3</a:t>
              </a:r>
            </a:p>
          </p:txBody>
        </p:sp>
        <p:sp>
          <p:nvSpPr>
            <p:cNvPr id="291" name="Call Shiny render functions to embed reactive output."/>
            <p:cNvSpPr/>
            <p:nvPr/>
          </p:nvSpPr>
          <p:spPr>
            <a:xfrm>
              <a:off x="392325" y="66474"/>
              <a:ext cx="2501901" cy="4848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algn="l">
                <a:lnSpc>
                  <a:spcPct val="90000"/>
                </a:lnSpc>
                <a:defRPr sz="11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Call Shiny </a:t>
              </a:r>
              <a:r>
                <a:rPr b="1"/>
                <a:t>render</a:t>
              </a:r>
              <a:r>
                <a:t> functions to embed reactive output.</a:t>
              </a:r>
            </a:p>
          </p:txBody>
        </p:sp>
      </p:grpSp>
      <p:grpSp>
        <p:nvGrpSpPr>
          <p:cNvPr id="296" name="Group"/>
          <p:cNvGrpSpPr/>
          <p:nvPr/>
        </p:nvGrpSpPr>
        <p:grpSpPr>
          <a:xfrm>
            <a:off x="10696973" y="4013816"/>
            <a:ext cx="2689474" cy="1791209"/>
            <a:chOff x="0" y="0"/>
            <a:chExt cx="2689473" cy="1791208"/>
          </a:xfrm>
        </p:grpSpPr>
        <p:sp>
          <p:nvSpPr>
            <p:cNvPr id="293" name="---…"/>
            <p:cNvSpPr/>
            <p:nvPr/>
          </p:nvSpPr>
          <p:spPr>
            <a:xfrm>
              <a:off x="0" y="0"/>
              <a:ext cx="1519528" cy="178644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---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output: html_document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runtime: shiny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---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Helvetica"/>
                  <a:ea typeface="Helvetica"/>
                  <a:cs typeface="Helvetica"/>
                  <a:sym typeface="Helvetica"/>
                </a:defRPr>
              </a:pP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```{r, echo = FALSE}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numericInput("n",   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"How many cars?", 5)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Helvetica"/>
                  <a:ea typeface="Helvetica"/>
                  <a:cs typeface="Helvetica"/>
                  <a:sym typeface="Helvetica"/>
                </a:defRPr>
              </a:pP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renderTable({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head(cars, input$n)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})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```</a:t>
              </a:r>
            </a:p>
          </p:txBody>
        </p:sp>
        <p:pic>
          <p:nvPicPr>
            <p:cNvPr id="294" name="Screen Shot 2016-02-29 at 1.39.23 PM.png" descr="Screen Shot 2016-02-29 at 1.39.23 PM.png"/>
            <p:cNvPicPr>
              <a:picLocks noChangeAspect="1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1768419" y="21470"/>
              <a:ext cx="921055" cy="1769739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95" name="Arrow"/>
            <p:cNvSpPr/>
            <p:nvPr/>
          </p:nvSpPr>
          <p:spPr>
            <a:xfrm>
              <a:off x="1561968" y="798866"/>
              <a:ext cx="195895" cy="214947"/>
            </a:xfrm>
            <a:prstGeom prst="rightArrow">
              <a:avLst>
                <a:gd name="adj1" fmla="val 41106"/>
                <a:gd name="adj2" fmla="val 61101"/>
              </a:avLst>
            </a:prstGeom>
            <a:solidFill>
              <a:srgbClr val="7A4AAA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97" name="Embed a complete app into your document with shiny::shinyAppDir()"/>
          <p:cNvSpPr/>
          <p:nvPr/>
        </p:nvSpPr>
        <p:spPr>
          <a:xfrm>
            <a:off x="10704910" y="5918888"/>
            <a:ext cx="2714837" cy="383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Helvetica"/>
                <a:ea typeface="Helvetica"/>
                <a:cs typeface="Helvetica"/>
                <a:sym typeface="Helvetica"/>
              </a:defRPr>
            </a:pPr>
            <a:r>
              <a:t>Embed a complete app into your document with shiny::</a:t>
            </a:r>
            <a:r>
              <a:rPr b="1"/>
              <a:t>shinyAppDir()</a:t>
            </a:r>
          </a:p>
        </p:txBody>
      </p:sp>
      <p:grpSp>
        <p:nvGrpSpPr>
          <p:cNvPr id="304" name="Group"/>
          <p:cNvGrpSpPr/>
          <p:nvPr/>
        </p:nvGrpSpPr>
        <p:grpSpPr>
          <a:xfrm>
            <a:off x="446070" y="7185566"/>
            <a:ext cx="2445608" cy="941607"/>
            <a:chOff x="0" y="0"/>
            <a:chExt cx="2445607" cy="941606"/>
          </a:xfrm>
        </p:grpSpPr>
        <p:sp>
          <p:nvSpPr>
            <p:cNvPr id="298" name="Inline code"/>
            <p:cNvSpPr/>
            <p:nvPr/>
          </p:nvSpPr>
          <p:spPr>
            <a:xfrm>
              <a:off x="613235" y="0"/>
              <a:ext cx="1109413" cy="3002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1" sz="12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/>
              </a:pPr>
              <a:r>
                <a:rPr b="1"/>
                <a:t>Inline code</a:t>
              </a:r>
            </a:p>
          </p:txBody>
        </p:sp>
        <p:sp>
          <p:nvSpPr>
            <p:cNvPr id="299" name="Insert with `r &lt;code&gt;`. Results will appear as text without code."/>
            <p:cNvSpPr/>
            <p:nvPr/>
          </p:nvSpPr>
          <p:spPr>
            <a:xfrm>
              <a:off x="0" y="185678"/>
              <a:ext cx="2445608" cy="3834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Insert with </a:t>
              </a:r>
              <a:r>
                <a:rPr b="1"/>
                <a:t>`r &lt;code&gt;`</a:t>
              </a:r>
              <a:r>
                <a:t>. Results will appear as text without code.</a:t>
              </a:r>
            </a:p>
          </p:txBody>
        </p:sp>
        <p:grpSp>
          <p:nvGrpSpPr>
            <p:cNvPr id="303" name="Group"/>
            <p:cNvGrpSpPr/>
            <p:nvPr/>
          </p:nvGrpSpPr>
          <p:grpSpPr>
            <a:xfrm>
              <a:off x="37013" y="585399"/>
              <a:ext cx="2338057" cy="356208"/>
              <a:chOff x="0" y="0"/>
              <a:chExt cx="2338056" cy="356206"/>
            </a:xfrm>
          </p:grpSpPr>
          <p:sp>
            <p:nvSpPr>
              <p:cNvPr id="300" name="Built with…"/>
              <p:cNvSpPr/>
              <p:nvPr/>
            </p:nvSpPr>
            <p:spPr>
              <a:xfrm>
                <a:off x="0" y="0"/>
                <a:ext cx="1140521" cy="356207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t">
                <a:noAutofit/>
              </a:bodyPr>
              <a:lstStyle/>
              <a:p>
                <a:pPr algn="l">
                  <a:lnSpc>
                    <a:spcPct val="80000"/>
                  </a:lnSpc>
                  <a:spcBef>
                    <a:spcPts val="200"/>
                  </a:spcBef>
                  <a:defRPr sz="800"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Built with </a:t>
                </a:r>
              </a:p>
              <a:p>
                <a:pPr algn="l">
                  <a:lnSpc>
                    <a:spcPct val="80000"/>
                  </a:lnSpc>
                  <a:spcBef>
                    <a:spcPts val="200"/>
                  </a:spcBef>
                  <a:defRPr sz="800"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`r getRversion()`</a:t>
                </a:r>
              </a:p>
            </p:txBody>
          </p:sp>
          <p:sp>
            <p:nvSpPr>
              <p:cNvPr id="301" name="Arrow"/>
              <p:cNvSpPr/>
              <p:nvPr/>
            </p:nvSpPr>
            <p:spPr>
              <a:xfrm>
                <a:off x="1189232" y="70630"/>
                <a:ext cx="195895" cy="214947"/>
              </a:xfrm>
              <a:prstGeom prst="rightArrow">
                <a:avLst>
                  <a:gd name="adj1" fmla="val 41106"/>
                  <a:gd name="adj2" fmla="val 61101"/>
                </a:avLst>
              </a:prstGeom>
              <a:solidFill>
                <a:srgbClr val="7A4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pic>
            <p:nvPicPr>
              <p:cNvPr id="302" name="Screen Shot 2016-02-29 at 2.52.36 PM.png" descr="Screen Shot 2016-02-29 at 2.52.36 PM.png"/>
              <p:cNvPicPr>
                <a:picLocks noChangeAspect="1"/>
              </p:cNvPicPr>
              <p:nvPr/>
            </p:nvPicPr>
            <p:blipFill>
              <a:blip r:embed="rId27">
                <a:extLst/>
              </a:blip>
              <a:srcRect l="8502" t="0" r="8502" b="17600"/>
              <a:stretch>
                <a:fillRect/>
              </a:stretch>
            </p:blipFill>
            <p:spPr>
              <a:xfrm>
                <a:off x="1432251" y="88868"/>
                <a:ext cx="905806" cy="178376"/>
              </a:xfrm>
              <a:prstGeom prst="rect">
                <a:avLst/>
              </a:prstGeom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</p:grpSp>
      </p:grpSp>
      <p:grpSp>
        <p:nvGrpSpPr>
          <p:cNvPr id="308" name="Group"/>
          <p:cNvGrpSpPr/>
          <p:nvPr/>
        </p:nvGrpSpPr>
        <p:grpSpPr>
          <a:xfrm>
            <a:off x="7974481" y="7185566"/>
            <a:ext cx="2476043" cy="955636"/>
            <a:chOff x="0" y="0"/>
            <a:chExt cx="2476041" cy="955634"/>
          </a:xfrm>
        </p:grpSpPr>
        <p:sp>
          <p:nvSpPr>
            <p:cNvPr id="305" name="Global options"/>
            <p:cNvSpPr/>
            <p:nvPr/>
          </p:nvSpPr>
          <p:spPr>
            <a:xfrm>
              <a:off x="683314" y="0"/>
              <a:ext cx="1109413" cy="3513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1" sz="12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/>
              </a:pPr>
              <a:r>
                <a:rPr b="1"/>
                <a:t>Global options</a:t>
              </a:r>
            </a:p>
          </p:txBody>
        </p:sp>
        <p:sp>
          <p:nvSpPr>
            <p:cNvPr id="306" name="Set with knitr::opts_chunk$set(), e.g."/>
            <p:cNvSpPr/>
            <p:nvPr/>
          </p:nvSpPr>
          <p:spPr>
            <a:xfrm>
              <a:off x="0" y="195838"/>
              <a:ext cx="2476042" cy="261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Set with knitr::</a:t>
              </a:r>
              <a:r>
                <a:rPr b="1"/>
                <a:t>opts_chunk$set()</a:t>
              </a:r>
              <a:r>
                <a:t>, e.g.</a:t>
              </a:r>
            </a:p>
          </p:txBody>
        </p:sp>
        <p:sp>
          <p:nvSpPr>
            <p:cNvPr id="307" name="```{r include=FALSE}…"/>
            <p:cNvSpPr/>
            <p:nvPr/>
          </p:nvSpPr>
          <p:spPr>
            <a:xfrm>
              <a:off x="135543" y="488050"/>
              <a:ext cx="2204955" cy="46758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```{r include=FALSE}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knitr::opts_chunk$set(echo = TRUE)</a:t>
              </a:r>
            </a:p>
            <a:p>
              <a:pPr algn="l">
                <a:lnSpc>
                  <a:spcPct val="80000"/>
                </a:lnSpc>
                <a:spcBef>
                  <a:spcPts val="200"/>
                </a:spcBef>
                <a:defRPr sz="8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```</a:t>
              </a:r>
            </a:p>
          </p:txBody>
        </p:sp>
      </p:grpSp>
      <p:grpSp>
        <p:nvGrpSpPr>
          <p:cNvPr id="318" name="Group"/>
          <p:cNvGrpSpPr/>
          <p:nvPr/>
        </p:nvGrpSpPr>
        <p:grpSpPr>
          <a:xfrm>
            <a:off x="3859755" y="7174507"/>
            <a:ext cx="3050507" cy="1025766"/>
            <a:chOff x="0" y="0"/>
            <a:chExt cx="3050505" cy="1025764"/>
          </a:xfrm>
        </p:grpSpPr>
        <p:grpSp>
          <p:nvGrpSpPr>
            <p:cNvPr id="313" name="Group"/>
            <p:cNvGrpSpPr/>
            <p:nvPr/>
          </p:nvGrpSpPr>
          <p:grpSpPr>
            <a:xfrm>
              <a:off x="475496" y="548758"/>
              <a:ext cx="2099513" cy="477007"/>
              <a:chOff x="0" y="0"/>
              <a:chExt cx="2099511" cy="477005"/>
            </a:xfrm>
          </p:grpSpPr>
          <p:grpSp>
            <p:nvGrpSpPr>
              <p:cNvPr id="311" name="Group"/>
              <p:cNvGrpSpPr/>
              <p:nvPr/>
            </p:nvGrpSpPr>
            <p:grpSpPr>
              <a:xfrm>
                <a:off x="0" y="8731"/>
                <a:ext cx="1385127" cy="468275"/>
                <a:chOff x="0" y="0"/>
                <a:chExt cx="1385126" cy="468274"/>
              </a:xfrm>
            </p:grpSpPr>
            <p:sp>
              <p:nvSpPr>
                <p:cNvPr id="309" name="```{r echo=TRUE}…"/>
                <p:cNvSpPr/>
                <p:nvPr/>
              </p:nvSpPr>
              <p:spPr>
                <a:xfrm>
                  <a:off x="0" y="0"/>
                  <a:ext cx="1140521" cy="468275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38100" tIns="38100" rIns="38100" bIns="38100" numCol="1" anchor="t">
                  <a:noAutofit/>
                </a:bodyPr>
                <a:lstStyle/>
                <a:p>
                  <a:pPr algn="l">
                    <a:lnSpc>
                      <a:spcPct val="80000"/>
                    </a:lnSpc>
                    <a:spcBef>
                      <a:spcPts val="200"/>
                    </a:spcBef>
                    <a:defRPr sz="8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r>
                    <a:t>```{r echo=TRUE}</a:t>
                  </a:r>
                </a:p>
                <a:p>
                  <a:pPr algn="l">
                    <a:lnSpc>
                      <a:spcPct val="80000"/>
                    </a:lnSpc>
                    <a:spcBef>
                      <a:spcPts val="200"/>
                    </a:spcBef>
                    <a:defRPr sz="8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r>
                    <a:t>getRversion()</a:t>
                  </a:r>
                </a:p>
                <a:p>
                  <a:pPr algn="l">
                    <a:lnSpc>
                      <a:spcPct val="80000"/>
                    </a:lnSpc>
                    <a:spcBef>
                      <a:spcPts val="200"/>
                    </a:spcBef>
                    <a:defRPr sz="8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r>
                    <a:t>```</a:t>
                  </a:r>
                </a:p>
              </p:txBody>
            </p:sp>
            <p:sp>
              <p:nvSpPr>
                <p:cNvPr id="310" name="Arrow"/>
                <p:cNvSpPr/>
                <p:nvPr/>
              </p:nvSpPr>
              <p:spPr>
                <a:xfrm>
                  <a:off x="1189232" y="70630"/>
                  <a:ext cx="195895" cy="214947"/>
                </a:xfrm>
                <a:prstGeom prst="rightArrow">
                  <a:avLst>
                    <a:gd name="adj1" fmla="val 41106"/>
                    <a:gd name="adj2" fmla="val 61101"/>
                  </a:avLst>
                </a:prstGeom>
                <a:solidFill>
                  <a:srgbClr val="7A4AA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defRPr sz="26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pic>
            <p:nvPicPr>
              <p:cNvPr id="312" name="Screen Shot 2016-02-29 at 3.03.57 PM.png" descr="Screen Shot 2016-02-29 at 3.03.57 PM.png"/>
              <p:cNvPicPr>
                <a:picLocks noChangeAspect="1"/>
              </p:cNvPicPr>
              <p:nvPr/>
            </p:nvPicPr>
            <p:blipFill>
              <a:blip r:embed="rId28">
                <a:extLst/>
              </a:blip>
              <a:stretch>
                <a:fillRect/>
              </a:stretch>
            </p:blipFill>
            <p:spPr>
              <a:xfrm>
                <a:off x="1432019" y="0"/>
                <a:ext cx="667493" cy="470606"/>
              </a:xfrm>
              <a:prstGeom prst="rect">
                <a:avLst/>
              </a:prstGeom>
              <a:ln w="952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</p:grpSp>
        <p:sp>
          <p:nvSpPr>
            <p:cNvPr id="314" name="Code chunks"/>
            <p:cNvSpPr/>
            <p:nvPr/>
          </p:nvSpPr>
          <p:spPr>
            <a:xfrm>
              <a:off x="1030172" y="0"/>
              <a:ext cx="1109413" cy="3002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1" sz="12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/>
              </a:pPr>
              <a:r>
                <a:rPr b="1"/>
                <a:t>Code chunks</a:t>
              </a:r>
            </a:p>
          </p:txBody>
        </p:sp>
        <p:grpSp>
          <p:nvGrpSpPr>
            <p:cNvPr id="317" name="Group"/>
            <p:cNvGrpSpPr/>
            <p:nvPr/>
          </p:nvGrpSpPr>
          <p:grpSpPr>
            <a:xfrm>
              <a:off x="0" y="168294"/>
              <a:ext cx="3050506" cy="406322"/>
              <a:chOff x="0" y="0"/>
              <a:chExt cx="3050505" cy="406320"/>
            </a:xfrm>
          </p:grpSpPr>
          <p:sp>
            <p:nvSpPr>
              <p:cNvPr id="315" name="One or more lines surrounded with ```{r} and ```. Place chunk options within curly braces, after r. Insert with"/>
              <p:cNvSpPr/>
              <p:nvPr/>
            </p:nvSpPr>
            <p:spPr>
              <a:xfrm>
                <a:off x="0" y="0"/>
                <a:ext cx="3050506" cy="406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l">
                  <a:lnSpc>
                    <a:spcPct val="8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1000"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One or more lines surrounded with </a:t>
                </a:r>
                <a:r>
                  <a:rPr b="1"/>
                  <a:t>```{r} </a:t>
                </a:r>
                <a:r>
                  <a:t>and </a:t>
                </a:r>
                <a:r>
                  <a:rPr b="1"/>
                  <a:t>```</a:t>
                </a:r>
                <a:r>
                  <a:t>. Place chunk options within curly braces, after </a:t>
                </a:r>
                <a:r>
                  <a:rPr b="1"/>
                  <a:t>r</a:t>
                </a:r>
                <a:r>
                  <a:t>. Insert with</a:t>
                </a:r>
              </a:p>
            </p:txBody>
          </p:sp>
          <p:pic>
            <p:nvPicPr>
              <p:cNvPr id="316" name="Screen Shot 2016-02-29 at 3.05.17 PM.png" descr="Screen Shot 2016-02-29 at 3.05.17 PM.png"/>
              <p:cNvPicPr>
                <a:picLocks noChangeAspect="1"/>
              </p:cNvPicPr>
              <p:nvPr/>
            </p:nvPicPr>
            <p:blipFill>
              <a:blip r:embed="rId29">
                <a:extLst/>
              </a:blip>
              <a:srcRect l="24757" t="25000" r="13269" b="10757"/>
              <a:stretch>
                <a:fillRect/>
              </a:stretch>
            </p:blipFill>
            <p:spPr>
              <a:xfrm>
                <a:off x="2777804" y="215859"/>
                <a:ext cx="176962" cy="1222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26" h="21417" fill="norm" stroke="1" extrusionOk="0">
                    <a:moveTo>
                      <a:pt x="7043" y="0"/>
                    </a:moveTo>
                    <a:cubicBezTo>
                      <a:pt x="409" y="0"/>
                      <a:pt x="203" y="307"/>
                      <a:pt x="43" y="11260"/>
                    </a:cubicBezTo>
                    <a:cubicBezTo>
                      <a:pt x="-74" y="19273"/>
                      <a:pt x="-37" y="19598"/>
                      <a:pt x="1298" y="20643"/>
                    </a:cubicBezTo>
                    <a:cubicBezTo>
                      <a:pt x="2352" y="21468"/>
                      <a:pt x="4722" y="21600"/>
                      <a:pt x="11098" y="21199"/>
                    </a:cubicBezTo>
                    <a:cubicBezTo>
                      <a:pt x="15715" y="20908"/>
                      <a:pt x="19727" y="20369"/>
                      <a:pt x="20029" y="19948"/>
                    </a:cubicBezTo>
                    <a:cubicBezTo>
                      <a:pt x="20370" y="19474"/>
                      <a:pt x="20120" y="19183"/>
                      <a:pt x="19354" y="19183"/>
                    </a:cubicBezTo>
                    <a:cubicBezTo>
                      <a:pt x="17339" y="19183"/>
                      <a:pt x="17369" y="17915"/>
                      <a:pt x="19498" y="14943"/>
                    </a:cubicBezTo>
                    <a:cubicBezTo>
                      <a:pt x="20600" y="13406"/>
                      <a:pt x="21526" y="11577"/>
                      <a:pt x="21526" y="10843"/>
                    </a:cubicBezTo>
                    <a:cubicBezTo>
                      <a:pt x="21526" y="8632"/>
                      <a:pt x="17118" y="3042"/>
                      <a:pt x="15781" y="3545"/>
                    </a:cubicBezTo>
                    <a:cubicBezTo>
                      <a:pt x="15030" y="3828"/>
                      <a:pt x="14162" y="3307"/>
                      <a:pt x="13319" y="2016"/>
                    </a:cubicBezTo>
                    <a:cubicBezTo>
                      <a:pt x="12144" y="214"/>
                      <a:pt x="11586" y="0"/>
                      <a:pt x="7043" y="0"/>
                    </a:cubicBezTo>
                    <a:close/>
                  </a:path>
                </a:pathLst>
              </a:cu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319" name="cache = FALSE…"/>
          <p:cNvSpPr/>
          <p:nvPr/>
        </p:nvSpPr>
        <p:spPr>
          <a:xfrm>
            <a:off x="420670" y="8398033"/>
            <a:ext cx="2456828" cy="196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/>
          <a:lstStyle/>
          <a:p>
            <a:pPr marL="88900" indent="-88900" algn="l">
              <a:lnSpc>
                <a:spcPct val="8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cache = FALSE</a:t>
            </a:r>
            <a:r>
              <a:t> </a:t>
            </a:r>
          </a:p>
          <a:p>
            <a:pPr marL="88900" algn="l">
              <a:lnSpc>
                <a:spcPct val="80000"/>
              </a:lnSpc>
              <a:spcBef>
                <a:spcPts val="600"/>
              </a:spcBef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r>
              <a:t>cache results for future knits</a:t>
            </a:r>
          </a:p>
          <a:p>
            <a:pPr marL="88900" indent="-88900" algn="l">
              <a:lnSpc>
                <a:spcPct val="8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cache.path = "cache/"</a:t>
            </a:r>
          </a:p>
          <a:p>
            <a:pPr marL="88900" algn="l">
              <a:lnSpc>
                <a:spcPct val="80000"/>
              </a:lnSpc>
              <a:spcBef>
                <a:spcPts val="600"/>
              </a:spcBef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r>
              <a:t>directory to save cached results in</a:t>
            </a:r>
          </a:p>
          <a:p>
            <a:pPr marL="88900" indent="-88900" algn="l">
              <a:lnSpc>
                <a:spcPct val="8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child = NULL</a:t>
            </a:r>
            <a:r>
              <a:t> </a:t>
            </a:r>
          </a:p>
          <a:p>
            <a:pPr marL="88900" algn="l">
              <a:lnSpc>
                <a:spcPct val="80000"/>
              </a:lnSpc>
              <a:spcBef>
                <a:spcPts val="600"/>
              </a:spcBef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r>
              <a:t>file(s) to knit and then include</a:t>
            </a:r>
          </a:p>
          <a:p>
            <a:pPr marL="88900" indent="-88900" algn="l">
              <a:lnSpc>
                <a:spcPct val="8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collapse = FALSE</a:t>
            </a:r>
            <a:r>
              <a:t> </a:t>
            </a:r>
          </a:p>
          <a:p>
            <a:pPr marL="88900" algn="l">
              <a:lnSpc>
                <a:spcPct val="80000"/>
              </a:lnSpc>
              <a:spcBef>
                <a:spcPts val="600"/>
              </a:spcBef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r>
              <a:t>collapse all output into single block</a:t>
            </a:r>
          </a:p>
          <a:p>
            <a:pPr marL="88900" indent="-88900" algn="l">
              <a:lnSpc>
                <a:spcPct val="8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comment = '##'</a:t>
            </a:r>
            <a:r>
              <a:t> </a:t>
            </a:r>
          </a:p>
          <a:p>
            <a:pPr marL="88900" algn="l">
              <a:lnSpc>
                <a:spcPct val="80000"/>
              </a:lnSpc>
              <a:spcBef>
                <a:spcPts val="600"/>
              </a:spcBef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r>
              <a:t>prefix for each line of results</a:t>
            </a:r>
          </a:p>
        </p:txBody>
      </p:sp>
      <p:sp>
        <p:nvSpPr>
          <p:cNvPr id="320" name="dependson = NULL…"/>
          <p:cNvSpPr/>
          <p:nvPr/>
        </p:nvSpPr>
        <p:spPr>
          <a:xfrm>
            <a:off x="2980596" y="8398033"/>
            <a:ext cx="2456829" cy="196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/>
          <a:lstStyle/>
          <a:p>
            <a:pPr marL="88900" indent="-88900" algn="l">
              <a:lnSpc>
                <a:spcPct val="8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dependson = NULL</a:t>
            </a:r>
            <a:r>
              <a:t> </a:t>
            </a:r>
          </a:p>
          <a:p>
            <a:pPr marL="88900" algn="l">
              <a:lnSpc>
                <a:spcPct val="80000"/>
              </a:lnSpc>
              <a:spcBef>
                <a:spcPts val="600"/>
              </a:spcBef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r>
              <a:t>chunk</a:t>
            </a:r>
            <a:r>
              <a:t> </a:t>
            </a:r>
            <a:r>
              <a:t>dependencies for caching</a:t>
            </a:r>
          </a:p>
          <a:p>
            <a:pPr marL="88900" indent="-88900" algn="l">
              <a:lnSpc>
                <a:spcPct val="8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echo = TRUE</a:t>
            </a:r>
            <a:r>
              <a:t> </a:t>
            </a:r>
          </a:p>
          <a:p>
            <a:pPr marL="88900" algn="l">
              <a:lnSpc>
                <a:spcPct val="80000"/>
              </a:lnSpc>
              <a:spcBef>
                <a:spcPts val="600"/>
              </a:spcBef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r>
              <a:t>Display code in output document</a:t>
            </a:r>
          </a:p>
          <a:p>
            <a:pPr marL="88900" indent="-88900" algn="l">
              <a:lnSpc>
                <a:spcPct val="8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engine = 'R'</a:t>
            </a:r>
          </a:p>
          <a:p>
            <a:pPr marL="88900" algn="l">
              <a:lnSpc>
                <a:spcPct val="80000"/>
              </a:lnSpc>
              <a:spcBef>
                <a:spcPts val="600"/>
              </a:spcBef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r>
              <a:t>code language used in chunk</a:t>
            </a:r>
          </a:p>
          <a:p>
            <a:pPr marL="88900" indent="-88900" algn="l">
              <a:lnSpc>
                <a:spcPct val="8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error = TRUE</a:t>
            </a:r>
            <a:r>
              <a:t> </a:t>
            </a:r>
          </a:p>
          <a:p>
            <a:pPr marL="88900" algn="l">
              <a:lnSpc>
                <a:spcPct val="80000"/>
              </a:lnSpc>
              <a:spcBef>
                <a:spcPts val="600"/>
              </a:spcBef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r>
              <a:t>stop render when error occurs</a:t>
            </a:r>
          </a:p>
          <a:p>
            <a:pPr marL="88900" indent="-88900" algn="l">
              <a:lnSpc>
                <a:spcPct val="8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eval = TRUE</a:t>
            </a:r>
          </a:p>
          <a:p>
            <a:pPr marL="88900" algn="l">
              <a:lnSpc>
                <a:spcPct val="80000"/>
              </a:lnSpc>
              <a:spcBef>
                <a:spcPts val="600"/>
              </a:spcBef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r>
              <a:t>Run code in chunk</a:t>
            </a:r>
          </a:p>
        </p:txBody>
      </p:sp>
      <p:sp>
        <p:nvSpPr>
          <p:cNvPr id="321" name="message = TRUE…"/>
          <p:cNvSpPr/>
          <p:nvPr/>
        </p:nvSpPr>
        <p:spPr>
          <a:xfrm>
            <a:off x="8100449" y="8398033"/>
            <a:ext cx="2456829" cy="196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/>
          <a:lstStyle/>
          <a:p>
            <a:pPr marL="88900" indent="-88900" algn="l">
              <a:lnSpc>
                <a:spcPct val="8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message = TRUE</a:t>
            </a:r>
          </a:p>
          <a:p>
            <a:pPr marL="88900" algn="l">
              <a:lnSpc>
                <a:spcPct val="80000"/>
              </a:lnSpc>
              <a:spcBef>
                <a:spcPts val="600"/>
              </a:spcBef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r>
              <a:t>display code messages in document</a:t>
            </a:r>
          </a:p>
          <a:p>
            <a:pPr marL="88900" indent="-88900" algn="l">
              <a:lnSpc>
                <a:spcPct val="8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results = 'markup'</a:t>
            </a:r>
            <a:r>
              <a:t> </a:t>
            </a:r>
          </a:p>
          <a:p>
            <a:pPr marL="88900" algn="l">
              <a:lnSpc>
                <a:spcPct val="80000"/>
              </a:lnSpc>
              <a:spcBef>
                <a:spcPts val="100"/>
              </a:spcBef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r>
              <a:t>'asis' - passthrough results</a:t>
            </a:r>
          </a:p>
          <a:p>
            <a:pPr marL="88900" algn="l">
              <a:lnSpc>
                <a:spcPct val="80000"/>
              </a:lnSpc>
              <a:spcBef>
                <a:spcPts val="100"/>
              </a:spcBef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r>
              <a:t>'hide' - do not display results</a:t>
            </a:r>
          </a:p>
          <a:p>
            <a:pPr marL="88900" algn="l">
              <a:lnSpc>
                <a:spcPct val="80000"/>
              </a:lnSpc>
              <a:spcBef>
                <a:spcPts val="1100"/>
              </a:spcBef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r>
              <a:t>'hold' - put all results below all code</a:t>
            </a:r>
          </a:p>
          <a:p>
            <a:pPr marL="88900" indent="-88900" algn="l">
              <a:lnSpc>
                <a:spcPct val="8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tidy = FALSE</a:t>
            </a:r>
          </a:p>
          <a:p>
            <a:pPr marL="88900" algn="l">
              <a:lnSpc>
                <a:spcPct val="80000"/>
              </a:lnSpc>
              <a:spcBef>
                <a:spcPts val="600"/>
              </a:spcBef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r>
              <a:t>tidy code for display</a:t>
            </a:r>
          </a:p>
          <a:p>
            <a:pPr marL="88900" indent="-88900" algn="l">
              <a:lnSpc>
                <a:spcPct val="8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warning = TRUE</a:t>
            </a:r>
          </a:p>
          <a:p>
            <a:pPr marL="88900" algn="l">
              <a:lnSpc>
                <a:spcPct val="80000"/>
              </a:lnSpc>
              <a:spcBef>
                <a:spcPts val="600"/>
              </a:spcBef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r>
              <a:t>display code warnings in document</a:t>
            </a:r>
          </a:p>
        </p:txBody>
      </p:sp>
      <p:sp>
        <p:nvSpPr>
          <p:cNvPr id="322" name="fig.align = 'default'…"/>
          <p:cNvSpPr/>
          <p:nvPr/>
        </p:nvSpPr>
        <p:spPr>
          <a:xfrm>
            <a:off x="5540523" y="8401677"/>
            <a:ext cx="2456828" cy="1964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/>
          <a:lstStyle/>
          <a:p>
            <a:pPr marL="88900" indent="-88900" algn="l">
              <a:lnSpc>
                <a:spcPct val="8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fig.align = 'default'</a:t>
            </a:r>
            <a:r>
              <a:t> </a:t>
            </a:r>
          </a:p>
          <a:p>
            <a:pPr marL="88900" algn="l">
              <a:lnSpc>
                <a:spcPct val="80000"/>
              </a:lnSpc>
              <a:spcBef>
                <a:spcPts val="600"/>
              </a:spcBef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r>
              <a:t>'left', 'right', or 'center'</a:t>
            </a:r>
          </a:p>
          <a:p>
            <a:pPr marL="88900" indent="-88900" algn="l">
              <a:lnSpc>
                <a:spcPct val="8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fig.cap = NULL</a:t>
            </a:r>
            <a:r>
              <a:t> </a:t>
            </a:r>
          </a:p>
          <a:p>
            <a:pPr marL="88900" algn="l">
              <a:lnSpc>
                <a:spcPct val="80000"/>
              </a:lnSpc>
              <a:spcBef>
                <a:spcPts val="600"/>
              </a:spcBef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r>
              <a:t>figure caption as character string</a:t>
            </a:r>
          </a:p>
          <a:p>
            <a:pPr marL="88900" indent="-88900" algn="l">
              <a:lnSpc>
                <a:spcPct val="8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fig.height, fig.width</a:t>
            </a:r>
          </a:p>
          <a:p>
            <a:pPr marL="88900" algn="l">
              <a:lnSpc>
                <a:spcPct val="80000"/>
              </a:lnSpc>
              <a:spcBef>
                <a:spcPts val="600"/>
              </a:spcBef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r>
              <a:t>Dimensions of plots in inches</a:t>
            </a:r>
          </a:p>
          <a:p>
            <a:pPr marL="88900" indent="-88900" algn="l">
              <a:lnSpc>
                <a:spcPct val="8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highlight = TRUE</a:t>
            </a:r>
          </a:p>
          <a:p>
            <a:pPr marL="88900" algn="l">
              <a:lnSpc>
                <a:spcPct val="80000"/>
              </a:lnSpc>
              <a:spcBef>
                <a:spcPts val="600"/>
              </a:spcBef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r>
              <a:t>highlight source code</a:t>
            </a:r>
          </a:p>
          <a:p>
            <a:pPr marL="88900" indent="-88900" algn="l">
              <a:lnSpc>
                <a:spcPct val="8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include = TRUE</a:t>
            </a:r>
            <a:r>
              <a:t> </a:t>
            </a:r>
          </a:p>
          <a:p>
            <a:pPr marL="88900" algn="l">
              <a:lnSpc>
                <a:spcPct val="80000"/>
              </a:lnSpc>
              <a:spcBef>
                <a:spcPts val="600"/>
              </a:spcBef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r>
              <a:t>Include chunk after running</a:t>
            </a:r>
          </a:p>
        </p:txBody>
      </p:sp>
      <p:sp>
        <p:nvSpPr>
          <p:cNvPr id="323" name="Line"/>
          <p:cNvSpPr/>
          <p:nvPr/>
        </p:nvSpPr>
        <p:spPr>
          <a:xfrm flipV="1">
            <a:off x="370490" y="8393199"/>
            <a:ext cx="10030810" cy="1"/>
          </a:xfrm>
          <a:prstGeom prst="line">
            <a:avLst/>
          </a:prstGeom>
          <a:ln>
            <a:solidFill>
              <a:srgbClr val="7A4AAA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324" name="Important chunk options"/>
          <p:cNvSpPr/>
          <p:nvPr/>
        </p:nvSpPr>
        <p:spPr>
          <a:xfrm>
            <a:off x="368728" y="8169758"/>
            <a:ext cx="167785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7A4AA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Important chunk options</a:t>
            </a:r>
          </a:p>
        </p:txBody>
      </p:sp>
      <p:sp>
        <p:nvSpPr>
          <p:cNvPr id="325" name="Parameterize your documents to reuse with different inputs (e.g., data sets, values, etc.)"/>
          <p:cNvSpPr/>
          <p:nvPr/>
        </p:nvSpPr>
        <p:spPr>
          <a:xfrm>
            <a:off x="10739795" y="7160164"/>
            <a:ext cx="2664032" cy="53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Parameterize your documents to reuse with different inputs (e.g., data sets, values, etc.)</a:t>
            </a:r>
          </a:p>
        </p:txBody>
      </p:sp>
      <p:grpSp>
        <p:nvGrpSpPr>
          <p:cNvPr id="328" name="Group"/>
          <p:cNvGrpSpPr/>
          <p:nvPr/>
        </p:nvGrpSpPr>
        <p:grpSpPr>
          <a:xfrm>
            <a:off x="10534134" y="7458826"/>
            <a:ext cx="1922090" cy="617767"/>
            <a:chOff x="0" y="0"/>
            <a:chExt cx="1922089" cy="617765"/>
          </a:xfrm>
        </p:grpSpPr>
        <p:sp>
          <p:nvSpPr>
            <p:cNvPr id="326" name="Add parameters"/>
            <p:cNvSpPr/>
            <p:nvPr/>
          </p:nvSpPr>
          <p:spPr>
            <a:xfrm>
              <a:off x="356461" y="107952"/>
              <a:ext cx="1565629" cy="300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1" sz="12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/>
              </a:pPr>
              <a:r>
                <a:rPr b="1"/>
                <a:t>Add parameters</a:t>
              </a:r>
            </a:p>
          </p:txBody>
        </p:sp>
        <p:sp>
          <p:nvSpPr>
            <p:cNvPr id="327" name="1"/>
            <p:cNvSpPr/>
            <p:nvPr/>
          </p:nvSpPr>
          <p:spPr>
            <a:xfrm>
              <a:off x="0" y="0"/>
              <a:ext cx="332569" cy="617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 defTabSz="385572">
                <a:lnSpc>
                  <a:spcPct val="90000"/>
                </a:lnSpc>
                <a:defRPr b="1" sz="33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 sz="5808"/>
              </a:pPr>
              <a:r>
                <a:rPr b="1" sz="3300"/>
                <a:t>1</a:t>
              </a:r>
            </a:p>
          </p:txBody>
        </p:sp>
      </p:grpSp>
      <p:sp>
        <p:nvSpPr>
          <p:cNvPr id="329" name="Create and set parameters in the header as sub-values of params"/>
          <p:cNvSpPr/>
          <p:nvPr/>
        </p:nvSpPr>
        <p:spPr>
          <a:xfrm>
            <a:off x="10885172" y="7753274"/>
            <a:ext cx="1334314" cy="670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r>
              <a:t>Create and set parameters in the header as sub-values of </a:t>
            </a:r>
            <a:r>
              <a:rPr b="1"/>
              <a:t>params</a:t>
            </a:r>
          </a:p>
        </p:txBody>
      </p:sp>
      <p:sp>
        <p:nvSpPr>
          <p:cNvPr id="330" name="---…"/>
          <p:cNvSpPr/>
          <p:nvPr/>
        </p:nvSpPr>
        <p:spPr>
          <a:xfrm>
            <a:off x="12234643" y="7643722"/>
            <a:ext cx="1254805" cy="7625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 algn="l">
              <a:lnSpc>
                <a:spcPct val="80000"/>
              </a:lnSpc>
              <a:spcBef>
                <a:spcPts val="200"/>
              </a:spcBef>
              <a:defRPr sz="800">
                <a:latin typeface="Helvetica"/>
                <a:ea typeface="Helvetica"/>
                <a:cs typeface="Helvetica"/>
                <a:sym typeface="Helvetica"/>
              </a:defRPr>
            </a:pPr>
            <a:r>
              <a:t>---</a:t>
            </a:r>
          </a:p>
          <a:p>
            <a:pPr algn="l">
              <a:lnSpc>
                <a:spcPct val="80000"/>
              </a:lnSpc>
              <a:spcBef>
                <a:spcPts val="200"/>
              </a:spcBef>
              <a:defRPr sz="800">
                <a:latin typeface="Helvetica"/>
                <a:ea typeface="Helvetica"/>
                <a:cs typeface="Helvetica"/>
                <a:sym typeface="Helvetica"/>
              </a:defRPr>
            </a:pPr>
            <a:r>
              <a:t>params: </a:t>
            </a:r>
          </a:p>
          <a:p>
            <a:pPr algn="l">
              <a:lnSpc>
                <a:spcPct val="80000"/>
              </a:lnSpc>
              <a:spcBef>
                <a:spcPts val="200"/>
              </a:spcBef>
              <a:defRPr sz="800">
                <a:latin typeface="Helvetica"/>
                <a:ea typeface="Helvetica"/>
                <a:cs typeface="Helvetica"/>
                <a:sym typeface="Helvetica"/>
              </a:defRPr>
            </a:pPr>
            <a:r>
              <a:t>  n: 100</a:t>
            </a:r>
          </a:p>
          <a:p>
            <a:pPr algn="l">
              <a:lnSpc>
                <a:spcPct val="80000"/>
              </a:lnSpc>
              <a:spcBef>
                <a:spcPts val="200"/>
              </a:spcBef>
              <a:defRPr sz="800">
                <a:latin typeface="Helvetica"/>
                <a:ea typeface="Helvetica"/>
                <a:cs typeface="Helvetica"/>
                <a:sym typeface="Helvetica"/>
              </a:defRPr>
            </a:pPr>
            <a:r>
              <a:t>  d: !r Sys.Date()</a:t>
            </a:r>
          </a:p>
          <a:p>
            <a:pPr algn="l">
              <a:lnSpc>
                <a:spcPct val="80000"/>
              </a:lnSpc>
              <a:spcBef>
                <a:spcPts val="200"/>
              </a:spcBef>
              <a:defRPr sz="800">
                <a:latin typeface="Helvetica"/>
                <a:ea typeface="Helvetica"/>
                <a:cs typeface="Helvetica"/>
                <a:sym typeface="Helvetica"/>
              </a:defRPr>
            </a:pPr>
            <a:r>
              <a:t>---</a:t>
            </a:r>
          </a:p>
        </p:txBody>
      </p:sp>
      <p:grpSp>
        <p:nvGrpSpPr>
          <p:cNvPr id="333" name="Group"/>
          <p:cNvGrpSpPr/>
          <p:nvPr/>
        </p:nvGrpSpPr>
        <p:grpSpPr>
          <a:xfrm>
            <a:off x="10534134" y="8266162"/>
            <a:ext cx="1922090" cy="617767"/>
            <a:chOff x="0" y="0"/>
            <a:chExt cx="1922089" cy="617765"/>
          </a:xfrm>
        </p:grpSpPr>
        <p:sp>
          <p:nvSpPr>
            <p:cNvPr id="331" name="Call parameters"/>
            <p:cNvSpPr/>
            <p:nvPr/>
          </p:nvSpPr>
          <p:spPr>
            <a:xfrm>
              <a:off x="356461" y="129678"/>
              <a:ext cx="1565629" cy="3002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1" sz="12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/>
              </a:pPr>
              <a:r>
                <a:rPr b="1"/>
                <a:t>Call parameters</a:t>
              </a:r>
            </a:p>
          </p:txBody>
        </p:sp>
        <p:sp>
          <p:nvSpPr>
            <p:cNvPr id="332" name="2"/>
            <p:cNvSpPr/>
            <p:nvPr/>
          </p:nvSpPr>
          <p:spPr>
            <a:xfrm>
              <a:off x="0" y="0"/>
              <a:ext cx="332569" cy="617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 defTabSz="385572">
                <a:lnSpc>
                  <a:spcPct val="90000"/>
                </a:lnSpc>
                <a:defRPr b="1" sz="33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 sz="5808"/>
              </a:pPr>
              <a:r>
                <a:rPr b="1" sz="3300"/>
                <a:t>2</a:t>
              </a:r>
            </a:p>
          </p:txBody>
        </p:sp>
      </p:grpSp>
      <p:sp>
        <p:nvSpPr>
          <p:cNvPr id="334" name="Call parameter values in code as params$&lt;name&gt;"/>
          <p:cNvSpPr/>
          <p:nvPr/>
        </p:nvSpPr>
        <p:spPr>
          <a:xfrm>
            <a:off x="10899220" y="8595884"/>
            <a:ext cx="1264330" cy="5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r>
              <a:t>Call parameter values in code as </a:t>
            </a:r>
            <a:r>
              <a:rPr b="1"/>
              <a:t>params$&lt;name&gt;</a:t>
            </a:r>
          </a:p>
        </p:txBody>
      </p:sp>
      <p:sp>
        <p:nvSpPr>
          <p:cNvPr id="335" name="Today’s date…"/>
          <p:cNvSpPr/>
          <p:nvPr/>
        </p:nvSpPr>
        <p:spPr>
          <a:xfrm>
            <a:off x="12247343" y="8579808"/>
            <a:ext cx="1254805" cy="3673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 algn="l">
              <a:lnSpc>
                <a:spcPct val="80000"/>
              </a:lnSpc>
              <a:spcBef>
                <a:spcPts val="200"/>
              </a:spcBef>
              <a:defRPr sz="800">
                <a:latin typeface="Helvetica"/>
                <a:ea typeface="Helvetica"/>
                <a:cs typeface="Helvetica"/>
                <a:sym typeface="Helvetica"/>
              </a:defRPr>
            </a:pPr>
            <a:r>
              <a:t>Today’s date </a:t>
            </a:r>
          </a:p>
          <a:p>
            <a:pPr algn="l">
              <a:lnSpc>
                <a:spcPct val="80000"/>
              </a:lnSpc>
              <a:spcBef>
                <a:spcPts val="200"/>
              </a:spcBef>
              <a:defRPr sz="800">
                <a:latin typeface="Helvetica"/>
                <a:ea typeface="Helvetica"/>
                <a:cs typeface="Helvetica"/>
                <a:sym typeface="Helvetica"/>
              </a:defRPr>
            </a:pPr>
            <a:r>
              <a:t>is `r params$d`</a:t>
            </a:r>
          </a:p>
        </p:txBody>
      </p:sp>
      <p:grpSp>
        <p:nvGrpSpPr>
          <p:cNvPr id="338" name="Group"/>
          <p:cNvGrpSpPr/>
          <p:nvPr/>
        </p:nvGrpSpPr>
        <p:grpSpPr>
          <a:xfrm>
            <a:off x="10534134" y="9003720"/>
            <a:ext cx="1922090" cy="617766"/>
            <a:chOff x="0" y="0"/>
            <a:chExt cx="1922089" cy="617765"/>
          </a:xfrm>
        </p:grpSpPr>
        <p:sp>
          <p:nvSpPr>
            <p:cNvPr id="336" name="Set parameters"/>
            <p:cNvSpPr/>
            <p:nvPr/>
          </p:nvSpPr>
          <p:spPr>
            <a:xfrm>
              <a:off x="356461" y="82552"/>
              <a:ext cx="1565629" cy="300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l"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1" sz="12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/>
              </a:pPr>
              <a:r>
                <a:rPr b="1"/>
                <a:t>Set parameters</a:t>
              </a:r>
            </a:p>
          </p:txBody>
        </p:sp>
        <p:sp>
          <p:nvSpPr>
            <p:cNvPr id="337" name="3"/>
            <p:cNvSpPr/>
            <p:nvPr/>
          </p:nvSpPr>
          <p:spPr>
            <a:xfrm>
              <a:off x="0" y="0"/>
              <a:ext cx="332569" cy="617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 defTabSz="385572">
                <a:lnSpc>
                  <a:spcPct val="90000"/>
                </a:lnSpc>
                <a:defRPr b="1" sz="33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 sz="5808"/>
              </a:pPr>
              <a:r>
                <a:rPr b="1" sz="3300"/>
                <a:t>3</a:t>
              </a:r>
            </a:p>
          </p:txBody>
        </p:sp>
      </p:grpSp>
      <p:sp>
        <p:nvSpPr>
          <p:cNvPr id="339" name="Set values wth Knit with parameters or the params argument of render():"/>
          <p:cNvSpPr/>
          <p:nvPr/>
        </p:nvSpPr>
        <p:spPr>
          <a:xfrm>
            <a:off x="10885172" y="9216766"/>
            <a:ext cx="1426782" cy="802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r>
              <a:t>Set values wth </a:t>
            </a:r>
            <a:r>
              <a:rPr b="1"/>
              <a:t>Knit with parameters</a:t>
            </a:r>
            <a:r>
              <a:t> or the params argument of render():</a:t>
            </a:r>
          </a:p>
        </p:txBody>
      </p:sp>
      <p:sp>
        <p:nvSpPr>
          <p:cNvPr id="340" name="render(&quot;doc.Rmd&quot;,…"/>
          <p:cNvSpPr/>
          <p:nvPr/>
        </p:nvSpPr>
        <p:spPr>
          <a:xfrm>
            <a:off x="10683320" y="9835276"/>
            <a:ext cx="2884392" cy="53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r>
              <a:t>render("doc.Rmd", </a:t>
            </a:r>
          </a:p>
          <a:p>
            <a:pPr indent="63500" algn="l">
              <a:lnSpc>
                <a:spcPct val="80000"/>
              </a:lnSpc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r>
              <a:t>  params = list(n = 1, d = as.Date("2015-01-01"))</a:t>
            </a:r>
          </a:p>
        </p:txBody>
      </p:sp>
      <p:pic>
        <p:nvPicPr>
          <p:cNvPr id="341" name="Screen Shot 2016-02-29 at 4.53.30 PM.png" descr="Screen Shot 2016-02-29 at 4.53.30 PM.png"/>
          <p:cNvPicPr>
            <a:picLocks noChangeAspect="1"/>
          </p:cNvPicPr>
          <p:nvPr/>
        </p:nvPicPr>
        <p:blipFill>
          <a:blip r:embed="rId30">
            <a:extLst/>
          </a:blip>
          <a:stretch>
            <a:fillRect/>
          </a:stretch>
        </p:blipFill>
        <p:spPr>
          <a:xfrm>
            <a:off x="12246095" y="9210095"/>
            <a:ext cx="1257301" cy="873824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sp>
        <p:nvSpPr>
          <p:cNvPr id="342" name="Indent 2 spaces"/>
          <p:cNvSpPr/>
          <p:nvPr/>
        </p:nvSpPr>
        <p:spPr>
          <a:xfrm>
            <a:off x="12827316" y="7687033"/>
            <a:ext cx="632223" cy="3524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49" y="0"/>
                </a:moveTo>
                <a:cubicBezTo>
                  <a:pt x="2818" y="0"/>
                  <a:pt x="2386" y="775"/>
                  <a:pt x="2386" y="1727"/>
                </a:cubicBezTo>
                <a:lnTo>
                  <a:pt x="2386" y="17246"/>
                </a:lnTo>
                <a:lnTo>
                  <a:pt x="0" y="18949"/>
                </a:lnTo>
                <a:lnTo>
                  <a:pt x="2617" y="20846"/>
                </a:lnTo>
                <a:cubicBezTo>
                  <a:pt x="2792" y="21273"/>
                  <a:pt x="3031" y="21600"/>
                  <a:pt x="3349" y="21600"/>
                </a:cubicBezTo>
                <a:lnTo>
                  <a:pt x="20651" y="21600"/>
                </a:lnTo>
                <a:cubicBezTo>
                  <a:pt x="21182" y="21600"/>
                  <a:pt x="21600" y="20825"/>
                  <a:pt x="21600" y="19873"/>
                </a:cubicBezTo>
                <a:lnTo>
                  <a:pt x="21600" y="1727"/>
                </a:lnTo>
                <a:cubicBezTo>
                  <a:pt x="21600" y="775"/>
                  <a:pt x="21182" y="0"/>
                  <a:pt x="20651" y="0"/>
                </a:cubicBezTo>
                <a:lnTo>
                  <a:pt x="3349" y="0"/>
                </a:lnTo>
                <a:close/>
              </a:path>
            </a:pathLst>
          </a:custGeom>
          <a:solidFill>
            <a:srgbClr val="7A4AAA">
              <a:alpha val="6989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defRPr b="1" sz="9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Indent 2 spaces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"/>
          <p:cNvSpPr/>
          <p:nvPr/>
        </p:nvSpPr>
        <p:spPr>
          <a:xfrm>
            <a:off x="7671390" y="5864721"/>
            <a:ext cx="1650156" cy="4465361"/>
          </a:xfrm>
          <a:prstGeom prst="roundRect">
            <a:avLst>
              <a:gd name="adj" fmla="val 0"/>
            </a:avLst>
          </a:prstGeom>
          <a:solidFill>
            <a:srgbClr val="7A4AAA">
              <a:alpha val="20245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345" name="Too few grid points means a poor approximation of continuous surfaces, too many points slows down model fitting.…"/>
          <p:cNvSpPr/>
          <p:nvPr/>
        </p:nvSpPr>
        <p:spPr>
          <a:xfrm>
            <a:off x="7710714" y="8412740"/>
            <a:ext cx="1628828" cy="1765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Too few grid points means a poor approximation of continuous surfaces, too many points slows down model fitting. 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Rule of thumb is spacing &lt; 1*sigma, and try for 1000-3000 grid points.</a:t>
            </a:r>
          </a:p>
        </p:txBody>
      </p:sp>
      <p:sp>
        <p:nvSpPr>
          <p:cNvPr id="346" name="Rounded Rectangle"/>
          <p:cNvSpPr/>
          <p:nvPr/>
        </p:nvSpPr>
        <p:spPr>
          <a:xfrm>
            <a:off x="9318634" y="4651959"/>
            <a:ext cx="4390791" cy="5678287"/>
          </a:xfrm>
          <a:prstGeom prst="roundRect">
            <a:avLst>
              <a:gd name="adj" fmla="val 869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347" name="Rounded Rectangle"/>
          <p:cNvSpPr/>
          <p:nvPr/>
        </p:nvSpPr>
        <p:spPr>
          <a:xfrm>
            <a:off x="330644" y="7058056"/>
            <a:ext cx="2230143" cy="3280796"/>
          </a:xfrm>
          <a:prstGeom prst="roundRect">
            <a:avLst>
              <a:gd name="adj" fmla="val 1708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348" name="Rounded Rectangle"/>
          <p:cNvSpPr/>
          <p:nvPr/>
        </p:nvSpPr>
        <p:spPr>
          <a:xfrm>
            <a:off x="336891" y="1472208"/>
            <a:ext cx="4390791" cy="5410199"/>
          </a:xfrm>
          <a:prstGeom prst="roundRect">
            <a:avLst>
              <a:gd name="adj" fmla="val 869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349" name="Rounded Rectangle"/>
          <p:cNvSpPr/>
          <p:nvPr/>
        </p:nvSpPr>
        <p:spPr>
          <a:xfrm>
            <a:off x="4870494" y="1560755"/>
            <a:ext cx="4390791" cy="4204660"/>
          </a:xfrm>
          <a:prstGeom prst="roundRect">
            <a:avLst>
              <a:gd name="adj" fmla="val 908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350" name="Rounded Rectangle"/>
          <p:cNvSpPr/>
          <p:nvPr/>
        </p:nvSpPr>
        <p:spPr>
          <a:xfrm>
            <a:off x="9303766" y="1423064"/>
            <a:ext cx="4386809" cy="3180555"/>
          </a:xfrm>
          <a:prstGeom prst="roundRect">
            <a:avLst>
              <a:gd name="adj" fmla="val 1200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351" name="(1) Make the detector/trap file"/>
          <p:cNvSpPr/>
          <p:nvPr/>
        </p:nvSpPr>
        <p:spPr>
          <a:xfrm>
            <a:off x="351325" y="1472208"/>
            <a:ext cx="4401144" cy="217619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(</a:t>
            </a:r>
            <a:r>
              <a:rPr b="1"/>
              <a:t>1)</a:t>
            </a:r>
            <a:r>
              <a:rPr b="1"/>
              <a:t> Make the detector/trap file</a:t>
            </a:r>
          </a:p>
        </p:txBody>
      </p:sp>
      <p:grpSp>
        <p:nvGrpSpPr>
          <p:cNvPr id="361" name="Group"/>
          <p:cNvGrpSpPr/>
          <p:nvPr/>
        </p:nvGrpSpPr>
        <p:grpSpPr>
          <a:xfrm>
            <a:off x="8431693" y="-27737"/>
            <a:ext cx="3453264" cy="1480124"/>
            <a:chOff x="166770" y="-187430"/>
            <a:chExt cx="3453262" cy="1480122"/>
          </a:xfrm>
        </p:grpSpPr>
        <p:sp>
          <p:nvSpPr>
            <p:cNvPr id="352" name="Set up data…"/>
            <p:cNvSpPr/>
            <p:nvPr/>
          </p:nvSpPr>
          <p:spPr>
            <a:xfrm>
              <a:off x="659698" y="-187431"/>
              <a:ext cx="2408752" cy="14801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b="1">
                  <a:solidFill>
                    <a:schemeClr val="accent1"/>
                  </a:solidFill>
                </a:rPr>
                <a:t>Set up data </a:t>
              </a:r>
              <a:endParaRPr b="1">
                <a:solidFill>
                  <a:schemeClr val="accent1"/>
                </a:solidFill>
              </a:endParaRP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5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The R package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secr</a:t>
              </a:r>
              <a:r>
                <a:t> provides methods for estimating animal density from SCR data under many different conditions. This sheet summarizes getting your data into the format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secr</a:t>
              </a:r>
              <a:r>
                <a:t> wants. </a:t>
              </a:r>
            </a:p>
          </p:txBody>
        </p:sp>
        <p:grpSp>
          <p:nvGrpSpPr>
            <p:cNvPr id="356" name="Group"/>
            <p:cNvGrpSpPr/>
            <p:nvPr/>
          </p:nvGrpSpPr>
          <p:grpSpPr>
            <a:xfrm>
              <a:off x="166770" y="458315"/>
              <a:ext cx="368832" cy="146172"/>
              <a:chOff x="0" y="0"/>
              <a:chExt cx="368830" cy="146171"/>
            </a:xfrm>
          </p:grpSpPr>
          <p:sp>
            <p:nvSpPr>
              <p:cNvPr id="353" name="Arrow"/>
              <p:cNvSpPr/>
              <p:nvPr/>
            </p:nvSpPr>
            <p:spPr>
              <a:xfrm rot="6636000">
                <a:off x="-19523" y="46579"/>
                <a:ext cx="135708" cy="52257"/>
              </a:xfrm>
              <a:prstGeom prst="rightArrow">
                <a:avLst>
                  <a:gd name="adj1" fmla="val 32563"/>
                  <a:gd name="adj2" fmla="val 999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927" tIns="40927" rIns="40927" bIns="40927" numCol="1" anchor="ctr">
                <a:noAutofit/>
              </a:bodyPr>
              <a:lstStyle/>
              <a:p>
                <a:pPr defTabSz="459787"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354" name="Arrow"/>
              <p:cNvSpPr/>
              <p:nvPr/>
            </p:nvSpPr>
            <p:spPr>
              <a:xfrm rot="4164000">
                <a:off x="252646" y="46579"/>
                <a:ext cx="135707" cy="52257"/>
              </a:xfrm>
              <a:prstGeom prst="rightArrow">
                <a:avLst>
                  <a:gd name="adj1" fmla="val 32563"/>
                  <a:gd name="adj2" fmla="val 999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927" tIns="40927" rIns="40927" bIns="40927" numCol="1" anchor="ctr">
                <a:noAutofit/>
              </a:bodyPr>
              <a:lstStyle/>
              <a:p>
                <a:pPr defTabSz="459787"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355" name="Arrow"/>
              <p:cNvSpPr/>
              <p:nvPr/>
            </p:nvSpPr>
            <p:spPr>
              <a:xfrm rot="5400000">
                <a:off x="117504" y="52189"/>
                <a:ext cx="135708" cy="52258"/>
              </a:xfrm>
              <a:prstGeom prst="rightArrow">
                <a:avLst>
                  <a:gd name="adj1" fmla="val 32563"/>
                  <a:gd name="adj2" fmla="val 999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927" tIns="40927" rIns="40927" bIns="40927" numCol="1" anchor="ctr">
                <a:noAutofit/>
              </a:bodyPr>
              <a:lstStyle/>
              <a:p>
                <a:pPr defTabSz="459787"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grpSp>
          <p:nvGrpSpPr>
            <p:cNvPr id="360" name="Group"/>
            <p:cNvGrpSpPr/>
            <p:nvPr/>
          </p:nvGrpSpPr>
          <p:grpSpPr>
            <a:xfrm>
              <a:off x="3251202" y="496415"/>
              <a:ext cx="368832" cy="146172"/>
              <a:chOff x="0" y="0"/>
              <a:chExt cx="368830" cy="146171"/>
            </a:xfrm>
          </p:grpSpPr>
          <p:sp>
            <p:nvSpPr>
              <p:cNvPr id="357" name="Arrow"/>
              <p:cNvSpPr/>
              <p:nvPr/>
            </p:nvSpPr>
            <p:spPr>
              <a:xfrm rot="6636000">
                <a:off x="-19523" y="46579"/>
                <a:ext cx="135708" cy="52257"/>
              </a:xfrm>
              <a:prstGeom prst="rightArrow">
                <a:avLst>
                  <a:gd name="adj1" fmla="val 32563"/>
                  <a:gd name="adj2" fmla="val 999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927" tIns="40927" rIns="40927" bIns="40927" numCol="1" anchor="ctr">
                <a:noAutofit/>
              </a:bodyPr>
              <a:lstStyle/>
              <a:p>
                <a:pPr defTabSz="459787"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358" name="Arrow"/>
              <p:cNvSpPr/>
              <p:nvPr/>
            </p:nvSpPr>
            <p:spPr>
              <a:xfrm rot="4164000">
                <a:off x="252646" y="46579"/>
                <a:ext cx="135707" cy="52257"/>
              </a:xfrm>
              <a:prstGeom prst="rightArrow">
                <a:avLst>
                  <a:gd name="adj1" fmla="val 32563"/>
                  <a:gd name="adj2" fmla="val 999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927" tIns="40927" rIns="40927" bIns="40927" numCol="1" anchor="ctr">
                <a:noAutofit/>
              </a:bodyPr>
              <a:lstStyle/>
              <a:p>
                <a:pPr defTabSz="459787"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359" name="Arrow"/>
              <p:cNvSpPr/>
              <p:nvPr/>
            </p:nvSpPr>
            <p:spPr>
              <a:xfrm rot="5400000">
                <a:off x="117504" y="52189"/>
                <a:ext cx="135708" cy="52258"/>
              </a:xfrm>
              <a:prstGeom prst="rightArrow">
                <a:avLst>
                  <a:gd name="adj1" fmla="val 32563"/>
                  <a:gd name="adj2" fmla="val 999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927" tIns="40927" rIns="40927" bIns="40927" numCol="1" anchor="ctr">
                <a:noAutofit/>
              </a:bodyPr>
              <a:lstStyle/>
              <a:p>
                <a:pPr defTabSz="459787"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</p:grpSp>
      <p:sp>
        <p:nvSpPr>
          <p:cNvPr id="362" name="Setting up data for analysis with secr"/>
          <p:cNvSpPr/>
          <p:nvPr>
            <p:ph type="title"/>
          </p:nvPr>
        </p:nvSpPr>
        <p:spPr>
          <a:xfrm>
            <a:off x="265965" y="221755"/>
            <a:ext cx="4390792" cy="981140"/>
          </a:xfrm>
          <a:prstGeom prst="rect">
            <a:avLst/>
          </a:prstGeom>
        </p:spPr>
        <p:txBody>
          <a:bodyPr lIns="0" tIns="0" rIns="0" bIns="0"/>
          <a:lstStyle/>
          <a:p>
            <a:pPr defTabSz="262889">
              <a:lnSpc>
                <a:spcPct val="80000"/>
              </a:lnSpc>
              <a:defRPr sz="3959">
                <a:solidFill>
                  <a:srgbClr val="7A4AA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Setting up data</a:t>
            </a:r>
            <a:r>
              <a:t> </a:t>
            </a:r>
            <a:r>
              <a:rPr sz="3239"/>
              <a:t>for analysis with secr</a:t>
            </a:r>
          </a:p>
        </p:txBody>
      </p:sp>
      <p:sp>
        <p:nvSpPr>
          <p:cNvPr id="363" name="Learn more about the material shown here with the secr vignettes: secr-overview, secr-datainput, secr-tutorial, secr-habitatmasks (available at https://www.otago.ac.nz/density/SECRinR.html)"/>
          <p:cNvSpPr/>
          <p:nvPr/>
        </p:nvSpPr>
        <p:spPr>
          <a:xfrm>
            <a:off x="173832" y="10329809"/>
            <a:ext cx="11441409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defRPr sz="900">
                <a:latin typeface="Helvetica"/>
                <a:ea typeface="Helvetica"/>
                <a:cs typeface="Helvetica"/>
                <a:sym typeface="Helvetica"/>
              </a:defRPr>
            </a:pPr>
            <a:r>
              <a:t>Learn more about the material shown here with the secr vignettes: secr-overview, secr-datainput, secr-tutorial, secr-habitatmasks (available at </a:t>
            </a:r>
            <a:r>
              <a:rPr u="sng">
                <a:hlinkClick r:id="rId2" invalidUrl="" action="" tgtFrame="" tooltip="" history="1" highlightClick="0" endSnd="0"/>
              </a:rPr>
              <a:t>https://www.otago.ac.nz/density/SECRinR.html</a:t>
            </a:r>
            <a:r>
              <a:t>)</a:t>
            </a:r>
          </a:p>
        </p:txBody>
      </p:sp>
      <p:sp>
        <p:nvSpPr>
          <p:cNvPr id="364" name="Rounded Rectangle"/>
          <p:cNvSpPr/>
          <p:nvPr/>
        </p:nvSpPr>
        <p:spPr>
          <a:xfrm>
            <a:off x="4870141" y="5858748"/>
            <a:ext cx="2761644" cy="4465361"/>
          </a:xfrm>
          <a:prstGeom prst="roundRect">
            <a:avLst>
              <a:gd name="adj" fmla="val 1380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365" name="(5) Add mask covariates"/>
          <p:cNvSpPr/>
          <p:nvPr/>
        </p:nvSpPr>
        <p:spPr>
          <a:xfrm>
            <a:off x="4874534" y="5916698"/>
            <a:ext cx="2752857" cy="217619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b="1"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(5</a:t>
            </a:r>
            <a:r>
              <a:t>) </a:t>
            </a:r>
            <a:r>
              <a:t>Add mask covariates</a:t>
            </a:r>
          </a:p>
        </p:txBody>
      </p:sp>
      <p:sp>
        <p:nvSpPr>
          <p:cNvPr id="366" name="Group"/>
          <p:cNvSpPr/>
          <p:nvPr/>
        </p:nvSpPr>
        <p:spPr>
          <a:xfrm>
            <a:off x="5708798" y="50062"/>
            <a:ext cx="2476741" cy="1379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chemeClr val="accent1"/>
                </a:solidFill>
              </a:rPr>
              <a:t>Gather SCR data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50">
                <a:latin typeface="Helvetica"/>
                <a:ea typeface="Helvetica"/>
                <a:cs typeface="Helvetica"/>
                <a:sym typeface="Helvetica"/>
              </a:defRPr>
            </a:pPr>
            <a:r>
              <a:t>SCR surveys use detectors at fixed locations to record the presence of individually identifiable animals at those locations. Detectors can be camera-traps, hair snares and dung surveys, live-captures, or acoustic detectors.</a:t>
            </a:r>
          </a:p>
        </p:txBody>
      </p:sp>
      <p:sp>
        <p:nvSpPr>
          <p:cNvPr id="367" name="Group"/>
          <p:cNvSpPr/>
          <p:nvPr/>
        </p:nvSpPr>
        <p:spPr>
          <a:xfrm>
            <a:off x="11940612" y="228100"/>
            <a:ext cx="1773695" cy="1145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chemeClr val="accent1"/>
                </a:solidFill>
              </a:rPr>
              <a:t>Analyze data </a:t>
            </a:r>
            <a:endParaRPr b="1">
              <a:solidFill>
                <a:schemeClr val="accent1"/>
              </a:solidFill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50">
                <a:latin typeface="Helvetica"/>
                <a:ea typeface="Helvetica"/>
                <a:cs typeface="Helvetica"/>
                <a:sym typeface="Helvetica"/>
              </a:defRPr>
            </a:pPr>
            <a:r>
              <a:t>Once the data has been set up, use it to build SCR models and extract results on animal density and abundance, detectability, and important covariates.</a:t>
            </a:r>
          </a:p>
        </p:txBody>
      </p:sp>
      <p:sp>
        <p:nvSpPr>
          <p:cNvPr id="368" name="Debug Mode"/>
          <p:cNvSpPr/>
          <p:nvPr/>
        </p:nvSpPr>
        <p:spPr>
          <a:xfrm>
            <a:off x="10525116" y="1477512"/>
            <a:ext cx="3101306" cy="217618"/>
          </a:xfrm>
          <a:prstGeom prst="roundRect">
            <a:avLst>
              <a:gd name="adj" fmla="val 17917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Debug Mode</a:t>
            </a:r>
          </a:p>
        </p:txBody>
      </p:sp>
      <p:sp>
        <p:nvSpPr>
          <p:cNvPr id="369" name="(3) Read it all in"/>
          <p:cNvSpPr/>
          <p:nvPr/>
        </p:nvSpPr>
        <p:spPr>
          <a:xfrm>
            <a:off x="9312484" y="1477512"/>
            <a:ext cx="4326639" cy="217618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(3</a:t>
            </a:r>
            <a:r>
              <a:rPr b="1"/>
              <a:t>) </a:t>
            </a:r>
            <a:r>
              <a:rPr b="1"/>
              <a:t>Read it all in</a:t>
            </a:r>
          </a:p>
        </p:txBody>
      </p:sp>
      <p:sp>
        <p:nvSpPr>
          <p:cNvPr id="370" name="A session is a sampling block that is treated as independent.…"/>
          <p:cNvSpPr/>
          <p:nvPr/>
        </p:nvSpPr>
        <p:spPr>
          <a:xfrm>
            <a:off x="323185" y="7312421"/>
            <a:ext cx="2245062" cy="2419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/>
          <a:lstStyle/>
          <a:p>
            <a:pPr algn="l">
              <a:lnSpc>
                <a:spcPct val="80000"/>
              </a:lnSpc>
              <a:spcBef>
                <a:spcPts val="5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A </a:t>
            </a:r>
            <a:r>
              <a:rPr b="1"/>
              <a:t>session</a:t>
            </a:r>
            <a:r>
              <a:t> is a sampling block that is treated as </a:t>
            </a:r>
            <a:r>
              <a:rPr b="1"/>
              <a:t>independent.</a:t>
            </a:r>
          </a:p>
          <a:p>
            <a:pPr algn="l">
              <a:lnSpc>
                <a:spcPct val="80000"/>
              </a:lnSpc>
              <a:spcBef>
                <a:spcPts val="5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Can be spatial (arrays far apart enough that no animals are detected on both) or temporal.</a:t>
            </a:r>
          </a:p>
          <a:p>
            <a:pPr algn="l">
              <a:lnSpc>
                <a:spcPct val="80000"/>
              </a:lnSpc>
              <a:spcBef>
                <a:spcPts val="5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 </a:t>
            </a:r>
          </a:p>
        </p:txBody>
      </p:sp>
      <p:sp>
        <p:nvSpPr>
          <p:cNvPr id="371" name="Constructing masks from detectors with make.mask"/>
          <p:cNvSpPr/>
          <p:nvPr/>
        </p:nvSpPr>
        <p:spPr>
          <a:xfrm>
            <a:off x="9405156" y="5861286"/>
            <a:ext cx="436205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solidFill>
                  <a:srgbClr val="7A4AA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Constructing masks from detectors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make.mask</a:t>
            </a:r>
          </a:p>
        </p:txBody>
      </p:sp>
      <p:graphicFrame>
        <p:nvGraphicFramePr>
          <p:cNvPr id="372" name="Table"/>
          <p:cNvGraphicFramePr/>
          <p:nvPr/>
        </p:nvGraphicFramePr>
        <p:xfrm>
          <a:off x="589469" y="2357844"/>
          <a:ext cx="3898335" cy="112184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638968"/>
                <a:gridCol w="396605"/>
                <a:gridCol w="395216"/>
                <a:gridCol w="918429"/>
                <a:gridCol w="264247"/>
                <a:gridCol w="644586"/>
                <a:gridCol w="555090"/>
              </a:tblGrid>
              <a:tr h="277284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sym typeface="Helvetica"/>
                        </a:rPr>
                        <a:t>TrapID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sym typeface="Helvetica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sym typeface="Helvetica"/>
                        </a:rPr>
                        <a:t>Y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sym typeface="Helvetica"/>
                        </a:rPr>
                        <a:t>Effort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sym typeface="Helvetica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sym typeface="Helvetica"/>
                        </a:rPr>
                        <a:t>tri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sym typeface="Helvetica"/>
                        </a:rPr>
                        <a:t>temp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277284"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10 20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277284"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10 19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277284"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0  20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/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31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75" name="Group"/>
          <p:cNvGrpSpPr/>
          <p:nvPr/>
        </p:nvGrpSpPr>
        <p:grpSpPr>
          <a:xfrm>
            <a:off x="559782" y="3377162"/>
            <a:ext cx="4020114" cy="882905"/>
            <a:chOff x="0" y="0"/>
            <a:chExt cx="4020113" cy="882903"/>
          </a:xfrm>
        </p:grpSpPr>
        <p:sp>
          <p:nvSpPr>
            <p:cNvPr id="373" name="1"/>
            <p:cNvSpPr/>
            <p:nvPr/>
          </p:nvSpPr>
          <p:spPr>
            <a:xfrm>
              <a:off x="0" y="0"/>
              <a:ext cx="475304" cy="8829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>
                <a:lnSpc>
                  <a:spcPct val="90000"/>
                </a:lnSpc>
                <a:defRPr b="1"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/>
              </a:pPr>
              <a:r>
                <a:rPr b="1"/>
                <a:t>1</a:t>
              </a:r>
            </a:p>
          </p:txBody>
        </p:sp>
        <p:sp>
          <p:nvSpPr>
            <p:cNvPr id="374" name="TrapID, X, and Y must be specified in the order given. X and Y must be in UTM coordinates."/>
            <p:cNvSpPr/>
            <p:nvPr/>
          </p:nvSpPr>
          <p:spPr>
            <a:xfrm>
              <a:off x="442246" y="121986"/>
              <a:ext cx="3577868" cy="6389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algn="l">
                <a:lnSpc>
                  <a:spcPct val="90000"/>
                </a:lnSpc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T</a:t>
              </a:r>
              <a:r>
                <a:rPr b="1"/>
                <a:t>rapID</a:t>
              </a:r>
              <a:r>
                <a:t>, </a:t>
              </a:r>
              <a:r>
                <a:rPr b="1"/>
                <a:t>X</a:t>
              </a:r>
              <a:r>
                <a:t>, and </a:t>
              </a:r>
              <a:r>
                <a:rPr b="1"/>
                <a:t>Y </a:t>
              </a:r>
              <a:r>
                <a:t>must be specified in the order given. </a:t>
              </a:r>
              <a:r>
                <a:rPr b="1"/>
                <a:t>X</a:t>
              </a:r>
              <a:r>
                <a:t> and </a:t>
              </a:r>
              <a:r>
                <a:rPr b="1"/>
                <a:t>Y</a:t>
              </a:r>
              <a:r>
                <a:t> must be in UTM coordinates.</a:t>
              </a:r>
            </a:p>
          </p:txBody>
        </p:sp>
      </p:grpSp>
      <p:grpSp>
        <p:nvGrpSpPr>
          <p:cNvPr id="378" name="Group"/>
          <p:cNvGrpSpPr/>
          <p:nvPr/>
        </p:nvGrpSpPr>
        <p:grpSpPr>
          <a:xfrm>
            <a:off x="573692" y="3974590"/>
            <a:ext cx="4156242" cy="877326"/>
            <a:chOff x="0" y="0"/>
            <a:chExt cx="4156241" cy="877325"/>
          </a:xfrm>
        </p:grpSpPr>
        <p:sp>
          <p:nvSpPr>
            <p:cNvPr id="376" name="2"/>
            <p:cNvSpPr/>
            <p:nvPr/>
          </p:nvSpPr>
          <p:spPr>
            <a:xfrm>
              <a:off x="0" y="0"/>
              <a:ext cx="472301" cy="877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>
                <a:lnSpc>
                  <a:spcPct val="90000"/>
                </a:lnSpc>
                <a:defRPr b="1"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/>
              </a:pPr>
              <a:r>
                <a:rPr b="1"/>
                <a:t>2</a:t>
              </a:r>
            </a:p>
          </p:txBody>
        </p:sp>
        <p:sp>
          <p:nvSpPr>
            <p:cNvPr id="377" name="Effort records number of days each detector recorded for (optional). One value per occasion, separated by white space"/>
            <p:cNvSpPr/>
            <p:nvPr/>
          </p:nvSpPr>
          <p:spPr>
            <a:xfrm>
              <a:off x="439452" y="121215"/>
              <a:ext cx="3716790" cy="6348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algn="l">
                <a:lnSpc>
                  <a:spcPct val="90000"/>
                </a:lnSpc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b="1"/>
                <a:t>Effort</a:t>
              </a:r>
              <a:r>
                <a:t> records number of days each detector recorded for (optional). One value per occasion, separated by white space</a:t>
              </a:r>
            </a:p>
          </p:txBody>
        </p:sp>
      </p:grpSp>
      <p:grpSp>
        <p:nvGrpSpPr>
          <p:cNvPr id="381" name="Group"/>
          <p:cNvGrpSpPr/>
          <p:nvPr/>
        </p:nvGrpSpPr>
        <p:grpSpPr>
          <a:xfrm>
            <a:off x="550083" y="5168029"/>
            <a:ext cx="3977781" cy="877327"/>
            <a:chOff x="0" y="0"/>
            <a:chExt cx="3977780" cy="877325"/>
          </a:xfrm>
        </p:grpSpPr>
        <p:sp>
          <p:nvSpPr>
            <p:cNvPr id="379" name="4"/>
            <p:cNvSpPr/>
            <p:nvPr/>
          </p:nvSpPr>
          <p:spPr>
            <a:xfrm>
              <a:off x="0" y="0"/>
              <a:ext cx="472301" cy="877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>
                <a:lnSpc>
                  <a:spcPct val="90000"/>
                </a:lnSpc>
                <a:defRPr b="1"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/>
              </a:pPr>
              <a:r>
                <a:rPr b="1"/>
                <a:t>4</a:t>
              </a:r>
            </a:p>
          </p:txBody>
        </p:sp>
        <p:sp>
          <p:nvSpPr>
            <p:cNvPr id="380" name="Other variables record values of any covariates at the traps (optional)."/>
            <p:cNvSpPr/>
            <p:nvPr/>
          </p:nvSpPr>
          <p:spPr>
            <a:xfrm>
              <a:off x="422519" y="121215"/>
              <a:ext cx="3555262" cy="6348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>
                <a:lnSpc>
                  <a:spcPct val="90000"/>
                </a:lnSpc>
                <a:defRPr sz="12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Other variables record values of any covariates at the traps (optional).</a:t>
              </a:r>
            </a:p>
          </p:txBody>
        </p:sp>
      </p:grpSp>
      <p:sp>
        <p:nvSpPr>
          <p:cNvPr id="382" name="Trap-specific variables only needed if detection function parameters vary across traps (g0, lambda0, sigma).…"/>
          <p:cNvSpPr/>
          <p:nvPr/>
        </p:nvSpPr>
        <p:spPr>
          <a:xfrm>
            <a:off x="305741" y="5913715"/>
            <a:ext cx="4311240" cy="1109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Trap-specific variables only needed if detection function parameters vary across traps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g0, lambda0, sigma</a:t>
            </a:r>
            <a:r>
              <a:t>).</a:t>
            </a:r>
          </a:p>
          <a:p>
            <a:pPr marL="177800"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If using multiple sessions (see below), need one file per session.</a:t>
            </a:r>
          </a:p>
          <a:p>
            <a:pPr marL="177800"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Save as a .csv or .txt file to read into R later.</a:t>
            </a:r>
          </a:p>
        </p:txBody>
      </p:sp>
      <p:sp>
        <p:nvSpPr>
          <p:cNvPr id="383" name="(2) Make the capture history file"/>
          <p:cNvSpPr/>
          <p:nvPr/>
        </p:nvSpPr>
        <p:spPr>
          <a:xfrm>
            <a:off x="4891265" y="1477512"/>
            <a:ext cx="4326639" cy="217618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(2</a:t>
            </a:r>
            <a:r>
              <a:rPr b="1"/>
              <a:t>) </a:t>
            </a:r>
            <a:r>
              <a:rPr b="1"/>
              <a:t>Make the capture history file</a:t>
            </a:r>
          </a:p>
        </p:txBody>
      </p:sp>
      <p:sp>
        <p:nvSpPr>
          <p:cNvPr id="384" name="Each line of trapfile contains the location of each detector (e.g. camera), plus any extra information about that detector."/>
          <p:cNvSpPr/>
          <p:nvPr/>
        </p:nvSpPr>
        <p:spPr>
          <a:xfrm>
            <a:off x="307942" y="1759913"/>
            <a:ext cx="4376198" cy="437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Each line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trapfile</a:t>
            </a:r>
            <a:r>
              <a:t> contains the location of each detector (e.g. camera), plus any extra information about that detector.</a:t>
            </a:r>
          </a:p>
        </p:txBody>
      </p:sp>
      <p:sp>
        <p:nvSpPr>
          <p:cNvPr id="385" name="Each line of capthist contains one detection, with ID variables recordings information about that detection."/>
          <p:cNvSpPr/>
          <p:nvPr/>
        </p:nvSpPr>
        <p:spPr>
          <a:xfrm>
            <a:off x="4873503" y="1766369"/>
            <a:ext cx="4303707" cy="437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Each line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capthist</a:t>
            </a:r>
            <a:r>
              <a:t> contains one detection, with ID variables recordings information about that detection.</a:t>
            </a:r>
          </a:p>
        </p:txBody>
      </p:sp>
      <p:sp>
        <p:nvSpPr>
          <p:cNvPr id="386" name="Sessions"/>
          <p:cNvSpPr/>
          <p:nvPr/>
        </p:nvSpPr>
        <p:spPr>
          <a:xfrm>
            <a:off x="329931" y="7056181"/>
            <a:ext cx="2206169" cy="213905"/>
          </a:xfrm>
          <a:prstGeom prst="roundRect">
            <a:avLst>
              <a:gd name="adj" fmla="val 17380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Sessions</a:t>
            </a:r>
          </a:p>
        </p:txBody>
      </p:sp>
      <p:sp>
        <p:nvSpPr>
          <p:cNvPr id="387" name="Mask covariates are used to model density (D), not detection parameters (g0, lambda0, sigma)."/>
          <p:cNvSpPr/>
          <p:nvPr/>
        </p:nvSpPr>
        <p:spPr>
          <a:xfrm>
            <a:off x="4857794" y="6155016"/>
            <a:ext cx="2750819" cy="62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Mask covariates are used to model density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t>), not detection parameters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g0, lambda0, sigma</a:t>
            </a:r>
            <a:r>
              <a:t>).</a:t>
            </a:r>
          </a:p>
        </p:txBody>
      </p:sp>
      <p:sp>
        <p:nvSpPr>
          <p:cNvPr id="388" name="my_traps &lt;- traps(ch)…"/>
          <p:cNvSpPr/>
          <p:nvPr/>
        </p:nvSpPr>
        <p:spPr>
          <a:xfrm>
            <a:off x="9393574" y="6104027"/>
            <a:ext cx="4152349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76200" indent="-76200"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my_traps &lt;- traps(ch)</a:t>
            </a:r>
          </a:p>
          <a:p>
            <a:pPr marL="76200" indent="-76200"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my_mask &lt;- make.mask(my_traps, buffer = 24000, spacing = 1000, type = "trapbuffer")</a:t>
            </a:r>
          </a:p>
        </p:txBody>
      </p:sp>
      <p:graphicFrame>
        <p:nvGraphicFramePr>
          <p:cNvPr id="389" name="Table"/>
          <p:cNvGraphicFramePr/>
          <p:nvPr/>
        </p:nvGraphicFramePr>
        <p:xfrm>
          <a:off x="5122718" y="2324923"/>
          <a:ext cx="3876433" cy="104281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965933"/>
                <a:gridCol w="965933"/>
                <a:gridCol w="965933"/>
                <a:gridCol w="965933"/>
              </a:tblGrid>
              <a:tr h="257527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sym typeface="Helvetica"/>
                        </a:rPr>
                        <a:t>Session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sym typeface="Helvetica"/>
                        </a:rPr>
                        <a:t>Animal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sym typeface="Helvetica"/>
                        </a:rPr>
                        <a:t>Occasion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sym typeface="Helvetica"/>
                        </a:rPr>
                        <a:t>TrapID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257527"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z001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</a:tr>
              <a:tr h="257527"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z174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</a:tr>
              <a:tr h="257527"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z024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92" name="Group"/>
          <p:cNvGrpSpPr/>
          <p:nvPr/>
        </p:nvGrpSpPr>
        <p:grpSpPr>
          <a:xfrm>
            <a:off x="4983015" y="3348470"/>
            <a:ext cx="4165749" cy="914889"/>
            <a:chOff x="0" y="0"/>
            <a:chExt cx="4165747" cy="914888"/>
          </a:xfrm>
        </p:grpSpPr>
        <p:sp>
          <p:nvSpPr>
            <p:cNvPr id="390" name="1"/>
            <p:cNvSpPr/>
            <p:nvPr/>
          </p:nvSpPr>
          <p:spPr>
            <a:xfrm>
              <a:off x="0" y="0"/>
              <a:ext cx="492523" cy="9148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>
                <a:lnSpc>
                  <a:spcPct val="90000"/>
                </a:lnSpc>
                <a:defRPr b="1" sz="5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 sz="8800"/>
              </a:pPr>
              <a:r>
                <a:rPr b="1" sz="5000"/>
                <a:t>1</a:t>
              </a:r>
            </a:p>
          </p:txBody>
        </p:sp>
        <p:sp>
          <p:nvSpPr>
            <p:cNvPr id="391" name="Each detection is recorded as a session identifier, animal identifier, occasion identifier."/>
            <p:cNvSpPr/>
            <p:nvPr/>
          </p:nvSpPr>
          <p:spPr>
            <a:xfrm>
              <a:off x="458267" y="126405"/>
              <a:ext cx="3707481" cy="662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algn="l">
                <a:lnSpc>
                  <a:spcPct val="90000"/>
                </a:lnSpc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Each detection is recorded as a </a:t>
              </a:r>
              <a:r>
                <a:rPr b="1"/>
                <a:t>session</a:t>
              </a:r>
              <a:r>
                <a:t> identifier, </a:t>
              </a:r>
              <a:r>
                <a:rPr b="1"/>
                <a:t>animal</a:t>
              </a:r>
              <a:r>
                <a:t> identifier, </a:t>
              </a:r>
              <a:r>
                <a:rPr b="1"/>
                <a:t>occasion</a:t>
              </a:r>
              <a:r>
                <a:t> identifier.</a:t>
              </a:r>
            </a:p>
          </p:txBody>
        </p:sp>
      </p:grpSp>
      <p:grpSp>
        <p:nvGrpSpPr>
          <p:cNvPr id="395" name="Group"/>
          <p:cNvGrpSpPr/>
          <p:nvPr/>
        </p:nvGrpSpPr>
        <p:grpSpPr>
          <a:xfrm>
            <a:off x="4993342" y="4059404"/>
            <a:ext cx="4186416" cy="919429"/>
            <a:chOff x="0" y="0"/>
            <a:chExt cx="4186415" cy="919427"/>
          </a:xfrm>
        </p:grpSpPr>
        <p:sp>
          <p:nvSpPr>
            <p:cNvPr id="393" name="2"/>
            <p:cNvSpPr/>
            <p:nvPr/>
          </p:nvSpPr>
          <p:spPr>
            <a:xfrm>
              <a:off x="0" y="0"/>
              <a:ext cx="494966" cy="9194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>
                <a:lnSpc>
                  <a:spcPct val="90000"/>
                </a:lnSpc>
                <a:defRPr b="1" sz="5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 sz="8800"/>
              </a:pPr>
              <a:r>
                <a:rPr b="1" sz="5000"/>
                <a:t>2</a:t>
              </a:r>
            </a:p>
          </p:txBody>
        </p:sp>
        <p:sp>
          <p:nvSpPr>
            <p:cNvPr id="394" name="Each detection includes a detector identifier, either as trapID (as above) or as X- and Y-coordinates (replace trapID with two columns X, and Y)"/>
            <p:cNvSpPr/>
            <p:nvPr/>
          </p:nvSpPr>
          <p:spPr>
            <a:xfrm>
              <a:off x="460541" y="127033"/>
              <a:ext cx="3725875" cy="665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algn="l">
                <a:lnSpc>
                  <a:spcPct val="90000"/>
                </a:lnSpc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Each detection includes a detector identifier, either as </a:t>
              </a:r>
              <a:r>
                <a:rPr b="1"/>
                <a:t>trapID </a:t>
              </a:r>
              <a:r>
                <a:t>(as above) or as X- and Y-coordinates (replace </a:t>
              </a:r>
              <a:r>
                <a:rPr b="1"/>
                <a:t>trapID </a:t>
              </a:r>
              <a:r>
                <a:t>with two columns </a:t>
              </a:r>
              <a:r>
                <a:rPr b="1"/>
                <a:t>X</a:t>
              </a:r>
              <a:r>
                <a:t>, and </a:t>
              </a:r>
              <a:r>
                <a:rPr b="1"/>
                <a:t>Y)</a:t>
              </a:r>
              <a:r>
                <a:t> </a:t>
              </a:r>
            </a:p>
          </p:txBody>
        </p:sp>
      </p:grpSp>
      <p:sp>
        <p:nvSpPr>
          <p:cNvPr id="396" name="If you only use one session or occasion, include a column of 1’s (the columns must appear in capthist).…"/>
          <p:cNvSpPr/>
          <p:nvPr/>
        </p:nvSpPr>
        <p:spPr>
          <a:xfrm>
            <a:off x="4793645" y="4963004"/>
            <a:ext cx="4311240" cy="807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If you only use one session or occasion, include a column of 1’s (the columns must appear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capthist</a:t>
            </a:r>
            <a:r>
              <a:t>).</a:t>
            </a:r>
          </a:p>
          <a:p>
            <a:pPr marL="177800"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Save as a .csv or .txt file to read into R later.</a:t>
            </a:r>
          </a:p>
        </p:txBody>
      </p:sp>
      <p:sp>
        <p:nvSpPr>
          <p:cNvPr id="397" name="Line"/>
          <p:cNvSpPr/>
          <p:nvPr/>
        </p:nvSpPr>
        <p:spPr>
          <a:xfrm>
            <a:off x="1048704" y="3131763"/>
            <a:ext cx="7356110" cy="1"/>
          </a:xfrm>
          <a:prstGeom prst="line">
            <a:avLst/>
          </a:prstGeom>
          <a:ln w="50800">
            <a:solidFill>
              <a:schemeClr val="accent2"/>
            </a:solidFill>
            <a:prstDash val="sysDot"/>
            <a:miter lim="400000"/>
            <a:headEnd type="diamond"/>
            <a:tailEnd type="diamond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398" name="Load both your trapfile and capthist files with read.capthist."/>
          <p:cNvSpPr/>
          <p:nvPr/>
        </p:nvSpPr>
        <p:spPr>
          <a:xfrm>
            <a:off x="9375984" y="1739538"/>
            <a:ext cx="4303707" cy="448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Load both your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trapfile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capthist</a:t>
            </a:r>
            <a:r>
              <a:t> files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read.capthist</a:t>
            </a:r>
            <a:r>
              <a:t>.</a:t>
            </a:r>
          </a:p>
        </p:txBody>
      </p:sp>
      <p:sp>
        <p:nvSpPr>
          <p:cNvPr id="399" name="ch &lt;- read.capthist(captfile = “ch.csv”, trapfile = “tf.csv”, detector = &quot;count&quot;, fmt = &quot;trapID&quot;, trapcovnames = c(“tri”, “temp), binary.usage = FALSE)"/>
          <p:cNvSpPr/>
          <p:nvPr/>
        </p:nvSpPr>
        <p:spPr>
          <a:xfrm>
            <a:off x="9451768" y="2184581"/>
            <a:ext cx="4022671" cy="83304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marL="127000" indent="-127000" algn="l">
              <a:defRPr sz="1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ch &lt;- read.capthist(captfile = “ch.csv”, trapfile = “tf.csv”, detector = "count", fmt = "trapID", trapcovnames = c(“tri”, “temp), binary.usage = FALSE)</a:t>
            </a:r>
          </a:p>
        </p:txBody>
      </p:sp>
      <p:sp>
        <p:nvSpPr>
          <p:cNvPr id="400" name="captfile, trapfile - the CSV files made in the previous steps.…"/>
          <p:cNvSpPr/>
          <p:nvPr/>
        </p:nvSpPr>
        <p:spPr>
          <a:xfrm>
            <a:off x="9432718" y="3189189"/>
            <a:ext cx="4186416" cy="1480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/>
          <a:lstStyle/>
          <a:p>
            <a:pPr marL="88900" indent="-88900" algn="l">
              <a:lnSpc>
                <a:spcPct val="80000"/>
              </a:lnSpc>
              <a:spcBef>
                <a:spcPts val="5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captfile, trapfile </a:t>
            </a:r>
            <a:r>
              <a:rPr sz="1100"/>
              <a:t>- the CSV files made in the previous steps.</a:t>
            </a:r>
          </a:p>
          <a:p>
            <a:pPr marL="88900" indent="-88900" algn="l">
              <a:lnSpc>
                <a:spcPct val="80000"/>
              </a:lnSpc>
              <a:spcBef>
                <a:spcPts val="5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detector </a:t>
            </a:r>
            <a:r>
              <a:rPr sz="1100"/>
              <a:t>- specifies the type of detector you have. Most camera trap surveys will use “multi”, “proximity” or “count”.</a:t>
            </a:r>
            <a:endParaRPr sz="1100"/>
          </a:p>
          <a:p>
            <a:pPr marL="88900" indent="-88900" algn="l">
              <a:lnSpc>
                <a:spcPct val="80000"/>
              </a:lnSpc>
              <a:spcBef>
                <a:spcPts val="5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fmt </a:t>
            </a:r>
            <a:r>
              <a:rPr sz="1100"/>
              <a:t>- if trapID used as detector identifier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capthist </a:t>
            </a:r>
            <a:r>
              <a:rPr sz="1100"/>
              <a:t>then </a:t>
            </a:r>
            <a:r>
              <a:rPr sz="1100">
                <a:latin typeface="Courier New"/>
                <a:ea typeface="Courier New"/>
                <a:cs typeface="Courier New"/>
                <a:sym typeface="Courier New"/>
              </a:rPr>
              <a:t>fmt = “trapID”</a:t>
            </a:r>
            <a:r>
              <a:rPr sz="1100"/>
              <a:t>. If X and Y used then </a:t>
            </a:r>
            <a:r>
              <a:rPr sz="1100">
                <a:latin typeface="Courier New"/>
                <a:ea typeface="Courier New"/>
                <a:cs typeface="Courier New"/>
                <a:sym typeface="Courier New"/>
              </a:rPr>
              <a:t>fmt = “XY”.</a:t>
            </a:r>
            <a:endParaRPr sz="1100"/>
          </a:p>
          <a:p>
            <a:pPr marL="88900" indent="-88900" algn="l">
              <a:lnSpc>
                <a:spcPct val="80000"/>
              </a:lnSpc>
              <a:spcBef>
                <a:spcPts val="5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trapcovnames </a:t>
            </a:r>
            <a:r>
              <a:rPr sz="1100"/>
              <a:t>- names of covariates in </a:t>
            </a:r>
            <a:r>
              <a:rPr sz="1100">
                <a:latin typeface="Courier New"/>
                <a:ea typeface="Courier New"/>
                <a:cs typeface="Courier New"/>
                <a:sym typeface="Courier New"/>
              </a:rPr>
              <a:t>trapfile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88900" indent="-88900" algn="l">
              <a:lnSpc>
                <a:spcPct val="80000"/>
              </a:lnSpc>
              <a:spcBef>
                <a:spcPts val="5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binary.usage </a:t>
            </a:r>
            <a:r>
              <a:rPr sz="1100"/>
              <a:t>- indicates continuous effort variable present.</a:t>
            </a:r>
          </a:p>
        </p:txBody>
      </p:sp>
      <p:sp>
        <p:nvSpPr>
          <p:cNvPr id="401" name="(4) Make the habitat mask"/>
          <p:cNvSpPr/>
          <p:nvPr/>
        </p:nvSpPr>
        <p:spPr>
          <a:xfrm>
            <a:off x="9318634" y="4684054"/>
            <a:ext cx="4388450" cy="217619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(4</a:t>
            </a:r>
            <a:r>
              <a:rPr b="1"/>
              <a:t>) </a:t>
            </a:r>
            <a:r>
              <a:rPr b="1"/>
              <a:t>Make the habitat mask</a:t>
            </a:r>
          </a:p>
        </p:txBody>
      </p:sp>
      <p:sp>
        <p:nvSpPr>
          <p:cNvPr id="402" name="A mask is a set of square grid cells representing habitat in the vicinity of detectors that is potentially occupied."/>
          <p:cNvSpPr/>
          <p:nvPr/>
        </p:nvSpPr>
        <p:spPr>
          <a:xfrm>
            <a:off x="9345317" y="4923265"/>
            <a:ext cx="4303708" cy="477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 defTabSz="457200">
              <a:lnSpc>
                <a:spcPts val="2900"/>
              </a:lnSpc>
              <a:spcBef>
                <a:spcPts val="12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A mask is a </a:t>
            </a:r>
            <a:r>
              <a:rPr b="1"/>
              <a:t>set of square grid cells</a:t>
            </a:r>
            <a:r>
              <a:t> representing habitat </a:t>
            </a:r>
            <a:r>
              <a:rPr b="1"/>
              <a:t>in the vicinity of detectors</a:t>
            </a:r>
            <a:r>
              <a:t> that is </a:t>
            </a:r>
            <a:r>
              <a:rPr b="1"/>
              <a:t>potentially occupied</a:t>
            </a:r>
            <a:r>
              <a:t>. </a:t>
            </a:r>
          </a:p>
        </p:txBody>
      </p:sp>
      <p:sp>
        <p:nvSpPr>
          <p:cNvPr id="403" name="Important options"/>
          <p:cNvSpPr/>
          <p:nvPr/>
        </p:nvSpPr>
        <p:spPr>
          <a:xfrm>
            <a:off x="9445418" y="3004570"/>
            <a:ext cx="4035371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7A4AA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Important options</a:t>
            </a:r>
          </a:p>
        </p:txBody>
      </p:sp>
      <p:sp>
        <p:nvSpPr>
          <p:cNvPr id="404" name="Remember that my_mask_df must include the buffer region."/>
          <p:cNvSpPr/>
          <p:nvPr/>
        </p:nvSpPr>
        <p:spPr>
          <a:xfrm>
            <a:off x="9360149" y="8573558"/>
            <a:ext cx="4261641" cy="297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Remember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my_mask_df</a:t>
            </a:r>
            <a:r>
              <a:t> must include the buffer region.</a:t>
            </a:r>
          </a:p>
        </p:txBody>
      </p:sp>
      <p:sp>
        <p:nvSpPr>
          <p:cNvPr id="405" name="A mask object is a 2-column dataframe, each row gives the x- and y-coordinates of the centre of one cell."/>
          <p:cNvSpPr/>
          <p:nvPr/>
        </p:nvSpPr>
        <p:spPr>
          <a:xfrm>
            <a:off x="9368787" y="5384120"/>
            <a:ext cx="4303708" cy="477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 defTabSz="457200">
              <a:lnSpc>
                <a:spcPts val="2900"/>
              </a:lnSpc>
              <a:spcBef>
                <a:spcPts val="12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A </a:t>
            </a:r>
            <a:r>
              <a:rPr b="1"/>
              <a:t>mask object</a:t>
            </a:r>
            <a:r>
              <a:t> is a 2-column dataframe, each row gives the </a:t>
            </a:r>
            <a:r>
              <a:rPr b="1"/>
              <a:t>x- and y-coordinates</a:t>
            </a:r>
            <a:r>
              <a:t> of the centre of one cell.</a:t>
            </a:r>
          </a:p>
        </p:txBody>
      </p:sp>
      <p:sp>
        <p:nvSpPr>
          <p:cNvPr id="406" name="Makes a grid extending 24km N, S, E and W of any detectors"/>
          <p:cNvSpPr/>
          <p:nvPr/>
        </p:nvSpPr>
        <p:spPr>
          <a:xfrm>
            <a:off x="9387224" y="6674921"/>
            <a:ext cx="1255317" cy="828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84" y="0"/>
                </a:moveTo>
                <a:lnTo>
                  <a:pt x="5873" y="3766"/>
                </a:lnTo>
                <a:lnTo>
                  <a:pt x="1905" y="3766"/>
                </a:lnTo>
                <a:cubicBezTo>
                  <a:pt x="853" y="3766"/>
                  <a:pt x="0" y="5058"/>
                  <a:pt x="0" y="6652"/>
                </a:cubicBezTo>
                <a:lnTo>
                  <a:pt x="0" y="18714"/>
                </a:lnTo>
                <a:cubicBezTo>
                  <a:pt x="0" y="20308"/>
                  <a:pt x="853" y="21600"/>
                  <a:pt x="1905" y="21600"/>
                </a:cubicBezTo>
                <a:lnTo>
                  <a:pt x="19695" y="21600"/>
                </a:lnTo>
                <a:cubicBezTo>
                  <a:pt x="20747" y="21600"/>
                  <a:pt x="21600" y="20308"/>
                  <a:pt x="21600" y="18714"/>
                </a:cubicBezTo>
                <a:lnTo>
                  <a:pt x="21600" y="6652"/>
                </a:lnTo>
                <a:cubicBezTo>
                  <a:pt x="21600" y="5058"/>
                  <a:pt x="20747" y="3766"/>
                  <a:pt x="19695" y="3766"/>
                </a:cubicBezTo>
                <a:lnTo>
                  <a:pt x="9158" y="3766"/>
                </a:lnTo>
                <a:lnTo>
                  <a:pt x="5484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Makes a grid extending 24km N, S, E and W of any detectors </a:t>
            </a:r>
          </a:p>
        </p:txBody>
      </p:sp>
      <p:sp>
        <p:nvSpPr>
          <p:cNvPr id="407" name="Puts mask points down at 1km intervals within the grid"/>
          <p:cNvSpPr/>
          <p:nvPr/>
        </p:nvSpPr>
        <p:spPr>
          <a:xfrm>
            <a:off x="10812722" y="6700277"/>
            <a:ext cx="1547019" cy="667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799" y="0"/>
                </a:moveTo>
                <a:lnTo>
                  <a:pt x="7387" y="5378"/>
                </a:lnTo>
                <a:lnTo>
                  <a:pt x="1546" y="5378"/>
                </a:lnTo>
                <a:cubicBezTo>
                  <a:pt x="692" y="5378"/>
                  <a:pt x="0" y="6981"/>
                  <a:pt x="0" y="8958"/>
                </a:cubicBezTo>
                <a:lnTo>
                  <a:pt x="0" y="18019"/>
                </a:lnTo>
                <a:cubicBezTo>
                  <a:pt x="0" y="19997"/>
                  <a:pt x="692" y="21600"/>
                  <a:pt x="1546" y="21600"/>
                </a:cubicBezTo>
                <a:lnTo>
                  <a:pt x="20054" y="21600"/>
                </a:lnTo>
                <a:cubicBezTo>
                  <a:pt x="20908" y="21600"/>
                  <a:pt x="21600" y="19997"/>
                  <a:pt x="21600" y="18019"/>
                </a:cubicBezTo>
                <a:lnTo>
                  <a:pt x="21600" y="8958"/>
                </a:lnTo>
                <a:cubicBezTo>
                  <a:pt x="21600" y="6981"/>
                  <a:pt x="20908" y="5378"/>
                  <a:pt x="20054" y="5378"/>
                </a:cubicBezTo>
                <a:lnTo>
                  <a:pt x="10091" y="5378"/>
                </a:lnTo>
                <a:lnTo>
                  <a:pt x="6799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Puts mask points down at 1km intervals within the grid</a:t>
            </a:r>
          </a:p>
        </p:txBody>
      </p:sp>
      <p:sp>
        <p:nvSpPr>
          <p:cNvPr id="408" name="Make your own mask and read.mask"/>
          <p:cNvSpPr/>
          <p:nvPr/>
        </p:nvSpPr>
        <p:spPr>
          <a:xfrm>
            <a:off x="9405156" y="7541176"/>
            <a:ext cx="436205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solidFill>
                  <a:srgbClr val="7A4AA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Make your own mask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read.mask</a:t>
            </a:r>
          </a:p>
        </p:txBody>
      </p:sp>
      <p:sp>
        <p:nvSpPr>
          <p:cNvPr id="409" name="my_mask_df &lt;- data.frame(X = c(0,1,0,1), Y = c(0,0,1,1), elevation = c(0,110,80,30))…"/>
          <p:cNvSpPr/>
          <p:nvPr/>
        </p:nvSpPr>
        <p:spPr>
          <a:xfrm>
            <a:off x="9384609" y="7764674"/>
            <a:ext cx="4152348" cy="83304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76200" indent="-76200"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my_mask_df &lt;- data.frame(X = c(0,1,0,1), Y = c(0,0,1,1), elevation = c(0,110,80,30))</a:t>
            </a:r>
          </a:p>
          <a:p>
            <a:pPr marL="76200" indent="-76200"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my_mask &lt;- read.mask(data = my_mask_df, spacing = 1)</a:t>
            </a:r>
          </a:p>
        </p:txBody>
      </p:sp>
      <p:sp>
        <p:nvSpPr>
          <p:cNvPr id="410" name="Just 4 mask points for illustration"/>
          <p:cNvSpPr/>
          <p:nvPr/>
        </p:nvSpPr>
        <p:spPr>
          <a:xfrm>
            <a:off x="12258719" y="7343107"/>
            <a:ext cx="1255316" cy="504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05" y="0"/>
                </a:moveTo>
                <a:cubicBezTo>
                  <a:pt x="853" y="0"/>
                  <a:pt x="0" y="2121"/>
                  <a:pt x="0" y="4738"/>
                </a:cubicBezTo>
                <a:lnTo>
                  <a:pt x="0" y="12668"/>
                </a:lnTo>
                <a:cubicBezTo>
                  <a:pt x="0" y="15285"/>
                  <a:pt x="853" y="17406"/>
                  <a:pt x="1905" y="17406"/>
                </a:cubicBezTo>
                <a:lnTo>
                  <a:pt x="7833" y="17406"/>
                </a:lnTo>
                <a:lnTo>
                  <a:pt x="7983" y="21600"/>
                </a:lnTo>
                <a:lnTo>
                  <a:pt x="11186" y="17406"/>
                </a:lnTo>
                <a:lnTo>
                  <a:pt x="19695" y="17406"/>
                </a:lnTo>
                <a:cubicBezTo>
                  <a:pt x="20747" y="17406"/>
                  <a:pt x="21600" y="15285"/>
                  <a:pt x="21600" y="12668"/>
                </a:cubicBezTo>
                <a:lnTo>
                  <a:pt x="21600" y="4738"/>
                </a:lnTo>
                <a:cubicBezTo>
                  <a:pt x="21600" y="2121"/>
                  <a:pt x="20747" y="0"/>
                  <a:pt x="19695" y="0"/>
                </a:cubicBezTo>
                <a:lnTo>
                  <a:pt x="190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Just 4 mask points for illustration </a:t>
            </a:r>
          </a:p>
        </p:txBody>
      </p:sp>
      <p:sp>
        <p:nvSpPr>
          <p:cNvPr id="411" name="Choose buffer width large enough that animals beyond the buffer have negligible chance of being detected.…"/>
          <p:cNvSpPr/>
          <p:nvPr/>
        </p:nvSpPr>
        <p:spPr>
          <a:xfrm>
            <a:off x="7709407" y="6113112"/>
            <a:ext cx="1631441" cy="1935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Choose buffer width large enough that animals beyond the buffer have </a:t>
            </a:r>
            <a:r>
              <a:rPr b="1"/>
              <a:t>negligible chance </a:t>
            </a:r>
            <a:r>
              <a:t>of being detected</a:t>
            </a:r>
            <a:r>
              <a:t>. 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Rule of thumb is buffer = 4*sigma. Can get a rough estimate of sigma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RPSV(ch,CC=TRUE)</a:t>
            </a:r>
            <a:r>
              <a:t>.</a:t>
            </a:r>
          </a:p>
        </p:txBody>
      </p:sp>
      <p:graphicFrame>
        <p:nvGraphicFramePr>
          <p:cNvPr id="412" name="Table"/>
          <p:cNvGraphicFramePr/>
          <p:nvPr/>
        </p:nvGraphicFramePr>
        <p:xfrm>
          <a:off x="9477265" y="8894140"/>
          <a:ext cx="2727537" cy="127861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904945"/>
                <a:gridCol w="904945"/>
                <a:gridCol w="904945"/>
              </a:tblGrid>
              <a:tr h="25318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sym typeface="Helvetica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sym typeface="Helvetica"/>
                        </a:rPr>
                        <a:t>Y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sym typeface="Helvetica"/>
                        </a:rPr>
                        <a:t>elevation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253181"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b" anchorCtr="0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253181"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110</a:t>
                      </a:r>
                    </a:p>
                  </a:txBody>
                  <a:tcPr marL="50800" marR="50800" marT="50800" marB="50800" anchor="b" anchorCtr="0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253181"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80</a:t>
                      </a:r>
                    </a:p>
                  </a:txBody>
                  <a:tcPr marL="50800" marR="50800" marT="50800" marB="50800" anchor="b" anchorCtr="0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253181"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0" marR="0" marT="0" marB="0" anchor="b" anchorCtr="0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13" name="Buffers"/>
          <p:cNvSpPr/>
          <p:nvPr/>
        </p:nvSpPr>
        <p:spPr>
          <a:xfrm>
            <a:off x="7731185" y="5912462"/>
            <a:ext cx="1547020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7A4AA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Buffers</a:t>
            </a:r>
          </a:p>
        </p:txBody>
      </p:sp>
      <p:sp>
        <p:nvSpPr>
          <p:cNvPr id="414" name="Spacing"/>
          <p:cNvSpPr/>
          <p:nvPr/>
        </p:nvSpPr>
        <p:spPr>
          <a:xfrm>
            <a:off x="7732429" y="8206429"/>
            <a:ext cx="1547020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7A4AA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Spacing</a:t>
            </a:r>
          </a:p>
        </p:txBody>
      </p:sp>
      <p:sp>
        <p:nvSpPr>
          <p:cNvPr id="415" name="Optional covariates - can be same or different to trap covariates"/>
          <p:cNvSpPr/>
          <p:nvPr/>
        </p:nvSpPr>
        <p:spPr>
          <a:xfrm>
            <a:off x="12100564" y="8947385"/>
            <a:ext cx="1012826" cy="914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764" y="0"/>
                </a:moveTo>
                <a:cubicBezTo>
                  <a:pt x="4563" y="0"/>
                  <a:pt x="3589" y="1079"/>
                  <a:pt x="3589" y="2408"/>
                </a:cubicBezTo>
                <a:lnTo>
                  <a:pt x="3589" y="2708"/>
                </a:lnTo>
                <a:lnTo>
                  <a:pt x="0" y="1696"/>
                </a:lnTo>
                <a:lnTo>
                  <a:pt x="3589" y="6766"/>
                </a:lnTo>
                <a:lnTo>
                  <a:pt x="3589" y="19192"/>
                </a:lnTo>
                <a:cubicBezTo>
                  <a:pt x="3589" y="20521"/>
                  <a:pt x="4563" y="21600"/>
                  <a:pt x="5764" y="21600"/>
                </a:cubicBezTo>
                <a:lnTo>
                  <a:pt x="19425" y="21600"/>
                </a:lnTo>
                <a:cubicBezTo>
                  <a:pt x="20626" y="21600"/>
                  <a:pt x="21600" y="20521"/>
                  <a:pt x="21600" y="19192"/>
                </a:cubicBezTo>
                <a:lnTo>
                  <a:pt x="21600" y="2408"/>
                </a:lnTo>
                <a:cubicBezTo>
                  <a:pt x="21600" y="1079"/>
                  <a:pt x="20626" y="0"/>
                  <a:pt x="19425" y="0"/>
                </a:cubicBezTo>
                <a:lnTo>
                  <a:pt x="5764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Optional covariates - can be same or different to trap covariates</a:t>
            </a:r>
          </a:p>
        </p:txBody>
      </p:sp>
      <p:sp>
        <p:nvSpPr>
          <p:cNvPr id="416" name="Rounded Rectangle"/>
          <p:cNvSpPr/>
          <p:nvPr/>
        </p:nvSpPr>
        <p:spPr>
          <a:xfrm>
            <a:off x="2600392" y="7054362"/>
            <a:ext cx="2230143" cy="3280796"/>
          </a:xfrm>
          <a:prstGeom prst="roundRect">
            <a:avLst>
              <a:gd name="adj" fmla="val 1708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417" name="Detector types"/>
          <p:cNvSpPr/>
          <p:nvPr/>
        </p:nvSpPr>
        <p:spPr>
          <a:xfrm>
            <a:off x="2603306" y="7050927"/>
            <a:ext cx="2206168" cy="213905"/>
          </a:xfrm>
          <a:prstGeom prst="roundRect">
            <a:avLst>
              <a:gd name="adj" fmla="val 17380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Detector types</a:t>
            </a:r>
          </a:p>
        </p:txBody>
      </p:sp>
      <p:sp>
        <p:nvSpPr>
          <p:cNvPr id="418" name="“multi” - animals can be detected at most once across all detectors in each occasion.…"/>
          <p:cNvSpPr/>
          <p:nvPr/>
        </p:nvSpPr>
        <p:spPr>
          <a:xfrm>
            <a:off x="2637302" y="7318811"/>
            <a:ext cx="2051373" cy="2847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/>
          <a:lstStyle/>
          <a:p>
            <a:pPr marL="88900" indent="-88900" algn="l">
              <a:lnSpc>
                <a:spcPct val="80000"/>
              </a:lnSpc>
              <a:spcBef>
                <a:spcPts val="5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“</a:t>
            </a:r>
            <a:r>
              <a:rPr b="1"/>
              <a:t>multi” -</a:t>
            </a:r>
            <a:r>
              <a:t> animals can be detected at most once across all detectors in each occasion.</a:t>
            </a:r>
          </a:p>
          <a:p>
            <a:pPr marL="88900" indent="-88900" algn="l">
              <a:lnSpc>
                <a:spcPct val="80000"/>
              </a:lnSpc>
              <a:spcBef>
                <a:spcPts val="5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88900" indent="-88900" algn="l">
              <a:lnSpc>
                <a:spcPct val="80000"/>
              </a:lnSpc>
              <a:spcBef>
                <a:spcPts val="5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“proximity” </a:t>
            </a:r>
            <a:r>
              <a:t>- animals can be detected at most once at each detector in each occasion.</a:t>
            </a:r>
          </a:p>
          <a:p>
            <a:pPr marL="88900" indent="-88900" algn="l">
              <a:lnSpc>
                <a:spcPct val="80000"/>
              </a:lnSpc>
              <a:spcBef>
                <a:spcPts val="5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88900" indent="-88900" algn="l">
              <a:lnSpc>
                <a:spcPct val="80000"/>
              </a:lnSpc>
              <a:spcBef>
                <a:spcPts val="5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“count” </a:t>
            </a:r>
            <a:r>
              <a:t>- animals can be detected any number of times at each detector in each occasion.</a:t>
            </a:r>
          </a:p>
          <a:p>
            <a:pPr marL="88900" indent="-88900" algn="l">
              <a:lnSpc>
                <a:spcPct val="80000"/>
              </a:lnSpc>
              <a:spcBef>
                <a:spcPts val="5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88900" indent="-88900" algn="l">
              <a:lnSpc>
                <a:spcPct val="80000"/>
              </a:lnSpc>
              <a:spcBef>
                <a:spcPts val="5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See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?detector</a:t>
            </a:r>
            <a:r>
              <a:t> for others.</a:t>
            </a:r>
          </a:p>
        </p:txBody>
      </p:sp>
      <p:sp>
        <p:nvSpPr>
          <p:cNvPr id="419" name="Adding covariates from a dataframe"/>
          <p:cNvSpPr/>
          <p:nvPr/>
        </p:nvSpPr>
        <p:spPr>
          <a:xfrm>
            <a:off x="4914317" y="6809943"/>
            <a:ext cx="2567430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solidFill>
                  <a:srgbClr val="7A4AA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Adding covariates from a dataframe</a:t>
            </a:r>
          </a:p>
        </p:txBody>
      </p:sp>
      <p:sp>
        <p:nvSpPr>
          <p:cNvPr id="420" name="Adding covariates from a spatial data source"/>
          <p:cNvSpPr/>
          <p:nvPr/>
        </p:nvSpPr>
        <p:spPr>
          <a:xfrm>
            <a:off x="4914317" y="8219295"/>
            <a:ext cx="2567430" cy="477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solidFill>
                  <a:srgbClr val="7A4AA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Adding covariates from a spatial data source</a:t>
            </a:r>
          </a:p>
        </p:txBody>
      </p:sp>
      <p:sp>
        <p:nvSpPr>
          <p:cNvPr id="421" name="covariates(my_mask) &lt;- data.frame(elevation = c(0,110,80,30), temp = c(25,26,36,37)"/>
          <p:cNvSpPr/>
          <p:nvPr/>
        </p:nvSpPr>
        <p:spPr>
          <a:xfrm>
            <a:off x="4906765" y="7061975"/>
            <a:ext cx="2688395" cy="8330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marL="76200" indent="-76200" algn="l">
              <a:defRPr sz="1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covariates(my_mask) &lt;- data.frame(elevation = c(0,110,80,30), temp = c(25,26,36,37)</a:t>
            </a:r>
          </a:p>
        </p:txBody>
      </p:sp>
      <p:sp>
        <p:nvSpPr>
          <p:cNvPr id="422" name="Assumes you have covariates stored in a spatial data source, which can be e.g. an ESRI polygon shapefile, SpatialPolygonsDataFrame, SpatialGridDataFrame (called spdata below)"/>
          <p:cNvSpPr/>
          <p:nvPr/>
        </p:nvSpPr>
        <p:spPr>
          <a:xfrm>
            <a:off x="4860511" y="8570954"/>
            <a:ext cx="2780903" cy="727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Helvetica"/>
                <a:ea typeface="Helvetica"/>
                <a:cs typeface="Helvetica"/>
                <a:sym typeface="Helvetica"/>
              </a:defRPr>
            </a:pPr>
            <a:r>
              <a:t>Assumes you have covariates stored in a spatial data source, which can be e.g. an ESRI polygon shapefile, SpatialPolygonsDataFrame, SpatialGridDataFrame (called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spdata</a:t>
            </a:r>
            <a:r>
              <a:t> below)</a:t>
            </a:r>
          </a:p>
        </p:txBody>
      </p:sp>
      <p:sp>
        <p:nvSpPr>
          <p:cNvPr id="423" name="can also add covariates before read.mask as in the bottom box in (4)"/>
          <p:cNvSpPr/>
          <p:nvPr/>
        </p:nvSpPr>
        <p:spPr>
          <a:xfrm>
            <a:off x="4875522" y="7847460"/>
            <a:ext cx="2747766" cy="406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Helvetica"/>
                <a:ea typeface="Helvetica"/>
                <a:cs typeface="Helvetica"/>
                <a:sym typeface="Helvetica"/>
              </a:defRPr>
            </a:pPr>
            <a:r>
              <a:t>can also add covariates before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read.mask </a:t>
            </a:r>
            <a:r>
              <a:t>as in the bottom box in (4)</a:t>
            </a:r>
          </a:p>
        </p:txBody>
      </p:sp>
      <p:sp>
        <p:nvSpPr>
          <p:cNvPr id="424" name="addCovariates(object = ch, spatialdata = spdata, columns = c(“elevation”, “temp”))"/>
          <p:cNvSpPr/>
          <p:nvPr/>
        </p:nvSpPr>
        <p:spPr>
          <a:xfrm>
            <a:off x="4901178" y="9325150"/>
            <a:ext cx="2688703" cy="8330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marL="76200" indent="-76200" algn="l">
              <a:defRPr sz="1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addCovariates(object = ch, spatialdata = spdata, columns = c(“elevation”, “temp”))</a:t>
            </a:r>
          </a:p>
        </p:txBody>
      </p:sp>
      <p:sp>
        <p:nvSpPr>
          <p:cNvPr id="425" name="Session ID is in captfile, one trap file per session, and make.mask works as before (traps object is now a list)."/>
          <p:cNvSpPr/>
          <p:nvPr/>
        </p:nvSpPr>
        <p:spPr>
          <a:xfrm>
            <a:off x="369587" y="9590477"/>
            <a:ext cx="2126856" cy="786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Session</a:t>
            </a:r>
            <a:r>
              <a:t> ID is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captfile</a:t>
            </a:r>
            <a:r>
              <a:t>, one trap file per session,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make.mask</a:t>
            </a:r>
            <a:r>
              <a:t> works as before (traps object is now a list).</a:t>
            </a:r>
          </a:p>
        </p:txBody>
      </p:sp>
      <p:pic>
        <p:nvPicPr>
          <p:cNvPr id="426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07052" y="863886"/>
            <a:ext cx="390606" cy="390606"/>
          </a:xfrm>
          <a:prstGeom prst="rect">
            <a:avLst/>
          </a:prstGeom>
          <a:ln w="12700">
            <a:miter lim="400000"/>
          </a:ln>
        </p:spPr>
      </p:pic>
      <p:pic>
        <p:nvPicPr>
          <p:cNvPr id="427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51518" y="237536"/>
            <a:ext cx="458839" cy="35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8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82848" y="808420"/>
            <a:ext cx="458839" cy="35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9" name="pasted-image.tiff" descr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400190" y="204444"/>
            <a:ext cx="421786" cy="42178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0" name="pasted-image.tiff" descr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73894" y="338658"/>
            <a:ext cx="287573" cy="287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31" name="pasted-image.tiff" descr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38991" y="338658"/>
            <a:ext cx="287572" cy="287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32" name="pasted-image.tiff" descr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45197" y="566496"/>
            <a:ext cx="287572" cy="287573"/>
          </a:xfrm>
          <a:prstGeom prst="rect">
            <a:avLst/>
          </a:prstGeom>
          <a:ln w="12700">
            <a:miter lim="400000"/>
          </a:ln>
        </p:spPr>
      </p:pic>
      <p:pic>
        <p:nvPicPr>
          <p:cNvPr id="433" name="pasted-image.tiff" descr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66511" y="572717"/>
            <a:ext cx="287572" cy="287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34" name="pasted-image.tiff" descr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45197" y="842434"/>
            <a:ext cx="287572" cy="287573"/>
          </a:xfrm>
          <a:prstGeom prst="rect">
            <a:avLst/>
          </a:prstGeom>
          <a:ln w="12700">
            <a:miter lim="400000"/>
          </a:ln>
        </p:spPr>
      </p:pic>
      <p:pic>
        <p:nvPicPr>
          <p:cNvPr id="435" name="pasted-image.tiff" descr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71486" y="835201"/>
            <a:ext cx="287573" cy="287573"/>
          </a:xfrm>
          <a:prstGeom prst="rect">
            <a:avLst/>
          </a:prstGeom>
          <a:ln w="12700">
            <a:miter lim="400000"/>
          </a:ln>
        </p:spPr>
      </p:pic>
      <p:sp>
        <p:nvSpPr>
          <p:cNvPr id="436" name="ch &lt;- read.capthist(    captfile=“ch.csv”,     trapfile = c(“sess1.csv”, “sess2.csv”)…"/>
          <p:cNvSpPr/>
          <p:nvPr/>
        </p:nvSpPr>
        <p:spPr>
          <a:xfrm>
            <a:off x="403594" y="8231755"/>
            <a:ext cx="2102999" cy="136644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27000" indent="-127000"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ch &lt;- read.capthist(    captfile=“ch.csv”,     trapfile = c(“sess1.csv”, “sess2.csv”)</a:t>
            </a:r>
          </a:p>
          <a:p>
            <a:pPr marL="76200" indent="-76200"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my_mask &lt;- make.mask(traps(ch))</a:t>
            </a:r>
          </a:p>
        </p:txBody>
      </p:sp>
      <p:grpSp>
        <p:nvGrpSpPr>
          <p:cNvPr id="439" name="Group"/>
          <p:cNvGrpSpPr/>
          <p:nvPr/>
        </p:nvGrpSpPr>
        <p:grpSpPr>
          <a:xfrm>
            <a:off x="579021" y="4583081"/>
            <a:ext cx="4156243" cy="877327"/>
            <a:chOff x="0" y="0"/>
            <a:chExt cx="4156241" cy="877325"/>
          </a:xfrm>
        </p:grpSpPr>
        <p:sp>
          <p:nvSpPr>
            <p:cNvPr id="437" name="3"/>
            <p:cNvSpPr/>
            <p:nvPr/>
          </p:nvSpPr>
          <p:spPr>
            <a:xfrm>
              <a:off x="0" y="0"/>
              <a:ext cx="472301" cy="877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>
                <a:lnSpc>
                  <a:spcPct val="90000"/>
                </a:lnSpc>
                <a:defRPr b="1"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/>
              </a:pPr>
              <a:r>
                <a:rPr b="1"/>
                <a:t>3</a:t>
              </a:r>
            </a:p>
          </p:txBody>
        </p:sp>
        <p:sp>
          <p:nvSpPr>
            <p:cNvPr id="438" name="A column of “/“ indicates everything all columns the right of this column contain covariates (optional, only use if covariates used)."/>
            <p:cNvSpPr/>
            <p:nvPr/>
          </p:nvSpPr>
          <p:spPr>
            <a:xfrm>
              <a:off x="439452" y="121215"/>
              <a:ext cx="3716790" cy="6348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algn="l">
                <a:lnSpc>
                  <a:spcPct val="90000"/>
                </a:lnSpc>
                <a:defRPr b="1" sz="12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b="0"/>
                <a:t>A column of</a:t>
              </a:r>
              <a:r>
                <a:t> </a:t>
              </a:r>
              <a:r>
                <a:rPr b="0"/>
                <a:t>“/“ indicates everything all columns the right of this column contain covariates</a:t>
              </a:r>
              <a:r>
                <a:t> </a:t>
              </a:r>
              <a:r>
                <a:rPr b="0"/>
                <a:t>(optional, only use if covariates used).</a:t>
              </a:r>
            </a:p>
          </p:txBody>
        </p:sp>
      </p:grpSp>
      <p:sp>
        <p:nvSpPr>
          <p:cNvPr id="440" name="CC BY SLT"/>
          <p:cNvSpPr/>
          <p:nvPr/>
        </p:nvSpPr>
        <p:spPr>
          <a:xfrm>
            <a:off x="10009606" y="10329809"/>
            <a:ext cx="165015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defRPr sz="900">
                <a:latin typeface="Helvetica"/>
                <a:ea typeface="Helvetica"/>
                <a:cs typeface="Helvetica"/>
                <a:sym typeface="Helvetica"/>
              </a:defRPr>
            </a:pPr>
            <a:r>
              <a:rPr u="sng">
                <a:solidFill>
                  <a:srgbClr val="7A4AAA"/>
                </a:solidFill>
                <a:hlinkClick r:id="rId6" invalidUrl="" action="" tgtFrame="" tooltip="" history="1" highlightClick="0" endSnd="0"/>
              </a:rPr>
              <a:t>CC BY </a:t>
            </a:r>
            <a:r>
              <a:rPr u="sng">
                <a:solidFill>
                  <a:schemeClr val="accent2"/>
                </a:solidFill>
                <a:hlinkClick r:id="rId7" invalidUrl="" action="" tgtFrame="" tooltip="" history="1" highlightClick="0" endSnd="0"/>
              </a:rPr>
              <a:t>SLT</a:t>
            </a:r>
          </a:p>
        </p:txBody>
      </p:sp>
      <p:pic>
        <p:nvPicPr>
          <p:cNvPr id="441" name="pasted-image.tiff" descr="pasted-image.tif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3212347" y="10144465"/>
            <a:ext cx="737125" cy="641733"/>
          </a:xfrm>
          <a:prstGeom prst="rect">
            <a:avLst/>
          </a:prstGeom>
          <a:ln w="12700">
            <a:miter lim="400000"/>
          </a:ln>
        </p:spPr>
      </p:pic>
      <p:pic>
        <p:nvPicPr>
          <p:cNvPr id="442" name="pasted-image.tiff" descr="pasted-image.tif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3273836" y="9546450"/>
            <a:ext cx="718288" cy="622940"/>
          </a:xfrm>
          <a:prstGeom prst="rect">
            <a:avLst/>
          </a:prstGeom>
          <a:ln w="12700">
            <a:miter lim="400000"/>
          </a:ln>
        </p:spPr>
      </p:pic>
      <p:pic>
        <p:nvPicPr>
          <p:cNvPr id="443" name="pasted-image.tiff" descr="pasted-image.tif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2557425" y="10391285"/>
            <a:ext cx="335369" cy="390606"/>
          </a:xfrm>
          <a:prstGeom prst="rect">
            <a:avLst/>
          </a:prstGeom>
          <a:ln w="12700">
            <a:miter lim="400000"/>
          </a:ln>
        </p:spPr>
      </p:pic>
      <p:pic>
        <p:nvPicPr>
          <p:cNvPr id="444" name="pasted-image.tiff" descr="pasted-image.tif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2218463" y="10389748"/>
            <a:ext cx="331842" cy="390606"/>
          </a:xfrm>
          <a:prstGeom prst="rect">
            <a:avLst/>
          </a:prstGeom>
          <a:ln w="12700">
            <a:miter lim="400000"/>
          </a:ln>
        </p:spPr>
      </p:pic>
      <p:pic>
        <p:nvPicPr>
          <p:cNvPr id="445" name="pasted-image.tiff" descr="pasted-image.tiff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2905806" y="10155697"/>
            <a:ext cx="343130" cy="6446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Rounded Rectangle"/>
          <p:cNvSpPr/>
          <p:nvPr/>
        </p:nvSpPr>
        <p:spPr>
          <a:xfrm>
            <a:off x="4841104" y="4728493"/>
            <a:ext cx="4390791" cy="5665149"/>
          </a:xfrm>
          <a:prstGeom prst="roundRect">
            <a:avLst>
              <a:gd name="adj" fmla="val 869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448" name="Rounded Rectangle"/>
          <p:cNvSpPr/>
          <p:nvPr/>
        </p:nvSpPr>
        <p:spPr>
          <a:xfrm>
            <a:off x="9318634" y="6028360"/>
            <a:ext cx="4390791" cy="1059129"/>
          </a:xfrm>
          <a:prstGeom prst="roundRect">
            <a:avLst>
              <a:gd name="adj" fmla="val 3605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449" name="Rounded Rectangle"/>
          <p:cNvSpPr/>
          <p:nvPr/>
        </p:nvSpPr>
        <p:spPr>
          <a:xfrm>
            <a:off x="336891" y="1472208"/>
            <a:ext cx="4390791" cy="3545724"/>
          </a:xfrm>
          <a:prstGeom prst="roundRect">
            <a:avLst>
              <a:gd name="adj" fmla="val 1077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450" name="Rounded Rectangle"/>
          <p:cNvSpPr/>
          <p:nvPr/>
        </p:nvSpPr>
        <p:spPr>
          <a:xfrm>
            <a:off x="4841104" y="1477088"/>
            <a:ext cx="4390791" cy="3198032"/>
          </a:xfrm>
          <a:prstGeom prst="roundRect">
            <a:avLst>
              <a:gd name="adj" fmla="val 1194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grpSp>
        <p:nvGrpSpPr>
          <p:cNvPr id="460" name="Group"/>
          <p:cNvGrpSpPr/>
          <p:nvPr/>
        </p:nvGrpSpPr>
        <p:grpSpPr>
          <a:xfrm>
            <a:off x="8431693" y="-27737"/>
            <a:ext cx="3453264" cy="1480124"/>
            <a:chOff x="166770" y="-187430"/>
            <a:chExt cx="3453262" cy="1480122"/>
          </a:xfrm>
        </p:grpSpPr>
        <p:sp>
          <p:nvSpPr>
            <p:cNvPr id="451" name="Set up data…"/>
            <p:cNvSpPr/>
            <p:nvPr/>
          </p:nvSpPr>
          <p:spPr>
            <a:xfrm>
              <a:off x="659698" y="-187431"/>
              <a:ext cx="2408752" cy="14801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b="1">
                  <a:solidFill>
                    <a:schemeClr val="accent1"/>
                  </a:solidFill>
                </a:rPr>
                <a:t>Set up data </a:t>
              </a:r>
              <a:endParaRPr b="1">
                <a:solidFill>
                  <a:schemeClr val="accent1"/>
                </a:solidFill>
              </a:endParaRP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5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The R package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secr</a:t>
              </a:r>
              <a:r>
                <a:t> provides methods for estimating animal density from SCR data under many different conditions. First, you need to get your data into the format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secr</a:t>
              </a:r>
              <a:r>
                <a:t> wants. </a:t>
              </a:r>
            </a:p>
          </p:txBody>
        </p:sp>
        <p:grpSp>
          <p:nvGrpSpPr>
            <p:cNvPr id="455" name="Group"/>
            <p:cNvGrpSpPr/>
            <p:nvPr/>
          </p:nvGrpSpPr>
          <p:grpSpPr>
            <a:xfrm>
              <a:off x="166770" y="458315"/>
              <a:ext cx="368832" cy="146172"/>
              <a:chOff x="0" y="0"/>
              <a:chExt cx="368830" cy="146171"/>
            </a:xfrm>
          </p:grpSpPr>
          <p:sp>
            <p:nvSpPr>
              <p:cNvPr id="452" name="Arrow"/>
              <p:cNvSpPr/>
              <p:nvPr/>
            </p:nvSpPr>
            <p:spPr>
              <a:xfrm rot="6636000">
                <a:off x="-19523" y="46579"/>
                <a:ext cx="135708" cy="52257"/>
              </a:xfrm>
              <a:prstGeom prst="rightArrow">
                <a:avLst>
                  <a:gd name="adj1" fmla="val 32563"/>
                  <a:gd name="adj2" fmla="val 999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927" tIns="40927" rIns="40927" bIns="40927" numCol="1" anchor="ctr">
                <a:noAutofit/>
              </a:bodyPr>
              <a:lstStyle/>
              <a:p>
                <a:pPr defTabSz="459787"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53" name="Arrow"/>
              <p:cNvSpPr/>
              <p:nvPr/>
            </p:nvSpPr>
            <p:spPr>
              <a:xfrm rot="4164000">
                <a:off x="252646" y="46579"/>
                <a:ext cx="135707" cy="52257"/>
              </a:xfrm>
              <a:prstGeom prst="rightArrow">
                <a:avLst>
                  <a:gd name="adj1" fmla="val 32563"/>
                  <a:gd name="adj2" fmla="val 999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927" tIns="40927" rIns="40927" bIns="40927" numCol="1" anchor="ctr">
                <a:noAutofit/>
              </a:bodyPr>
              <a:lstStyle/>
              <a:p>
                <a:pPr defTabSz="459787"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54" name="Arrow"/>
              <p:cNvSpPr/>
              <p:nvPr/>
            </p:nvSpPr>
            <p:spPr>
              <a:xfrm rot="5400000">
                <a:off x="117504" y="52189"/>
                <a:ext cx="135708" cy="52258"/>
              </a:xfrm>
              <a:prstGeom prst="rightArrow">
                <a:avLst>
                  <a:gd name="adj1" fmla="val 32563"/>
                  <a:gd name="adj2" fmla="val 999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927" tIns="40927" rIns="40927" bIns="40927" numCol="1" anchor="ctr">
                <a:noAutofit/>
              </a:bodyPr>
              <a:lstStyle/>
              <a:p>
                <a:pPr defTabSz="459787"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grpSp>
          <p:nvGrpSpPr>
            <p:cNvPr id="459" name="Group"/>
            <p:cNvGrpSpPr/>
            <p:nvPr/>
          </p:nvGrpSpPr>
          <p:grpSpPr>
            <a:xfrm>
              <a:off x="3251202" y="496415"/>
              <a:ext cx="368832" cy="146172"/>
              <a:chOff x="0" y="0"/>
              <a:chExt cx="368830" cy="146171"/>
            </a:xfrm>
          </p:grpSpPr>
          <p:sp>
            <p:nvSpPr>
              <p:cNvPr id="456" name="Arrow"/>
              <p:cNvSpPr/>
              <p:nvPr/>
            </p:nvSpPr>
            <p:spPr>
              <a:xfrm rot="6636000">
                <a:off x="-19523" y="46579"/>
                <a:ext cx="135708" cy="52257"/>
              </a:xfrm>
              <a:prstGeom prst="rightArrow">
                <a:avLst>
                  <a:gd name="adj1" fmla="val 32563"/>
                  <a:gd name="adj2" fmla="val 999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927" tIns="40927" rIns="40927" bIns="40927" numCol="1" anchor="ctr">
                <a:noAutofit/>
              </a:bodyPr>
              <a:lstStyle/>
              <a:p>
                <a:pPr defTabSz="459787"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57" name="Arrow"/>
              <p:cNvSpPr/>
              <p:nvPr/>
            </p:nvSpPr>
            <p:spPr>
              <a:xfrm rot="4164000">
                <a:off x="252646" y="46579"/>
                <a:ext cx="135707" cy="52257"/>
              </a:xfrm>
              <a:prstGeom prst="rightArrow">
                <a:avLst>
                  <a:gd name="adj1" fmla="val 32563"/>
                  <a:gd name="adj2" fmla="val 999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927" tIns="40927" rIns="40927" bIns="40927" numCol="1" anchor="ctr">
                <a:noAutofit/>
              </a:bodyPr>
              <a:lstStyle/>
              <a:p>
                <a:pPr defTabSz="459787"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58" name="Arrow"/>
              <p:cNvSpPr/>
              <p:nvPr/>
            </p:nvSpPr>
            <p:spPr>
              <a:xfrm rot="5400000">
                <a:off x="117504" y="52189"/>
                <a:ext cx="135708" cy="52258"/>
              </a:xfrm>
              <a:prstGeom prst="rightArrow">
                <a:avLst>
                  <a:gd name="adj1" fmla="val 32563"/>
                  <a:gd name="adj2" fmla="val 999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927" tIns="40927" rIns="40927" bIns="40927" numCol="1" anchor="ctr">
                <a:noAutofit/>
              </a:bodyPr>
              <a:lstStyle/>
              <a:p>
                <a:pPr defTabSz="459787"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</p:grpSp>
      <p:sp>
        <p:nvSpPr>
          <p:cNvPr id="461" name="Analyzing data    with secr"/>
          <p:cNvSpPr/>
          <p:nvPr>
            <p:ph type="title"/>
          </p:nvPr>
        </p:nvSpPr>
        <p:spPr>
          <a:xfrm>
            <a:off x="265965" y="221755"/>
            <a:ext cx="4390792" cy="981140"/>
          </a:xfrm>
          <a:prstGeom prst="rect">
            <a:avLst/>
          </a:prstGeom>
        </p:spPr>
        <p:txBody>
          <a:bodyPr lIns="0" tIns="0" rIns="0" bIns="0"/>
          <a:lstStyle/>
          <a:p>
            <a:pPr defTabSz="262889">
              <a:lnSpc>
                <a:spcPct val="80000"/>
              </a:lnSpc>
              <a:defRPr sz="3959">
                <a:solidFill>
                  <a:srgbClr val="7A4AA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Analyzing data    </a:t>
            </a:r>
            <a:r>
              <a:rPr sz="3239"/>
              <a:t>with secr</a:t>
            </a:r>
          </a:p>
        </p:txBody>
      </p:sp>
      <p:sp>
        <p:nvSpPr>
          <p:cNvPr id="462" name="Learn more about the material shown here with the secr vignettes: secr-overview, secr-densitysurfaces, secr-multisession, secr-varyingeffort (available at https://www.otago.ac.nz/density/SECRinR.html)"/>
          <p:cNvSpPr/>
          <p:nvPr/>
        </p:nvSpPr>
        <p:spPr>
          <a:xfrm>
            <a:off x="232450" y="10340910"/>
            <a:ext cx="11441409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defRPr sz="900">
                <a:latin typeface="Helvetica"/>
                <a:ea typeface="Helvetica"/>
                <a:cs typeface="Helvetica"/>
                <a:sym typeface="Helvetica"/>
              </a:defRPr>
            </a:pPr>
            <a:r>
              <a:t>Learn more about the material shown here with the secr vignettes: secr-overview, secr-densitysurfaces, secr-multisession, secr-varyingeffort (available at </a:t>
            </a:r>
            <a:r>
              <a:rPr u="sng">
                <a:hlinkClick r:id="rId2" invalidUrl="" action="" tgtFrame="" tooltip="" history="1" highlightClick="0" endSnd="0"/>
              </a:rPr>
              <a:t>https://www.otago.ac.nz/density/SECRinR.html</a:t>
            </a:r>
            <a:r>
              <a:t>)</a:t>
            </a:r>
          </a:p>
        </p:txBody>
      </p:sp>
      <p:sp>
        <p:nvSpPr>
          <p:cNvPr id="463" name="Including covariates"/>
          <p:cNvSpPr/>
          <p:nvPr/>
        </p:nvSpPr>
        <p:spPr>
          <a:xfrm>
            <a:off x="4828030" y="4732308"/>
            <a:ext cx="4395733" cy="217619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 defTabSz="469900">
              <a:defRPr b="1"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Including covariates</a:t>
            </a:r>
          </a:p>
        </p:txBody>
      </p:sp>
      <p:sp>
        <p:nvSpPr>
          <p:cNvPr id="464" name="Group"/>
          <p:cNvSpPr/>
          <p:nvPr/>
        </p:nvSpPr>
        <p:spPr>
          <a:xfrm>
            <a:off x="5708798" y="50062"/>
            <a:ext cx="2476741" cy="1379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chemeClr val="accent1"/>
                </a:solidFill>
              </a:rPr>
              <a:t>Gather SCR data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50">
                <a:latin typeface="Helvetica"/>
                <a:ea typeface="Helvetica"/>
                <a:cs typeface="Helvetica"/>
                <a:sym typeface="Helvetica"/>
              </a:defRPr>
            </a:pPr>
            <a:r>
              <a:t>SCR surveys use detectors at fixed locations to record the presence of individually identifiable animals at those locations. Detectors can be camera-traps, hair snares and dung surveys, live-captures, or acoustic detectors.</a:t>
            </a:r>
          </a:p>
        </p:txBody>
      </p:sp>
      <p:sp>
        <p:nvSpPr>
          <p:cNvPr id="465" name="Group"/>
          <p:cNvSpPr/>
          <p:nvPr/>
        </p:nvSpPr>
        <p:spPr>
          <a:xfrm>
            <a:off x="11940612" y="228100"/>
            <a:ext cx="1773695" cy="1145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chemeClr val="accent1"/>
                </a:solidFill>
              </a:rPr>
              <a:t>Analyze data </a:t>
            </a:r>
            <a:endParaRPr b="1">
              <a:solidFill>
                <a:schemeClr val="accent1"/>
              </a:solidFill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50">
                <a:latin typeface="Helvetica"/>
                <a:ea typeface="Helvetica"/>
                <a:cs typeface="Helvetica"/>
                <a:sym typeface="Helvetica"/>
              </a:defRPr>
            </a:pPr>
            <a:r>
              <a:t>This sheet shows you how to build SCR models and extract results on animal density and abundance, detectability, and important covariates.</a:t>
            </a:r>
          </a:p>
        </p:txBody>
      </p:sp>
      <p:sp>
        <p:nvSpPr>
          <p:cNvPr id="466" name="(2) Fit a model"/>
          <p:cNvSpPr/>
          <p:nvPr/>
        </p:nvSpPr>
        <p:spPr>
          <a:xfrm>
            <a:off x="4891265" y="1477512"/>
            <a:ext cx="4326639" cy="217618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(2</a:t>
            </a:r>
            <a:r>
              <a:rPr b="1"/>
              <a:t>) </a:t>
            </a:r>
            <a:r>
              <a:rPr b="1"/>
              <a:t>Fit a model</a:t>
            </a:r>
          </a:p>
        </p:txBody>
      </p:sp>
      <p:sp>
        <p:nvSpPr>
          <p:cNvPr id="467" name="Run SCR models with secr.fit, starting with the simplest possible model."/>
          <p:cNvSpPr/>
          <p:nvPr/>
        </p:nvSpPr>
        <p:spPr>
          <a:xfrm>
            <a:off x="4886203" y="2163343"/>
            <a:ext cx="4303707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Run SCR models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secr.fit</a:t>
            </a:r>
            <a:r>
              <a:t>, starting with the simplest possible model.</a:t>
            </a:r>
          </a:p>
        </p:txBody>
      </p:sp>
      <p:grpSp>
        <p:nvGrpSpPr>
          <p:cNvPr id="470" name="Group"/>
          <p:cNvGrpSpPr/>
          <p:nvPr/>
        </p:nvGrpSpPr>
        <p:grpSpPr>
          <a:xfrm>
            <a:off x="436993" y="1883597"/>
            <a:ext cx="4165748" cy="914889"/>
            <a:chOff x="0" y="0"/>
            <a:chExt cx="4165747" cy="914888"/>
          </a:xfrm>
        </p:grpSpPr>
        <p:sp>
          <p:nvSpPr>
            <p:cNvPr id="468" name="1"/>
            <p:cNvSpPr/>
            <p:nvPr/>
          </p:nvSpPr>
          <p:spPr>
            <a:xfrm>
              <a:off x="0" y="0"/>
              <a:ext cx="492523" cy="9148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>
                <a:lnSpc>
                  <a:spcPct val="90000"/>
                </a:lnSpc>
                <a:defRPr b="1" sz="5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 sz="8800"/>
              </a:pPr>
              <a:r>
                <a:rPr b="1" sz="5000"/>
                <a:t>1</a:t>
              </a:r>
            </a:p>
          </p:txBody>
        </p:sp>
        <p:sp>
          <p:nvSpPr>
            <p:cNvPr id="469" name="A “capthist” object, which contains the capture histories and the trap locations"/>
            <p:cNvSpPr/>
            <p:nvPr/>
          </p:nvSpPr>
          <p:spPr>
            <a:xfrm>
              <a:off x="458267" y="126405"/>
              <a:ext cx="3707481" cy="662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>
                <a:lnSpc>
                  <a:spcPct val="90000"/>
                </a:lnSpc>
                <a:defRPr sz="12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A “capthist” object, which contains the capture histories and the trap locations</a:t>
              </a:r>
            </a:p>
          </p:txBody>
        </p:sp>
      </p:grpSp>
      <p:grpSp>
        <p:nvGrpSpPr>
          <p:cNvPr id="473" name="Group"/>
          <p:cNvGrpSpPr/>
          <p:nvPr/>
        </p:nvGrpSpPr>
        <p:grpSpPr>
          <a:xfrm>
            <a:off x="4872001" y="3864249"/>
            <a:ext cx="4286516" cy="941412"/>
            <a:chOff x="0" y="0"/>
            <a:chExt cx="4286515" cy="941411"/>
          </a:xfrm>
        </p:grpSpPr>
        <p:sp>
          <p:nvSpPr>
            <p:cNvPr id="471" name="!"/>
            <p:cNvSpPr/>
            <p:nvPr/>
          </p:nvSpPr>
          <p:spPr>
            <a:xfrm>
              <a:off x="0" y="0"/>
              <a:ext cx="506801" cy="9414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>
                <a:lnSpc>
                  <a:spcPct val="90000"/>
                </a:lnSpc>
                <a:defRPr b="1" sz="5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 sz="8800"/>
              </a:pPr>
              <a:r>
                <a:rPr b="1" sz="5000"/>
                <a:t>!</a:t>
              </a:r>
            </a:p>
          </p:txBody>
        </p:sp>
        <p:sp>
          <p:nvSpPr>
            <p:cNvPr id="472" name="A “~ 1” means no covariate effects, and a single parameter is estimated for each of D, lambda0, and sigma"/>
            <p:cNvSpPr/>
            <p:nvPr/>
          </p:nvSpPr>
          <p:spPr>
            <a:xfrm>
              <a:off x="357419" y="130070"/>
              <a:ext cx="3929097" cy="6812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algn="l">
                <a:lnSpc>
                  <a:spcPct val="90000"/>
                </a:lnSpc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A “~ 1” means no covariate effects, and a single parameter is estimated for each of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D, lambda0, </a:t>
              </a:r>
              <a:r>
                <a:t>and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 sigma  </a:t>
              </a:r>
            </a:p>
          </p:txBody>
        </p:sp>
      </p:grpSp>
      <p:pic>
        <p:nvPicPr>
          <p:cNvPr id="474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07052" y="863886"/>
            <a:ext cx="390606" cy="390606"/>
          </a:xfrm>
          <a:prstGeom prst="rect">
            <a:avLst/>
          </a:prstGeom>
          <a:ln w="12700">
            <a:miter lim="400000"/>
          </a:ln>
        </p:spPr>
      </p:pic>
      <p:pic>
        <p:nvPicPr>
          <p:cNvPr id="475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51518" y="237536"/>
            <a:ext cx="458839" cy="35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6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82848" y="808420"/>
            <a:ext cx="458839" cy="35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7" name="pasted-image.tiff" descr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400190" y="204444"/>
            <a:ext cx="421786" cy="421786"/>
          </a:xfrm>
          <a:prstGeom prst="rect">
            <a:avLst/>
          </a:prstGeom>
          <a:ln w="12700">
            <a:miter lim="400000"/>
          </a:ln>
        </p:spPr>
      </p:pic>
      <p:pic>
        <p:nvPicPr>
          <p:cNvPr id="478" name="pasted-image.tiff" descr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73894" y="338658"/>
            <a:ext cx="287573" cy="287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79" name="pasted-image.tiff" descr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38991" y="338658"/>
            <a:ext cx="287572" cy="287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0" name="pasted-image.tiff" descr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45197" y="566496"/>
            <a:ext cx="287572" cy="287573"/>
          </a:xfrm>
          <a:prstGeom prst="rect">
            <a:avLst/>
          </a:prstGeom>
          <a:ln w="12700">
            <a:miter lim="400000"/>
          </a:ln>
        </p:spPr>
      </p:pic>
      <p:pic>
        <p:nvPicPr>
          <p:cNvPr id="481" name="pasted-image.tiff" descr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66511" y="572717"/>
            <a:ext cx="287572" cy="287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2" name="pasted-image.tiff" descr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45197" y="842434"/>
            <a:ext cx="287572" cy="287573"/>
          </a:xfrm>
          <a:prstGeom prst="rect">
            <a:avLst/>
          </a:prstGeom>
          <a:ln w="12700">
            <a:miter lim="400000"/>
          </a:ln>
        </p:spPr>
      </p:pic>
      <p:pic>
        <p:nvPicPr>
          <p:cNvPr id="483" name="pasted-image.tiff" descr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71486" y="835201"/>
            <a:ext cx="287573" cy="287573"/>
          </a:xfrm>
          <a:prstGeom prst="rect">
            <a:avLst/>
          </a:prstGeom>
          <a:ln w="12700">
            <a:miter lim="400000"/>
          </a:ln>
        </p:spPr>
      </p:pic>
      <p:sp>
        <p:nvSpPr>
          <p:cNvPr id="484" name="(1) Read in SCR inputs"/>
          <p:cNvSpPr/>
          <p:nvPr/>
        </p:nvSpPr>
        <p:spPr>
          <a:xfrm>
            <a:off x="368967" y="1477512"/>
            <a:ext cx="4326639" cy="217618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(</a:t>
            </a:r>
            <a:r>
              <a:rPr b="1"/>
              <a:t>1) </a:t>
            </a:r>
            <a:r>
              <a:rPr b="1"/>
              <a:t>Read in SCR inputs</a:t>
            </a:r>
          </a:p>
        </p:txBody>
      </p:sp>
      <p:sp>
        <p:nvSpPr>
          <p:cNvPr id="485" name="To build models in secr you need to have already loaded:"/>
          <p:cNvSpPr/>
          <p:nvPr/>
        </p:nvSpPr>
        <p:spPr>
          <a:xfrm>
            <a:off x="368013" y="1766541"/>
            <a:ext cx="4303708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To build models in secr you need to have already loaded:</a:t>
            </a:r>
          </a:p>
        </p:txBody>
      </p:sp>
      <p:grpSp>
        <p:nvGrpSpPr>
          <p:cNvPr id="488" name="Group"/>
          <p:cNvGrpSpPr/>
          <p:nvPr/>
        </p:nvGrpSpPr>
        <p:grpSpPr>
          <a:xfrm>
            <a:off x="448007" y="2519929"/>
            <a:ext cx="4186416" cy="919428"/>
            <a:chOff x="0" y="0"/>
            <a:chExt cx="4186415" cy="919427"/>
          </a:xfrm>
        </p:grpSpPr>
        <p:sp>
          <p:nvSpPr>
            <p:cNvPr id="486" name="2"/>
            <p:cNvSpPr/>
            <p:nvPr/>
          </p:nvSpPr>
          <p:spPr>
            <a:xfrm>
              <a:off x="0" y="0"/>
              <a:ext cx="494966" cy="9194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>
                <a:lnSpc>
                  <a:spcPct val="90000"/>
                </a:lnSpc>
                <a:defRPr b="1" sz="5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 sz="8800"/>
              </a:pPr>
              <a:r>
                <a:rPr b="1" sz="5000"/>
                <a:t>2</a:t>
              </a:r>
            </a:p>
          </p:txBody>
        </p:sp>
        <p:sp>
          <p:nvSpPr>
            <p:cNvPr id="487" name="A “mask” object, a set of grid cells that defines the area that is potentially occupied and not so far from any trap locations that observations are extremely unlikely."/>
            <p:cNvSpPr/>
            <p:nvPr/>
          </p:nvSpPr>
          <p:spPr>
            <a:xfrm>
              <a:off x="460541" y="127033"/>
              <a:ext cx="3725875" cy="665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 defTabSz="566674">
                <a:lnSpc>
                  <a:spcPct val="90000"/>
                </a:lnSpc>
                <a:defRPr sz="1164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A “mask” object, a set of grid cells that defines the area that is potentially occupied and not so far from any trap locations that observations are extremely unlikely.</a:t>
              </a:r>
            </a:p>
          </p:txBody>
        </p:sp>
      </p:grpSp>
      <p:sp>
        <p:nvSpPr>
          <p:cNvPr id="489" name="ch &lt;- read.capthist(captfile = “ch.csv”, trapfile = “tf.csv”, detector = &quot;count&quot;, fmt = &quot;trapID&quot;)…"/>
          <p:cNvSpPr/>
          <p:nvPr/>
        </p:nvSpPr>
        <p:spPr>
          <a:xfrm>
            <a:off x="508531" y="3335435"/>
            <a:ext cx="4022672" cy="136644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27000" indent="-127000"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ch &lt;- read.capthist(captfile = “ch.csv”, trapfile = “tf.csv”, detector = "count", fmt = "trapID")</a:t>
            </a:r>
          </a:p>
          <a:p>
            <a:pPr marL="76200" indent="-76200"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my_traps &lt;- traps(ch)</a:t>
            </a:r>
          </a:p>
          <a:p>
            <a:pPr marL="76200" indent="-76200"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my_mask &lt;- make.mask(my_traps, buffer = 24000, spacing = 1000, type = "trapbuffer")</a:t>
            </a:r>
          </a:p>
        </p:txBody>
      </p:sp>
      <p:sp>
        <p:nvSpPr>
          <p:cNvPr id="490" name="Rounded Rectangle"/>
          <p:cNvSpPr/>
          <p:nvPr/>
        </p:nvSpPr>
        <p:spPr>
          <a:xfrm>
            <a:off x="340513" y="5067334"/>
            <a:ext cx="4390791" cy="5311227"/>
          </a:xfrm>
          <a:prstGeom prst="roundRect">
            <a:avLst>
              <a:gd name="adj" fmla="val 869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491" name="Rounded Rectangle"/>
          <p:cNvSpPr/>
          <p:nvPr/>
        </p:nvSpPr>
        <p:spPr>
          <a:xfrm>
            <a:off x="9305934" y="1489090"/>
            <a:ext cx="4390791" cy="4481179"/>
          </a:xfrm>
          <a:prstGeom prst="roundRect">
            <a:avLst>
              <a:gd name="adj" fmla="val 869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492" name="(3) Inspect model output"/>
          <p:cNvSpPr/>
          <p:nvPr/>
        </p:nvSpPr>
        <p:spPr>
          <a:xfrm>
            <a:off x="9341695" y="1498191"/>
            <a:ext cx="4326639" cy="217619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b="1"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(3</a:t>
            </a:r>
            <a:r>
              <a:t>) </a:t>
            </a:r>
            <a:r>
              <a:t>Inspect model output</a:t>
            </a:r>
          </a:p>
        </p:txBody>
      </p:sp>
      <p:sp>
        <p:nvSpPr>
          <p:cNvPr id="493" name="Model selection"/>
          <p:cNvSpPr/>
          <p:nvPr/>
        </p:nvSpPr>
        <p:spPr>
          <a:xfrm>
            <a:off x="9353161" y="6058447"/>
            <a:ext cx="4348037" cy="217618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Model selection</a:t>
            </a:r>
          </a:p>
        </p:txBody>
      </p:sp>
      <p:sp>
        <p:nvSpPr>
          <p:cNvPr id="494" name="Detection models"/>
          <p:cNvSpPr/>
          <p:nvPr/>
        </p:nvSpPr>
        <p:spPr>
          <a:xfrm>
            <a:off x="307784" y="5067334"/>
            <a:ext cx="4326639" cy="217619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Detection models</a:t>
            </a:r>
          </a:p>
        </p:txBody>
      </p:sp>
      <p:sp>
        <p:nvSpPr>
          <p:cNvPr id="495" name="m0 &lt;- secr.fit(ch, detectfn = &quot;HHN&quot;,    mask = my_mask, model = list(D ~ 1, lambda0 ~ 1, sigma ~ 1))"/>
          <p:cNvSpPr/>
          <p:nvPr/>
        </p:nvSpPr>
        <p:spPr>
          <a:xfrm>
            <a:off x="5004794" y="2677014"/>
            <a:ext cx="4022672" cy="65524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marL="127000" indent="-127000" algn="l">
              <a:defRPr sz="1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m0 &lt;- secr.fit(ch, detectfn = "HHN",    mask = my_mask, model = list(D ~ 1, lambda0 ~ 1, sigma ~ 1))</a:t>
            </a:r>
          </a:p>
        </p:txBody>
      </p:sp>
      <p:sp>
        <p:nvSpPr>
          <p:cNvPr id="496" name="density, ~ 1 for constant density"/>
          <p:cNvSpPr/>
          <p:nvPr/>
        </p:nvSpPr>
        <p:spPr>
          <a:xfrm>
            <a:off x="7848666" y="3098571"/>
            <a:ext cx="1255317" cy="514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84" y="0"/>
                </a:moveTo>
                <a:lnTo>
                  <a:pt x="6522" y="6067"/>
                </a:lnTo>
                <a:lnTo>
                  <a:pt x="1905" y="6067"/>
                </a:lnTo>
                <a:cubicBezTo>
                  <a:pt x="853" y="6067"/>
                  <a:pt x="0" y="8148"/>
                  <a:pt x="0" y="10717"/>
                </a:cubicBezTo>
                <a:lnTo>
                  <a:pt x="0" y="16950"/>
                </a:lnTo>
                <a:cubicBezTo>
                  <a:pt x="0" y="19518"/>
                  <a:pt x="853" y="21600"/>
                  <a:pt x="1905" y="21600"/>
                </a:cubicBezTo>
                <a:lnTo>
                  <a:pt x="19695" y="21600"/>
                </a:lnTo>
                <a:cubicBezTo>
                  <a:pt x="20747" y="21600"/>
                  <a:pt x="21600" y="19518"/>
                  <a:pt x="21600" y="16950"/>
                </a:cubicBezTo>
                <a:lnTo>
                  <a:pt x="21600" y="10717"/>
                </a:lnTo>
                <a:cubicBezTo>
                  <a:pt x="21600" y="8148"/>
                  <a:pt x="20747" y="6067"/>
                  <a:pt x="19695" y="6067"/>
                </a:cubicBezTo>
                <a:lnTo>
                  <a:pt x="10530" y="6067"/>
                </a:lnTo>
                <a:lnTo>
                  <a:pt x="5484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density, ~ 1 for constant density </a:t>
            </a:r>
          </a:p>
        </p:txBody>
      </p:sp>
      <p:sp>
        <p:nvSpPr>
          <p:cNvPr id="497" name="Detection function parameters, lambda0 control encounter rate, sigma controls range of animal movement"/>
          <p:cNvSpPr/>
          <p:nvPr/>
        </p:nvSpPr>
        <p:spPr>
          <a:xfrm>
            <a:off x="5118508" y="3274883"/>
            <a:ext cx="2515395" cy="692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037" y="0"/>
                </a:moveTo>
                <a:lnTo>
                  <a:pt x="9737" y="5186"/>
                </a:lnTo>
                <a:lnTo>
                  <a:pt x="951" y="5186"/>
                </a:lnTo>
                <a:cubicBezTo>
                  <a:pt x="426" y="5186"/>
                  <a:pt x="0" y="6733"/>
                  <a:pt x="0" y="8640"/>
                </a:cubicBezTo>
                <a:lnTo>
                  <a:pt x="0" y="18146"/>
                </a:lnTo>
                <a:cubicBezTo>
                  <a:pt x="0" y="20054"/>
                  <a:pt x="426" y="21600"/>
                  <a:pt x="951" y="21600"/>
                </a:cubicBezTo>
                <a:lnTo>
                  <a:pt x="20649" y="21600"/>
                </a:lnTo>
                <a:cubicBezTo>
                  <a:pt x="21174" y="21600"/>
                  <a:pt x="21600" y="20054"/>
                  <a:pt x="21600" y="18146"/>
                </a:cubicBezTo>
                <a:lnTo>
                  <a:pt x="21600" y="8640"/>
                </a:lnTo>
                <a:cubicBezTo>
                  <a:pt x="21600" y="6733"/>
                  <a:pt x="21174" y="5186"/>
                  <a:pt x="20649" y="5186"/>
                </a:cubicBezTo>
                <a:lnTo>
                  <a:pt x="11052" y="5186"/>
                </a:lnTo>
                <a:lnTo>
                  <a:pt x="10037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Detection function parameters,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lambda0</a:t>
            </a:r>
            <a:r>
              <a:t> control encounter rate,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sigma</a:t>
            </a:r>
            <a:r>
              <a:t> controls range of animal movement </a:t>
            </a:r>
          </a:p>
        </p:txBody>
      </p:sp>
      <p:sp>
        <p:nvSpPr>
          <p:cNvPr id="498" name="See the guide on “Setting up data” for more details"/>
          <p:cNvSpPr/>
          <p:nvPr/>
        </p:nvSpPr>
        <p:spPr>
          <a:xfrm>
            <a:off x="526775" y="4756390"/>
            <a:ext cx="4144946" cy="261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See the guide on “Setting up data” for more details</a:t>
            </a:r>
          </a:p>
        </p:txBody>
      </p:sp>
      <p:sp>
        <p:nvSpPr>
          <p:cNvPr id="499" name="To view model output use print(m0)"/>
          <p:cNvSpPr/>
          <p:nvPr/>
        </p:nvSpPr>
        <p:spPr>
          <a:xfrm>
            <a:off x="9353161" y="1771292"/>
            <a:ext cx="4303707" cy="297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To view model output use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print(m0)</a:t>
            </a:r>
          </a:p>
        </p:txBody>
      </p:sp>
      <p:sp>
        <p:nvSpPr>
          <p:cNvPr id="500" name="Any of D, lambda0, and sigma can depend on covariates and passed to secr.fit"/>
          <p:cNvSpPr/>
          <p:nvPr/>
        </p:nvSpPr>
        <p:spPr>
          <a:xfrm>
            <a:off x="4907601" y="4993607"/>
            <a:ext cx="4303708" cy="448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Any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D, lambda0, </a:t>
            </a:r>
            <a:r>
              <a:t>and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sigma </a:t>
            </a:r>
            <a:r>
              <a:t>can depend on covariates and passed to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secr.fit </a:t>
            </a:r>
          </a:p>
        </p:txBody>
      </p:sp>
      <p:sp>
        <p:nvSpPr>
          <p:cNvPr id="501" name="m1 &lt;- secr.fit(ch, detectfn = &quot;HHN&quot;,    mask = my_mask, model = list(D ~ elev, lambda0 ~ water, sigma ~ 1))"/>
          <p:cNvSpPr/>
          <p:nvPr/>
        </p:nvSpPr>
        <p:spPr>
          <a:xfrm>
            <a:off x="5003923" y="5496547"/>
            <a:ext cx="4022671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marL="127000" indent="-127000" algn="l">
              <a:defRPr sz="1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m1 &lt;- secr.fit(ch, detectfn = "HHN",    mask = my_mask, model = list(D ~ elev, lambda0 ~ water, sigma ~ 1))</a:t>
            </a:r>
          </a:p>
        </p:txBody>
      </p:sp>
      <p:sp>
        <p:nvSpPr>
          <p:cNvPr id="502" name="Density depends on elevation"/>
          <p:cNvSpPr/>
          <p:nvPr/>
        </p:nvSpPr>
        <p:spPr>
          <a:xfrm>
            <a:off x="7829299" y="5910081"/>
            <a:ext cx="1255317" cy="514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84" y="0"/>
                </a:moveTo>
                <a:lnTo>
                  <a:pt x="6522" y="6067"/>
                </a:lnTo>
                <a:lnTo>
                  <a:pt x="1905" y="6067"/>
                </a:lnTo>
                <a:cubicBezTo>
                  <a:pt x="853" y="6067"/>
                  <a:pt x="0" y="8148"/>
                  <a:pt x="0" y="10717"/>
                </a:cubicBezTo>
                <a:lnTo>
                  <a:pt x="0" y="16950"/>
                </a:lnTo>
                <a:cubicBezTo>
                  <a:pt x="0" y="19518"/>
                  <a:pt x="853" y="21600"/>
                  <a:pt x="1905" y="21600"/>
                </a:cubicBezTo>
                <a:lnTo>
                  <a:pt x="19695" y="21600"/>
                </a:lnTo>
                <a:cubicBezTo>
                  <a:pt x="20747" y="21600"/>
                  <a:pt x="21600" y="19518"/>
                  <a:pt x="21600" y="16950"/>
                </a:cubicBezTo>
                <a:lnTo>
                  <a:pt x="21600" y="10717"/>
                </a:lnTo>
                <a:cubicBezTo>
                  <a:pt x="21600" y="8148"/>
                  <a:pt x="20747" y="6067"/>
                  <a:pt x="19695" y="6067"/>
                </a:cubicBezTo>
                <a:lnTo>
                  <a:pt x="10530" y="6067"/>
                </a:lnTo>
                <a:lnTo>
                  <a:pt x="5484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Density depends on elevation</a:t>
            </a:r>
          </a:p>
        </p:txBody>
      </p:sp>
      <p:sp>
        <p:nvSpPr>
          <p:cNvPr id="503" name="Encounter hazard lambda0 depends on whether trap is close to water"/>
          <p:cNvSpPr/>
          <p:nvPr/>
        </p:nvSpPr>
        <p:spPr>
          <a:xfrm>
            <a:off x="4998444" y="6077040"/>
            <a:ext cx="2755504" cy="692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162" y="0"/>
                </a:moveTo>
                <a:lnTo>
                  <a:pt x="9255" y="5186"/>
                </a:lnTo>
                <a:lnTo>
                  <a:pt x="868" y="5186"/>
                </a:lnTo>
                <a:cubicBezTo>
                  <a:pt x="389" y="5186"/>
                  <a:pt x="0" y="6733"/>
                  <a:pt x="0" y="8640"/>
                </a:cubicBezTo>
                <a:lnTo>
                  <a:pt x="0" y="18146"/>
                </a:lnTo>
                <a:cubicBezTo>
                  <a:pt x="0" y="20054"/>
                  <a:pt x="389" y="21600"/>
                  <a:pt x="868" y="21600"/>
                </a:cubicBezTo>
                <a:lnTo>
                  <a:pt x="20732" y="21600"/>
                </a:lnTo>
                <a:cubicBezTo>
                  <a:pt x="21211" y="21600"/>
                  <a:pt x="21600" y="20054"/>
                  <a:pt x="21600" y="18146"/>
                </a:cubicBezTo>
                <a:lnTo>
                  <a:pt x="21600" y="8640"/>
                </a:lnTo>
                <a:cubicBezTo>
                  <a:pt x="21600" y="6733"/>
                  <a:pt x="21211" y="5186"/>
                  <a:pt x="20732" y="5186"/>
                </a:cubicBezTo>
                <a:lnTo>
                  <a:pt x="10606" y="5186"/>
                </a:lnTo>
                <a:lnTo>
                  <a:pt x="9162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Encounter hazard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lambda0</a:t>
            </a:r>
            <a:r>
              <a:t> depends on </a:t>
            </a:r>
            <a:r>
              <a:t>whether trap is close to water</a:t>
            </a:r>
          </a:p>
        </p:txBody>
      </p:sp>
      <p:grpSp>
        <p:nvGrpSpPr>
          <p:cNvPr id="506" name="Group"/>
          <p:cNvGrpSpPr/>
          <p:nvPr/>
        </p:nvGrpSpPr>
        <p:grpSpPr>
          <a:xfrm>
            <a:off x="4911327" y="6722096"/>
            <a:ext cx="4286516" cy="941413"/>
            <a:chOff x="0" y="0"/>
            <a:chExt cx="4286515" cy="941411"/>
          </a:xfrm>
        </p:grpSpPr>
        <p:sp>
          <p:nvSpPr>
            <p:cNvPr id="504" name="!"/>
            <p:cNvSpPr/>
            <p:nvPr/>
          </p:nvSpPr>
          <p:spPr>
            <a:xfrm>
              <a:off x="0" y="0"/>
              <a:ext cx="506801" cy="9414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>
                <a:lnSpc>
                  <a:spcPct val="90000"/>
                </a:lnSpc>
                <a:defRPr b="1" sz="5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 sz="8800"/>
              </a:pPr>
              <a:r>
                <a:rPr b="1" sz="5000"/>
                <a:t>!</a:t>
              </a:r>
            </a:p>
          </p:txBody>
        </p:sp>
        <p:sp>
          <p:nvSpPr>
            <p:cNvPr id="505" name="Covariates on density (D) must be attached to the mask object, covariates on detection parameters (g0, lambda0, sigma) must be attached to the trap object."/>
            <p:cNvSpPr/>
            <p:nvPr/>
          </p:nvSpPr>
          <p:spPr>
            <a:xfrm>
              <a:off x="357419" y="130070"/>
              <a:ext cx="3929097" cy="6812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algn="l">
                <a:lnSpc>
                  <a:spcPct val="90000"/>
                </a:lnSpc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Covariates on density (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D</a:t>
              </a:r>
              <a:r>
                <a:t>) must be attached to the mask object, covariates on detection parameters (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g0, lambda0, sigma</a:t>
              </a:r>
              <a:r>
                <a:t>) must be attached to the trap object.</a:t>
              </a:r>
            </a:p>
          </p:txBody>
        </p:sp>
      </p:grpSp>
      <p:sp>
        <p:nvSpPr>
          <p:cNvPr id="507" name="Main results are in this last table. Density is in animals per hectare."/>
          <p:cNvSpPr/>
          <p:nvPr/>
        </p:nvSpPr>
        <p:spPr>
          <a:xfrm>
            <a:off x="9270466" y="5708728"/>
            <a:ext cx="4479982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Main results are in this last table. Density is in animals per hectare.</a:t>
            </a:r>
          </a:p>
        </p:txBody>
      </p:sp>
      <p:sp>
        <p:nvSpPr>
          <p:cNvPr id="508" name="coef(m1)"/>
          <p:cNvSpPr/>
          <p:nvPr/>
        </p:nvSpPr>
        <p:spPr>
          <a:xfrm>
            <a:off x="4961058" y="7599263"/>
            <a:ext cx="4163373" cy="2996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marL="127000" indent="-127000" algn="l">
              <a:defRPr sz="1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coef(m1)</a:t>
            </a:r>
          </a:p>
        </p:txBody>
      </p:sp>
      <p:sp>
        <p:nvSpPr>
          <p:cNvPr id="509" name="secr has a number of automatically generated covariates. These can be referred to directly in formulae without needing to be constructed. These include b (learned animal responses to detectors), k (site learned response), bk (animal x site learned response), session, t (time factor, one per occasion), T (time trend, linear over occasions)"/>
          <p:cNvSpPr/>
          <p:nvPr/>
        </p:nvSpPr>
        <p:spPr>
          <a:xfrm>
            <a:off x="4830863" y="9183626"/>
            <a:ext cx="4303707" cy="1136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secr</a:t>
            </a:r>
            <a:r>
              <a:t> has a number of automatically generated covariates. These can be referred to directly in formulae without needing to be constructed. These include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 (learned animal responses to detectors),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(site learned response),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bk</a:t>
            </a:r>
            <a:r>
              <a:t> (animal x site learned response),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t> (time factor, one per occasion),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t> (time trend, linear over occasions)</a:t>
            </a:r>
          </a:p>
        </p:txBody>
      </p:sp>
      <p:sp>
        <p:nvSpPr>
          <p:cNvPr id="510" name="AIC(m0,m0a,m0b,m1)"/>
          <p:cNvSpPr/>
          <p:nvPr/>
        </p:nvSpPr>
        <p:spPr>
          <a:xfrm>
            <a:off x="9417156" y="6540941"/>
            <a:ext cx="4163373" cy="2996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marL="127000" indent="-127000" algn="l">
              <a:defRPr sz="1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AIC(m0,m0a,m0b,m1)</a:t>
            </a:r>
          </a:p>
        </p:txBody>
      </p:sp>
      <p:sp>
        <p:nvSpPr>
          <p:cNvPr id="511" name="m0a &lt;- secr.fit(ch, detectfn = &quot;HR&quot;,    mask = my_mask, model = list(D ~ 1,     g0 ~ 1, sigma ~ 1, z ~ 1))"/>
          <p:cNvSpPr/>
          <p:nvPr/>
        </p:nvSpPr>
        <p:spPr>
          <a:xfrm>
            <a:off x="450025" y="7052065"/>
            <a:ext cx="4022672" cy="65524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marL="127000" indent="-127000" algn="l">
              <a:defRPr sz="1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m0a &lt;- secr.fit(ch, detectfn = "HR",    mask = my_mask, model = list(D ~ 1,     g0 ~ 1, sigma ~ 1, z ~ 1))</a:t>
            </a:r>
          </a:p>
        </p:txBody>
      </p:sp>
      <p:sp>
        <p:nvSpPr>
          <p:cNvPr id="512" name="Rounded Rectangle"/>
          <p:cNvSpPr/>
          <p:nvPr/>
        </p:nvSpPr>
        <p:spPr>
          <a:xfrm>
            <a:off x="9309619" y="7201816"/>
            <a:ext cx="4390791" cy="3193926"/>
          </a:xfrm>
          <a:prstGeom prst="roundRect">
            <a:avLst>
              <a:gd name="adj" fmla="val 1195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513" name="Multi-session models"/>
          <p:cNvSpPr/>
          <p:nvPr/>
        </p:nvSpPr>
        <p:spPr>
          <a:xfrm>
            <a:off x="9330996" y="7103902"/>
            <a:ext cx="4348037" cy="217619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Multi-session models</a:t>
            </a:r>
          </a:p>
        </p:txBody>
      </p:sp>
      <p:sp>
        <p:nvSpPr>
          <p:cNvPr id="514" name="A core SCR assumption is that detection probability (or frequency) decreases with distance to activity centre."/>
          <p:cNvSpPr/>
          <p:nvPr/>
        </p:nvSpPr>
        <p:spPr>
          <a:xfrm>
            <a:off x="292252" y="5282383"/>
            <a:ext cx="4412525" cy="446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A core SCR assumption is that detection probability (or frequency) </a:t>
            </a:r>
            <a:r>
              <a:rPr b="1"/>
              <a:t>decreases with distance </a:t>
            </a:r>
            <a:r>
              <a:t>to activity centre.</a:t>
            </a:r>
          </a:p>
        </p:txBody>
      </p:sp>
      <p:sp>
        <p:nvSpPr>
          <p:cNvPr id="515" name="g0 detection models"/>
          <p:cNvSpPr/>
          <p:nvPr/>
        </p:nvSpPr>
        <p:spPr>
          <a:xfrm>
            <a:off x="422342" y="6289890"/>
            <a:ext cx="436205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solidFill>
                  <a:srgbClr val="7A4AA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g0 </a:t>
            </a:r>
            <a:r>
              <a:t>detection models</a:t>
            </a:r>
          </a:p>
        </p:txBody>
      </p:sp>
      <p:sp>
        <p:nvSpPr>
          <p:cNvPr id="516" name="lambda0 detection models"/>
          <p:cNvSpPr/>
          <p:nvPr/>
        </p:nvSpPr>
        <p:spPr>
          <a:xfrm>
            <a:off x="410889" y="7757451"/>
            <a:ext cx="4362052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solidFill>
                  <a:srgbClr val="7A4AA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lambda0 </a:t>
            </a:r>
            <a:r>
              <a:t>detection models</a:t>
            </a:r>
          </a:p>
        </p:txBody>
      </p:sp>
      <p:sp>
        <p:nvSpPr>
          <p:cNvPr id="517" name="SCR models jointly estimate two spatial models, one for animal density and one for the detection process."/>
          <p:cNvSpPr/>
          <p:nvPr/>
        </p:nvSpPr>
        <p:spPr>
          <a:xfrm>
            <a:off x="4869501" y="1765176"/>
            <a:ext cx="4303708" cy="446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SCR models jointly estimate two spatial models, one for animal density and one for the detection process.</a:t>
            </a:r>
          </a:p>
        </p:txBody>
      </p:sp>
      <p:sp>
        <p:nvSpPr>
          <p:cNvPr id="518" name="Shape is given by the detection function (detectfn in secr.fit), with a small number of parameters to be estimated."/>
          <p:cNvSpPr/>
          <p:nvPr/>
        </p:nvSpPr>
        <p:spPr>
          <a:xfrm>
            <a:off x="271407" y="5645323"/>
            <a:ext cx="4420720" cy="626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Shape is given by the </a:t>
            </a:r>
            <a:r>
              <a:rPr b="1"/>
              <a:t>detection function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detectfn</a:t>
            </a:r>
            <a:r>
              <a:t>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secr.fit</a:t>
            </a:r>
            <a:r>
              <a:t>), with a small number of parameters to be estimated.</a:t>
            </a:r>
          </a:p>
        </p:txBody>
      </p:sp>
      <p:sp>
        <p:nvSpPr>
          <p:cNvPr id="519" name="These model the probability of detection. The most common option is “half-normal” (HN), with parameters g0 and sigma, see ?detectfn for others."/>
          <p:cNvSpPr/>
          <p:nvPr/>
        </p:nvSpPr>
        <p:spPr>
          <a:xfrm>
            <a:off x="279552" y="6462072"/>
            <a:ext cx="4412525" cy="62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These model the </a:t>
            </a:r>
            <a:r>
              <a:rPr b="1"/>
              <a:t>probability</a:t>
            </a:r>
            <a:r>
              <a:t> of detection. The most common option is “half-normal” (HN), with parameters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g0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sigma</a:t>
            </a:r>
            <a:r>
              <a:t>, see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?detectfn</a:t>
            </a:r>
            <a:r>
              <a:t> for others.</a:t>
            </a:r>
          </a:p>
        </p:txBody>
      </p:sp>
      <p:sp>
        <p:nvSpPr>
          <p:cNvPr id="520" name="These model the hazard of detection. They are useful for quicker computation (especially for “count” detectors).…"/>
          <p:cNvSpPr/>
          <p:nvPr/>
        </p:nvSpPr>
        <p:spPr>
          <a:xfrm>
            <a:off x="278953" y="7955712"/>
            <a:ext cx="4412525" cy="815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These model the </a:t>
            </a:r>
            <a:r>
              <a:rPr b="1"/>
              <a:t>hazard</a:t>
            </a:r>
            <a:r>
              <a:t> of detection. They are useful for quicker computation (especially for “count” detectors).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The most common option is “hazard half-normal” (HHN), with parameters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lambda0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sigma</a:t>
            </a:r>
            <a:r>
              <a:t>, see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?detectfn</a:t>
            </a:r>
            <a:r>
              <a:t> for others.</a:t>
            </a:r>
          </a:p>
        </p:txBody>
      </p:sp>
      <p:sp>
        <p:nvSpPr>
          <p:cNvPr id="521" name="m0b &lt;- secr.fit(ch, detectfn = &quot;HHN&quot;,    mask = my_mask, model = list(D ~ 1, lambda0 ~ 1, sigma ~ 1))"/>
          <p:cNvSpPr/>
          <p:nvPr/>
        </p:nvSpPr>
        <p:spPr>
          <a:xfrm>
            <a:off x="450025" y="8787442"/>
            <a:ext cx="2265481" cy="101084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marL="127000" indent="-127000" algn="l">
              <a:defRPr sz="1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m0b &lt;- secr.fit(ch, detectfn = "HHN",    mask = my_mask, model = list(D ~ 1, lambda0 ~ 1, sigma ~ 1))</a:t>
            </a:r>
          </a:p>
        </p:txBody>
      </p:sp>
      <p:sp>
        <p:nvSpPr>
          <p:cNvPr id="522" name="HR function, another option"/>
          <p:cNvSpPr/>
          <p:nvPr/>
        </p:nvSpPr>
        <p:spPr>
          <a:xfrm>
            <a:off x="3688426" y="6900211"/>
            <a:ext cx="1049338" cy="715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243" y="0"/>
                </a:moveTo>
                <a:cubicBezTo>
                  <a:pt x="6891" y="0"/>
                  <a:pt x="5792" y="1611"/>
                  <a:pt x="5792" y="3594"/>
                </a:cubicBezTo>
                <a:lnTo>
                  <a:pt x="5792" y="7440"/>
                </a:lnTo>
                <a:lnTo>
                  <a:pt x="0" y="7775"/>
                </a:lnTo>
                <a:lnTo>
                  <a:pt x="5792" y="10758"/>
                </a:lnTo>
                <a:lnTo>
                  <a:pt x="5792" y="18006"/>
                </a:lnTo>
                <a:cubicBezTo>
                  <a:pt x="5792" y="19989"/>
                  <a:pt x="6891" y="21600"/>
                  <a:pt x="8243" y="21600"/>
                </a:cubicBezTo>
                <a:lnTo>
                  <a:pt x="19149" y="21600"/>
                </a:lnTo>
                <a:cubicBezTo>
                  <a:pt x="20501" y="21600"/>
                  <a:pt x="21600" y="19989"/>
                  <a:pt x="21600" y="18006"/>
                </a:cubicBezTo>
                <a:lnTo>
                  <a:pt x="21600" y="3594"/>
                </a:lnTo>
                <a:cubicBezTo>
                  <a:pt x="21600" y="1611"/>
                  <a:pt x="20501" y="0"/>
                  <a:pt x="19149" y="0"/>
                </a:cubicBezTo>
                <a:lnTo>
                  <a:pt x="8243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HR function, another option</a:t>
            </a:r>
          </a:p>
        </p:txBody>
      </p:sp>
      <p:sp>
        <p:nvSpPr>
          <p:cNvPr id="523" name="HR has an extra parameter z"/>
          <p:cNvSpPr/>
          <p:nvPr/>
        </p:nvSpPr>
        <p:spPr>
          <a:xfrm>
            <a:off x="2668832" y="7525701"/>
            <a:ext cx="1953023" cy="4361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222" y="0"/>
                </a:moveTo>
                <a:lnTo>
                  <a:pt x="5974" y="8294"/>
                </a:lnTo>
                <a:lnTo>
                  <a:pt x="1225" y="8294"/>
                </a:lnTo>
                <a:cubicBezTo>
                  <a:pt x="548" y="8294"/>
                  <a:pt x="0" y="10749"/>
                  <a:pt x="0" y="13778"/>
                </a:cubicBezTo>
                <a:lnTo>
                  <a:pt x="0" y="16116"/>
                </a:lnTo>
                <a:cubicBezTo>
                  <a:pt x="0" y="19145"/>
                  <a:pt x="548" y="21600"/>
                  <a:pt x="1225" y="21600"/>
                </a:cubicBezTo>
                <a:lnTo>
                  <a:pt x="20375" y="21600"/>
                </a:lnTo>
                <a:cubicBezTo>
                  <a:pt x="21052" y="21600"/>
                  <a:pt x="21600" y="19145"/>
                  <a:pt x="21600" y="16116"/>
                </a:cubicBezTo>
                <a:lnTo>
                  <a:pt x="21600" y="13778"/>
                </a:lnTo>
                <a:cubicBezTo>
                  <a:pt x="21600" y="10749"/>
                  <a:pt x="21052" y="8294"/>
                  <a:pt x="20375" y="8294"/>
                </a:cubicBezTo>
                <a:lnTo>
                  <a:pt x="10859" y="8294"/>
                </a:lnTo>
                <a:lnTo>
                  <a:pt x="3222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HR has an extra parameter z</a:t>
            </a:r>
          </a:p>
        </p:txBody>
      </p:sp>
      <p:sp>
        <p:nvSpPr>
          <p:cNvPr id="524" name="lambda0 and g0 are mathematically equivalent and the choice between them is not crucial. Half-normal (HN or HHN) are good default options."/>
          <p:cNvSpPr/>
          <p:nvPr/>
        </p:nvSpPr>
        <p:spPr>
          <a:xfrm>
            <a:off x="388568" y="9739966"/>
            <a:ext cx="2333288" cy="681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lambda0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g0</a:t>
            </a:r>
            <a:r>
              <a:t> are mathematically equivalent and the choice between them is not crucial. Half-normal (HN or HHN) are good default options.</a:t>
            </a:r>
          </a:p>
        </p:txBody>
      </p:sp>
      <p:sp>
        <p:nvSpPr>
          <p:cNvPr id="525" name="plot(m0a)"/>
          <p:cNvSpPr/>
          <p:nvPr/>
        </p:nvSpPr>
        <p:spPr>
          <a:xfrm>
            <a:off x="2845433" y="8890024"/>
            <a:ext cx="1751950" cy="261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plot(m0a)</a:t>
            </a:r>
          </a:p>
        </p:txBody>
      </p:sp>
      <p:sp>
        <p:nvSpPr>
          <p:cNvPr id="526" name="Plot detection functions"/>
          <p:cNvSpPr/>
          <p:nvPr/>
        </p:nvSpPr>
        <p:spPr>
          <a:xfrm>
            <a:off x="2870833" y="8737830"/>
            <a:ext cx="1846045" cy="26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solidFill>
                  <a:srgbClr val="7A4AA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Plot detection functions</a:t>
            </a:r>
          </a:p>
        </p:txBody>
      </p:sp>
      <p:sp>
        <p:nvSpPr>
          <p:cNvPr id="527" name="Model selection is by AIC or AICc (small sample size)"/>
          <p:cNvSpPr/>
          <p:nvPr/>
        </p:nvSpPr>
        <p:spPr>
          <a:xfrm>
            <a:off x="9275264" y="6267143"/>
            <a:ext cx="4303708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Model selection is by AIC or AICc (small sample size)</a:t>
            </a:r>
          </a:p>
        </p:txBody>
      </p:sp>
      <p:sp>
        <p:nvSpPr>
          <p:cNvPr id="528" name="Goodness-of-fit tests for SCR are not developed yet."/>
          <p:cNvSpPr/>
          <p:nvPr/>
        </p:nvSpPr>
        <p:spPr>
          <a:xfrm>
            <a:off x="9267128" y="6817652"/>
            <a:ext cx="4303707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Goodness-of-fit tests for SCR are not developed yet.</a:t>
            </a:r>
          </a:p>
        </p:txBody>
      </p:sp>
      <p:sp>
        <p:nvSpPr>
          <p:cNvPr id="529" name="Very flexible e.g. can do regression splines with D ~ s(elev)"/>
          <p:cNvSpPr/>
          <p:nvPr/>
        </p:nvSpPr>
        <p:spPr>
          <a:xfrm>
            <a:off x="7776478" y="6375192"/>
            <a:ext cx="1487498" cy="523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Helvetica"/>
                <a:ea typeface="Helvetica"/>
                <a:cs typeface="Helvetica"/>
                <a:sym typeface="Helvetica"/>
              </a:defRPr>
            </a:pPr>
            <a:r>
              <a:t>Very flexible e.g. can do regression splines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 ~ s(elev)</a:t>
            </a:r>
          </a:p>
        </p:txBody>
      </p:sp>
      <p:sp>
        <p:nvSpPr>
          <p:cNvPr id="530" name="m2 &lt;- secr.fit(ch, detectfn = “HHN&quot;, mask = my_mask, model = list(D ~ 1, lambda0 ~ 1, sigma ~ session))"/>
          <p:cNvSpPr/>
          <p:nvPr/>
        </p:nvSpPr>
        <p:spPr>
          <a:xfrm>
            <a:off x="9356414" y="8590566"/>
            <a:ext cx="4271356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27000" indent="-127000"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m2 &lt;- secr.fit(ch, detectfn = “HHN", mask = my_mask, model = list(D ~ 1, lambda0 ~ 1, </a:t>
            </a:r>
            <a:r>
              <a:rPr b="1">
                <a:solidFill>
                  <a:schemeClr val="accent5"/>
                </a:solidFill>
              </a:rPr>
              <a:t>sigma ~ session</a:t>
            </a:r>
            <a:r>
              <a:t>))</a:t>
            </a:r>
          </a:p>
        </p:txBody>
      </p:sp>
      <p:sp>
        <p:nvSpPr>
          <p:cNvPr id="531" name="Can run secr.fit as in (2). Parameters are shared between sessions by default but any of D, lambda0, and sigma can be session-specific."/>
          <p:cNvSpPr/>
          <p:nvPr/>
        </p:nvSpPr>
        <p:spPr>
          <a:xfrm>
            <a:off x="9237164" y="7999966"/>
            <a:ext cx="4412525" cy="626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Can run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secr.fit</a:t>
            </a:r>
            <a:r>
              <a:t> as in (2). Parameters are shared between sessions by default but any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D, lambda0, </a:t>
            </a:r>
            <a:r>
              <a:t>and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sigma</a:t>
            </a:r>
            <a:r>
              <a:t> can be session-specific.</a:t>
            </a:r>
          </a:p>
        </p:txBody>
      </p:sp>
      <p:sp>
        <p:nvSpPr>
          <p:cNvPr id="532" name="Covariate effects can vary by session."/>
          <p:cNvSpPr/>
          <p:nvPr/>
        </p:nvSpPr>
        <p:spPr>
          <a:xfrm>
            <a:off x="9256045" y="9213594"/>
            <a:ext cx="4303708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Covariate effects can vary by session. </a:t>
            </a:r>
          </a:p>
        </p:txBody>
      </p:sp>
      <p:sp>
        <p:nvSpPr>
          <p:cNvPr id="533" name="ch &lt;- read.capthist(captfile=“ch.csv”,     trapfile = c(“sess1.csv”, “sess2.csv”)…"/>
          <p:cNvSpPr/>
          <p:nvPr/>
        </p:nvSpPr>
        <p:spPr>
          <a:xfrm>
            <a:off x="9343902" y="7374872"/>
            <a:ext cx="4313939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27000" indent="-127000"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ch &lt;- read.capthist(captfile=“ch.csv”,     trapfile = c(“sess1.csv”, “sess2.csv”)</a:t>
            </a:r>
          </a:p>
          <a:p>
            <a:pPr marL="76200" indent="-76200"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my_mask &lt;- make.mask(traps(ch))</a:t>
            </a:r>
          </a:p>
        </p:txBody>
      </p:sp>
      <p:sp>
        <p:nvSpPr>
          <p:cNvPr id="534" name="N animals       :  14…"/>
          <p:cNvSpPr/>
          <p:nvPr/>
        </p:nvSpPr>
        <p:spPr>
          <a:xfrm>
            <a:off x="9385178" y="2138388"/>
            <a:ext cx="3144321" cy="351782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N animals       :  14  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N detections    :  99 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N occasions     :  1 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Count model     :  Poisson 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Mask area       :  211725 ha 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Model           :  D~1 lambda0~1 sigma~1 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Fixed (real)    :  none 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Detection fn    :  hazard halfnormal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Distribution    :  poisson 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N parameters    :  3 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Log likelihood  :  -210.31 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AIC             :  426.6199 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AICc            :  429.0199 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Beta parameters (coefficients) 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             beta    SE.beta        lcl       ucl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D       -9.510329 0.26789360 -10.035391 -8.985267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lambda0 -4.387800 0.16494892  -4.711094 -4.064506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sigma    8.852195 0.08157649   8.692308  9.012082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Variance-covariance matrix of beta parameters 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                    D       lambda0         sigma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D        0.0717669818 -0.0006783997 -0.0008909627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lambda0 -0.0006783997  0.0272081446 -0.0088657027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sigma   -0.0008909627 -0.0088657027  0.0066547240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Fitted (real) parameters evaluated at base levels of covariates 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        link     estimate  SE.estimate          lcl          ucl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D        log 7.408266e-05 2.020773e-05 4.382129e-05 1.252414e-04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lambda0  log 1.242805e-02 2.064016e-03 8.994936e-03 1.717147e-02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sigma    log 6.989717e+03 5.711466e+02 5.956917e+03 8.201582e+03</a:t>
            </a:r>
          </a:p>
        </p:txBody>
      </p:sp>
      <p:sp>
        <p:nvSpPr>
          <p:cNvPr id="535" name="Line"/>
          <p:cNvSpPr/>
          <p:nvPr/>
        </p:nvSpPr>
        <p:spPr>
          <a:xfrm flipH="1">
            <a:off x="11917363" y="3890667"/>
            <a:ext cx="545571" cy="1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536" name="Line"/>
          <p:cNvSpPr/>
          <p:nvPr/>
        </p:nvSpPr>
        <p:spPr>
          <a:xfrm flipH="1">
            <a:off x="11917363" y="4510406"/>
            <a:ext cx="545571" cy="1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537" name="Line"/>
          <p:cNvSpPr/>
          <p:nvPr/>
        </p:nvSpPr>
        <p:spPr>
          <a:xfrm flipH="1">
            <a:off x="12465024" y="5288433"/>
            <a:ext cx="545571" cy="1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538" name="coef(m0)"/>
          <p:cNvSpPr/>
          <p:nvPr/>
        </p:nvSpPr>
        <p:spPr>
          <a:xfrm>
            <a:off x="12408756" y="3747196"/>
            <a:ext cx="942381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coef(m0)</a:t>
            </a:r>
          </a:p>
        </p:txBody>
      </p:sp>
      <p:sp>
        <p:nvSpPr>
          <p:cNvPr id="539" name="vcov(m0)"/>
          <p:cNvSpPr/>
          <p:nvPr/>
        </p:nvSpPr>
        <p:spPr>
          <a:xfrm>
            <a:off x="12396056" y="4351065"/>
            <a:ext cx="1066007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vcov(m0)</a:t>
            </a:r>
          </a:p>
        </p:txBody>
      </p:sp>
      <p:sp>
        <p:nvSpPr>
          <p:cNvPr id="540" name="predict(m0)"/>
          <p:cNvSpPr/>
          <p:nvPr/>
        </p:nvSpPr>
        <p:spPr>
          <a:xfrm>
            <a:off x="12405146" y="4954934"/>
            <a:ext cx="1216746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predict(m0)</a:t>
            </a:r>
          </a:p>
        </p:txBody>
      </p:sp>
      <p:sp>
        <p:nvSpPr>
          <p:cNvPr id="541" name="Rectangle"/>
          <p:cNvSpPr/>
          <p:nvPr/>
        </p:nvSpPr>
        <p:spPr>
          <a:xfrm>
            <a:off x="9376930" y="4965849"/>
            <a:ext cx="3065245" cy="692548"/>
          </a:xfrm>
          <a:prstGeom prst="rect">
            <a:avLst/>
          </a:prstGeom>
          <a:ln w="381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542" name="Beta parameters (coefficients)…"/>
          <p:cNvSpPr/>
          <p:nvPr/>
        </p:nvSpPr>
        <p:spPr>
          <a:xfrm>
            <a:off x="5098642" y="8041476"/>
            <a:ext cx="3875715" cy="105910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27000" indent="-127000" algn="l">
              <a:lnSpc>
                <a:spcPct val="120000"/>
              </a:lnSpc>
              <a:defRPr sz="800">
                <a:latin typeface="Menlo"/>
                <a:ea typeface="Menlo"/>
                <a:cs typeface="Menlo"/>
                <a:sym typeface="Menlo"/>
              </a:defRPr>
            </a:pPr>
            <a:r>
              <a:t>Beta parameters (coefficients) </a:t>
            </a:r>
          </a:p>
          <a:p>
            <a:pPr marL="127000" indent="-127000" algn="l">
              <a:lnSpc>
                <a:spcPct val="120000"/>
              </a:lnSpc>
              <a:defRPr sz="800">
                <a:latin typeface="Menlo"/>
                <a:ea typeface="Menlo"/>
                <a:cs typeface="Menlo"/>
                <a:sym typeface="Menlo"/>
              </a:defRPr>
            </a:pPr>
            <a:r>
              <a:t>                       beta    SE.beta         lcl        ucl</a:t>
            </a:r>
          </a:p>
          <a:p>
            <a:pPr marL="127000" indent="-127000" algn="l">
              <a:lnSpc>
                <a:spcPct val="120000"/>
              </a:lnSpc>
              <a:defRPr sz="800">
                <a:latin typeface="Menlo"/>
                <a:ea typeface="Menlo"/>
                <a:cs typeface="Menlo"/>
                <a:sym typeface="Menlo"/>
              </a:defRPr>
            </a:pPr>
            <a:r>
              <a:t>D                -9.5184241 0.27550956 -10.0584129 -8.9784353</a:t>
            </a:r>
          </a:p>
          <a:p>
            <a:pPr marL="127000" indent="-127000" algn="l">
              <a:lnSpc>
                <a:spcPct val="120000"/>
              </a:lnSpc>
              <a:defRPr sz="800">
                <a:latin typeface="Menlo"/>
                <a:ea typeface="Menlo"/>
                <a:cs typeface="Menlo"/>
                <a:sym typeface="Menlo"/>
              </a:defRPr>
            </a:pPr>
            <a:r>
              <a:t>D.elev            0.2443394 0.39160813  -0.5231985  1.0118772</a:t>
            </a:r>
          </a:p>
          <a:p>
            <a:pPr marL="127000" indent="-127000" algn="l">
              <a:lnSpc>
                <a:spcPct val="120000"/>
              </a:lnSpc>
              <a:defRPr sz="800">
                <a:latin typeface="Menlo"/>
                <a:ea typeface="Menlo"/>
                <a:cs typeface="Menlo"/>
                <a:sym typeface="Menlo"/>
              </a:defRPr>
            </a:pPr>
            <a:r>
              <a:t>lambda0          -4.4403272 0.17332682  -4.7800415 -4.1006128</a:t>
            </a:r>
          </a:p>
          <a:p>
            <a:pPr marL="127000" indent="-127000" algn="l">
              <a:lnSpc>
                <a:spcPct val="120000"/>
              </a:lnSpc>
              <a:defRPr sz="800">
                <a:latin typeface="Menlo"/>
                <a:ea typeface="Menlo"/>
                <a:cs typeface="Menlo"/>
                <a:sym typeface="Menlo"/>
              </a:defRPr>
            </a:pPr>
            <a:r>
              <a:t>lambda0.WaterYes  0.2277942 0.27803197  -0.3171385  0.7727268</a:t>
            </a:r>
          </a:p>
          <a:p>
            <a:pPr marL="127000" indent="-127000" algn="l">
              <a:lnSpc>
                <a:spcPct val="120000"/>
              </a:lnSpc>
              <a:defRPr sz="800">
                <a:latin typeface="Menlo"/>
                <a:ea typeface="Menlo"/>
                <a:cs typeface="Menlo"/>
                <a:sym typeface="Menlo"/>
              </a:defRPr>
            </a:pPr>
            <a:r>
              <a:t>sigma             8.8583684 0.08326936   8.6951634  9.0215733</a:t>
            </a:r>
          </a:p>
        </p:txBody>
      </p:sp>
      <p:pic>
        <p:nvPicPr>
          <p:cNvPr id="543" name="pasted-image.tiff" descr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831022" y="9193788"/>
            <a:ext cx="1803401" cy="1104901"/>
          </a:xfrm>
          <a:prstGeom prst="rect">
            <a:avLst/>
          </a:prstGeom>
          <a:ln w="12700">
            <a:miter lim="400000"/>
          </a:ln>
        </p:spPr>
      </p:pic>
      <p:sp>
        <p:nvSpPr>
          <p:cNvPr id="544" name="m0a (HR)"/>
          <p:cNvSpPr/>
          <p:nvPr/>
        </p:nvSpPr>
        <p:spPr>
          <a:xfrm>
            <a:off x="3174153" y="9386470"/>
            <a:ext cx="942381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m0a (HR)</a:t>
            </a:r>
          </a:p>
        </p:txBody>
      </p:sp>
      <p:sp>
        <p:nvSpPr>
          <p:cNvPr id="545" name="m0b (HHN)"/>
          <p:cNvSpPr/>
          <p:nvPr/>
        </p:nvSpPr>
        <p:spPr>
          <a:xfrm>
            <a:off x="3536734" y="9746238"/>
            <a:ext cx="1066007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m0b (HHN)</a:t>
            </a:r>
          </a:p>
        </p:txBody>
      </p:sp>
      <p:sp>
        <p:nvSpPr>
          <p:cNvPr id="546" name="CC BY SLT"/>
          <p:cNvSpPr/>
          <p:nvPr/>
        </p:nvSpPr>
        <p:spPr>
          <a:xfrm>
            <a:off x="10548035" y="10348201"/>
            <a:ext cx="165015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defRPr sz="900">
                <a:latin typeface="Helvetica"/>
                <a:ea typeface="Helvetica"/>
                <a:cs typeface="Helvetica"/>
                <a:sym typeface="Helvetica"/>
              </a:defRPr>
            </a:pPr>
            <a:r>
              <a:rPr u="sng">
                <a:solidFill>
                  <a:srgbClr val="7A4AAA"/>
                </a:solidFill>
                <a:hlinkClick r:id="rId7" invalidUrl="" action="" tgtFrame="" tooltip="" history="1" highlightClick="0" endSnd="0"/>
              </a:rPr>
              <a:t>CC BY </a:t>
            </a:r>
            <a:r>
              <a:rPr u="sng">
                <a:solidFill>
                  <a:schemeClr val="accent2"/>
                </a:solidFill>
                <a:hlinkClick r:id="rId8" invalidUrl="" action="" tgtFrame="" tooltip="" history="1" highlightClick="0" endSnd="0"/>
              </a:rPr>
              <a:t>SLT</a:t>
            </a:r>
          </a:p>
        </p:txBody>
      </p:sp>
      <p:pic>
        <p:nvPicPr>
          <p:cNvPr id="547" name="pasted-image.tiff" descr="pasted-image.tif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3212346" y="10144464"/>
            <a:ext cx="737126" cy="6417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48" name="pasted-image.tiff" descr="pasted-image.tif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3273836" y="9546450"/>
            <a:ext cx="718288" cy="622941"/>
          </a:xfrm>
          <a:prstGeom prst="rect">
            <a:avLst/>
          </a:prstGeom>
          <a:ln w="12700">
            <a:miter lim="400000"/>
          </a:ln>
        </p:spPr>
      </p:pic>
      <p:sp>
        <p:nvSpPr>
          <p:cNvPr id="549" name="m3 &lt;- secr.fit(ch, detectfn = “HHN&quot;, mask = my_mask, model=list(D ~ elev*session, lambda0 ~ 1, sigma ~ session))"/>
          <p:cNvSpPr/>
          <p:nvPr/>
        </p:nvSpPr>
        <p:spPr>
          <a:xfrm>
            <a:off x="9387135" y="9473188"/>
            <a:ext cx="3731374" cy="83304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27000" indent="-127000"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m3 &lt;- secr.fit(ch, detectfn = “HHN", mask = my_mask, model=list(</a:t>
            </a:r>
            <a:r>
              <a:rPr b="1">
                <a:solidFill>
                  <a:schemeClr val="accent5"/>
                </a:solidFill>
              </a:rPr>
              <a:t>D ~ elev*session</a:t>
            </a:r>
            <a:r>
              <a:t>, lambda0 ~ 1, sigma ~ session))</a:t>
            </a:r>
          </a:p>
        </p:txBody>
      </p:sp>
      <p:pic>
        <p:nvPicPr>
          <p:cNvPr id="550" name="pasted-image.tiff" descr="pasted-image.tif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2557425" y="10391285"/>
            <a:ext cx="335369" cy="3906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51" name="pasted-image.tiff" descr="pasted-image.tiff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2218463" y="10389748"/>
            <a:ext cx="331842" cy="3906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52" name="pasted-image.tiff" descr="pasted-image.tiff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2905807" y="10155697"/>
            <a:ext cx="343129" cy="6446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