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74" d="100"/>
          <a:sy n="74" d="100"/>
        </p:scale>
        <p:origin x="1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roup" descr="Gro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38" y="1519749"/>
            <a:ext cx="1366402" cy="47824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Body Level One…"/>
          <p:cNvSpPr>
            <a:spLocks noGrp="1"/>
          </p:cNvSpPr>
          <p:nvPr>
            <p:ph type="body" sz="half" idx="1"/>
          </p:nvPr>
        </p:nvSpPr>
        <p:spPr>
          <a:xfrm>
            <a:off x="2769443" y="2471166"/>
            <a:ext cx="8431114" cy="5852668"/>
          </a:xfrm>
          <a:prstGeom prst="rect">
            <a:avLst/>
          </a:prstGeom>
        </p:spPr>
        <p:txBody>
          <a:bodyPr lIns="0" tIns="0" rIns="0" bIns="0"/>
          <a:lstStyle>
            <a:lvl1pPr marL="635000" indent="-635000" defTabSz="459787">
              <a:spcBef>
                <a:spcPts val="1800"/>
              </a:spcBef>
              <a:buSzPct val="100000"/>
              <a:buAutoNum type="arabicPeriod"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38955" indent="-616655" defTabSz="459787">
              <a:lnSpc>
                <a:spcPct val="110000"/>
              </a:lnSpc>
              <a:spcBef>
                <a:spcPts val="3300"/>
              </a:spcBef>
              <a:buSzPct val="100000"/>
              <a:buAutoNum type="alphaLcPeriod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41500" indent="-635000" defTabSz="459787">
              <a:spcBef>
                <a:spcPts val="2800"/>
              </a:spcBef>
              <a:buSzPct val="100000"/>
              <a:buAutoNum type="arabicPeriod"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86000" indent="-635000" defTabSz="459787">
              <a:spcBef>
                <a:spcPts val="2800"/>
              </a:spcBef>
              <a:buSzPct val="100000"/>
              <a:buAutoNum type="arabicPeriod"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730500" indent="-635000" defTabSz="459787">
              <a:spcBef>
                <a:spcPts val="2800"/>
              </a:spcBef>
              <a:buSzPct val="100000"/>
              <a:buAutoNum type="arabicPeriod"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>
            <a:spLocks noGrp="1"/>
          </p:cNvSpPr>
          <p:nvPr>
            <p:ph type="sldNum" sz="quarter" idx="2"/>
          </p:nvPr>
        </p:nvSpPr>
        <p:spPr>
          <a:xfrm>
            <a:off x="6818306" y="8927517"/>
            <a:ext cx="323156" cy="348556"/>
          </a:xfrm>
          <a:prstGeom prst="rect">
            <a:avLst/>
          </a:prstGeom>
        </p:spPr>
        <p:txBody>
          <a:bodyPr lIns="40927" tIns="40927" rIns="40927" bIns="40927"/>
          <a:lstStyle>
            <a:lvl1pPr defTabSz="459787"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snowleopard.org/" TargetMode="External"/><Relationship Id="rId2" Type="http://schemas.openxmlformats.org/officeDocument/2006/relationships/hyperlink" Target="https://www.otago.ac.nz/density/SECRinR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5.tif"/><Relationship Id="rId4" Type="http://schemas.openxmlformats.org/officeDocument/2006/relationships/image" Target="../media/image4.t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nowleopard.org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otago.ac.nz/density/SECRinR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tif"/><Relationship Id="rId5" Type="http://schemas.openxmlformats.org/officeDocument/2006/relationships/image" Target="../media/image5.tif"/><Relationship Id="rId4" Type="http://schemas.openxmlformats.org/officeDocument/2006/relationships/image" Target="../media/image4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"/>
          <p:cNvSpPr/>
          <p:nvPr/>
        </p:nvSpPr>
        <p:spPr>
          <a:xfrm>
            <a:off x="7671390" y="5864721"/>
            <a:ext cx="1650156" cy="4453415"/>
          </a:xfrm>
          <a:prstGeom prst="roundRect">
            <a:avLst>
              <a:gd name="adj" fmla="val 0"/>
            </a:avLst>
          </a:prstGeom>
          <a:solidFill>
            <a:srgbClr val="7A4AAA">
              <a:alpha val="2024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5" name="Too few grid points means a poor approximation of continuous surfaces, too many points slows down model fitting.…"/>
          <p:cNvSpPr/>
          <p:nvPr/>
        </p:nvSpPr>
        <p:spPr>
          <a:xfrm>
            <a:off x="7710714" y="8412740"/>
            <a:ext cx="1628828" cy="1765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Too few grid points means a poor approximation of continuous surfaces, too many points slows down model fitting.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Rule of thumb is spacing &lt; 1*sigma, and try for 1000-3000 grid points.</a:t>
            </a:r>
          </a:p>
        </p:txBody>
      </p:sp>
      <p:sp>
        <p:nvSpPr>
          <p:cNvPr id="346" name="Rounded Rectangle"/>
          <p:cNvSpPr/>
          <p:nvPr/>
        </p:nvSpPr>
        <p:spPr>
          <a:xfrm>
            <a:off x="9318634" y="4651959"/>
            <a:ext cx="4390791" cy="5644492"/>
          </a:xfrm>
          <a:prstGeom prst="roundRect">
            <a:avLst>
              <a:gd name="adj" fmla="val 86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7" name="Rounded Rectangle"/>
          <p:cNvSpPr/>
          <p:nvPr/>
        </p:nvSpPr>
        <p:spPr>
          <a:xfrm>
            <a:off x="330644" y="7058056"/>
            <a:ext cx="2230143" cy="3280796"/>
          </a:xfrm>
          <a:prstGeom prst="roundRect">
            <a:avLst>
              <a:gd name="adj" fmla="val 1708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8" name="Rounded Rectangle"/>
          <p:cNvSpPr/>
          <p:nvPr/>
        </p:nvSpPr>
        <p:spPr>
          <a:xfrm>
            <a:off x="336891" y="1472208"/>
            <a:ext cx="4390791" cy="5410199"/>
          </a:xfrm>
          <a:prstGeom prst="roundRect">
            <a:avLst>
              <a:gd name="adj" fmla="val 86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9" name="Rounded Rectangle"/>
          <p:cNvSpPr/>
          <p:nvPr/>
        </p:nvSpPr>
        <p:spPr>
          <a:xfrm>
            <a:off x="4870494" y="1560755"/>
            <a:ext cx="4390791" cy="4204660"/>
          </a:xfrm>
          <a:prstGeom prst="roundRect">
            <a:avLst>
              <a:gd name="adj" fmla="val 908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0" name="Rounded Rectangle"/>
          <p:cNvSpPr/>
          <p:nvPr/>
        </p:nvSpPr>
        <p:spPr>
          <a:xfrm>
            <a:off x="9303766" y="1423064"/>
            <a:ext cx="4386809" cy="3180555"/>
          </a:xfrm>
          <a:prstGeom prst="roundRect">
            <a:avLst>
              <a:gd name="adj" fmla="val 1200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1" name="(1) Make the detector/trap file"/>
          <p:cNvSpPr/>
          <p:nvPr/>
        </p:nvSpPr>
        <p:spPr>
          <a:xfrm>
            <a:off x="351325" y="1472208"/>
            <a:ext cx="4401144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(1) Make the detector/trap file</a:t>
            </a:r>
          </a:p>
        </p:txBody>
      </p:sp>
      <p:grpSp>
        <p:nvGrpSpPr>
          <p:cNvPr id="361" name="Group"/>
          <p:cNvGrpSpPr/>
          <p:nvPr/>
        </p:nvGrpSpPr>
        <p:grpSpPr>
          <a:xfrm>
            <a:off x="8431693" y="-27737"/>
            <a:ext cx="3453264" cy="1480124"/>
            <a:chOff x="166770" y="-187430"/>
            <a:chExt cx="3453262" cy="1480122"/>
          </a:xfrm>
        </p:grpSpPr>
        <p:sp>
          <p:nvSpPr>
            <p:cNvPr id="352" name="Set up data…"/>
            <p:cNvSpPr/>
            <p:nvPr/>
          </p:nvSpPr>
          <p:spPr>
            <a:xfrm>
              <a:off x="659698" y="-187431"/>
              <a:ext cx="2408752" cy="14801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1">
                  <a:solidFill>
                    <a:schemeClr val="accent1"/>
                  </a:solidFill>
                </a:rPr>
                <a:t>Set up data 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The R package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secr</a:t>
              </a:r>
              <a:r>
                <a:t> provides methods for estimating animal density from SCR data under many different conditions. This sheet summarizes getting your data into the format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secr</a:t>
              </a:r>
              <a:r>
                <a:t> wants. </a:t>
              </a:r>
            </a:p>
          </p:txBody>
        </p:sp>
        <p:grpSp>
          <p:nvGrpSpPr>
            <p:cNvPr id="356" name="Group"/>
            <p:cNvGrpSpPr/>
            <p:nvPr/>
          </p:nvGrpSpPr>
          <p:grpSpPr>
            <a:xfrm>
              <a:off x="166770" y="458315"/>
              <a:ext cx="368832" cy="146172"/>
              <a:chOff x="0" y="0"/>
              <a:chExt cx="368830" cy="146171"/>
            </a:xfrm>
          </p:grpSpPr>
          <p:sp>
            <p:nvSpPr>
              <p:cNvPr id="353" name="Arrow"/>
              <p:cNvSpPr/>
              <p:nvPr/>
            </p:nvSpPr>
            <p:spPr>
              <a:xfrm rot="6636000">
                <a:off x="-19523" y="46579"/>
                <a:ext cx="135708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54" name="Arrow"/>
              <p:cNvSpPr/>
              <p:nvPr/>
            </p:nvSpPr>
            <p:spPr>
              <a:xfrm rot="4164000">
                <a:off x="252646" y="46579"/>
                <a:ext cx="135707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55" name="Arrow"/>
              <p:cNvSpPr/>
              <p:nvPr/>
            </p:nvSpPr>
            <p:spPr>
              <a:xfrm rot="5400000">
                <a:off x="117504" y="52189"/>
                <a:ext cx="135708" cy="52258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360" name="Group"/>
            <p:cNvGrpSpPr/>
            <p:nvPr/>
          </p:nvGrpSpPr>
          <p:grpSpPr>
            <a:xfrm>
              <a:off x="3251202" y="496415"/>
              <a:ext cx="368832" cy="146172"/>
              <a:chOff x="0" y="0"/>
              <a:chExt cx="368830" cy="146171"/>
            </a:xfrm>
          </p:grpSpPr>
          <p:sp>
            <p:nvSpPr>
              <p:cNvPr id="357" name="Arrow"/>
              <p:cNvSpPr/>
              <p:nvPr/>
            </p:nvSpPr>
            <p:spPr>
              <a:xfrm rot="6636000">
                <a:off x="-19523" y="46579"/>
                <a:ext cx="135708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58" name="Arrow"/>
              <p:cNvSpPr/>
              <p:nvPr/>
            </p:nvSpPr>
            <p:spPr>
              <a:xfrm rot="4164000">
                <a:off x="252646" y="46579"/>
                <a:ext cx="135707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359" name="Arrow"/>
              <p:cNvSpPr/>
              <p:nvPr/>
            </p:nvSpPr>
            <p:spPr>
              <a:xfrm rot="5400000">
                <a:off x="117504" y="52189"/>
                <a:ext cx="135708" cy="52258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sp>
        <p:nvSpPr>
          <p:cNvPr id="362" name="Setting up data for analysis with secr"/>
          <p:cNvSpPr>
            <a:spLocks noGrp="1"/>
          </p:cNvSpPr>
          <p:nvPr>
            <p:ph type="title"/>
          </p:nvPr>
        </p:nvSpPr>
        <p:spPr>
          <a:xfrm>
            <a:off x="265965" y="221755"/>
            <a:ext cx="4390792" cy="981140"/>
          </a:xfrm>
          <a:prstGeom prst="rect">
            <a:avLst/>
          </a:prstGeom>
        </p:spPr>
        <p:txBody>
          <a:bodyPr lIns="0" tIns="0" rIns="0" bIns="0"/>
          <a:lstStyle/>
          <a:p>
            <a:pPr defTabSz="262889">
              <a:lnSpc>
                <a:spcPct val="80000"/>
              </a:lnSpc>
              <a:defRPr sz="3959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Setting up data</a:t>
            </a:r>
            <a:r>
              <a:t> </a:t>
            </a:r>
            <a:r>
              <a:rPr sz="3239"/>
              <a:t>for analysis with secr</a:t>
            </a:r>
          </a:p>
        </p:txBody>
      </p:sp>
      <p:sp>
        <p:nvSpPr>
          <p:cNvPr id="363" name="Learn more about the material shown here with the secr vignettes: secr-overview, secr-datainput, secr-tutorial, secr-habitatmasks (available at https://www.otago.ac.nz/density/SECRinR.html)"/>
          <p:cNvSpPr/>
          <p:nvPr/>
        </p:nvSpPr>
        <p:spPr>
          <a:xfrm>
            <a:off x="232450" y="10340910"/>
            <a:ext cx="11441409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pPr>
            <a:r>
              <a:t>Learn more about the material shown here with the secr vignettes: secr-overview, secr-datainput, secr-tutorial, secr-habitatmasks (available at </a:t>
            </a:r>
            <a:r>
              <a:rPr u="sng">
                <a:hlinkClick r:id="rId2"/>
              </a:rPr>
              <a:t>https://www.otago.ac.nz/density/SECRinR.html</a:t>
            </a:r>
            <a:r>
              <a:t>)</a:t>
            </a:r>
          </a:p>
        </p:txBody>
      </p:sp>
      <p:sp>
        <p:nvSpPr>
          <p:cNvPr id="364" name="Updated: 11/19"/>
          <p:cNvSpPr/>
          <p:nvPr/>
        </p:nvSpPr>
        <p:spPr>
          <a:xfrm>
            <a:off x="10615815" y="10340910"/>
            <a:ext cx="3148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r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Updated: 11/19</a:t>
            </a:r>
          </a:p>
        </p:txBody>
      </p:sp>
      <p:sp>
        <p:nvSpPr>
          <p:cNvPr id="365" name="Rounded Rectangle"/>
          <p:cNvSpPr/>
          <p:nvPr/>
        </p:nvSpPr>
        <p:spPr>
          <a:xfrm>
            <a:off x="4870141" y="5858748"/>
            <a:ext cx="2761644" cy="4465361"/>
          </a:xfrm>
          <a:prstGeom prst="roundRect">
            <a:avLst>
              <a:gd name="adj" fmla="val 1380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6" name="(5) Add mask covariates"/>
          <p:cNvSpPr/>
          <p:nvPr/>
        </p:nvSpPr>
        <p:spPr>
          <a:xfrm>
            <a:off x="4874534" y="5916698"/>
            <a:ext cx="2752857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(5) Add mask covariates</a:t>
            </a:r>
          </a:p>
        </p:txBody>
      </p:sp>
      <p:sp>
        <p:nvSpPr>
          <p:cNvPr id="367" name="Group"/>
          <p:cNvSpPr/>
          <p:nvPr/>
        </p:nvSpPr>
        <p:spPr>
          <a:xfrm>
            <a:off x="5708798" y="50062"/>
            <a:ext cx="2476741" cy="1379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1"/>
                </a:solidFill>
              </a:rPr>
              <a:t>Gather SCR data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50">
                <a:latin typeface="Helvetica"/>
                <a:ea typeface="Helvetica"/>
                <a:cs typeface="Helvetica"/>
                <a:sym typeface="Helvetica"/>
              </a:defRPr>
            </a:pPr>
            <a:r>
              <a:t>SCR surveys use detectors at fixed locations to record the presence of individually identifiable animals at those locations. Detectors can be camera-traps, hair snares and dung surveys, live-captures, or acoustic detectors.</a:t>
            </a:r>
          </a:p>
        </p:txBody>
      </p:sp>
      <p:sp>
        <p:nvSpPr>
          <p:cNvPr id="368" name="Group"/>
          <p:cNvSpPr/>
          <p:nvPr/>
        </p:nvSpPr>
        <p:spPr>
          <a:xfrm>
            <a:off x="11940612" y="228100"/>
            <a:ext cx="1773695" cy="114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1"/>
                </a:solidFill>
              </a:rPr>
              <a:t>Analyze data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50">
                <a:latin typeface="Helvetica"/>
                <a:ea typeface="Helvetica"/>
                <a:cs typeface="Helvetica"/>
                <a:sym typeface="Helvetica"/>
              </a:defRPr>
            </a:pPr>
            <a:r>
              <a:t>Once the data has been set up, use it to build SCR models and extract results on animal density and abundance, detectability, and important covariates.</a:t>
            </a:r>
          </a:p>
        </p:txBody>
      </p:sp>
      <p:sp>
        <p:nvSpPr>
          <p:cNvPr id="369" name="Debug Mode"/>
          <p:cNvSpPr/>
          <p:nvPr/>
        </p:nvSpPr>
        <p:spPr>
          <a:xfrm>
            <a:off x="10525116" y="1477512"/>
            <a:ext cx="3101306" cy="217618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Debug Mode</a:t>
            </a:r>
          </a:p>
        </p:txBody>
      </p:sp>
      <p:sp>
        <p:nvSpPr>
          <p:cNvPr id="370" name="(3) Read it all in"/>
          <p:cNvSpPr/>
          <p:nvPr/>
        </p:nvSpPr>
        <p:spPr>
          <a:xfrm>
            <a:off x="9312484" y="1477512"/>
            <a:ext cx="4326639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(3) Read it all in</a:t>
            </a:r>
          </a:p>
        </p:txBody>
      </p:sp>
      <p:sp>
        <p:nvSpPr>
          <p:cNvPr id="371" name="A session is a sampling block that is treated as independent.…"/>
          <p:cNvSpPr/>
          <p:nvPr/>
        </p:nvSpPr>
        <p:spPr>
          <a:xfrm>
            <a:off x="323185" y="7312421"/>
            <a:ext cx="2245062" cy="2419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/>
          <a:lstStyle/>
          <a:p>
            <a:pPr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A </a:t>
            </a:r>
            <a:r>
              <a:rPr b="1"/>
              <a:t>session</a:t>
            </a:r>
            <a:r>
              <a:t> is a sampling block that is treated as </a:t>
            </a:r>
            <a:r>
              <a:rPr b="1"/>
              <a:t>independent.</a:t>
            </a:r>
          </a:p>
          <a:p>
            <a:pPr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Can be spatial (arrays far apart enough that no animals are detected on both) or temporal.</a:t>
            </a:r>
          </a:p>
          <a:p>
            <a:pPr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 </a:t>
            </a:r>
          </a:p>
        </p:txBody>
      </p:sp>
      <p:sp>
        <p:nvSpPr>
          <p:cNvPr id="372" name="Constructing masks from detectors with make.mask"/>
          <p:cNvSpPr/>
          <p:nvPr/>
        </p:nvSpPr>
        <p:spPr>
          <a:xfrm>
            <a:off x="9405156" y="5861286"/>
            <a:ext cx="436205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Constructing masks from detectors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make.mask</a:t>
            </a:r>
          </a:p>
        </p:txBody>
      </p:sp>
      <p:graphicFrame>
        <p:nvGraphicFramePr>
          <p:cNvPr id="373" name="Table"/>
          <p:cNvGraphicFramePr/>
          <p:nvPr/>
        </p:nvGraphicFramePr>
        <p:xfrm>
          <a:off x="589469" y="2357844"/>
          <a:ext cx="3813141" cy="119168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8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28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TrapID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Effort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/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tri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temp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10 20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/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10 19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/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0  20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76" name="Group"/>
          <p:cNvGrpSpPr/>
          <p:nvPr/>
        </p:nvGrpSpPr>
        <p:grpSpPr>
          <a:xfrm>
            <a:off x="559782" y="3377162"/>
            <a:ext cx="4020114" cy="882905"/>
            <a:chOff x="0" y="0"/>
            <a:chExt cx="4020113" cy="882903"/>
          </a:xfrm>
        </p:grpSpPr>
        <p:sp>
          <p:nvSpPr>
            <p:cNvPr id="374" name="1"/>
            <p:cNvSpPr/>
            <p:nvPr/>
          </p:nvSpPr>
          <p:spPr>
            <a:xfrm>
              <a:off x="0" y="0"/>
              <a:ext cx="475304" cy="882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>
              <a:lvl1pPr algn="l">
                <a:lnSpc>
                  <a:spcPct val="90000"/>
                </a:lnSpc>
                <a:defRPr sz="3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/>
              </a:pPr>
              <a:r>
                <a:rPr b="1"/>
                <a:t>1</a:t>
              </a:r>
            </a:p>
          </p:txBody>
        </p:sp>
        <p:sp>
          <p:nvSpPr>
            <p:cNvPr id="375" name="TrapID, X, and Y must be specified in the order given. X and Y must be in UTM coordinates."/>
            <p:cNvSpPr/>
            <p:nvPr/>
          </p:nvSpPr>
          <p:spPr>
            <a:xfrm>
              <a:off x="442246" y="121986"/>
              <a:ext cx="3577868" cy="6389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</a:t>
              </a:r>
              <a:r>
                <a:rPr b="1"/>
                <a:t>rapID</a:t>
              </a:r>
              <a:r>
                <a:t>, </a:t>
              </a:r>
              <a:r>
                <a:rPr b="1"/>
                <a:t>X</a:t>
              </a:r>
              <a:r>
                <a:t>, and </a:t>
              </a:r>
              <a:r>
                <a:rPr b="1"/>
                <a:t>Y </a:t>
              </a:r>
              <a:r>
                <a:t>must be specified in the order given. </a:t>
              </a:r>
              <a:r>
                <a:rPr b="1"/>
                <a:t>X</a:t>
              </a:r>
              <a:r>
                <a:t> and </a:t>
              </a:r>
              <a:r>
                <a:rPr b="1"/>
                <a:t>Y</a:t>
              </a:r>
              <a:r>
                <a:t> must be in UTM coordinates.</a:t>
              </a:r>
            </a:p>
          </p:txBody>
        </p:sp>
      </p:grpSp>
      <p:grpSp>
        <p:nvGrpSpPr>
          <p:cNvPr id="379" name="Group"/>
          <p:cNvGrpSpPr/>
          <p:nvPr/>
        </p:nvGrpSpPr>
        <p:grpSpPr>
          <a:xfrm>
            <a:off x="573692" y="3974590"/>
            <a:ext cx="4156242" cy="877326"/>
            <a:chOff x="0" y="0"/>
            <a:chExt cx="4156241" cy="877325"/>
          </a:xfrm>
        </p:grpSpPr>
        <p:sp>
          <p:nvSpPr>
            <p:cNvPr id="377" name="2"/>
            <p:cNvSpPr/>
            <p:nvPr/>
          </p:nvSpPr>
          <p:spPr>
            <a:xfrm>
              <a:off x="0" y="0"/>
              <a:ext cx="472301" cy="877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>
              <a:lvl1pPr algn="l">
                <a:lnSpc>
                  <a:spcPct val="90000"/>
                </a:lnSpc>
                <a:defRPr sz="3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378" name="Effort records number of days each detector recorded for (optional). One value per occasion, separated by white space"/>
            <p:cNvSpPr/>
            <p:nvPr/>
          </p:nvSpPr>
          <p:spPr>
            <a:xfrm>
              <a:off x="439452" y="121215"/>
              <a:ext cx="3716790" cy="634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1"/>
                <a:t>Effort</a:t>
              </a:r>
              <a:r>
                <a:t> records number of days each detector recorded for (optional). One value per occasion, separated by white space</a:t>
              </a:r>
            </a:p>
          </p:txBody>
        </p:sp>
      </p:grpSp>
      <p:grpSp>
        <p:nvGrpSpPr>
          <p:cNvPr id="382" name="Group"/>
          <p:cNvGrpSpPr/>
          <p:nvPr/>
        </p:nvGrpSpPr>
        <p:grpSpPr>
          <a:xfrm>
            <a:off x="550083" y="5168029"/>
            <a:ext cx="3977781" cy="877327"/>
            <a:chOff x="0" y="0"/>
            <a:chExt cx="3977780" cy="877325"/>
          </a:xfrm>
        </p:grpSpPr>
        <p:sp>
          <p:nvSpPr>
            <p:cNvPr id="380" name="4"/>
            <p:cNvSpPr/>
            <p:nvPr/>
          </p:nvSpPr>
          <p:spPr>
            <a:xfrm>
              <a:off x="0" y="0"/>
              <a:ext cx="472301" cy="877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>
              <a:lvl1pPr algn="l">
                <a:lnSpc>
                  <a:spcPct val="90000"/>
                </a:lnSpc>
                <a:defRPr sz="3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381" name="Other variables record values of any covariates at the traps (optional)."/>
            <p:cNvSpPr/>
            <p:nvPr/>
          </p:nvSpPr>
          <p:spPr>
            <a:xfrm>
              <a:off x="422519" y="121215"/>
              <a:ext cx="3555262" cy="634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>
              <a:lvl1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Other variables record values of any covariates at the traps (optional).</a:t>
              </a:r>
            </a:p>
          </p:txBody>
        </p:sp>
      </p:grpSp>
      <p:sp>
        <p:nvSpPr>
          <p:cNvPr id="383" name="Trap-specific variables only needed if detection function parameters vary across traps (g0, lambda0, sigma).…"/>
          <p:cNvSpPr/>
          <p:nvPr/>
        </p:nvSpPr>
        <p:spPr>
          <a:xfrm>
            <a:off x="305741" y="5913715"/>
            <a:ext cx="4311240" cy="110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Trap-specific variables only needed if detection function parameters vary across traps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g0, lambda0, sigma</a:t>
            </a:r>
            <a:r>
              <a:t>).</a:t>
            </a:r>
          </a:p>
          <a:p>
            <a:pPr marL="177800"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If using multiple sessions (see below), need one file per session.</a:t>
            </a:r>
          </a:p>
          <a:p>
            <a:pPr marL="177800"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Save as a .csv or .txt file to read into R later.</a:t>
            </a:r>
          </a:p>
        </p:txBody>
      </p:sp>
      <p:sp>
        <p:nvSpPr>
          <p:cNvPr id="384" name="(2) Make the capture history file"/>
          <p:cNvSpPr/>
          <p:nvPr/>
        </p:nvSpPr>
        <p:spPr>
          <a:xfrm>
            <a:off x="4891265" y="1477512"/>
            <a:ext cx="4326639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(2) Make the capture history file</a:t>
            </a:r>
          </a:p>
        </p:txBody>
      </p:sp>
      <p:sp>
        <p:nvSpPr>
          <p:cNvPr id="385" name="Each line of trapfile contains the location of each detector (e.g. camera), plus any extra information about that detector."/>
          <p:cNvSpPr/>
          <p:nvPr/>
        </p:nvSpPr>
        <p:spPr>
          <a:xfrm>
            <a:off x="307942" y="1759913"/>
            <a:ext cx="4376198" cy="43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Each line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trapfile</a:t>
            </a:r>
            <a:r>
              <a:t> contains the location of each detector (e.g. camera), plus any extra information about that detector.</a:t>
            </a:r>
          </a:p>
        </p:txBody>
      </p:sp>
      <p:sp>
        <p:nvSpPr>
          <p:cNvPr id="386" name="Each line of capthist contains one detection, with ID variables recordings information about that detection."/>
          <p:cNvSpPr/>
          <p:nvPr/>
        </p:nvSpPr>
        <p:spPr>
          <a:xfrm>
            <a:off x="4873503" y="1766369"/>
            <a:ext cx="4303707" cy="43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Each line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capthist</a:t>
            </a:r>
            <a:r>
              <a:t> contains one detection, with ID variables recordings information about that detection.</a:t>
            </a:r>
          </a:p>
        </p:txBody>
      </p:sp>
      <p:sp>
        <p:nvSpPr>
          <p:cNvPr id="387" name="Sessions"/>
          <p:cNvSpPr/>
          <p:nvPr/>
        </p:nvSpPr>
        <p:spPr>
          <a:xfrm>
            <a:off x="329931" y="7056181"/>
            <a:ext cx="2206169" cy="213905"/>
          </a:xfrm>
          <a:prstGeom prst="roundRect">
            <a:avLst>
              <a:gd name="adj" fmla="val 17380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Sessions</a:t>
            </a:r>
          </a:p>
        </p:txBody>
      </p:sp>
      <p:sp>
        <p:nvSpPr>
          <p:cNvPr id="388" name="Mask covariates are used to model density (D), not detection parameters (g0, lambda0, sigma)."/>
          <p:cNvSpPr/>
          <p:nvPr/>
        </p:nvSpPr>
        <p:spPr>
          <a:xfrm>
            <a:off x="4857794" y="6155016"/>
            <a:ext cx="2750819" cy="62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Mask covariates are used to model density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), not detection parameters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g0, lambda0, sigma</a:t>
            </a:r>
            <a:r>
              <a:t>).</a:t>
            </a:r>
          </a:p>
        </p:txBody>
      </p:sp>
      <p:sp>
        <p:nvSpPr>
          <p:cNvPr id="389" name="my_traps &lt;- traps(ch)…"/>
          <p:cNvSpPr/>
          <p:nvPr/>
        </p:nvSpPr>
        <p:spPr>
          <a:xfrm>
            <a:off x="9393574" y="6104027"/>
            <a:ext cx="415234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my_traps &lt;- traps(ch)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 &lt;- make.mask(my_traps, buffer = 24000, spacing = 1000, type = "trapbuffer")</a:t>
            </a:r>
          </a:p>
        </p:txBody>
      </p:sp>
      <p:graphicFrame>
        <p:nvGraphicFramePr>
          <p:cNvPr id="390" name="Table"/>
          <p:cNvGraphicFramePr/>
          <p:nvPr/>
        </p:nvGraphicFramePr>
        <p:xfrm>
          <a:off x="5122718" y="2324923"/>
          <a:ext cx="3863732" cy="105706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96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52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Session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Animal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Occasion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TrapID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27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z001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527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z174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527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z024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93" name="Group"/>
          <p:cNvGrpSpPr/>
          <p:nvPr/>
        </p:nvGrpSpPr>
        <p:grpSpPr>
          <a:xfrm>
            <a:off x="4983015" y="3348470"/>
            <a:ext cx="4165749" cy="914889"/>
            <a:chOff x="0" y="0"/>
            <a:chExt cx="4165747" cy="914888"/>
          </a:xfrm>
        </p:grpSpPr>
        <p:sp>
          <p:nvSpPr>
            <p:cNvPr id="391" name="1"/>
            <p:cNvSpPr/>
            <p:nvPr/>
          </p:nvSpPr>
          <p:spPr>
            <a:xfrm>
              <a:off x="0" y="0"/>
              <a:ext cx="492523" cy="914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>
              <a:lvl1pPr algn="l">
                <a:lnSpc>
                  <a:spcPct val="90000"/>
                </a:lnSpc>
                <a:defRPr sz="5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8800" b="0"/>
              </a:pPr>
              <a:r>
                <a:rPr sz="5000" b="1"/>
                <a:t>1</a:t>
              </a:r>
            </a:p>
          </p:txBody>
        </p:sp>
        <p:sp>
          <p:nvSpPr>
            <p:cNvPr id="392" name="Each detection is recorded as a session identifier, animal identifier, occasion identifier."/>
            <p:cNvSpPr/>
            <p:nvPr/>
          </p:nvSpPr>
          <p:spPr>
            <a:xfrm>
              <a:off x="458267" y="126405"/>
              <a:ext cx="3707481" cy="662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Each detection is recorded as a </a:t>
              </a:r>
              <a:r>
                <a:rPr b="1"/>
                <a:t>session</a:t>
              </a:r>
              <a:r>
                <a:t> identifier, </a:t>
              </a:r>
              <a:r>
                <a:rPr b="1"/>
                <a:t>animal</a:t>
              </a:r>
              <a:r>
                <a:t> identifier, </a:t>
              </a:r>
              <a:r>
                <a:rPr b="1"/>
                <a:t>occasion</a:t>
              </a:r>
              <a:r>
                <a:t> identifier.</a:t>
              </a:r>
            </a:p>
          </p:txBody>
        </p:sp>
      </p:grpSp>
      <p:grpSp>
        <p:nvGrpSpPr>
          <p:cNvPr id="396" name="Group"/>
          <p:cNvGrpSpPr/>
          <p:nvPr/>
        </p:nvGrpSpPr>
        <p:grpSpPr>
          <a:xfrm>
            <a:off x="4993342" y="4059404"/>
            <a:ext cx="4186416" cy="919429"/>
            <a:chOff x="0" y="0"/>
            <a:chExt cx="4186415" cy="919427"/>
          </a:xfrm>
        </p:grpSpPr>
        <p:sp>
          <p:nvSpPr>
            <p:cNvPr id="394" name="2"/>
            <p:cNvSpPr/>
            <p:nvPr/>
          </p:nvSpPr>
          <p:spPr>
            <a:xfrm>
              <a:off x="0" y="0"/>
              <a:ext cx="494966" cy="9194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>
              <a:lvl1pPr algn="l">
                <a:lnSpc>
                  <a:spcPct val="90000"/>
                </a:lnSpc>
                <a:defRPr sz="5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8800" b="0"/>
              </a:pPr>
              <a:r>
                <a:rPr sz="5000" b="1"/>
                <a:t>2</a:t>
              </a:r>
            </a:p>
          </p:txBody>
        </p:sp>
        <p:sp>
          <p:nvSpPr>
            <p:cNvPr id="395" name="Each detection includes a detector identifier, either as trapID (as above) or as X- and Y-coordinates (replace trapID with two columns X, and Y)"/>
            <p:cNvSpPr/>
            <p:nvPr/>
          </p:nvSpPr>
          <p:spPr>
            <a:xfrm>
              <a:off x="460541" y="127033"/>
              <a:ext cx="3725875" cy="665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Each detection includes a detector identifier, either as </a:t>
              </a:r>
              <a:r>
                <a:rPr b="1"/>
                <a:t>trapID </a:t>
              </a:r>
              <a:r>
                <a:t>(as above) or as X- and Y-coordinates (replace </a:t>
              </a:r>
              <a:r>
                <a:rPr b="1"/>
                <a:t>trapID </a:t>
              </a:r>
              <a:r>
                <a:t>with two columns </a:t>
              </a:r>
              <a:r>
                <a:rPr b="1"/>
                <a:t>X</a:t>
              </a:r>
              <a:r>
                <a:t>, and </a:t>
              </a:r>
              <a:r>
                <a:rPr b="1"/>
                <a:t>Y)</a:t>
              </a:r>
              <a:r>
                <a:t> </a:t>
              </a:r>
            </a:p>
          </p:txBody>
        </p:sp>
      </p:grpSp>
      <p:sp>
        <p:nvSpPr>
          <p:cNvPr id="397" name="If you only use one session or occasion, include a column of 1’s (the columns must appear in capthist).…"/>
          <p:cNvSpPr/>
          <p:nvPr/>
        </p:nvSpPr>
        <p:spPr>
          <a:xfrm>
            <a:off x="4793645" y="4963004"/>
            <a:ext cx="4311240" cy="807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If you only use one session or occasion, include a column of 1’s (the columns must appear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capthist</a:t>
            </a:r>
            <a:r>
              <a:t>).</a:t>
            </a:r>
          </a:p>
          <a:p>
            <a:pPr marL="177800"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Save as a .csv or .txt file to read into R later.</a:t>
            </a:r>
          </a:p>
        </p:txBody>
      </p:sp>
      <p:sp>
        <p:nvSpPr>
          <p:cNvPr id="398" name="Line"/>
          <p:cNvSpPr/>
          <p:nvPr/>
        </p:nvSpPr>
        <p:spPr>
          <a:xfrm>
            <a:off x="1048704" y="3131763"/>
            <a:ext cx="7356110" cy="1"/>
          </a:xfrm>
          <a:prstGeom prst="line">
            <a:avLst/>
          </a:prstGeom>
          <a:ln w="50800">
            <a:solidFill>
              <a:schemeClr val="accent2"/>
            </a:solidFill>
            <a:prstDash val="sysDot"/>
            <a:miter lim="400000"/>
            <a:headEnd type="diamond"/>
            <a:tailEnd type="diamond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4570" tIns="54570" rIns="54570" bIns="54570" anchor="ctr"/>
          <a:lstStyle/>
          <a:p>
            <a:pPr>
              <a:defRPr sz="2600"/>
            </a:pPr>
            <a:endParaRPr/>
          </a:p>
        </p:txBody>
      </p:sp>
      <p:sp>
        <p:nvSpPr>
          <p:cNvPr id="399" name="Load both your trapfile and capthist files with read.capthist."/>
          <p:cNvSpPr/>
          <p:nvPr/>
        </p:nvSpPr>
        <p:spPr>
          <a:xfrm>
            <a:off x="9375984" y="1739538"/>
            <a:ext cx="4303707" cy="448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Load both your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trapfile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capthist</a:t>
            </a:r>
            <a:r>
              <a:t> files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read.capthist</a:t>
            </a:r>
            <a:r>
              <a:t>.</a:t>
            </a:r>
          </a:p>
        </p:txBody>
      </p:sp>
      <p:sp>
        <p:nvSpPr>
          <p:cNvPr id="400" name="ch &lt;- read.capthist(captfile = “ch.csv”, trapfile = “tf.csv”, detector = &quot;count&quot;, fmt = &quot;trapID&quot;, trapcovnames = c(“tri”, “temp), binary.usage = FALSE)"/>
          <p:cNvSpPr/>
          <p:nvPr/>
        </p:nvSpPr>
        <p:spPr>
          <a:xfrm>
            <a:off x="9451768" y="2184581"/>
            <a:ext cx="4022671" cy="833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ch &lt;- read.capthist(captfile = “ch.csv”, trapfile = “tf.csv”, detector = "count", fmt = "trapID", trapcovnames = c(“tri”, “temp), binary.usage = FALSE)</a:t>
            </a:r>
          </a:p>
        </p:txBody>
      </p:sp>
      <p:sp>
        <p:nvSpPr>
          <p:cNvPr id="401" name="captfile, trapfile - the CSV files made in the previous steps.…"/>
          <p:cNvSpPr/>
          <p:nvPr/>
        </p:nvSpPr>
        <p:spPr>
          <a:xfrm>
            <a:off x="9432718" y="3189189"/>
            <a:ext cx="4186416" cy="1480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captfile, trapfile </a:t>
            </a:r>
            <a:r>
              <a:rPr sz="1100"/>
              <a:t>- the CSV files made in the previous steps.</a:t>
            </a: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detector </a:t>
            </a:r>
            <a:r>
              <a:rPr sz="1100"/>
              <a:t>- specifies the type of detector you have. Most camera trap surveys will use “multi”, “proximity” or “count”.</a:t>
            </a: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fmt </a:t>
            </a:r>
            <a:r>
              <a:rPr sz="1100"/>
              <a:t>- if trapID used as detector identifier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capthist </a:t>
            </a:r>
            <a:r>
              <a:rPr sz="1100"/>
              <a:t>then </a:t>
            </a:r>
            <a:r>
              <a:rPr sz="1100">
                <a:latin typeface="Courier New"/>
                <a:ea typeface="Courier New"/>
                <a:cs typeface="Courier New"/>
                <a:sym typeface="Courier New"/>
              </a:rPr>
              <a:t>fmt = “trapID”</a:t>
            </a:r>
            <a:r>
              <a:rPr sz="1100"/>
              <a:t>. If X and Y used then </a:t>
            </a:r>
            <a:r>
              <a:rPr sz="1100">
                <a:latin typeface="Courier New"/>
                <a:ea typeface="Courier New"/>
                <a:cs typeface="Courier New"/>
                <a:sym typeface="Courier New"/>
              </a:rPr>
              <a:t>fmt = “XY”.</a:t>
            </a:r>
            <a:endParaRPr sz="1100"/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trapcovnames </a:t>
            </a:r>
            <a:r>
              <a:rPr sz="1100"/>
              <a:t>- names of covariates in </a:t>
            </a:r>
            <a:r>
              <a:rPr sz="1100">
                <a:latin typeface="Courier New"/>
                <a:ea typeface="Courier New"/>
                <a:cs typeface="Courier New"/>
                <a:sym typeface="Courier New"/>
              </a:rPr>
              <a:t>trapfile</a:t>
            </a: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binary.usage </a:t>
            </a:r>
            <a:r>
              <a:rPr sz="1100"/>
              <a:t>- indicates continuous effort variable present.</a:t>
            </a:r>
          </a:p>
        </p:txBody>
      </p:sp>
      <p:sp>
        <p:nvSpPr>
          <p:cNvPr id="402" name="(4) Make the habitat mask"/>
          <p:cNvSpPr/>
          <p:nvPr/>
        </p:nvSpPr>
        <p:spPr>
          <a:xfrm>
            <a:off x="9318634" y="4684054"/>
            <a:ext cx="4388450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(4) Make the habitat mask</a:t>
            </a:r>
          </a:p>
        </p:txBody>
      </p:sp>
      <p:sp>
        <p:nvSpPr>
          <p:cNvPr id="403" name="A mask is a set of square grid cells representing habitat in the vicinity of detectors that is potentially occupied."/>
          <p:cNvSpPr/>
          <p:nvPr/>
        </p:nvSpPr>
        <p:spPr>
          <a:xfrm>
            <a:off x="9345317" y="4923265"/>
            <a:ext cx="4303708" cy="47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 defTabSz="457200">
              <a:lnSpc>
                <a:spcPts val="2900"/>
              </a:lnSpc>
              <a:spcBef>
                <a:spcPts val="12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A mask is a </a:t>
            </a:r>
            <a:r>
              <a:rPr b="1"/>
              <a:t>set of square grid cells</a:t>
            </a:r>
            <a:r>
              <a:t> representing habitat </a:t>
            </a:r>
            <a:r>
              <a:rPr b="1"/>
              <a:t>in the vicinity of detectors</a:t>
            </a:r>
            <a:r>
              <a:t> that is </a:t>
            </a:r>
            <a:r>
              <a:rPr b="1"/>
              <a:t>potentially occupied</a:t>
            </a:r>
            <a:r>
              <a:t>. </a:t>
            </a:r>
          </a:p>
        </p:txBody>
      </p:sp>
      <p:sp>
        <p:nvSpPr>
          <p:cNvPr id="404" name="Important options"/>
          <p:cNvSpPr/>
          <p:nvPr/>
        </p:nvSpPr>
        <p:spPr>
          <a:xfrm>
            <a:off x="9445418" y="3004570"/>
            <a:ext cx="4035371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Important options</a:t>
            </a:r>
          </a:p>
        </p:txBody>
      </p:sp>
      <p:sp>
        <p:nvSpPr>
          <p:cNvPr id="405" name="Remember that my_mask_df must include the buffer region."/>
          <p:cNvSpPr/>
          <p:nvPr/>
        </p:nvSpPr>
        <p:spPr>
          <a:xfrm>
            <a:off x="9360149" y="8573558"/>
            <a:ext cx="4261641" cy="29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Remember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my_mask_df</a:t>
            </a:r>
            <a:r>
              <a:t> must include the buffer region.</a:t>
            </a:r>
          </a:p>
        </p:txBody>
      </p:sp>
      <p:sp>
        <p:nvSpPr>
          <p:cNvPr id="406" name="A mask object is a 2-column dataframe, each row gives the x- and y-coordinates of the centre of one cell."/>
          <p:cNvSpPr/>
          <p:nvPr/>
        </p:nvSpPr>
        <p:spPr>
          <a:xfrm>
            <a:off x="9368787" y="5384120"/>
            <a:ext cx="4303708" cy="47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 defTabSz="457200">
              <a:lnSpc>
                <a:spcPts val="2900"/>
              </a:lnSpc>
              <a:spcBef>
                <a:spcPts val="12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A </a:t>
            </a:r>
            <a:r>
              <a:rPr b="1"/>
              <a:t>mask object</a:t>
            </a:r>
            <a:r>
              <a:t> is a 2-column dataframe, each row gives the </a:t>
            </a:r>
            <a:r>
              <a:rPr b="1"/>
              <a:t>x- and y-coordinates</a:t>
            </a:r>
            <a:r>
              <a:t> of the centre of one cell.</a:t>
            </a:r>
          </a:p>
        </p:txBody>
      </p:sp>
      <p:sp>
        <p:nvSpPr>
          <p:cNvPr id="407" name="Makes a grid extending 24km N, S, E and W of any detectors"/>
          <p:cNvSpPr/>
          <p:nvPr/>
        </p:nvSpPr>
        <p:spPr>
          <a:xfrm>
            <a:off x="9387224" y="6674921"/>
            <a:ext cx="1255317" cy="828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84" y="0"/>
                </a:moveTo>
                <a:lnTo>
                  <a:pt x="5873" y="3766"/>
                </a:lnTo>
                <a:lnTo>
                  <a:pt x="1905" y="3766"/>
                </a:lnTo>
                <a:cubicBezTo>
                  <a:pt x="853" y="3766"/>
                  <a:pt x="0" y="5058"/>
                  <a:pt x="0" y="6652"/>
                </a:cubicBezTo>
                <a:lnTo>
                  <a:pt x="0" y="18714"/>
                </a:lnTo>
                <a:cubicBezTo>
                  <a:pt x="0" y="20308"/>
                  <a:pt x="853" y="21600"/>
                  <a:pt x="1905" y="21600"/>
                </a:cubicBezTo>
                <a:lnTo>
                  <a:pt x="19695" y="21600"/>
                </a:lnTo>
                <a:cubicBezTo>
                  <a:pt x="20747" y="21600"/>
                  <a:pt x="21600" y="20308"/>
                  <a:pt x="21600" y="18714"/>
                </a:cubicBezTo>
                <a:lnTo>
                  <a:pt x="21600" y="6652"/>
                </a:lnTo>
                <a:cubicBezTo>
                  <a:pt x="21600" y="5058"/>
                  <a:pt x="20747" y="3766"/>
                  <a:pt x="19695" y="3766"/>
                </a:cubicBezTo>
                <a:lnTo>
                  <a:pt x="9158" y="3766"/>
                </a:lnTo>
                <a:lnTo>
                  <a:pt x="5484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Makes a grid extending 24km N, S, E and W of any detectors </a:t>
            </a:r>
          </a:p>
        </p:txBody>
      </p:sp>
      <p:sp>
        <p:nvSpPr>
          <p:cNvPr id="408" name="Puts mask points down at 1km intervals within the grid"/>
          <p:cNvSpPr/>
          <p:nvPr/>
        </p:nvSpPr>
        <p:spPr>
          <a:xfrm>
            <a:off x="10812722" y="6700277"/>
            <a:ext cx="1547019" cy="667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99" y="0"/>
                </a:moveTo>
                <a:lnTo>
                  <a:pt x="7387" y="5378"/>
                </a:lnTo>
                <a:lnTo>
                  <a:pt x="1546" y="5378"/>
                </a:lnTo>
                <a:cubicBezTo>
                  <a:pt x="692" y="5378"/>
                  <a:pt x="0" y="6981"/>
                  <a:pt x="0" y="8958"/>
                </a:cubicBezTo>
                <a:lnTo>
                  <a:pt x="0" y="18019"/>
                </a:lnTo>
                <a:cubicBezTo>
                  <a:pt x="0" y="19997"/>
                  <a:pt x="692" y="21600"/>
                  <a:pt x="1546" y="21600"/>
                </a:cubicBezTo>
                <a:lnTo>
                  <a:pt x="20054" y="21600"/>
                </a:lnTo>
                <a:cubicBezTo>
                  <a:pt x="20908" y="21600"/>
                  <a:pt x="21600" y="19997"/>
                  <a:pt x="21600" y="18019"/>
                </a:cubicBezTo>
                <a:lnTo>
                  <a:pt x="21600" y="8958"/>
                </a:lnTo>
                <a:cubicBezTo>
                  <a:pt x="21600" y="6981"/>
                  <a:pt x="20908" y="5378"/>
                  <a:pt x="20054" y="5378"/>
                </a:cubicBezTo>
                <a:lnTo>
                  <a:pt x="10091" y="5378"/>
                </a:lnTo>
                <a:lnTo>
                  <a:pt x="6799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Puts mask points down at 1km intervals within the grid</a:t>
            </a:r>
          </a:p>
        </p:txBody>
      </p:sp>
      <p:sp>
        <p:nvSpPr>
          <p:cNvPr id="409" name="Make your own mask and read.mask"/>
          <p:cNvSpPr/>
          <p:nvPr/>
        </p:nvSpPr>
        <p:spPr>
          <a:xfrm>
            <a:off x="9405156" y="7541176"/>
            <a:ext cx="436205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Make your own mask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read.mask</a:t>
            </a:r>
          </a:p>
        </p:txBody>
      </p:sp>
      <p:sp>
        <p:nvSpPr>
          <p:cNvPr id="410" name="my_mask_df &lt;- data.frame(X = c(0,1,0,1), Y = c(0,0,1,1), elevation = c(0,110,80,30))…"/>
          <p:cNvSpPr/>
          <p:nvPr/>
        </p:nvSpPr>
        <p:spPr>
          <a:xfrm>
            <a:off x="9384609" y="7764674"/>
            <a:ext cx="4152348" cy="833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my_mask_df &lt;- data.frame(X = c(0,1,0,1), Y = c(0,0,1,1), elevation = c(0,110,80,30))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 &lt;- read.mask(data = my_mask_df, spacing = 1)</a:t>
            </a:r>
          </a:p>
        </p:txBody>
      </p:sp>
      <p:sp>
        <p:nvSpPr>
          <p:cNvPr id="411" name="Just 4 mask points for illustration"/>
          <p:cNvSpPr/>
          <p:nvPr/>
        </p:nvSpPr>
        <p:spPr>
          <a:xfrm>
            <a:off x="12258719" y="7343107"/>
            <a:ext cx="1255316" cy="504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5" y="0"/>
                </a:moveTo>
                <a:cubicBezTo>
                  <a:pt x="853" y="0"/>
                  <a:pt x="0" y="2121"/>
                  <a:pt x="0" y="4738"/>
                </a:cubicBezTo>
                <a:lnTo>
                  <a:pt x="0" y="12668"/>
                </a:lnTo>
                <a:cubicBezTo>
                  <a:pt x="0" y="15285"/>
                  <a:pt x="853" y="17406"/>
                  <a:pt x="1905" y="17406"/>
                </a:cubicBezTo>
                <a:lnTo>
                  <a:pt x="7833" y="17406"/>
                </a:lnTo>
                <a:lnTo>
                  <a:pt x="7983" y="21600"/>
                </a:lnTo>
                <a:lnTo>
                  <a:pt x="11186" y="17406"/>
                </a:lnTo>
                <a:lnTo>
                  <a:pt x="19695" y="17406"/>
                </a:lnTo>
                <a:cubicBezTo>
                  <a:pt x="20747" y="17406"/>
                  <a:pt x="21600" y="15285"/>
                  <a:pt x="21600" y="12668"/>
                </a:cubicBezTo>
                <a:lnTo>
                  <a:pt x="21600" y="4738"/>
                </a:lnTo>
                <a:cubicBezTo>
                  <a:pt x="21600" y="2121"/>
                  <a:pt x="20747" y="0"/>
                  <a:pt x="19695" y="0"/>
                </a:cubicBezTo>
                <a:lnTo>
                  <a:pt x="190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Just 4 mask points for illustration </a:t>
            </a:r>
          </a:p>
        </p:txBody>
      </p:sp>
      <p:sp>
        <p:nvSpPr>
          <p:cNvPr id="412" name="Choose buffer width large enough that animals beyond the buffer have negligible chance of being detected.…"/>
          <p:cNvSpPr/>
          <p:nvPr/>
        </p:nvSpPr>
        <p:spPr>
          <a:xfrm>
            <a:off x="7709407" y="6113112"/>
            <a:ext cx="1631441" cy="1935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Choose buffer width large enough that animals beyond the buffer have </a:t>
            </a:r>
            <a:r>
              <a:rPr b="1"/>
              <a:t>negligible chance </a:t>
            </a:r>
            <a:r>
              <a:t>of being detected.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Rule of thumb is buffer = 4*sigma. Can get a rough estimate of sigma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RPSV(ch,CC=TRUE)</a:t>
            </a:r>
            <a:r>
              <a:t>.</a:t>
            </a:r>
          </a:p>
        </p:txBody>
      </p:sp>
      <p:graphicFrame>
        <p:nvGraphicFramePr>
          <p:cNvPr id="413" name="Table"/>
          <p:cNvGraphicFramePr/>
          <p:nvPr/>
        </p:nvGraphicFramePr>
        <p:xfrm>
          <a:off x="9718565" y="8894140"/>
          <a:ext cx="2714835" cy="148254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90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18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elevation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81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b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81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110</a:t>
                      </a:r>
                    </a:p>
                  </a:txBody>
                  <a:tcPr marL="50800" marR="50800" marT="50800" marB="50800" anchor="b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81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</a:t>
                      </a:r>
                    </a:p>
                  </a:txBody>
                  <a:tcPr marL="50800" marR="50800" marT="50800" marB="50800" anchor="b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81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0" marR="0" marT="0" marB="0" anchor="b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4" name="Buffers"/>
          <p:cNvSpPr/>
          <p:nvPr/>
        </p:nvSpPr>
        <p:spPr>
          <a:xfrm>
            <a:off x="7731185" y="5912462"/>
            <a:ext cx="1547020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Buffers</a:t>
            </a:r>
          </a:p>
        </p:txBody>
      </p:sp>
      <p:sp>
        <p:nvSpPr>
          <p:cNvPr id="415" name="Spacing"/>
          <p:cNvSpPr/>
          <p:nvPr/>
        </p:nvSpPr>
        <p:spPr>
          <a:xfrm>
            <a:off x="7732429" y="8206429"/>
            <a:ext cx="1547020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Spacing</a:t>
            </a:r>
          </a:p>
        </p:txBody>
      </p:sp>
      <p:sp>
        <p:nvSpPr>
          <p:cNvPr id="416" name="Optional covariates - can be same or different to trap covariates"/>
          <p:cNvSpPr/>
          <p:nvPr/>
        </p:nvSpPr>
        <p:spPr>
          <a:xfrm>
            <a:off x="12379964" y="8947385"/>
            <a:ext cx="1012826" cy="91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64" y="0"/>
                </a:moveTo>
                <a:cubicBezTo>
                  <a:pt x="4563" y="0"/>
                  <a:pt x="3589" y="1079"/>
                  <a:pt x="3589" y="2408"/>
                </a:cubicBezTo>
                <a:lnTo>
                  <a:pt x="3589" y="2708"/>
                </a:lnTo>
                <a:lnTo>
                  <a:pt x="0" y="1696"/>
                </a:lnTo>
                <a:lnTo>
                  <a:pt x="3589" y="6766"/>
                </a:lnTo>
                <a:lnTo>
                  <a:pt x="3589" y="19192"/>
                </a:lnTo>
                <a:cubicBezTo>
                  <a:pt x="3589" y="20521"/>
                  <a:pt x="4563" y="21600"/>
                  <a:pt x="5764" y="21600"/>
                </a:cubicBezTo>
                <a:lnTo>
                  <a:pt x="19425" y="21600"/>
                </a:lnTo>
                <a:cubicBezTo>
                  <a:pt x="20626" y="21600"/>
                  <a:pt x="21600" y="20521"/>
                  <a:pt x="21600" y="19192"/>
                </a:cubicBezTo>
                <a:lnTo>
                  <a:pt x="21600" y="2408"/>
                </a:lnTo>
                <a:cubicBezTo>
                  <a:pt x="21600" y="1079"/>
                  <a:pt x="20626" y="0"/>
                  <a:pt x="19425" y="0"/>
                </a:cubicBezTo>
                <a:lnTo>
                  <a:pt x="5764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Optional covariates - can be same or different to trap covariates</a:t>
            </a:r>
          </a:p>
        </p:txBody>
      </p:sp>
      <p:sp>
        <p:nvSpPr>
          <p:cNvPr id="417" name="Rounded Rectangle"/>
          <p:cNvSpPr/>
          <p:nvPr/>
        </p:nvSpPr>
        <p:spPr>
          <a:xfrm>
            <a:off x="2600392" y="7054362"/>
            <a:ext cx="2230143" cy="3280796"/>
          </a:xfrm>
          <a:prstGeom prst="roundRect">
            <a:avLst>
              <a:gd name="adj" fmla="val 1708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8" name="Detector types"/>
          <p:cNvSpPr/>
          <p:nvPr/>
        </p:nvSpPr>
        <p:spPr>
          <a:xfrm>
            <a:off x="2603306" y="7050927"/>
            <a:ext cx="2206168" cy="213905"/>
          </a:xfrm>
          <a:prstGeom prst="roundRect">
            <a:avLst>
              <a:gd name="adj" fmla="val 17380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Detector types</a:t>
            </a:r>
          </a:p>
        </p:txBody>
      </p:sp>
      <p:sp>
        <p:nvSpPr>
          <p:cNvPr id="419" name="“multi” - animals can be detected at most once across all detectors in each occasion.…"/>
          <p:cNvSpPr/>
          <p:nvPr/>
        </p:nvSpPr>
        <p:spPr>
          <a:xfrm>
            <a:off x="2637302" y="7318811"/>
            <a:ext cx="2051373" cy="2847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“</a:t>
            </a:r>
            <a:r>
              <a:rPr b="1"/>
              <a:t>multi” -</a:t>
            </a:r>
            <a:r>
              <a:t> animals can be detected at most once across all detectors in each occasion.</a:t>
            </a: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“proximity” </a:t>
            </a:r>
            <a:r>
              <a:t>- animals can be detected at most once at each detector in each occasion.</a:t>
            </a: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“count” </a:t>
            </a:r>
            <a:r>
              <a:t>- animals can be detected any number of times at each detector in each occasion.</a:t>
            </a: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See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?detector</a:t>
            </a:r>
            <a:r>
              <a:t> for others.</a:t>
            </a:r>
          </a:p>
        </p:txBody>
      </p:sp>
      <p:sp>
        <p:nvSpPr>
          <p:cNvPr id="420" name="Adding covariates from a dataframe"/>
          <p:cNvSpPr/>
          <p:nvPr/>
        </p:nvSpPr>
        <p:spPr>
          <a:xfrm>
            <a:off x="4914317" y="6809943"/>
            <a:ext cx="2567430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Adding covariates from a dataframe</a:t>
            </a:r>
          </a:p>
        </p:txBody>
      </p:sp>
      <p:sp>
        <p:nvSpPr>
          <p:cNvPr id="421" name="Adding covariates from a spatial data source"/>
          <p:cNvSpPr/>
          <p:nvPr/>
        </p:nvSpPr>
        <p:spPr>
          <a:xfrm>
            <a:off x="4914317" y="8219295"/>
            <a:ext cx="2567430" cy="477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Adding covariates from a spatial data source</a:t>
            </a:r>
          </a:p>
        </p:txBody>
      </p:sp>
      <p:sp>
        <p:nvSpPr>
          <p:cNvPr id="422" name="covariates(my_mask) &lt;- data.frame(elevation = c(0,110,80,30), temp = c(25,26,36,37)"/>
          <p:cNvSpPr/>
          <p:nvPr/>
        </p:nvSpPr>
        <p:spPr>
          <a:xfrm>
            <a:off x="4906765" y="7061975"/>
            <a:ext cx="2688395" cy="8330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covariates(my_mask) &lt;- data.frame(elevation = c(0,110,80,30), temp = c(25,26,36,37)</a:t>
            </a:r>
          </a:p>
        </p:txBody>
      </p:sp>
      <p:sp>
        <p:nvSpPr>
          <p:cNvPr id="423" name="Assumes you have covariates stored in a spatial data source, which can be e.g. an ESRI polygon shapefile, SpatialPolygonsDataFrame, SpatialGridDataFrame (called spdata below)"/>
          <p:cNvSpPr/>
          <p:nvPr/>
        </p:nvSpPr>
        <p:spPr>
          <a:xfrm>
            <a:off x="4860511" y="8570954"/>
            <a:ext cx="2780903" cy="72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Assumes you have covariates stored in a spatial data source, which can be e.g. an ESRI polygon shapefile, SpatialPolygonsDataFrame, SpatialGridDataFrame (called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spdata</a:t>
            </a:r>
            <a:r>
              <a:t> below)</a:t>
            </a:r>
          </a:p>
        </p:txBody>
      </p:sp>
      <p:sp>
        <p:nvSpPr>
          <p:cNvPr id="424" name="can also add covariates before read.mask as in the bottom box in (4)"/>
          <p:cNvSpPr/>
          <p:nvPr/>
        </p:nvSpPr>
        <p:spPr>
          <a:xfrm>
            <a:off x="4875522" y="7847460"/>
            <a:ext cx="2747766" cy="406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can also add covariates before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read.mask </a:t>
            </a:r>
            <a:r>
              <a:t>as in the bottom box in (4)</a:t>
            </a:r>
          </a:p>
        </p:txBody>
      </p:sp>
      <p:sp>
        <p:nvSpPr>
          <p:cNvPr id="425" name="addCovariates(object = ch, spatialdata = spdata, columns = c(“elevation”, “temp”))"/>
          <p:cNvSpPr/>
          <p:nvPr/>
        </p:nvSpPr>
        <p:spPr>
          <a:xfrm>
            <a:off x="4901178" y="9325150"/>
            <a:ext cx="2688703" cy="8330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addCovariates(object = ch, spatialdata = spdata, columns = c(“elevation”, “temp”))</a:t>
            </a:r>
          </a:p>
        </p:txBody>
      </p:sp>
      <p:sp>
        <p:nvSpPr>
          <p:cNvPr id="426" name="Session ID is in captfile, one trap file per session, and make.mask works as before (traps object is now a list)."/>
          <p:cNvSpPr/>
          <p:nvPr/>
        </p:nvSpPr>
        <p:spPr>
          <a:xfrm>
            <a:off x="369587" y="9590477"/>
            <a:ext cx="2126856" cy="786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Session</a:t>
            </a:r>
            <a:r>
              <a:t> ID is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captfile</a:t>
            </a:r>
            <a:r>
              <a:t>, one trap file per session,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make.mask</a:t>
            </a:r>
            <a:r>
              <a:t> works as before (traps object is now a list).</a:t>
            </a:r>
          </a:p>
        </p:txBody>
      </p:sp>
      <p:pic>
        <p:nvPicPr>
          <p:cNvPr id="427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052" y="863886"/>
            <a:ext cx="390606" cy="390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pasted-image.tiff" descr="pasted-imag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518" y="237536"/>
            <a:ext cx="458839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pasted-image.tiff" descr="pasted-imag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848" y="808420"/>
            <a:ext cx="458839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190" y="204444"/>
            <a:ext cx="421786" cy="421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894" y="338658"/>
            <a:ext cx="287573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991" y="338658"/>
            <a:ext cx="287572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197" y="566496"/>
            <a:ext cx="287572" cy="287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511" y="572717"/>
            <a:ext cx="287572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197" y="842434"/>
            <a:ext cx="287572" cy="287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486" y="835201"/>
            <a:ext cx="287573" cy="287573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ch &lt;- read.capthist(    captfile=“ch.csv”,     trapfile = c(“sess1.csv”, “sess2.csv”)…"/>
          <p:cNvSpPr/>
          <p:nvPr/>
        </p:nvSpPr>
        <p:spPr>
          <a:xfrm>
            <a:off x="403594" y="8231755"/>
            <a:ext cx="2102999" cy="13664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ch &lt;- read.capthist(    captfile=“ch.csv”,     trapfile = c(“sess1.csv”, “sess2.csv”)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 &lt;- make.mask(traps(ch))</a:t>
            </a:r>
          </a:p>
        </p:txBody>
      </p:sp>
      <p:grpSp>
        <p:nvGrpSpPr>
          <p:cNvPr id="440" name="Group"/>
          <p:cNvGrpSpPr/>
          <p:nvPr/>
        </p:nvGrpSpPr>
        <p:grpSpPr>
          <a:xfrm>
            <a:off x="579021" y="4583081"/>
            <a:ext cx="4156243" cy="877327"/>
            <a:chOff x="0" y="0"/>
            <a:chExt cx="4156241" cy="877325"/>
          </a:xfrm>
        </p:grpSpPr>
        <p:sp>
          <p:nvSpPr>
            <p:cNvPr id="438" name="3"/>
            <p:cNvSpPr/>
            <p:nvPr/>
          </p:nvSpPr>
          <p:spPr>
            <a:xfrm>
              <a:off x="0" y="0"/>
              <a:ext cx="472301" cy="877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>
              <a:lvl1pPr algn="l">
                <a:lnSpc>
                  <a:spcPct val="90000"/>
                </a:lnSpc>
                <a:defRPr sz="3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439" name="A column of “/“ indicates everything all columns the right of this column contain covariates (optional, only use if covariates used)."/>
            <p:cNvSpPr/>
            <p:nvPr/>
          </p:nvSpPr>
          <p:spPr>
            <a:xfrm>
              <a:off x="439452" y="121215"/>
              <a:ext cx="3716790" cy="634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/>
            <a:p>
              <a:pPr algn="l">
                <a:lnSpc>
                  <a:spcPct val="90000"/>
                </a:lnSpc>
                <a:defRPr sz="12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/>
                <a:t>A column of</a:t>
              </a:r>
              <a:r>
                <a:t> </a:t>
              </a:r>
              <a:r>
                <a:rPr b="0"/>
                <a:t>“/“ indicates everything all columns the right of this column contain covariates</a:t>
              </a:r>
              <a:r>
                <a:t> </a:t>
              </a:r>
              <a:r>
                <a:rPr b="0"/>
                <a:t>(optional, only use if covariates used).</a:t>
              </a:r>
            </a:p>
          </p:txBody>
        </p:sp>
      </p:grpSp>
      <p:sp>
        <p:nvSpPr>
          <p:cNvPr id="441" name="CC BY Snow Leopard Trust"/>
          <p:cNvSpPr/>
          <p:nvPr/>
        </p:nvSpPr>
        <p:spPr>
          <a:xfrm>
            <a:off x="11317206" y="10365493"/>
            <a:ext cx="1650155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solidFill>
                  <a:srgbClr val="7A4AAA"/>
                </a:solidFill>
                <a:hlinkClick r:id="rId6"/>
              </a:rPr>
              <a:t>CC BY </a:t>
            </a:r>
            <a:r>
              <a:rPr u="sng">
                <a:solidFill>
                  <a:schemeClr val="accent2"/>
                </a:solidFill>
                <a:hlinkClick r:id="rId7"/>
              </a:rPr>
              <a:t>Snow Leopard Trust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Rounded Rectangle"/>
          <p:cNvSpPr/>
          <p:nvPr/>
        </p:nvSpPr>
        <p:spPr>
          <a:xfrm>
            <a:off x="4841104" y="4728493"/>
            <a:ext cx="4390791" cy="5665149"/>
          </a:xfrm>
          <a:prstGeom prst="roundRect">
            <a:avLst>
              <a:gd name="adj" fmla="val 86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Rounded Rectangle"/>
          <p:cNvSpPr/>
          <p:nvPr/>
        </p:nvSpPr>
        <p:spPr>
          <a:xfrm>
            <a:off x="9318634" y="6028360"/>
            <a:ext cx="4390791" cy="1136333"/>
          </a:xfrm>
          <a:prstGeom prst="roundRect">
            <a:avLst>
              <a:gd name="adj" fmla="val 3360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5" name="Rounded Rectangle"/>
          <p:cNvSpPr/>
          <p:nvPr/>
        </p:nvSpPr>
        <p:spPr>
          <a:xfrm>
            <a:off x="336891" y="1472208"/>
            <a:ext cx="4390791" cy="3545724"/>
          </a:xfrm>
          <a:prstGeom prst="roundRect">
            <a:avLst>
              <a:gd name="adj" fmla="val 1077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6" name="Rounded Rectangle"/>
          <p:cNvSpPr/>
          <p:nvPr/>
        </p:nvSpPr>
        <p:spPr>
          <a:xfrm>
            <a:off x="4841104" y="1477088"/>
            <a:ext cx="4390791" cy="3198032"/>
          </a:xfrm>
          <a:prstGeom prst="roundRect">
            <a:avLst>
              <a:gd name="adj" fmla="val 1194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56" name="Group"/>
          <p:cNvGrpSpPr/>
          <p:nvPr/>
        </p:nvGrpSpPr>
        <p:grpSpPr>
          <a:xfrm>
            <a:off x="8431693" y="-27737"/>
            <a:ext cx="3453264" cy="1480124"/>
            <a:chOff x="166770" y="-187430"/>
            <a:chExt cx="3453262" cy="1480122"/>
          </a:xfrm>
        </p:grpSpPr>
        <p:sp>
          <p:nvSpPr>
            <p:cNvPr id="447" name="Set up data…"/>
            <p:cNvSpPr/>
            <p:nvPr/>
          </p:nvSpPr>
          <p:spPr>
            <a:xfrm>
              <a:off x="659698" y="-187431"/>
              <a:ext cx="2408752" cy="14801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1">
                  <a:solidFill>
                    <a:schemeClr val="accent1"/>
                  </a:solidFill>
                </a:rPr>
                <a:t>Set up data 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The R package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secr</a:t>
              </a:r>
              <a:r>
                <a:t> provides methods for estimating animal density from SCR data under many different conditions. First, you need to get your data into the format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secr</a:t>
              </a:r>
              <a:r>
                <a:t> wants. </a:t>
              </a:r>
            </a:p>
          </p:txBody>
        </p:sp>
        <p:grpSp>
          <p:nvGrpSpPr>
            <p:cNvPr id="451" name="Group"/>
            <p:cNvGrpSpPr/>
            <p:nvPr/>
          </p:nvGrpSpPr>
          <p:grpSpPr>
            <a:xfrm>
              <a:off x="166770" y="458315"/>
              <a:ext cx="368832" cy="146172"/>
              <a:chOff x="0" y="0"/>
              <a:chExt cx="368830" cy="146171"/>
            </a:xfrm>
          </p:grpSpPr>
          <p:sp>
            <p:nvSpPr>
              <p:cNvPr id="448" name="Arrow"/>
              <p:cNvSpPr/>
              <p:nvPr/>
            </p:nvSpPr>
            <p:spPr>
              <a:xfrm rot="6636000">
                <a:off x="-19523" y="46579"/>
                <a:ext cx="135708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49" name="Arrow"/>
              <p:cNvSpPr/>
              <p:nvPr/>
            </p:nvSpPr>
            <p:spPr>
              <a:xfrm rot="4164000">
                <a:off x="252646" y="46579"/>
                <a:ext cx="135707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50" name="Arrow"/>
              <p:cNvSpPr/>
              <p:nvPr/>
            </p:nvSpPr>
            <p:spPr>
              <a:xfrm rot="5400000">
                <a:off x="117504" y="52189"/>
                <a:ext cx="135708" cy="52258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455" name="Group"/>
            <p:cNvGrpSpPr/>
            <p:nvPr/>
          </p:nvGrpSpPr>
          <p:grpSpPr>
            <a:xfrm>
              <a:off x="3251202" y="496415"/>
              <a:ext cx="368832" cy="146172"/>
              <a:chOff x="0" y="0"/>
              <a:chExt cx="368830" cy="146171"/>
            </a:xfrm>
          </p:grpSpPr>
          <p:sp>
            <p:nvSpPr>
              <p:cNvPr id="452" name="Arrow"/>
              <p:cNvSpPr/>
              <p:nvPr/>
            </p:nvSpPr>
            <p:spPr>
              <a:xfrm rot="6636000">
                <a:off x="-19523" y="46579"/>
                <a:ext cx="135708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53" name="Arrow"/>
              <p:cNvSpPr/>
              <p:nvPr/>
            </p:nvSpPr>
            <p:spPr>
              <a:xfrm rot="4164000">
                <a:off x="252646" y="46579"/>
                <a:ext cx="135707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54" name="Arrow"/>
              <p:cNvSpPr/>
              <p:nvPr/>
            </p:nvSpPr>
            <p:spPr>
              <a:xfrm rot="5400000">
                <a:off x="117504" y="52189"/>
                <a:ext cx="135708" cy="52258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sp>
        <p:nvSpPr>
          <p:cNvPr id="457" name="Analyzing data    with secr"/>
          <p:cNvSpPr>
            <a:spLocks noGrp="1"/>
          </p:cNvSpPr>
          <p:nvPr>
            <p:ph type="title"/>
          </p:nvPr>
        </p:nvSpPr>
        <p:spPr>
          <a:xfrm>
            <a:off x="265965" y="221755"/>
            <a:ext cx="4390792" cy="981140"/>
          </a:xfrm>
          <a:prstGeom prst="rect">
            <a:avLst/>
          </a:prstGeom>
        </p:spPr>
        <p:txBody>
          <a:bodyPr lIns="0" tIns="0" rIns="0" bIns="0"/>
          <a:lstStyle/>
          <a:p>
            <a:pPr defTabSz="262889">
              <a:lnSpc>
                <a:spcPct val="80000"/>
              </a:lnSpc>
              <a:defRPr sz="3959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Analyzing data    </a:t>
            </a:r>
            <a:r>
              <a:rPr sz="3239"/>
              <a:t>with secr</a:t>
            </a:r>
          </a:p>
        </p:txBody>
      </p:sp>
      <p:sp>
        <p:nvSpPr>
          <p:cNvPr id="458" name="Learn more about the material shown here with the secr vignettes: secr-overview, secr-densitysurfaces, secr-multisession, secr-varyingeffort (available at https://www.otago.ac.nz/density/SECRinR.html)"/>
          <p:cNvSpPr/>
          <p:nvPr/>
        </p:nvSpPr>
        <p:spPr>
          <a:xfrm>
            <a:off x="232450" y="10340910"/>
            <a:ext cx="11441409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pPr>
            <a:r>
              <a:t>Learn more about the material shown here with the secr vignettes: secr-overview, secr-densitysurfaces, secr-multisession, secr-varyingeffort (available at </a:t>
            </a:r>
            <a:r>
              <a:rPr u="sng">
                <a:hlinkClick r:id="rId2"/>
              </a:rPr>
              <a:t>https://www.otago.ac.nz/density/SECRinR.html</a:t>
            </a:r>
            <a:r>
              <a:t>)</a:t>
            </a:r>
          </a:p>
        </p:txBody>
      </p:sp>
      <p:sp>
        <p:nvSpPr>
          <p:cNvPr id="459" name="Updated: 11/19"/>
          <p:cNvSpPr/>
          <p:nvPr/>
        </p:nvSpPr>
        <p:spPr>
          <a:xfrm>
            <a:off x="10615815" y="10340910"/>
            <a:ext cx="3148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r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Updated: 11/19</a:t>
            </a:r>
          </a:p>
        </p:txBody>
      </p:sp>
      <p:sp>
        <p:nvSpPr>
          <p:cNvPr id="460" name="Including covariates"/>
          <p:cNvSpPr/>
          <p:nvPr/>
        </p:nvSpPr>
        <p:spPr>
          <a:xfrm>
            <a:off x="4828030" y="4732308"/>
            <a:ext cx="4395733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 defTabSz="469900">
              <a:defRPr sz="1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Including covariates</a:t>
            </a:r>
          </a:p>
        </p:txBody>
      </p:sp>
      <p:sp>
        <p:nvSpPr>
          <p:cNvPr id="461" name="Group"/>
          <p:cNvSpPr/>
          <p:nvPr/>
        </p:nvSpPr>
        <p:spPr>
          <a:xfrm>
            <a:off x="5708798" y="50062"/>
            <a:ext cx="2476741" cy="1379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1"/>
                </a:solidFill>
              </a:rPr>
              <a:t>Gather SCR data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50">
                <a:latin typeface="Helvetica"/>
                <a:ea typeface="Helvetica"/>
                <a:cs typeface="Helvetica"/>
                <a:sym typeface="Helvetica"/>
              </a:defRPr>
            </a:pPr>
            <a:r>
              <a:t>SCR surveys use detectors at fixed locations to record the presence of individually identifiable animals at those locations. Detectors can be camera-traps, hair snares and dung surveys, live-captures, or acoustic detectors.</a:t>
            </a:r>
          </a:p>
        </p:txBody>
      </p:sp>
      <p:sp>
        <p:nvSpPr>
          <p:cNvPr id="462" name="Group"/>
          <p:cNvSpPr/>
          <p:nvPr/>
        </p:nvSpPr>
        <p:spPr>
          <a:xfrm>
            <a:off x="11940612" y="228100"/>
            <a:ext cx="1773695" cy="114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1"/>
                </a:solidFill>
              </a:rPr>
              <a:t>Analyze data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50">
                <a:latin typeface="Helvetica"/>
                <a:ea typeface="Helvetica"/>
                <a:cs typeface="Helvetica"/>
                <a:sym typeface="Helvetica"/>
              </a:defRPr>
            </a:pPr>
            <a:r>
              <a:t>This sheet shows you how to build SCR models and extract results on animal density and abundance, detectability, and important covariates.</a:t>
            </a:r>
          </a:p>
        </p:txBody>
      </p:sp>
      <p:sp>
        <p:nvSpPr>
          <p:cNvPr id="463" name="(2) Fit a model"/>
          <p:cNvSpPr/>
          <p:nvPr/>
        </p:nvSpPr>
        <p:spPr>
          <a:xfrm>
            <a:off x="4891265" y="1477512"/>
            <a:ext cx="4326639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(2) Fit a model</a:t>
            </a:r>
          </a:p>
        </p:txBody>
      </p:sp>
      <p:sp>
        <p:nvSpPr>
          <p:cNvPr id="464" name="Run SCR models with secr.fit, starting with the simplest possible model."/>
          <p:cNvSpPr/>
          <p:nvPr/>
        </p:nvSpPr>
        <p:spPr>
          <a:xfrm>
            <a:off x="4886203" y="2163343"/>
            <a:ext cx="4303707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Run SCR models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secr.fit</a:t>
            </a:r>
            <a:r>
              <a:t>, starting with the simplest possible model.</a:t>
            </a:r>
          </a:p>
        </p:txBody>
      </p:sp>
      <p:grpSp>
        <p:nvGrpSpPr>
          <p:cNvPr id="467" name="Group"/>
          <p:cNvGrpSpPr/>
          <p:nvPr/>
        </p:nvGrpSpPr>
        <p:grpSpPr>
          <a:xfrm>
            <a:off x="436993" y="1883597"/>
            <a:ext cx="4165748" cy="914889"/>
            <a:chOff x="0" y="0"/>
            <a:chExt cx="4165747" cy="914888"/>
          </a:xfrm>
        </p:grpSpPr>
        <p:sp>
          <p:nvSpPr>
            <p:cNvPr id="465" name="1"/>
            <p:cNvSpPr/>
            <p:nvPr/>
          </p:nvSpPr>
          <p:spPr>
            <a:xfrm>
              <a:off x="0" y="0"/>
              <a:ext cx="492523" cy="914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>
              <a:lvl1pPr algn="l">
                <a:lnSpc>
                  <a:spcPct val="90000"/>
                </a:lnSpc>
                <a:defRPr sz="5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8800" b="0"/>
              </a:pPr>
              <a:r>
                <a:rPr sz="5000" b="1"/>
                <a:t>1</a:t>
              </a:r>
            </a:p>
          </p:txBody>
        </p:sp>
        <p:sp>
          <p:nvSpPr>
            <p:cNvPr id="466" name="A “capthist” object, which contains the capture histories and the trap locations"/>
            <p:cNvSpPr/>
            <p:nvPr/>
          </p:nvSpPr>
          <p:spPr>
            <a:xfrm>
              <a:off x="458267" y="126405"/>
              <a:ext cx="3707481" cy="662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>
              <a:lvl1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 “capthist” object, which contains the capture histories and the trap locations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4872001" y="3864249"/>
            <a:ext cx="4286516" cy="941412"/>
            <a:chOff x="0" y="0"/>
            <a:chExt cx="4286515" cy="941411"/>
          </a:xfrm>
        </p:grpSpPr>
        <p:sp>
          <p:nvSpPr>
            <p:cNvPr id="468" name="!"/>
            <p:cNvSpPr/>
            <p:nvPr/>
          </p:nvSpPr>
          <p:spPr>
            <a:xfrm>
              <a:off x="0" y="0"/>
              <a:ext cx="506801" cy="941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>
              <a:lvl1pPr algn="l">
                <a:lnSpc>
                  <a:spcPct val="90000"/>
                </a:lnSpc>
                <a:defRPr sz="5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8800" b="0"/>
              </a:pPr>
              <a:r>
                <a:rPr sz="5000" b="1"/>
                <a:t>!</a:t>
              </a:r>
            </a:p>
          </p:txBody>
        </p:sp>
        <p:sp>
          <p:nvSpPr>
            <p:cNvPr id="469" name="A “~ 1” means no covariate effects, and a single parameter is estimated for each of D, lambda0, and sigma"/>
            <p:cNvSpPr/>
            <p:nvPr/>
          </p:nvSpPr>
          <p:spPr>
            <a:xfrm>
              <a:off x="357419" y="130070"/>
              <a:ext cx="3929097" cy="6812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 “~ 1” means no covariate effects, and a single parameter is estimated for each of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D, lambda0, </a:t>
              </a:r>
              <a:r>
                <a:t>and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 sigma  </a:t>
              </a:r>
            </a:p>
          </p:txBody>
        </p:sp>
      </p:grpSp>
      <p:pic>
        <p:nvPicPr>
          <p:cNvPr id="471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052" y="863886"/>
            <a:ext cx="390606" cy="390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pasted-image.tiff" descr="pasted-imag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518" y="237536"/>
            <a:ext cx="458839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3" name="pasted-image.tiff" descr="pasted-imag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848" y="808420"/>
            <a:ext cx="458839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190" y="204444"/>
            <a:ext cx="421786" cy="421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894" y="338658"/>
            <a:ext cx="287573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991" y="338658"/>
            <a:ext cx="287572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197" y="566496"/>
            <a:ext cx="287572" cy="287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511" y="572717"/>
            <a:ext cx="287572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197" y="842434"/>
            <a:ext cx="287572" cy="287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486" y="835201"/>
            <a:ext cx="287573" cy="287573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(1) Read in SCR inputs"/>
          <p:cNvSpPr/>
          <p:nvPr/>
        </p:nvSpPr>
        <p:spPr>
          <a:xfrm>
            <a:off x="368967" y="1477512"/>
            <a:ext cx="4326639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(1) Read in SCR inputs</a:t>
            </a:r>
          </a:p>
        </p:txBody>
      </p:sp>
      <p:sp>
        <p:nvSpPr>
          <p:cNvPr id="482" name="To build models in secr you need to have already loaded:"/>
          <p:cNvSpPr/>
          <p:nvPr/>
        </p:nvSpPr>
        <p:spPr>
          <a:xfrm>
            <a:off x="368013" y="1766541"/>
            <a:ext cx="4303708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 build models in secr you need to have already loaded:</a:t>
            </a:r>
          </a:p>
        </p:txBody>
      </p:sp>
      <p:grpSp>
        <p:nvGrpSpPr>
          <p:cNvPr id="485" name="Group"/>
          <p:cNvGrpSpPr/>
          <p:nvPr/>
        </p:nvGrpSpPr>
        <p:grpSpPr>
          <a:xfrm>
            <a:off x="448007" y="2519929"/>
            <a:ext cx="4186416" cy="919428"/>
            <a:chOff x="0" y="0"/>
            <a:chExt cx="4186415" cy="919427"/>
          </a:xfrm>
        </p:grpSpPr>
        <p:sp>
          <p:nvSpPr>
            <p:cNvPr id="483" name="2"/>
            <p:cNvSpPr/>
            <p:nvPr/>
          </p:nvSpPr>
          <p:spPr>
            <a:xfrm>
              <a:off x="0" y="0"/>
              <a:ext cx="494966" cy="9194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>
              <a:lvl1pPr algn="l">
                <a:lnSpc>
                  <a:spcPct val="90000"/>
                </a:lnSpc>
                <a:defRPr sz="5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8800" b="0"/>
              </a:pPr>
              <a:r>
                <a:rPr sz="5000" b="1"/>
                <a:t>2</a:t>
              </a:r>
            </a:p>
          </p:txBody>
        </p:sp>
        <p:sp>
          <p:nvSpPr>
            <p:cNvPr id="484" name="A “mask” object, a set of grid cells that defines the area that is potentially occupied and not so far from any trap locations that observations are extremely unlikely."/>
            <p:cNvSpPr/>
            <p:nvPr/>
          </p:nvSpPr>
          <p:spPr>
            <a:xfrm>
              <a:off x="460541" y="127033"/>
              <a:ext cx="3725875" cy="665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>
              <a:lvl1pPr algn="l" defTabSz="566674">
                <a:lnSpc>
                  <a:spcPct val="90000"/>
                </a:lnSpc>
                <a:defRPr sz="1164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 “mask” object, a set of grid cells that defines the area that is potentially occupied and not so far from any trap locations that observations are extremely unlikely.</a:t>
              </a:r>
            </a:p>
          </p:txBody>
        </p:sp>
      </p:grpSp>
      <p:sp>
        <p:nvSpPr>
          <p:cNvPr id="486" name="ch &lt;- read.capthist(captfile = “ch.csv”, trapfile = “tf.csv”, detector = &quot;count&quot;, fmt = &quot;trapID&quot;)…"/>
          <p:cNvSpPr/>
          <p:nvPr/>
        </p:nvSpPr>
        <p:spPr>
          <a:xfrm>
            <a:off x="508531" y="3335435"/>
            <a:ext cx="4022672" cy="13664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ch &lt;- read.capthist(captfile = “ch.csv”, trapfile = “tf.csv”, detector = "count", fmt = "trapID")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my_traps &lt;- traps(ch)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 &lt;- make.mask(my_traps, buffer = 24000, spacing = 1000, type = "trapbuffer")</a:t>
            </a:r>
          </a:p>
        </p:txBody>
      </p:sp>
      <p:sp>
        <p:nvSpPr>
          <p:cNvPr id="487" name="Rounded Rectangle"/>
          <p:cNvSpPr/>
          <p:nvPr/>
        </p:nvSpPr>
        <p:spPr>
          <a:xfrm>
            <a:off x="340513" y="5067334"/>
            <a:ext cx="4390791" cy="5311227"/>
          </a:xfrm>
          <a:prstGeom prst="roundRect">
            <a:avLst>
              <a:gd name="adj" fmla="val 86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8" name="Rounded Rectangle"/>
          <p:cNvSpPr/>
          <p:nvPr/>
        </p:nvSpPr>
        <p:spPr>
          <a:xfrm>
            <a:off x="9305934" y="1489090"/>
            <a:ext cx="4390791" cy="4481179"/>
          </a:xfrm>
          <a:prstGeom prst="roundRect">
            <a:avLst>
              <a:gd name="adj" fmla="val 86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9" name="(3) Inspect model output"/>
          <p:cNvSpPr/>
          <p:nvPr/>
        </p:nvSpPr>
        <p:spPr>
          <a:xfrm>
            <a:off x="9341695" y="1498191"/>
            <a:ext cx="4326639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(3) Inspect model output</a:t>
            </a:r>
          </a:p>
        </p:txBody>
      </p:sp>
      <p:sp>
        <p:nvSpPr>
          <p:cNvPr id="490" name="Model selection"/>
          <p:cNvSpPr/>
          <p:nvPr/>
        </p:nvSpPr>
        <p:spPr>
          <a:xfrm>
            <a:off x="9353161" y="6058447"/>
            <a:ext cx="4348037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Model selection</a:t>
            </a:r>
          </a:p>
        </p:txBody>
      </p:sp>
      <p:sp>
        <p:nvSpPr>
          <p:cNvPr id="491" name="Detection models"/>
          <p:cNvSpPr/>
          <p:nvPr/>
        </p:nvSpPr>
        <p:spPr>
          <a:xfrm>
            <a:off x="307784" y="5067334"/>
            <a:ext cx="4326639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Detection models</a:t>
            </a:r>
          </a:p>
        </p:txBody>
      </p:sp>
      <p:sp>
        <p:nvSpPr>
          <p:cNvPr id="492" name="m0 &lt;- secr.fit(ch, detectfn = &quot;HHN&quot;,    mask = my_mask, model = list(D ~ 1, lambda0 ~ 1, sigma ~ 1))"/>
          <p:cNvSpPr/>
          <p:nvPr/>
        </p:nvSpPr>
        <p:spPr>
          <a:xfrm>
            <a:off x="5004794" y="2677014"/>
            <a:ext cx="4022672" cy="6552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m0 &lt;- secr.fit(ch, detectfn = "HHN",    mask = my_mask, model = list(D ~ 1, lambda0 ~ 1, sigma ~ 1))</a:t>
            </a:r>
          </a:p>
        </p:txBody>
      </p:sp>
      <p:sp>
        <p:nvSpPr>
          <p:cNvPr id="493" name="density, ~ 1 for constant density"/>
          <p:cNvSpPr/>
          <p:nvPr/>
        </p:nvSpPr>
        <p:spPr>
          <a:xfrm>
            <a:off x="7848666" y="3098571"/>
            <a:ext cx="1255317" cy="514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84" y="0"/>
                </a:moveTo>
                <a:lnTo>
                  <a:pt x="6522" y="6067"/>
                </a:lnTo>
                <a:lnTo>
                  <a:pt x="1905" y="6067"/>
                </a:lnTo>
                <a:cubicBezTo>
                  <a:pt x="853" y="6067"/>
                  <a:pt x="0" y="8148"/>
                  <a:pt x="0" y="10717"/>
                </a:cubicBezTo>
                <a:lnTo>
                  <a:pt x="0" y="16950"/>
                </a:lnTo>
                <a:cubicBezTo>
                  <a:pt x="0" y="19518"/>
                  <a:pt x="853" y="21600"/>
                  <a:pt x="1905" y="21600"/>
                </a:cubicBezTo>
                <a:lnTo>
                  <a:pt x="19695" y="21600"/>
                </a:lnTo>
                <a:cubicBezTo>
                  <a:pt x="20747" y="21600"/>
                  <a:pt x="21600" y="19518"/>
                  <a:pt x="21600" y="16950"/>
                </a:cubicBezTo>
                <a:lnTo>
                  <a:pt x="21600" y="10717"/>
                </a:lnTo>
                <a:cubicBezTo>
                  <a:pt x="21600" y="8148"/>
                  <a:pt x="20747" y="6067"/>
                  <a:pt x="19695" y="6067"/>
                </a:cubicBezTo>
                <a:lnTo>
                  <a:pt x="10530" y="6067"/>
                </a:lnTo>
                <a:lnTo>
                  <a:pt x="5484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density, ~ 1 for constant density </a:t>
            </a:r>
          </a:p>
        </p:txBody>
      </p:sp>
      <p:sp>
        <p:nvSpPr>
          <p:cNvPr id="494" name="Detection function parameters, lambda0 control encounter rate, sigma controls range of animal movement"/>
          <p:cNvSpPr/>
          <p:nvPr/>
        </p:nvSpPr>
        <p:spPr>
          <a:xfrm>
            <a:off x="5118508" y="3274883"/>
            <a:ext cx="2515395" cy="692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37" y="0"/>
                </a:moveTo>
                <a:lnTo>
                  <a:pt x="9737" y="5186"/>
                </a:lnTo>
                <a:lnTo>
                  <a:pt x="951" y="5186"/>
                </a:lnTo>
                <a:cubicBezTo>
                  <a:pt x="426" y="5186"/>
                  <a:pt x="0" y="6733"/>
                  <a:pt x="0" y="8640"/>
                </a:cubicBezTo>
                <a:lnTo>
                  <a:pt x="0" y="18146"/>
                </a:lnTo>
                <a:cubicBezTo>
                  <a:pt x="0" y="20054"/>
                  <a:pt x="426" y="21600"/>
                  <a:pt x="951" y="21600"/>
                </a:cubicBezTo>
                <a:lnTo>
                  <a:pt x="20649" y="21600"/>
                </a:lnTo>
                <a:cubicBezTo>
                  <a:pt x="21174" y="21600"/>
                  <a:pt x="21600" y="20054"/>
                  <a:pt x="21600" y="18146"/>
                </a:cubicBezTo>
                <a:lnTo>
                  <a:pt x="21600" y="8640"/>
                </a:lnTo>
                <a:cubicBezTo>
                  <a:pt x="21600" y="6733"/>
                  <a:pt x="21174" y="5186"/>
                  <a:pt x="20649" y="5186"/>
                </a:cubicBezTo>
                <a:lnTo>
                  <a:pt x="11052" y="5186"/>
                </a:lnTo>
                <a:lnTo>
                  <a:pt x="10037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Detection function parameters,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lambda0</a:t>
            </a:r>
            <a:r>
              <a:t> control encounter rate,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sigma</a:t>
            </a:r>
            <a:r>
              <a:t> controls range of animal movement </a:t>
            </a:r>
          </a:p>
        </p:txBody>
      </p:sp>
      <p:sp>
        <p:nvSpPr>
          <p:cNvPr id="495" name="See the guide on “Setting up data” for more details"/>
          <p:cNvSpPr/>
          <p:nvPr/>
        </p:nvSpPr>
        <p:spPr>
          <a:xfrm>
            <a:off x="526775" y="4756390"/>
            <a:ext cx="4144946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See the guide on “Setting up data” for more details</a:t>
            </a:r>
          </a:p>
        </p:txBody>
      </p:sp>
      <p:sp>
        <p:nvSpPr>
          <p:cNvPr id="496" name="To view model output use print(m0)"/>
          <p:cNvSpPr/>
          <p:nvPr/>
        </p:nvSpPr>
        <p:spPr>
          <a:xfrm>
            <a:off x="9353161" y="1771292"/>
            <a:ext cx="4303707" cy="297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To view model output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print(m0)</a:t>
            </a:r>
          </a:p>
        </p:txBody>
      </p:sp>
      <p:sp>
        <p:nvSpPr>
          <p:cNvPr id="497" name="Any of D, lambda0, and sigma can depend on covariates and passed to secr.fit"/>
          <p:cNvSpPr/>
          <p:nvPr/>
        </p:nvSpPr>
        <p:spPr>
          <a:xfrm>
            <a:off x="4907601" y="4993607"/>
            <a:ext cx="4303708" cy="448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Any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D, lambda0, </a:t>
            </a:r>
            <a:r>
              <a:t>and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sigma </a:t>
            </a:r>
            <a:r>
              <a:t>can depend on covariates and passed 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secr.fit </a:t>
            </a:r>
          </a:p>
        </p:txBody>
      </p:sp>
      <p:sp>
        <p:nvSpPr>
          <p:cNvPr id="498" name="m1 &lt;- secr.fit(ch, detectfn = &quot;HHN&quot;,    mask = my_mask, model = list(D ~ elev, lambda0 ~ water, sigma ~ 1))"/>
          <p:cNvSpPr/>
          <p:nvPr/>
        </p:nvSpPr>
        <p:spPr>
          <a:xfrm>
            <a:off x="5003923" y="5496547"/>
            <a:ext cx="4022671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m1 &lt;- secr.fit(ch, detectfn = "HHN",    mask = my_mask, model = list(D ~ elev, lambda0 ~ water, sigma ~ 1))</a:t>
            </a:r>
          </a:p>
        </p:txBody>
      </p:sp>
      <p:sp>
        <p:nvSpPr>
          <p:cNvPr id="499" name="Density depends on elevation"/>
          <p:cNvSpPr/>
          <p:nvPr/>
        </p:nvSpPr>
        <p:spPr>
          <a:xfrm>
            <a:off x="7829299" y="5910081"/>
            <a:ext cx="1255317" cy="514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84" y="0"/>
                </a:moveTo>
                <a:lnTo>
                  <a:pt x="6522" y="6067"/>
                </a:lnTo>
                <a:lnTo>
                  <a:pt x="1905" y="6067"/>
                </a:lnTo>
                <a:cubicBezTo>
                  <a:pt x="853" y="6067"/>
                  <a:pt x="0" y="8148"/>
                  <a:pt x="0" y="10717"/>
                </a:cubicBezTo>
                <a:lnTo>
                  <a:pt x="0" y="16950"/>
                </a:lnTo>
                <a:cubicBezTo>
                  <a:pt x="0" y="19518"/>
                  <a:pt x="853" y="21600"/>
                  <a:pt x="1905" y="21600"/>
                </a:cubicBezTo>
                <a:lnTo>
                  <a:pt x="19695" y="21600"/>
                </a:lnTo>
                <a:cubicBezTo>
                  <a:pt x="20747" y="21600"/>
                  <a:pt x="21600" y="19518"/>
                  <a:pt x="21600" y="16950"/>
                </a:cubicBezTo>
                <a:lnTo>
                  <a:pt x="21600" y="10717"/>
                </a:lnTo>
                <a:cubicBezTo>
                  <a:pt x="21600" y="8148"/>
                  <a:pt x="20747" y="6067"/>
                  <a:pt x="19695" y="6067"/>
                </a:cubicBezTo>
                <a:lnTo>
                  <a:pt x="10530" y="6067"/>
                </a:lnTo>
                <a:lnTo>
                  <a:pt x="5484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Density depends on elevation</a:t>
            </a:r>
          </a:p>
        </p:txBody>
      </p:sp>
      <p:sp>
        <p:nvSpPr>
          <p:cNvPr id="500" name="Encounter hazard lambda0 depends on whether trap is close to water"/>
          <p:cNvSpPr/>
          <p:nvPr/>
        </p:nvSpPr>
        <p:spPr>
          <a:xfrm>
            <a:off x="4998444" y="6077040"/>
            <a:ext cx="2755504" cy="692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62" y="0"/>
                </a:moveTo>
                <a:lnTo>
                  <a:pt x="9255" y="5186"/>
                </a:lnTo>
                <a:lnTo>
                  <a:pt x="868" y="5186"/>
                </a:lnTo>
                <a:cubicBezTo>
                  <a:pt x="389" y="5186"/>
                  <a:pt x="0" y="6733"/>
                  <a:pt x="0" y="8640"/>
                </a:cubicBezTo>
                <a:lnTo>
                  <a:pt x="0" y="18146"/>
                </a:lnTo>
                <a:cubicBezTo>
                  <a:pt x="0" y="20054"/>
                  <a:pt x="389" y="21600"/>
                  <a:pt x="868" y="21600"/>
                </a:cubicBezTo>
                <a:lnTo>
                  <a:pt x="20732" y="21600"/>
                </a:lnTo>
                <a:cubicBezTo>
                  <a:pt x="21211" y="21600"/>
                  <a:pt x="21600" y="20054"/>
                  <a:pt x="21600" y="18146"/>
                </a:cubicBezTo>
                <a:lnTo>
                  <a:pt x="21600" y="8640"/>
                </a:lnTo>
                <a:cubicBezTo>
                  <a:pt x="21600" y="6733"/>
                  <a:pt x="21211" y="5186"/>
                  <a:pt x="20732" y="5186"/>
                </a:cubicBezTo>
                <a:lnTo>
                  <a:pt x="10606" y="5186"/>
                </a:lnTo>
                <a:lnTo>
                  <a:pt x="9162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Encounter hazard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lambda0</a:t>
            </a:r>
            <a:r>
              <a:t> depends on whether trap is close to water</a:t>
            </a:r>
          </a:p>
        </p:txBody>
      </p:sp>
      <p:grpSp>
        <p:nvGrpSpPr>
          <p:cNvPr id="503" name="Group"/>
          <p:cNvGrpSpPr/>
          <p:nvPr/>
        </p:nvGrpSpPr>
        <p:grpSpPr>
          <a:xfrm>
            <a:off x="4911327" y="6722096"/>
            <a:ext cx="4286516" cy="941413"/>
            <a:chOff x="0" y="0"/>
            <a:chExt cx="4286515" cy="941411"/>
          </a:xfrm>
        </p:grpSpPr>
        <p:sp>
          <p:nvSpPr>
            <p:cNvPr id="501" name="!"/>
            <p:cNvSpPr/>
            <p:nvPr/>
          </p:nvSpPr>
          <p:spPr>
            <a:xfrm>
              <a:off x="0" y="0"/>
              <a:ext cx="506801" cy="941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>
              <a:lvl1pPr algn="l">
                <a:lnSpc>
                  <a:spcPct val="90000"/>
                </a:lnSpc>
                <a:defRPr sz="5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8800" b="0"/>
              </a:pPr>
              <a:r>
                <a:rPr sz="5000" b="1"/>
                <a:t>!</a:t>
              </a:r>
            </a:p>
          </p:txBody>
        </p:sp>
        <p:sp>
          <p:nvSpPr>
            <p:cNvPr id="502" name="Covariates on density (D) must be attached to the mask object, covariates on detection parameters (g0, lambda0, sigma) must be attached to the trap object."/>
            <p:cNvSpPr/>
            <p:nvPr/>
          </p:nvSpPr>
          <p:spPr>
            <a:xfrm>
              <a:off x="357419" y="130070"/>
              <a:ext cx="3929097" cy="6812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4570" tIns="54570" rIns="54570" bIns="54570" numCol="1" anchor="ctr">
              <a:normAutofit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Covariates on density (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D</a:t>
              </a:r>
              <a:r>
                <a:t>) must be attached to the mask object, covariates on detection parameters (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g0, lambda0, sigma</a:t>
              </a:r>
              <a:r>
                <a:t>) must be attached to the trap object.</a:t>
              </a:r>
            </a:p>
          </p:txBody>
        </p:sp>
      </p:grpSp>
      <p:sp>
        <p:nvSpPr>
          <p:cNvPr id="504" name="Main results are in this last table. Density is in animals per hectare."/>
          <p:cNvSpPr/>
          <p:nvPr/>
        </p:nvSpPr>
        <p:spPr>
          <a:xfrm>
            <a:off x="9270466" y="5708728"/>
            <a:ext cx="4479982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Main results are in this last table. Density is in animals per hectare.</a:t>
            </a:r>
          </a:p>
        </p:txBody>
      </p:sp>
      <p:sp>
        <p:nvSpPr>
          <p:cNvPr id="505" name="coef(m1)"/>
          <p:cNvSpPr/>
          <p:nvPr/>
        </p:nvSpPr>
        <p:spPr>
          <a:xfrm>
            <a:off x="4961058" y="7599263"/>
            <a:ext cx="4163373" cy="2996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coef(m1)</a:t>
            </a:r>
          </a:p>
        </p:txBody>
      </p:sp>
      <p:sp>
        <p:nvSpPr>
          <p:cNvPr id="506" name="secr has a number of automatically generated covariates. These can be referred to directly in formulae without needing to be constructed. These include b (learned animal responses to detectors), k (site learned response), bk (animal x site learned response), session, t (time factor, one per occasion), T (time trend, linear over occasions)"/>
          <p:cNvSpPr/>
          <p:nvPr/>
        </p:nvSpPr>
        <p:spPr>
          <a:xfrm>
            <a:off x="4830863" y="9183626"/>
            <a:ext cx="4303707" cy="1136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secr</a:t>
            </a:r>
            <a:r>
              <a:t> has a number of automatically generated covariates. These can be referred to directly in formulae without needing to be constructed. These include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(learned animal responses to detectors),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(site learned response),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bk</a:t>
            </a:r>
            <a:r>
              <a:t> (animal x site learned response),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(time factor, one per occasion),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(time trend, linear over occasions)</a:t>
            </a:r>
          </a:p>
        </p:txBody>
      </p:sp>
      <p:sp>
        <p:nvSpPr>
          <p:cNvPr id="507" name="AIC(m0,m0a,m0b,m1)"/>
          <p:cNvSpPr/>
          <p:nvPr/>
        </p:nvSpPr>
        <p:spPr>
          <a:xfrm>
            <a:off x="9417156" y="6540941"/>
            <a:ext cx="4163373" cy="2996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AIC(m0,m0a,m0b,m1)</a:t>
            </a:r>
          </a:p>
        </p:txBody>
      </p:sp>
      <p:sp>
        <p:nvSpPr>
          <p:cNvPr id="508" name="m0a &lt;- secr.fit(ch, detectfn = &quot;HR&quot;,    mask = my_mask, model = list(D ~ 1,     g0 ~ 1, sigma ~ 1, z ~ 1))"/>
          <p:cNvSpPr/>
          <p:nvPr/>
        </p:nvSpPr>
        <p:spPr>
          <a:xfrm>
            <a:off x="450025" y="7052065"/>
            <a:ext cx="4022672" cy="6552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m0a &lt;- secr.fit(ch, detectfn = "HR",    mask = my_mask, model = list(D ~ 1,     g0 ~ 1, sigma ~ 1, z ~ 1))</a:t>
            </a:r>
          </a:p>
        </p:txBody>
      </p:sp>
      <p:sp>
        <p:nvSpPr>
          <p:cNvPr id="509" name="Rounded Rectangle"/>
          <p:cNvSpPr/>
          <p:nvPr/>
        </p:nvSpPr>
        <p:spPr>
          <a:xfrm>
            <a:off x="9309619" y="7201816"/>
            <a:ext cx="4390791" cy="3193926"/>
          </a:xfrm>
          <a:prstGeom prst="roundRect">
            <a:avLst>
              <a:gd name="adj" fmla="val 1195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0" name="Multi-session models"/>
          <p:cNvSpPr/>
          <p:nvPr/>
        </p:nvSpPr>
        <p:spPr>
          <a:xfrm>
            <a:off x="9330996" y="7192802"/>
            <a:ext cx="4348037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Multi-session models</a:t>
            </a:r>
          </a:p>
        </p:txBody>
      </p:sp>
      <p:sp>
        <p:nvSpPr>
          <p:cNvPr id="511" name="A core SCR assumption is that detection probability (or frequency) decreases with distance to activity centre."/>
          <p:cNvSpPr/>
          <p:nvPr/>
        </p:nvSpPr>
        <p:spPr>
          <a:xfrm>
            <a:off x="292252" y="5282383"/>
            <a:ext cx="4412525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A core SCR assumption is that detection probability (or frequency) </a:t>
            </a:r>
            <a:r>
              <a:rPr b="1"/>
              <a:t>decreases with distance </a:t>
            </a:r>
            <a:r>
              <a:t>to activity centre.</a:t>
            </a:r>
          </a:p>
        </p:txBody>
      </p:sp>
      <p:sp>
        <p:nvSpPr>
          <p:cNvPr id="512" name="g0 detection models"/>
          <p:cNvSpPr/>
          <p:nvPr/>
        </p:nvSpPr>
        <p:spPr>
          <a:xfrm>
            <a:off x="422342" y="6289890"/>
            <a:ext cx="436205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g0 </a:t>
            </a:r>
            <a:r>
              <a:t>detection models</a:t>
            </a:r>
          </a:p>
        </p:txBody>
      </p:sp>
      <p:sp>
        <p:nvSpPr>
          <p:cNvPr id="513" name="lambda0 detection models"/>
          <p:cNvSpPr/>
          <p:nvPr/>
        </p:nvSpPr>
        <p:spPr>
          <a:xfrm>
            <a:off x="410889" y="7757451"/>
            <a:ext cx="4362052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lambda0 </a:t>
            </a:r>
            <a:r>
              <a:t>detection models</a:t>
            </a:r>
          </a:p>
        </p:txBody>
      </p:sp>
      <p:sp>
        <p:nvSpPr>
          <p:cNvPr id="514" name="SCR models jointly estimate two spatial models, one for animal density and one for the detection process."/>
          <p:cNvSpPr/>
          <p:nvPr/>
        </p:nvSpPr>
        <p:spPr>
          <a:xfrm>
            <a:off x="4869501" y="1765176"/>
            <a:ext cx="4303708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SCR models jointly estimate two spatial models, one for animal density and one for the detection process.</a:t>
            </a:r>
          </a:p>
        </p:txBody>
      </p:sp>
      <p:sp>
        <p:nvSpPr>
          <p:cNvPr id="515" name="Shape is given by the detection function (detectfn in secr.fit), with a small number of parameters to be estimated."/>
          <p:cNvSpPr/>
          <p:nvPr/>
        </p:nvSpPr>
        <p:spPr>
          <a:xfrm>
            <a:off x="271407" y="5645323"/>
            <a:ext cx="4420720" cy="6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Shape is given by the </a:t>
            </a:r>
            <a:r>
              <a:rPr b="1"/>
              <a:t>detection function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detectfn</a:t>
            </a:r>
            <a:r>
              <a:t>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secr.fit</a:t>
            </a:r>
            <a:r>
              <a:t>), with a small number of parameters to be estimated.</a:t>
            </a:r>
          </a:p>
        </p:txBody>
      </p:sp>
      <p:sp>
        <p:nvSpPr>
          <p:cNvPr id="516" name="These model the probability of detection. The most common option is “half-normal” (HN), with parameters g0 and sigma, see ?detectfn for others."/>
          <p:cNvSpPr/>
          <p:nvPr/>
        </p:nvSpPr>
        <p:spPr>
          <a:xfrm>
            <a:off x="279552" y="6462072"/>
            <a:ext cx="4412525" cy="62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These model the </a:t>
            </a:r>
            <a:r>
              <a:rPr b="1"/>
              <a:t>probability</a:t>
            </a:r>
            <a:r>
              <a:t> of detection. The most common option is “half-normal” (HN), with parameters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g0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sigma</a:t>
            </a:r>
            <a:r>
              <a:t>, see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?detectfn</a:t>
            </a:r>
            <a:r>
              <a:t> for others.</a:t>
            </a:r>
          </a:p>
        </p:txBody>
      </p:sp>
      <p:sp>
        <p:nvSpPr>
          <p:cNvPr id="517" name="These model the hazard of detection. They are useful for quicker computation (especially for “count” detectors).…"/>
          <p:cNvSpPr/>
          <p:nvPr/>
        </p:nvSpPr>
        <p:spPr>
          <a:xfrm>
            <a:off x="278953" y="7955712"/>
            <a:ext cx="4412525" cy="815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These model the </a:t>
            </a:r>
            <a:r>
              <a:rPr b="1"/>
              <a:t>hazard</a:t>
            </a:r>
            <a:r>
              <a:t> of detection. They are useful for quicker computation (especially for “count” detectors).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The most common option is “hazard half-normal” (HHN), with parameters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lambda0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sigma</a:t>
            </a:r>
            <a:r>
              <a:t>, see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?detectfn</a:t>
            </a:r>
            <a:r>
              <a:t> for others.</a:t>
            </a:r>
          </a:p>
        </p:txBody>
      </p:sp>
      <p:sp>
        <p:nvSpPr>
          <p:cNvPr id="518" name="m0b &lt;- secr.fit(ch, detectfn = &quot;HHN&quot;,    mask = my_mask, model = list(D ~ 1, lambda0 ~ 1, sigma ~ 1))"/>
          <p:cNvSpPr/>
          <p:nvPr/>
        </p:nvSpPr>
        <p:spPr>
          <a:xfrm>
            <a:off x="450025" y="8787442"/>
            <a:ext cx="2265481" cy="10108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m0b &lt;- secr.fit(ch, detectfn = "HHN",    mask = my_mask, model = list(D ~ 1, lambda0 ~ 1, sigma ~ 1))</a:t>
            </a:r>
          </a:p>
        </p:txBody>
      </p:sp>
      <p:sp>
        <p:nvSpPr>
          <p:cNvPr id="519" name="HR function, another option"/>
          <p:cNvSpPr/>
          <p:nvPr/>
        </p:nvSpPr>
        <p:spPr>
          <a:xfrm>
            <a:off x="3688426" y="6900211"/>
            <a:ext cx="1049338" cy="715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43" y="0"/>
                </a:moveTo>
                <a:cubicBezTo>
                  <a:pt x="6891" y="0"/>
                  <a:pt x="5792" y="1611"/>
                  <a:pt x="5792" y="3594"/>
                </a:cubicBezTo>
                <a:lnTo>
                  <a:pt x="5792" y="7440"/>
                </a:lnTo>
                <a:lnTo>
                  <a:pt x="0" y="7775"/>
                </a:lnTo>
                <a:lnTo>
                  <a:pt x="5792" y="10758"/>
                </a:lnTo>
                <a:lnTo>
                  <a:pt x="5792" y="18006"/>
                </a:lnTo>
                <a:cubicBezTo>
                  <a:pt x="5792" y="19989"/>
                  <a:pt x="6891" y="21600"/>
                  <a:pt x="8243" y="21600"/>
                </a:cubicBezTo>
                <a:lnTo>
                  <a:pt x="19149" y="21600"/>
                </a:lnTo>
                <a:cubicBezTo>
                  <a:pt x="20501" y="21600"/>
                  <a:pt x="21600" y="19989"/>
                  <a:pt x="21600" y="18006"/>
                </a:cubicBezTo>
                <a:lnTo>
                  <a:pt x="21600" y="3594"/>
                </a:lnTo>
                <a:cubicBezTo>
                  <a:pt x="21600" y="1611"/>
                  <a:pt x="20501" y="0"/>
                  <a:pt x="19149" y="0"/>
                </a:cubicBezTo>
                <a:lnTo>
                  <a:pt x="8243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HR function, another option</a:t>
            </a:r>
          </a:p>
        </p:txBody>
      </p:sp>
      <p:sp>
        <p:nvSpPr>
          <p:cNvPr id="520" name="HR has an extra parameter z"/>
          <p:cNvSpPr/>
          <p:nvPr/>
        </p:nvSpPr>
        <p:spPr>
          <a:xfrm>
            <a:off x="2668832" y="7525701"/>
            <a:ext cx="1953023" cy="436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22" y="0"/>
                </a:moveTo>
                <a:lnTo>
                  <a:pt x="5974" y="8294"/>
                </a:lnTo>
                <a:lnTo>
                  <a:pt x="1225" y="8294"/>
                </a:lnTo>
                <a:cubicBezTo>
                  <a:pt x="548" y="8294"/>
                  <a:pt x="0" y="10749"/>
                  <a:pt x="0" y="13778"/>
                </a:cubicBezTo>
                <a:lnTo>
                  <a:pt x="0" y="16116"/>
                </a:lnTo>
                <a:cubicBezTo>
                  <a:pt x="0" y="19145"/>
                  <a:pt x="548" y="21600"/>
                  <a:pt x="1225" y="21600"/>
                </a:cubicBezTo>
                <a:lnTo>
                  <a:pt x="20375" y="21600"/>
                </a:lnTo>
                <a:cubicBezTo>
                  <a:pt x="21052" y="21600"/>
                  <a:pt x="21600" y="19145"/>
                  <a:pt x="21600" y="16116"/>
                </a:cubicBezTo>
                <a:lnTo>
                  <a:pt x="21600" y="13778"/>
                </a:lnTo>
                <a:cubicBezTo>
                  <a:pt x="21600" y="10749"/>
                  <a:pt x="21052" y="8294"/>
                  <a:pt x="20375" y="8294"/>
                </a:cubicBezTo>
                <a:lnTo>
                  <a:pt x="10859" y="8294"/>
                </a:lnTo>
                <a:lnTo>
                  <a:pt x="3222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HR has an extra parameter z</a:t>
            </a:r>
          </a:p>
        </p:txBody>
      </p:sp>
      <p:sp>
        <p:nvSpPr>
          <p:cNvPr id="521" name="lambda0 and g0 are mathematically equivalent and the choice between them is not crucial. Half-normal (HN or HHN) are good default options."/>
          <p:cNvSpPr/>
          <p:nvPr/>
        </p:nvSpPr>
        <p:spPr>
          <a:xfrm>
            <a:off x="388568" y="9739966"/>
            <a:ext cx="2333288" cy="68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lambda0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g0</a:t>
            </a:r>
            <a:r>
              <a:t> are mathematically equivalent and the choice between them is not crucial. Half-normal (HN or HHN) are good default options.</a:t>
            </a:r>
          </a:p>
        </p:txBody>
      </p:sp>
      <p:sp>
        <p:nvSpPr>
          <p:cNvPr id="522" name="plot(m0a)"/>
          <p:cNvSpPr/>
          <p:nvPr/>
        </p:nvSpPr>
        <p:spPr>
          <a:xfrm>
            <a:off x="2845433" y="8890024"/>
            <a:ext cx="1751950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plot(m0a)</a:t>
            </a:r>
          </a:p>
        </p:txBody>
      </p:sp>
      <p:sp>
        <p:nvSpPr>
          <p:cNvPr id="523" name="Plot detection functions"/>
          <p:cNvSpPr/>
          <p:nvPr/>
        </p:nvSpPr>
        <p:spPr>
          <a:xfrm>
            <a:off x="2870833" y="8737830"/>
            <a:ext cx="1846045" cy="2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Plot detection functions</a:t>
            </a:r>
          </a:p>
        </p:txBody>
      </p:sp>
      <p:sp>
        <p:nvSpPr>
          <p:cNvPr id="524" name="Model selection is by AIC or AICc (small sample size)"/>
          <p:cNvSpPr/>
          <p:nvPr/>
        </p:nvSpPr>
        <p:spPr>
          <a:xfrm>
            <a:off x="9275264" y="6267143"/>
            <a:ext cx="4303708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Model selection is by AIC or AICc (small sample size)</a:t>
            </a:r>
          </a:p>
        </p:txBody>
      </p:sp>
      <p:sp>
        <p:nvSpPr>
          <p:cNvPr id="525" name="Goodness-of-fit tests for SCR are not developed yet."/>
          <p:cNvSpPr/>
          <p:nvPr/>
        </p:nvSpPr>
        <p:spPr>
          <a:xfrm>
            <a:off x="9267128" y="6817652"/>
            <a:ext cx="4303707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Goodness-of-fit tests for SCR are not developed yet.</a:t>
            </a:r>
          </a:p>
        </p:txBody>
      </p:sp>
      <p:sp>
        <p:nvSpPr>
          <p:cNvPr id="526" name="Very flexible e.g. can do regression splines with D ~ s(elev)"/>
          <p:cNvSpPr/>
          <p:nvPr/>
        </p:nvSpPr>
        <p:spPr>
          <a:xfrm>
            <a:off x="7776478" y="6375192"/>
            <a:ext cx="1487498" cy="523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Very flexible e.g. can do regression splines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 ~ s(elev)</a:t>
            </a:r>
          </a:p>
        </p:txBody>
      </p:sp>
      <p:sp>
        <p:nvSpPr>
          <p:cNvPr id="527" name="m2 &lt;- secr.fit(ch, detectfn = “HHN&quot;, mask = my_mask, model = list(D ~ 1, lambda0 ~ 1, sigma ~ session))"/>
          <p:cNvSpPr/>
          <p:nvPr/>
        </p:nvSpPr>
        <p:spPr>
          <a:xfrm>
            <a:off x="9394514" y="8768366"/>
            <a:ext cx="427135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m2 &lt;- secr.fit(ch, detectfn = “HHN", mask = my_mask, model = list(D ~ 1, lambda0 ~ 1, </a:t>
            </a:r>
            <a:r>
              <a:rPr b="1">
                <a:solidFill>
                  <a:schemeClr val="accent5"/>
                </a:solidFill>
              </a:rPr>
              <a:t>sigma ~ session</a:t>
            </a:r>
            <a:r>
              <a:t>))</a:t>
            </a:r>
          </a:p>
        </p:txBody>
      </p:sp>
      <p:sp>
        <p:nvSpPr>
          <p:cNvPr id="528" name="m3 &lt;- secr.fit(ch, detectfn = “HHN&quot;, mask = my_mask, model = list(D ~ elev*session, lambda0 ~ 1, sigma ~ session))"/>
          <p:cNvSpPr/>
          <p:nvPr/>
        </p:nvSpPr>
        <p:spPr>
          <a:xfrm>
            <a:off x="9404187" y="9690984"/>
            <a:ext cx="4201655" cy="6552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m3 &lt;- secr.fit(ch, detectfn = “HHN", mask = my_mask, model = list(</a:t>
            </a:r>
            <a:r>
              <a:rPr b="1">
                <a:solidFill>
                  <a:schemeClr val="accent5"/>
                </a:solidFill>
              </a:rPr>
              <a:t>D ~ elev*session</a:t>
            </a:r>
            <a:r>
              <a:t>, lambda0 ~ 1, sigma ~ session))</a:t>
            </a:r>
          </a:p>
        </p:txBody>
      </p:sp>
      <p:sp>
        <p:nvSpPr>
          <p:cNvPr id="529" name="Can run secr.fit as in (2). Parameters are shared between sessions by default."/>
          <p:cNvSpPr/>
          <p:nvPr/>
        </p:nvSpPr>
        <p:spPr>
          <a:xfrm>
            <a:off x="9249864" y="8135598"/>
            <a:ext cx="4412525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Can run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secr.fit</a:t>
            </a:r>
            <a:r>
              <a:t> as in (2). Parameters are shared between sessions by default.</a:t>
            </a:r>
          </a:p>
        </p:txBody>
      </p:sp>
      <p:sp>
        <p:nvSpPr>
          <p:cNvPr id="530" name="Covariate effects can vary by session."/>
          <p:cNvSpPr/>
          <p:nvPr/>
        </p:nvSpPr>
        <p:spPr>
          <a:xfrm>
            <a:off x="9268745" y="9416794"/>
            <a:ext cx="4303708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Covariate effects can vary by session. </a:t>
            </a:r>
          </a:p>
        </p:txBody>
      </p:sp>
      <p:sp>
        <p:nvSpPr>
          <p:cNvPr id="531" name="Any of D, lambda0, and sigma can be session-specific."/>
          <p:cNvSpPr/>
          <p:nvPr/>
        </p:nvSpPr>
        <p:spPr>
          <a:xfrm>
            <a:off x="9270550" y="8525185"/>
            <a:ext cx="4303707" cy="29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Any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D, lambda0, </a:t>
            </a:r>
            <a:r>
              <a:t>and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sigma</a:t>
            </a:r>
            <a:r>
              <a:t> can be session-specific.</a:t>
            </a:r>
          </a:p>
        </p:txBody>
      </p:sp>
      <p:sp>
        <p:nvSpPr>
          <p:cNvPr id="532" name="ch &lt;- read.capthist(captfile=“ch.csv”,     trapfile = c(“sess1.csv”, “sess2.csv”)…"/>
          <p:cNvSpPr/>
          <p:nvPr/>
        </p:nvSpPr>
        <p:spPr>
          <a:xfrm>
            <a:off x="9343902" y="7463772"/>
            <a:ext cx="431393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ch &lt;- read.capthist(captfile=“ch.csv”,     trapfile = c(“sess1.csv”, “sess2.csv”)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 &lt;- make.mask(traps(ch))</a:t>
            </a:r>
          </a:p>
        </p:txBody>
      </p:sp>
      <p:sp>
        <p:nvSpPr>
          <p:cNvPr id="533" name="N animals       :  14…"/>
          <p:cNvSpPr/>
          <p:nvPr/>
        </p:nvSpPr>
        <p:spPr>
          <a:xfrm>
            <a:off x="9385178" y="2138388"/>
            <a:ext cx="3144321" cy="351782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N animals       :  14 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N detections    :  99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N occasions     :  1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Count model     :  Poisson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Mask area       :  211725 ha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Model           :  D~1 lambda0~1 sigma~1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Fixed (real)    :  none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Detection fn    :  hazard halfnormal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Distribution    :  poisson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N parameters    :  3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Log likelihood  :  -210.31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AIC             :  426.6199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AICc            :  429.0199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Beta parameters (coefficients)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             beta    SE.beta        lcl       ucl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D       -9.510329 0.26789360 -10.035391 -8.985267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lambda0 -4.387800 0.16494892  -4.711094 -4.064506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sigma    8.852195 0.08157649   8.692308  9.012082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Variance-covariance matrix of beta parameters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                    D       lambda0         sigma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D        0.0717669818 -0.0006783997 -0.0008909627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lambda0 -0.0006783997  0.0272081446 -0.0088657027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sigma   -0.0008909627 -0.0088657027  0.0066547240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Fitted (real) parameters evaluated at base levels of covariates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        link     estimate  SE.estimate          lcl          ucl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D        log 7.408266e-05 2.020773e-05 4.382129e-05 1.252414e-04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lambda0  log 1.242805e-02 2.064016e-03 8.994936e-03 1.717147e-02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sigma    log 6.989717e+03 5.711466e+02 5.956917e+03 8.201582e+03</a:t>
            </a:r>
          </a:p>
        </p:txBody>
      </p:sp>
      <p:sp>
        <p:nvSpPr>
          <p:cNvPr id="534" name="Line"/>
          <p:cNvSpPr/>
          <p:nvPr/>
        </p:nvSpPr>
        <p:spPr>
          <a:xfrm flipH="1">
            <a:off x="11917363" y="3890667"/>
            <a:ext cx="545571" cy="1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  <a:endParaRPr/>
          </a:p>
        </p:txBody>
      </p:sp>
      <p:sp>
        <p:nvSpPr>
          <p:cNvPr id="535" name="Line"/>
          <p:cNvSpPr/>
          <p:nvPr/>
        </p:nvSpPr>
        <p:spPr>
          <a:xfrm flipH="1">
            <a:off x="11917363" y="4510406"/>
            <a:ext cx="545571" cy="1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  <a:endParaRPr/>
          </a:p>
        </p:txBody>
      </p:sp>
      <p:sp>
        <p:nvSpPr>
          <p:cNvPr id="536" name="Line"/>
          <p:cNvSpPr/>
          <p:nvPr/>
        </p:nvSpPr>
        <p:spPr>
          <a:xfrm flipH="1">
            <a:off x="12465024" y="5288433"/>
            <a:ext cx="545571" cy="1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  <a:endParaRPr/>
          </a:p>
        </p:txBody>
      </p:sp>
      <p:sp>
        <p:nvSpPr>
          <p:cNvPr id="537" name="coef(m0)"/>
          <p:cNvSpPr/>
          <p:nvPr/>
        </p:nvSpPr>
        <p:spPr>
          <a:xfrm>
            <a:off x="12408756" y="3747196"/>
            <a:ext cx="94238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coef(m0)</a:t>
            </a:r>
          </a:p>
        </p:txBody>
      </p:sp>
      <p:sp>
        <p:nvSpPr>
          <p:cNvPr id="538" name="vcov(m0)"/>
          <p:cNvSpPr/>
          <p:nvPr/>
        </p:nvSpPr>
        <p:spPr>
          <a:xfrm>
            <a:off x="12396056" y="4351065"/>
            <a:ext cx="1066007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vcov(m0)</a:t>
            </a:r>
          </a:p>
        </p:txBody>
      </p:sp>
      <p:sp>
        <p:nvSpPr>
          <p:cNvPr id="539" name="predict(m0)"/>
          <p:cNvSpPr/>
          <p:nvPr/>
        </p:nvSpPr>
        <p:spPr>
          <a:xfrm>
            <a:off x="12405146" y="4954934"/>
            <a:ext cx="1216746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predict(m0)</a:t>
            </a:r>
          </a:p>
        </p:txBody>
      </p:sp>
      <p:sp>
        <p:nvSpPr>
          <p:cNvPr id="540" name="Rectangle"/>
          <p:cNvSpPr/>
          <p:nvPr/>
        </p:nvSpPr>
        <p:spPr>
          <a:xfrm>
            <a:off x="9376930" y="4965849"/>
            <a:ext cx="3065245" cy="692548"/>
          </a:xfrm>
          <a:prstGeom prst="rect">
            <a:avLst/>
          </a:prstGeom>
          <a:ln w="381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1" name="Beta parameters (coefficients)…"/>
          <p:cNvSpPr/>
          <p:nvPr/>
        </p:nvSpPr>
        <p:spPr>
          <a:xfrm>
            <a:off x="5098642" y="8041476"/>
            <a:ext cx="3875715" cy="105910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Beta parameters (coefficients) 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beta    SE.beta         lcl        ucl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D                -9.5184241 0.27550956 -10.0584129 -8.9784353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D.elev            0.2443394 0.39160813  -0.5231985  1.0118772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lambda0          -4.4403272 0.17332682  -4.7800415 -4.1006128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lambda0.WaterYes  0.2277942 0.27803197  -0.3171385  0.7727268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sigma             8.8583684 0.08326936   8.6951634  9.0215733</a:t>
            </a:r>
          </a:p>
        </p:txBody>
      </p:sp>
      <p:pic>
        <p:nvPicPr>
          <p:cNvPr id="542" name="pasted-image.tiff" descr="pasted-image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1022" y="9193788"/>
            <a:ext cx="1803401" cy="1104901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m0a (HR)"/>
          <p:cNvSpPr/>
          <p:nvPr/>
        </p:nvSpPr>
        <p:spPr>
          <a:xfrm>
            <a:off x="3174153" y="9386470"/>
            <a:ext cx="94238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m0a (HR)</a:t>
            </a:r>
          </a:p>
        </p:txBody>
      </p:sp>
      <p:sp>
        <p:nvSpPr>
          <p:cNvPr id="544" name="m0b (HHN)"/>
          <p:cNvSpPr/>
          <p:nvPr/>
        </p:nvSpPr>
        <p:spPr>
          <a:xfrm>
            <a:off x="3536734" y="9746238"/>
            <a:ext cx="1066007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m0b (HHN)</a:t>
            </a:r>
          </a:p>
        </p:txBody>
      </p:sp>
      <p:sp>
        <p:nvSpPr>
          <p:cNvPr id="545" name="CC BY Snow Leopard Trust"/>
          <p:cNvSpPr/>
          <p:nvPr/>
        </p:nvSpPr>
        <p:spPr>
          <a:xfrm>
            <a:off x="11317206" y="10365493"/>
            <a:ext cx="1650155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solidFill>
                  <a:srgbClr val="7A4AAA"/>
                </a:solidFill>
                <a:hlinkClick r:id="rId7"/>
              </a:rPr>
              <a:t>CC BY </a:t>
            </a:r>
            <a:r>
              <a:rPr u="sng">
                <a:solidFill>
                  <a:schemeClr val="accent2"/>
                </a:solidFill>
                <a:hlinkClick r:id="rId8"/>
              </a:rPr>
              <a:t>Snow Leopard Trust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2513</Words>
  <Application>Microsoft Macintosh PowerPoint</Application>
  <PresentationFormat>Custom</PresentationFormat>
  <Paragraphs>255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Courier New</vt:lpstr>
      <vt:lpstr>Gill Sans</vt:lpstr>
      <vt:lpstr>Helvetica</vt:lpstr>
      <vt:lpstr>Helvetica Light</vt:lpstr>
      <vt:lpstr>Helvetica Neue</vt:lpstr>
      <vt:lpstr>Menlo</vt:lpstr>
      <vt:lpstr>White</vt:lpstr>
      <vt:lpstr>Setting up data for analysis with secr</vt:lpstr>
      <vt:lpstr>Analyzing data    with secr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data for analysis with secr</dc:title>
  <cp:lastModifiedBy>Ian Durbach</cp:lastModifiedBy>
  <cp:revision>1</cp:revision>
  <dcterms:modified xsi:type="dcterms:W3CDTF">2019-11-08T12:52:46Z</dcterms:modified>
</cp:coreProperties>
</file>