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87" r:id="rId4"/>
    <p:sldId id="281" r:id="rId5"/>
    <p:sldId id="257" r:id="rId6"/>
    <p:sldId id="258" r:id="rId7"/>
    <p:sldId id="291" r:id="rId8"/>
    <p:sldId id="265" r:id="rId9"/>
    <p:sldId id="266" r:id="rId10"/>
    <p:sldId id="267" r:id="rId11"/>
    <p:sldId id="290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86397"/>
  </p:normalViewPr>
  <p:slideViewPr>
    <p:cSldViewPr snapToGrid="0" snapToObjects="1">
      <p:cViewPr varScale="1">
        <p:scale>
          <a:sx n="115" d="100"/>
          <a:sy n="115" d="100"/>
        </p:scale>
        <p:origin x="232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02F6-050F-F940-91BE-91CF408C3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A6F15-0405-7D44-89B2-FEFE003B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5AA3-D2B2-0841-A79E-627A3757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CC7C0-477E-C547-A227-9D47B54A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7C6D-1275-D742-81F2-45F23B36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BEC6-F1DE-7248-86DE-476BDFF8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A28A4-C3C4-6642-BFCE-863884735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B30E-0A36-314D-A44C-B2FE7C9D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B745-040B-2B41-B933-473A80F3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6159-2C84-744A-ACAC-13109D3A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2285E-28CB-514A-B9C5-447415B3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ABC1-84E4-A142-9736-77F37C8B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8A35-B5F7-2841-9D6E-C701588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2F00-7D47-F041-8FC2-6E357B56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A1C5-628B-994A-A59B-7694A429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5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51F5-B17A-4041-8B5D-400A2590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FA88-6CA9-EA4C-AB0B-EF0DB97A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F153-64B7-E940-B71E-CA595C1B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5C5B-6BCE-1C4F-BBF6-DB8E1CAC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2DEE-E3B4-4E44-BC4A-7AF83301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ED5B-9C49-CE41-B8A6-EBA72548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ADAD2-3AD9-C14E-BABA-B3B75A34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0621-0D19-4746-BA34-F4B396C0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0270-2D92-2542-AE88-392AAAC3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B804-B7A3-3543-946A-E354F79F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4DC5-51D6-2F44-B506-E96EFD8B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37DF-C6AB-2940-AEE7-D238DD51A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7CDD7-DD55-7C40-979C-2BE66FB0F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781B-32CC-B943-B7B4-C93EC60D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BD1F-E6BC-254D-8C09-CE6869D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919F-73CF-3E4B-9C3A-3757B08B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8AB7-5B25-8044-84EE-42D35EFD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49885-5BFE-E04A-8033-69FF0831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229E7-9876-AC48-9522-2E3212474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1781C-F6FA-3D41-B9E7-493BE37B3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5270A-2414-C44D-B744-CFB72C462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AF5DC-FDA7-5E43-8B68-BA985245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829CD-8B08-B044-8E0B-D1D03456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D54F1-C8A7-8347-93BB-BD3B6312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D35-1D92-0345-807F-0C1D9330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7C104-DCBA-4546-9813-B157DCD3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6D40D-DB00-9D4E-BCA8-ABD1FFAB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2B16C-201A-DD4C-85C8-A646586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D0644-1FE9-1E46-A3D2-5B28D869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14D8C-B284-8647-8DB4-234622F7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352BF-1658-7E46-92BB-518C916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9FE3-0A1B-4742-8EDE-783A4923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7BD8-70F8-F446-8648-8153D5AB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11A84-7075-E948-9739-89BB81DC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D7220-11EA-5042-8CB4-5959B136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287B0-8B0B-4648-8C97-23F36471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EB13-0111-8C43-BE2F-857AFB62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0A94-66ED-F440-AEA6-69CF7E3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BE748-F29E-BF40-8146-635DB4C3F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1E284-38B9-584A-8925-D50844A2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3A4A-EEF5-B140-819F-FADB297A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6408D-A34C-344F-8181-DD81FD1B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9746-C210-534A-8FB6-E772A31E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84007-EC5E-E540-846D-692EE069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CA6F3-A4B7-2D4B-9571-481C8BCD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4335-CCD6-2440-9F71-6ADCCE3AB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EC8C-849F-584D-80B5-B382976FC4F6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FF56-D103-9D42-A1AF-CB95DDE5C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D517-FA25-174C-8E45-B466B3A87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F548-2C80-FF4A-ACCD-9C932231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5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77AE-6387-6E48-AF4A-7BB249803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 practical introduction to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2D1AE-C54B-E94C-B03E-8956B4896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528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Ian Durbach</a:t>
            </a:r>
          </a:p>
          <a:p>
            <a:r>
              <a:rPr lang="en-US" dirty="0"/>
              <a:t>University of St Andrews / University of Cape Town</a:t>
            </a:r>
          </a:p>
          <a:p>
            <a:r>
              <a:rPr lang="en-US" dirty="0" err="1"/>
              <a:t>indurbach@gmail.com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0458C7-3D94-3140-B9F2-4A102CB7B51A}"/>
              </a:ext>
            </a:extLst>
          </p:cNvPr>
          <p:cNvSpPr/>
          <p:nvPr/>
        </p:nvSpPr>
        <p:spPr>
          <a:xfrm>
            <a:off x="3717208" y="3429000"/>
            <a:ext cx="4757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 1: 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6049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11" y="86232"/>
            <a:ext cx="10515600" cy="1325563"/>
          </a:xfrm>
        </p:spPr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68176" y="521135"/>
            <a:ext cx="522556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Find out what computations are affected </a:t>
            </a:r>
            <a:r>
              <a:rPr lang="en-US" sz="3200" dirty="0"/>
              <a:t>if we </a:t>
            </a:r>
            <a:r>
              <a:rPr lang="en-US" sz="3200" dirty="0">
                <a:solidFill>
                  <a:srgbClr val="FF0000"/>
                </a:solidFill>
              </a:rPr>
              <a:t>change </a:t>
            </a:r>
            <a:r>
              <a:rPr lang="en-US" sz="3200" dirty="0" err="1">
                <a:solidFill>
                  <a:srgbClr val="FF0000"/>
                </a:solidFill>
              </a:rPr>
              <a:t>w</a:t>
            </a:r>
            <a:r>
              <a:rPr lang="en-US" sz="3200" baseline="-25000" dirty="0" err="1">
                <a:solidFill>
                  <a:srgbClr val="FF0000"/>
                </a:solidFill>
              </a:rPr>
              <a:t>i</a:t>
            </a:r>
            <a:endParaRPr lang="en-US" sz="3200" i="1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r>
              <a:rPr lang="en-US" sz="3200" dirty="0"/>
              <a:t>    e.g. w5 -&gt; z3 -&gt; o1 -&gt; E</a:t>
            </a:r>
          </a:p>
          <a:p>
            <a:endParaRPr lang="en-US" sz="3200" dirty="0"/>
          </a:p>
          <a:p>
            <a:endParaRPr lang="en-US" sz="3200" b="0" dirty="0"/>
          </a:p>
        </p:txBody>
      </p:sp>
      <p:sp>
        <p:nvSpPr>
          <p:cNvPr id="32" name="Oval 31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z1       </a:t>
            </a:r>
            <a:r>
              <a:rPr lang="en-US" dirty="0">
                <a:solidFill>
                  <a:srgbClr val="0070C0"/>
                </a:solidFill>
              </a:rPr>
              <a:t>a1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z2       </a:t>
            </a:r>
            <a:r>
              <a:rPr lang="en-US" dirty="0">
                <a:solidFill>
                  <a:srgbClr val="0070C0"/>
                </a:solidFill>
              </a:rPr>
              <a:t>a2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z3       </a:t>
            </a:r>
            <a:r>
              <a:rPr lang="en-US" dirty="0">
                <a:solidFill>
                  <a:srgbClr val="0070C0"/>
                </a:solidFill>
              </a:rPr>
              <a:t>o1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z4       </a:t>
            </a:r>
            <a:r>
              <a:rPr lang="en-US" dirty="0">
                <a:solidFill>
                  <a:srgbClr val="0070C0"/>
                </a:solidFill>
              </a:rPr>
              <a:t>o2</a:t>
            </a:r>
          </a:p>
        </p:txBody>
      </p:sp>
      <p:cxnSp>
        <p:nvCxnSpPr>
          <p:cNvPr id="53" name="Straight Connector 52"/>
          <p:cNvCxnSpPr>
            <a:stCxn id="35" idx="6"/>
            <a:endCxn id="41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6"/>
            <a:endCxn id="42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9" idx="6"/>
            <a:endCxn id="41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3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w1                                        w5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w4                                        w8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804767" y="4042733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w3                                        w7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00046" y="285851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w2                                        w6</a:t>
            </a:r>
          </a:p>
        </p:txBody>
      </p:sp>
      <p:cxnSp>
        <p:nvCxnSpPr>
          <p:cNvPr id="65" name="Straight Connector 64"/>
          <p:cNvCxnSpPr>
            <a:stCxn id="41" idx="0"/>
            <a:endCxn id="41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F4200F6-FCC3-C449-9CF4-AFFE65AD4555}"/>
                  </a:ext>
                </a:extLst>
              </p:cNvPr>
              <p:cNvSpPr/>
              <p:nvPr/>
            </p:nvSpPr>
            <p:spPr>
              <a:xfrm>
                <a:off x="7334980" y="3259813"/>
                <a:ext cx="3725507" cy="862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latin typeface="Cambria Math" charset="0"/>
                    <a:ea typeface="Cambria Math" charset="0"/>
                    <a:cs typeface="Cambria Math" charset="0"/>
                  </a:rPr>
                  <a:t>×</a:t>
                </a:r>
                <a:r>
                  <a:rPr lang="mr-IN" sz="3200" b="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F4200F6-FCC3-C449-9CF4-AFFE65AD4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980" y="3259813"/>
                <a:ext cx="3725507" cy="862865"/>
              </a:xfrm>
              <a:prstGeom prst="rect">
                <a:avLst/>
              </a:prstGeom>
              <a:blipFill>
                <a:blip r:embed="rId2"/>
                <a:stretch>
                  <a:fillRect l="-340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57DFFF-C9EC-FD4E-8AB6-BDD950C0EB26}"/>
                  </a:ext>
                </a:extLst>
              </p:cNvPr>
              <p:cNvSpPr/>
              <p:nvPr/>
            </p:nvSpPr>
            <p:spPr>
              <a:xfrm>
                <a:off x="7724198" y="4768559"/>
                <a:ext cx="3140155" cy="11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lang="mr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ⅆ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57DFFF-C9EC-FD4E-8AB6-BDD950C0E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198" y="4768559"/>
                <a:ext cx="3140155" cy="1110497"/>
              </a:xfrm>
              <a:prstGeom prst="rect">
                <a:avLst/>
              </a:prstGeom>
              <a:blipFill>
                <a:blip r:embed="rId3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AE6170-9F2E-4647-B69B-26C4C1F958D2}"/>
              </a:ext>
            </a:extLst>
          </p:cNvPr>
          <p:cNvCxnSpPr/>
          <p:nvPr/>
        </p:nvCxnSpPr>
        <p:spPr>
          <a:xfrm flipV="1">
            <a:off x="8822585" y="5547654"/>
            <a:ext cx="966450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74D27-CFC5-9743-92C8-1A61F2587167}"/>
              </a:ext>
            </a:extLst>
          </p:cNvPr>
          <p:cNvSpPr txBox="1"/>
          <p:nvPr/>
        </p:nvSpPr>
        <p:spPr>
          <a:xfrm>
            <a:off x="7434769" y="6096932"/>
            <a:ext cx="22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6124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6C31-CB61-CE4F-99C0-6645DE8C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E22B-B5C3-1D4D-9153-29EBC57F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Nodes, layers, </a:t>
            </a:r>
          </a:p>
          <a:p>
            <a:r>
              <a:rPr lang="en-US" dirty="0"/>
              <a:t>Weights, bias</a:t>
            </a:r>
          </a:p>
          <a:p>
            <a:r>
              <a:rPr lang="en-US" dirty="0"/>
              <a:t>Activation functions</a:t>
            </a:r>
          </a:p>
          <a:p>
            <a:r>
              <a:rPr lang="en-US" dirty="0"/>
              <a:t>Loss</a:t>
            </a:r>
          </a:p>
          <a:p>
            <a:r>
              <a:rPr lang="en-US" dirty="0">
                <a:solidFill>
                  <a:srgbClr val="FF0000"/>
                </a:solidFill>
              </a:rPr>
              <a:t>Backpropagation</a:t>
            </a:r>
          </a:p>
          <a:p>
            <a:r>
              <a:rPr lang="en-US" dirty="0">
                <a:solidFill>
                  <a:srgbClr val="FF0000"/>
                </a:solidFill>
              </a:rPr>
              <a:t>Learning rate</a:t>
            </a:r>
          </a:p>
          <a:p>
            <a:r>
              <a:rPr lang="en-US" dirty="0">
                <a:solidFill>
                  <a:srgbClr val="FF0000"/>
                </a:solidFill>
              </a:rPr>
              <a:t>Optimizers e.g. stochastic gradient descent</a:t>
            </a:r>
          </a:p>
          <a:p>
            <a:r>
              <a:rPr lang="en-US" dirty="0">
                <a:solidFill>
                  <a:srgbClr val="FF0000"/>
                </a:solidFill>
              </a:rPr>
              <a:t>Batch size</a:t>
            </a:r>
          </a:p>
        </p:txBody>
      </p:sp>
    </p:spTree>
    <p:extLst>
      <p:ext uri="{BB962C8B-B14F-4D97-AF65-F5344CB8AC3E}">
        <p14:creationId xmlns:p14="http://schemas.microsoft.com/office/powerpoint/2010/main" val="84367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D4F8-761F-6148-ADC5-AD2C0EE0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3" y="217004"/>
            <a:ext cx="10515600" cy="1325563"/>
          </a:xfrm>
        </p:spPr>
        <p:txBody>
          <a:bodyPr/>
          <a:lstStyle/>
          <a:p>
            <a:r>
              <a:rPr lang="en-US" dirty="0"/>
              <a:t>Case study: predicting species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FA80-2B1C-2842-8B8F-1DB0985C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896" y="1542567"/>
            <a:ext cx="3813313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15,000km visual survey</a:t>
            </a:r>
          </a:p>
          <a:p>
            <a:endParaRPr lang="en-US" sz="2400" dirty="0"/>
          </a:p>
          <a:p>
            <a:r>
              <a:rPr lang="en-US" sz="2400" dirty="0"/>
              <a:t>Extracted dataset with 1126 presences and 1935 absences (response var)</a:t>
            </a:r>
          </a:p>
          <a:p>
            <a:endParaRPr lang="en-US" sz="2400" dirty="0"/>
          </a:p>
          <a:p>
            <a:r>
              <a:rPr lang="en-US" sz="2400" dirty="0"/>
              <a:t>20 environmental covariates (predictors)</a:t>
            </a:r>
          </a:p>
          <a:p>
            <a:endParaRPr lang="en-US" sz="2400" dirty="0"/>
          </a:p>
          <a:p>
            <a:r>
              <a:rPr lang="en-US" sz="2400" dirty="0"/>
              <a:t>Can we predict species presence from covariates?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AD553-0BC9-D748-ADE3-A811628B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12" y="1435759"/>
            <a:ext cx="3950253" cy="4842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0FDCA-7AE4-9547-9E34-9DC872B8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3" y="1542567"/>
            <a:ext cx="3241669" cy="4723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03FF8C-C5B5-0041-9E00-77B7BD13621D}"/>
              </a:ext>
            </a:extLst>
          </p:cNvPr>
          <p:cNvSpPr/>
          <p:nvPr/>
        </p:nvSpPr>
        <p:spPr>
          <a:xfrm>
            <a:off x="126725" y="6444454"/>
            <a:ext cx="115815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000" dirty="0">
                <a:solidFill>
                  <a:srgbClr val="222222"/>
                </a:solidFill>
                <a:latin typeface="Arial" panose="020B0604020202020204" pitchFamily="34" charset="0"/>
              </a:rPr>
              <a:t>Jack, S. L., Hoffman, M. T., Rohde, R. F., &amp; Durbach, I. (2016). Climate change sentinel or false prophet? The case of Aloe </a:t>
            </a:r>
            <a:r>
              <a:rPr lang="en-ZA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dichotoma</a:t>
            </a:r>
            <a:r>
              <a:rPr lang="en-ZA" sz="10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ZA" sz="1000" i="1" dirty="0">
                <a:solidFill>
                  <a:srgbClr val="222222"/>
                </a:solidFill>
                <a:latin typeface="Arial" panose="020B0604020202020204" pitchFamily="34" charset="0"/>
              </a:rPr>
              <a:t>Diversity and Distributions</a:t>
            </a:r>
            <a:r>
              <a:rPr lang="en-ZA" sz="10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ZA" sz="1000" i="1" dirty="0">
                <a:solidFill>
                  <a:srgbClr val="222222"/>
                </a:solidFill>
                <a:latin typeface="Arial" panose="020B0604020202020204" pitchFamily="34" charset="0"/>
              </a:rPr>
              <a:t>22</a:t>
            </a:r>
            <a:r>
              <a:rPr lang="en-ZA" sz="1000" dirty="0">
                <a:solidFill>
                  <a:srgbClr val="222222"/>
                </a:solidFill>
                <a:latin typeface="Arial" panose="020B0604020202020204" pitchFamily="34" charset="0"/>
              </a:rPr>
              <a:t>(7), 745-757.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868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5EF81-9216-2C4D-B20F-E4809C216788}"/>
              </a:ext>
            </a:extLst>
          </p:cNvPr>
          <p:cNvSpPr txBox="1"/>
          <p:nvPr/>
        </p:nvSpPr>
        <p:spPr>
          <a:xfrm>
            <a:off x="564409" y="3621113"/>
            <a:ext cx="7277853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/>
              <a:t>Say we have two input variables (i1, i2) and two outcomes (t1, t2), and we want to predict (t1, t2) from (i1, i2)</a:t>
            </a:r>
          </a:p>
          <a:p>
            <a:endParaRPr lang="en-US" sz="3200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C88142-11BF-1C4F-8DC8-66DF61A4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74178"/>
              </p:ext>
            </p:extLst>
          </p:nvPr>
        </p:nvGraphicFramePr>
        <p:xfrm>
          <a:off x="8211126" y="3621113"/>
          <a:ext cx="3302000" cy="1706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74018435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2418289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0873722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8570747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 dirty="0">
                          <a:effectLst/>
                        </a:rPr>
                        <a:t>INPUTS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>
                          <a:effectLst/>
                        </a:rPr>
                        <a:t>RESPONSES</a:t>
                      </a:r>
                      <a:endParaRPr lang="en-Z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81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 dirty="0">
                          <a:effectLst/>
                        </a:rPr>
                        <a:t>i1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 dirty="0">
                          <a:effectLst/>
                        </a:rPr>
                        <a:t>i2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 dirty="0">
                          <a:effectLst/>
                        </a:rPr>
                        <a:t>t1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 dirty="0">
                          <a:effectLst/>
                        </a:rPr>
                        <a:t>t2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8591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8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2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3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65761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3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2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3594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4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2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61623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6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8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5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9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76982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6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9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5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1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18007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CB4E3-C0E8-AE42-8CBB-37D167F0361C}"/>
              </a:ext>
            </a:extLst>
          </p:cNvPr>
          <p:cNvSpPr txBox="1"/>
          <p:nvPr/>
        </p:nvSpPr>
        <p:spPr>
          <a:xfrm>
            <a:off x="564409" y="1280744"/>
            <a:ext cx="10449954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/>
              <a:t>have proved enormously successful across a range of tasks</a:t>
            </a:r>
          </a:p>
          <a:p>
            <a:endParaRPr lang="en-US" sz="3200" dirty="0"/>
          </a:p>
          <a:p>
            <a:r>
              <a:rPr lang="en-US" sz="3200" dirty="0"/>
              <a:t>try to </a:t>
            </a:r>
            <a:r>
              <a:rPr lang="en-US" sz="3200" dirty="0">
                <a:solidFill>
                  <a:srgbClr val="FF0000"/>
                </a:solidFill>
              </a:rPr>
              <a:t>learn a mapping </a:t>
            </a:r>
            <a:r>
              <a:rPr lang="en-US" sz="3200" dirty="0"/>
              <a:t>from inputs to a response of interest</a:t>
            </a:r>
          </a:p>
          <a:p>
            <a:endParaRPr lang="en-US" sz="32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3B4F9D-7B59-3C42-B5E1-6FAC2B2C4DE1}"/>
              </a:ext>
            </a:extLst>
          </p:cNvPr>
          <p:cNvSpPr txBox="1">
            <a:spLocks/>
          </p:cNvSpPr>
          <p:nvPr/>
        </p:nvSpPr>
        <p:spPr>
          <a:xfrm>
            <a:off x="397874" y="195394"/>
            <a:ext cx="113369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Neural networks…</a:t>
            </a:r>
          </a:p>
        </p:txBody>
      </p:sp>
    </p:spTree>
    <p:extLst>
      <p:ext uri="{BB962C8B-B14F-4D97-AF65-F5344CB8AC3E}">
        <p14:creationId xmlns:p14="http://schemas.microsoft.com/office/powerpoint/2010/main" val="134220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6C31-CB61-CE4F-99C0-6645DE8C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E22B-B5C3-1D4D-9153-29EBC57F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Feedforward neural networks - NNs for tabular data </a:t>
            </a:r>
          </a:p>
          <a:p>
            <a:r>
              <a:rPr lang="en-US" dirty="0"/>
              <a:t>Practical example / implementation in code</a:t>
            </a:r>
          </a:p>
          <a:p>
            <a:r>
              <a:rPr lang="en-US" dirty="0"/>
              <a:t>Convolutional neural networks – NNs for image data (or other kinds of sequential data)</a:t>
            </a:r>
          </a:p>
          <a:p>
            <a:r>
              <a:rPr lang="en-US" dirty="0"/>
              <a:t>Practical example / implementation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8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CB4E3-C0E8-AE42-8CBB-37D167F0361C}"/>
              </a:ext>
            </a:extLst>
          </p:cNvPr>
          <p:cNvSpPr txBox="1"/>
          <p:nvPr/>
        </p:nvSpPr>
        <p:spPr>
          <a:xfrm>
            <a:off x="397873" y="1520957"/>
            <a:ext cx="11336925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/>
              <a:t>parameter estimation done by a sequence of “</a:t>
            </a:r>
            <a:r>
              <a:rPr lang="en-US" sz="3200" dirty="0">
                <a:solidFill>
                  <a:srgbClr val="FF0000"/>
                </a:solidFill>
              </a:rPr>
              <a:t>forward</a:t>
            </a:r>
            <a:r>
              <a:rPr lang="en-US" sz="3200" dirty="0"/>
              <a:t>” and “</a:t>
            </a:r>
            <a:r>
              <a:rPr lang="en-US" sz="3200" dirty="0">
                <a:solidFill>
                  <a:srgbClr val="FF0000"/>
                </a:solidFill>
              </a:rPr>
              <a:t>backward</a:t>
            </a:r>
            <a:r>
              <a:rPr lang="en-US" sz="3200" dirty="0"/>
              <a:t>” passes through the network </a:t>
            </a:r>
          </a:p>
          <a:p>
            <a:endParaRPr lang="en-US" sz="3200" dirty="0"/>
          </a:p>
          <a:p>
            <a:r>
              <a:rPr lang="en-US" sz="3200" dirty="0"/>
              <a:t>iteratively decrease some measure of prediction error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forward pass:</a:t>
            </a:r>
            <a:r>
              <a:rPr lang="en-US" sz="3200" dirty="0"/>
              <a:t> weighted sums + non-linear transformations</a:t>
            </a:r>
          </a:p>
          <a:p>
            <a:endParaRPr lang="en-US" sz="3200" b="0" dirty="0"/>
          </a:p>
          <a:p>
            <a:r>
              <a:rPr lang="en-US" sz="3200" dirty="0">
                <a:solidFill>
                  <a:srgbClr val="FF0000"/>
                </a:solidFill>
              </a:rPr>
              <a:t>backward pass:</a:t>
            </a:r>
            <a:r>
              <a:rPr lang="en-US" sz="3200" dirty="0"/>
              <a:t> chain rule of differentiation</a:t>
            </a:r>
            <a:endParaRPr lang="en-US" sz="3200" b="0" dirty="0">
              <a:solidFill>
                <a:srgbClr val="FF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3B4F9D-7B59-3C42-B5E1-6FAC2B2C4DE1}"/>
              </a:ext>
            </a:extLst>
          </p:cNvPr>
          <p:cNvSpPr txBox="1">
            <a:spLocks/>
          </p:cNvSpPr>
          <p:nvPr/>
        </p:nvSpPr>
        <p:spPr>
          <a:xfrm>
            <a:off x="397874" y="195394"/>
            <a:ext cx="113369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Neural networks…</a:t>
            </a:r>
          </a:p>
        </p:txBody>
      </p:sp>
    </p:spTree>
    <p:extLst>
      <p:ext uri="{BB962C8B-B14F-4D97-AF65-F5344CB8AC3E}">
        <p14:creationId xmlns:p14="http://schemas.microsoft.com/office/powerpoint/2010/main" val="11259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7B49D47-8AF0-E040-AE0E-75E9221A76FD}"/>
              </a:ext>
            </a:extLst>
          </p:cNvPr>
          <p:cNvGrpSpPr/>
          <p:nvPr/>
        </p:nvGrpSpPr>
        <p:grpSpPr>
          <a:xfrm>
            <a:off x="935181" y="1564856"/>
            <a:ext cx="7188592" cy="3683391"/>
            <a:chOff x="893617" y="883501"/>
            <a:chExt cx="7188592" cy="36833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BC3304-B17C-884C-93F5-6BA392D110A7}"/>
                </a:ext>
              </a:extLst>
            </p:cNvPr>
            <p:cNvSpPr/>
            <p:nvPr/>
          </p:nvSpPr>
          <p:spPr>
            <a:xfrm>
              <a:off x="893618" y="883501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4D8D6C-D275-394C-B797-CED013A0BBFF}"/>
                </a:ext>
              </a:extLst>
            </p:cNvPr>
            <p:cNvSpPr/>
            <p:nvPr/>
          </p:nvSpPr>
          <p:spPr>
            <a:xfrm>
              <a:off x="893617" y="3314868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84551B-AF6D-F247-81FA-BDE6452D6E4D}"/>
                </a:ext>
              </a:extLst>
            </p:cNvPr>
            <p:cNvSpPr/>
            <p:nvPr/>
          </p:nvSpPr>
          <p:spPr>
            <a:xfrm>
              <a:off x="3212442" y="883501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F61276-F606-B948-9D05-5F556AE4BF36}"/>
                </a:ext>
              </a:extLst>
            </p:cNvPr>
            <p:cNvSpPr/>
            <p:nvPr/>
          </p:nvSpPr>
          <p:spPr>
            <a:xfrm>
              <a:off x="3212441" y="3314868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E1A54F-F4A5-0444-8A93-14FCE76D4EFC}"/>
                </a:ext>
              </a:extLst>
            </p:cNvPr>
            <p:cNvSpPr/>
            <p:nvPr/>
          </p:nvSpPr>
          <p:spPr>
            <a:xfrm>
              <a:off x="5531265" y="883501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C5AA89-D059-5546-87C7-CE973E43794C}"/>
                </a:ext>
              </a:extLst>
            </p:cNvPr>
            <p:cNvSpPr/>
            <p:nvPr/>
          </p:nvSpPr>
          <p:spPr>
            <a:xfrm>
              <a:off x="5531264" y="3314868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11B3C1-8DD7-0D45-9573-42E5E1C65F34}"/>
                </a:ext>
              </a:extLst>
            </p:cNvPr>
            <p:cNvSpPr txBox="1"/>
            <p:nvPr/>
          </p:nvSpPr>
          <p:spPr>
            <a:xfrm>
              <a:off x="1329716" y="1319599"/>
              <a:ext cx="604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8D5F8E-C2B5-0946-9A45-053CB3C43C88}"/>
                </a:ext>
              </a:extLst>
            </p:cNvPr>
            <p:cNvSpPr txBox="1"/>
            <p:nvPr/>
          </p:nvSpPr>
          <p:spPr>
            <a:xfrm>
              <a:off x="1329715" y="3756214"/>
              <a:ext cx="604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581A95-7AAA-C04B-9AA7-4A65ACE47029}"/>
                </a:ext>
              </a:extLst>
            </p:cNvPr>
            <p:cNvSpPr txBox="1"/>
            <p:nvPr/>
          </p:nvSpPr>
          <p:spPr>
            <a:xfrm>
              <a:off x="3314720" y="1333852"/>
              <a:ext cx="1280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</a:t>
              </a:r>
              <a:r>
                <a:rPr lang="en-US" dirty="0">
                  <a:solidFill>
                    <a:srgbClr val="0070C0"/>
                  </a:solidFill>
                </a:rPr>
                <a:t>a1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9E225-0EC8-334E-879F-006C3139D687}"/>
                </a:ext>
              </a:extLst>
            </p:cNvPr>
            <p:cNvSpPr txBox="1"/>
            <p:nvPr/>
          </p:nvSpPr>
          <p:spPr>
            <a:xfrm>
              <a:off x="3283362" y="3789424"/>
              <a:ext cx="1280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</a:t>
              </a:r>
              <a:r>
                <a:rPr lang="en-US" dirty="0">
                  <a:solidFill>
                    <a:srgbClr val="0070C0"/>
                  </a:solidFill>
                </a:rPr>
                <a:t>a2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AB8DD1-14DB-4145-A8B6-C1B02F781E99}"/>
                </a:ext>
              </a:extLst>
            </p:cNvPr>
            <p:cNvSpPr txBox="1"/>
            <p:nvPr/>
          </p:nvSpPr>
          <p:spPr>
            <a:xfrm>
              <a:off x="5633546" y="1319599"/>
              <a:ext cx="1280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</a:t>
              </a:r>
              <a:r>
                <a:rPr lang="en-US" dirty="0">
                  <a:solidFill>
                    <a:srgbClr val="0070C0"/>
                  </a:solidFill>
                </a:rPr>
                <a:t>o1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6236CB-C794-7347-A5B3-A2F41136DF9D}"/>
                </a:ext>
              </a:extLst>
            </p:cNvPr>
            <p:cNvSpPr txBox="1"/>
            <p:nvPr/>
          </p:nvSpPr>
          <p:spPr>
            <a:xfrm>
              <a:off x="5667975" y="3769295"/>
              <a:ext cx="1280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</a:t>
              </a:r>
              <a:r>
                <a:rPr lang="en-US" dirty="0">
                  <a:solidFill>
                    <a:srgbClr val="0070C0"/>
                  </a:solidFill>
                </a:rPr>
                <a:t>o2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F30BCC-0F0B-1842-9B88-F383C28D1FC1}"/>
                </a:ext>
              </a:extLst>
            </p:cNvPr>
            <p:cNvCxnSpPr/>
            <p:nvPr/>
          </p:nvCxnSpPr>
          <p:spPr>
            <a:xfrm>
              <a:off x="2286319" y="1509513"/>
              <a:ext cx="92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37F826-F3C1-4940-BBEB-7DE1374D1ED7}"/>
                </a:ext>
              </a:extLst>
            </p:cNvPr>
            <p:cNvCxnSpPr/>
            <p:nvPr/>
          </p:nvCxnSpPr>
          <p:spPr>
            <a:xfrm>
              <a:off x="2286318" y="3940880"/>
              <a:ext cx="92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230B7B-924D-D141-822E-C10A2D77F934}"/>
                </a:ext>
              </a:extLst>
            </p:cNvPr>
            <p:cNvCxnSpPr/>
            <p:nvPr/>
          </p:nvCxnSpPr>
          <p:spPr>
            <a:xfrm>
              <a:off x="4605142" y="1508954"/>
              <a:ext cx="92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83C23F-5516-AF41-8E0E-7EC40608EE3A}"/>
                </a:ext>
              </a:extLst>
            </p:cNvPr>
            <p:cNvCxnSpPr/>
            <p:nvPr/>
          </p:nvCxnSpPr>
          <p:spPr>
            <a:xfrm>
              <a:off x="4605141" y="3940880"/>
              <a:ext cx="92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D4201-75E4-CF44-814A-448349271C8F}"/>
                </a:ext>
              </a:extLst>
            </p:cNvPr>
            <p:cNvCxnSpPr/>
            <p:nvPr/>
          </p:nvCxnSpPr>
          <p:spPr>
            <a:xfrm>
              <a:off x="2288885" y="1662526"/>
              <a:ext cx="926122" cy="243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74A5CE-205C-754F-B8C3-4B1E7CEA2C9D}"/>
                </a:ext>
              </a:extLst>
            </p:cNvPr>
            <p:cNvCxnSpPr/>
            <p:nvPr/>
          </p:nvCxnSpPr>
          <p:spPr>
            <a:xfrm flipV="1">
              <a:off x="2286318" y="1509513"/>
              <a:ext cx="926124" cy="243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441887-30C4-5C49-829D-63C4768EE64B}"/>
                </a:ext>
              </a:extLst>
            </p:cNvPr>
            <p:cNvCxnSpPr/>
            <p:nvPr/>
          </p:nvCxnSpPr>
          <p:spPr>
            <a:xfrm>
              <a:off x="4605140" y="1504265"/>
              <a:ext cx="926124" cy="2436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982D85-B3F2-C24F-814D-BBEDB44407A0}"/>
                </a:ext>
              </a:extLst>
            </p:cNvPr>
            <p:cNvCxnSpPr/>
            <p:nvPr/>
          </p:nvCxnSpPr>
          <p:spPr>
            <a:xfrm flipV="1">
              <a:off x="4605140" y="1509513"/>
              <a:ext cx="926125" cy="243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51A551-FDB7-504E-875B-D0A8AE98F25A}"/>
                </a:ext>
              </a:extLst>
            </p:cNvPr>
            <p:cNvSpPr txBox="1"/>
            <p:nvPr/>
          </p:nvSpPr>
          <p:spPr>
            <a:xfrm>
              <a:off x="2369552" y="1099260"/>
              <a:ext cx="571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w1                                        w5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852DB4-8451-5348-B76A-038645952DF4}"/>
                </a:ext>
              </a:extLst>
            </p:cNvPr>
            <p:cNvSpPr txBox="1"/>
            <p:nvPr/>
          </p:nvSpPr>
          <p:spPr>
            <a:xfrm>
              <a:off x="2369552" y="3974090"/>
              <a:ext cx="571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w4                                        w8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6B73B1-449C-2D4C-ADD0-D371594B687F}"/>
                </a:ext>
              </a:extLst>
            </p:cNvPr>
            <p:cNvSpPr txBox="1"/>
            <p:nvPr/>
          </p:nvSpPr>
          <p:spPr>
            <a:xfrm>
              <a:off x="2010825" y="1909937"/>
              <a:ext cx="571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w3                                        w7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0695B-575E-C749-9669-525540CBA53E}"/>
                </a:ext>
              </a:extLst>
            </p:cNvPr>
            <p:cNvSpPr txBox="1"/>
            <p:nvPr/>
          </p:nvSpPr>
          <p:spPr>
            <a:xfrm>
              <a:off x="2032812" y="3163413"/>
              <a:ext cx="571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w2                                        w6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901C66-698A-A74E-B92D-A6AF04622C47}"/>
              </a:ext>
            </a:extLst>
          </p:cNvPr>
          <p:cNvGrpSpPr/>
          <p:nvPr/>
        </p:nvGrpSpPr>
        <p:grpSpPr>
          <a:xfrm>
            <a:off x="748145" y="1000009"/>
            <a:ext cx="1884219" cy="5557530"/>
            <a:chOff x="748145" y="1000009"/>
            <a:chExt cx="1884219" cy="55575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CAFD30-B0FF-544A-8019-2E310A08AC0C}"/>
                </a:ext>
              </a:extLst>
            </p:cNvPr>
            <p:cNvSpPr/>
            <p:nvPr/>
          </p:nvSpPr>
          <p:spPr>
            <a:xfrm>
              <a:off x="748145" y="1000009"/>
              <a:ext cx="1755277" cy="501534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1F480F-3429-6347-876A-ED82F60F86B2}"/>
                </a:ext>
              </a:extLst>
            </p:cNvPr>
            <p:cNvSpPr txBox="1"/>
            <p:nvPr/>
          </p:nvSpPr>
          <p:spPr>
            <a:xfrm>
              <a:off x="748145" y="6034319"/>
              <a:ext cx="1884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Input layer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B83347-6CC7-5D4F-8498-0E85D6DC8ECB}"/>
              </a:ext>
            </a:extLst>
          </p:cNvPr>
          <p:cNvGrpSpPr/>
          <p:nvPr/>
        </p:nvGrpSpPr>
        <p:grpSpPr>
          <a:xfrm>
            <a:off x="5267444" y="1039911"/>
            <a:ext cx="2066646" cy="5613126"/>
            <a:chOff x="5267444" y="1039911"/>
            <a:chExt cx="2066646" cy="56131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D22420-210A-F94B-87DD-EC6C4B7483A4}"/>
                </a:ext>
              </a:extLst>
            </p:cNvPr>
            <p:cNvSpPr/>
            <p:nvPr/>
          </p:nvSpPr>
          <p:spPr>
            <a:xfrm>
              <a:off x="5391540" y="1039911"/>
              <a:ext cx="1755277" cy="501534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5FFF92-1893-AF43-A6DE-89A21AE3952D}"/>
                </a:ext>
              </a:extLst>
            </p:cNvPr>
            <p:cNvSpPr txBox="1"/>
            <p:nvPr/>
          </p:nvSpPr>
          <p:spPr>
            <a:xfrm>
              <a:off x="5267444" y="6129817"/>
              <a:ext cx="206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Output layer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70DF8E-6C76-024B-9869-4855D1EF1F25}"/>
              </a:ext>
            </a:extLst>
          </p:cNvPr>
          <p:cNvGrpSpPr/>
          <p:nvPr/>
        </p:nvGrpSpPr>
        <p:grpSpPr>
          <a:xfrm>
            <a:off x="2963041" y="1387937"/>
            <a:ext cx="2066646" cy="4667320"/>
            <a:chOff x="2963041" y="1387937"/>
            <a:chExt cx="2066646" cy="46673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74B107-EE69-DC45-8FEB-51047CFDA216}"/>
                </a:ext>
              </a:extLst>
            </p:cNvPr>
            <p:cNvSpPr txBox="1"/>
            <p:nvPr/>
          </p:nvSpPr>
          <p:spPr>
            <a:xfrm>
              <a:off x="2963041" y="5532037"/>
              <a:ext cx="206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Hidden layer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FC4EF14-7521-F84B-B064-D4F00C0BAA97}"/>
                </a:ext>
              </a:extLst>
            </p:cNvPr>
            <p:cNvSpPr/>
            <p:nvPr/>
          </p:nvSpPr>
          <p:spPr>
            <a:xfrm>
              <a:off x="3088840" y="1387937"/>
              <a:ext cx="1755277" cy="41148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B3D75F-0009-734B-8ABA-B3550307CF7F}"/>
                  </a:ext>
                </a:extLst>
              </p:cNvPr>
              <p:cNvSpPr txBox="1"/>
              <p:nvPr/>
            </p:nvSpPr>
            <p:spPr>
              <a:xfrm>
                <a:off x="7749737" y="1678099"/>
                <a:ext cx="3273781" cy="196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B3D75F-0009-734B-8ABA-B3550307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737" y="1678099"/>
                <a:ext cx="3273781" cy="19697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70A343B-2FFD-C14D-937C-78E66D4ECC70}"/>
                  </a:ext>
                </a:extLst>
              </p:cNvPr>
              <p:cNvSpPr/>
              <p:nvPr/>
            </p:nvSpPr>
            <p:spPr>
              <a:xfrm>
                <a:off x="7594486" y="3750385"/>
                <a:ext cx="372736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70A343B-2FFD-C14D-937C-78E66D4EC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486" y="3750385"/>
                <a:ext cx="3727366" cy="1569660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itle 1">
            <a:extLst>
              <a:ext uri="{FF2B5EF4-FFF2-40B4-BE49-F238E27FC236}">
                <a16:creationId xmlns:a16="http://schemas.microsoft.com/office/drawing/2014/main" id="{2F588D13-11A0-8E46-8A56-582A25A79FCD}"/>
              </a:ext>
            </a:extLst>
          </p:cNvPr>
          <p:cNvSpPr txBox="1">
            <a:spLocks/>
          </p:cNvSpPr>
          <p:nvPr/>
        </p:nvSpPr>
        <p:spPr>
          <a:xfrm>
            <a:off x="397875" y="1953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Forward Pass (linear)</a:t>
            </a:r>
          </a:p>
        </p:txBody>
      </p:sp>
    </p:spTree>
    <p:extLst>
      <p:ext uri="{BB962C8B-B14F-4D97-AF65-F5344CB8AC3E}">
        <p14:creationId xmlns:p14="http://schemas.microsoft.com/office/powerpoint/2010/main" val="16406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0D76595-0777-AD49-88AF-18E482A486B1}"/>
              </a:ext>
            </a:extLst>
          </p:cNvPr>
          <p:cNvGrpSpPr/>
          <p:nvPr/>
        </p:nvGrpSpPr>
        <p:grpSpPr>
          <a:xfrm>
            <a:off x="572253" y="1334925"/>
            <a:ext cx="7188592" cy="3683391"/>
            <a:chOff x="474282" y="1187968"/>
            <a:chExt cx="7188592" cy="368339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FA56A01-C058-7A47-8622-D2794035C0CF}"/>
                </a:ext>
              </a:extLst>
            </p:cNvPr>
            <p:cNvSpPr/>
            <p:nvPr/>
          </p:nvSpPr>
          <p:spPr>
            <a:xfrm>
              <a:off x="474283" y="1187968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C171D4-C44C-9747-AA83-4F3309FB8E26}"/>
                </a:ext>
              </a:extLst>
            </p:cNvPr>
            <p:cNvSpPr/>
            <p:nvPr/>
          </p:nvSpPr>
          <p:spPr>
            <a:xfrm>
              <a:off x="474282" y="3619335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ABF8F1-9B28-B540-8AE8-1043670EFEA2}"/>
                </a:ext>
              </a:extLst>
            </p:cNvPr>
            <p:cNvSpPr/>
            <p:nvPr/>
          </p:nvSpPr>
          <p:spPr>
            <a:xfrm>
              <a:off x="2793107" y="1187968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217FE2-2F5D-4841-9FE5-5FF54C742980}"/>
                </a:ext>
              </a:extLst>
            </p:cNvPr>
            <p:cNvSpPr/>
            <p:nvPr/>
          </p:nvSpPr>
          <p:spPr>
            <a:xfrm>
              <a:off x="2793106" y="3619335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7797AA-02AA-2841-A008-EA9551CBCDB8}"/>
                </a:ext>
              </a:extLst>
            </p:cNvPr>
            <p:cNvSpPr/>
            <p:nvPr/>
          </p:nvSpPr>
          <p:spPr>
            <a:xfrm>
              <a:off x="5111930" y="1187968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E83D6F-6DF1-754F-8DE9-DAF42290CF51}"/>
                </a:ext>
              </a:extLst>
            </p:cNvPr>
            <p:cNvSpPr/>
            <p:nvPr/>
          </p:nvSpPr>
          <p:spPr>
            <a:xfrm>
              <a:off x="5111929" y="3619335"/>
              <a:ext cx="1392701" cy="125202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78C7B-6805-9148-8038-E0A21303CAF1}"/>
                </a:ext>
              </a:extLst>
            </p:cNvPr>
            <p:cNvSpPr txBox="1"/>
            <p:nvPr/>
          </p:nvSpPr>
          <p:spPr>
            <a:xfrm>
              <a:off x="910381" y="1624066"/>
              <a:ext cx="604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B8C521-AD21-2F49-AA7D-3DF4B2D0947A}"/>
                </a:ext>
              </a:extLst>
            </p:cNvPr>
            <p:cNvSpPr txBox="1"/>
            <p:nvPr/>
          </p:nvSpPr>
          <p:spPr>
            <a:xfrm>
              <a:off x="910380" y="4060681"/>
              <a:ext cx="604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A9995D-4AB7-5F4B-8CC0-2EC855B554CD}"/>
                </a:ext>
              </a:extLst>
            </p:cNvPr>
            <p:cNvSpPr txBox="1"/>
            <p:nvPr/>
          </p:nvSpPr>
          <p:spPr>
            <a:xfrm>
              <a:off x="3060390" y="1624066"/>
              <a:ext cx="1280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       </a:t>
              </a:r>
              <a:r>
                <a:rPr lang="en-US" dirty="0">
                  <a:solidFill>
                    <a:srgbClr val="0070C0"/>
                  </a:solidFill>
                </a:rPr>
                <a:t>a1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D85D28-4A4E-C34D-B39F-C375CB28E42D}"/>
                </a:ext>
              </a:extLst>
            </p:cNvPr>
            <p:cNvSpPr txBox="1"/>
            <p:nvPr/>
          </p:nvSpPr>
          <p:spPr>
            <a:xfrm>
              <a:off x="3022874" y="4060681"/>
              <a:ext cx="1280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z2       </a:t>
              </a:r>
              <a:r>
                <a:rPr lang="en-US" dirty="0">
                  <a:solidFill>
                    <a:srgbClr val="0070C0"/>
                  </a:solidFill>
                </a:rPr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2BB8D-D557-8B4C-9C5B-1741944B52F1}"/>
                </a:ext>
              </a:extLst>
            </p:cNvPr>
            <p:cNvSpPr txBox="1"/>
            <p:nvPr/>
          </p:nvSpPr>
          <p:spPr>
            <a:xfrm>
              <a:off x="5327631" y="1610220"/>
              <a:ext cx="1280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z3       </a:t>
              </a:r>
              <a:r>
                <a:rPr lang="en-US" dirty="0">
                  <a:solidFill>
                    <a:srgbClr val="0070C0"/>
                  </a:solidFill>
                </a:rPr>
                <a:t>o1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521DDD-E413-194F-A1ED-9E9D87512923}"/>
                </a:ext>
              </a:extLst>
            </p:cNvPr>
            <p:cNvSpPr txBox="1"/>
            <p:nvPr/>
          </p:nvSpPr>
          <p:spPr>
            <a:xfrm>
              <a:off x="5327631" y="4060681"/>
              <a:ext cx="1280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z4       </a:t>
              </a:r>
              <a:r>
                <a:rPr lang="en-US" dirty="0">
                  <a:solidFill>
                    <a:srgbClr val="0070C0"/>
                  </a:solidFill>
                </a:rPr>
                <a:t>o2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16558D-2AEA-3840-95EA-CF2058CB5E39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>
              <a:off x="1866984" y="1813980"/>
              <a:ext cx="92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0F4526-459A-EB43-9E48-9F6A15B095C5}"/>
                </a:ext>
              </a:extLst>
            </p:cNvPr>
            <p:cNvCxnSpPr/>
            <p:nvPr/>
          </p:nvCxnSpPr>
          <p:spPr>
            <a:xfrm>
              <a:off x="1866983" y="4245347"/>
              <a:ext cx="92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CBE535-6145-A940-9202-5EF4E31AD2F8}"/>
                </a:ext>
              </a:extLst>
            </p:cNvPr>
            <p:cNvCxnSpPr/>
            <p:nvPr/>
          </p:nvCxnSpPr>
          <p:spPr>
            <a:xfrm>
              <a:off x="4185807" y="1813421"/>
              <a:ext cx="92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4EF1C7-ECEE-984E-9AC0-65AFC313D9A6}"/>
                </a:ext>
              </a:extLst>
            </p:cNvPr>
            <p:cNvCxnSpPr/>
            <p:nvPr/>
          </p:nvCxnSpPr>
          <p:spPr>
            <a:xfrm>
              <a:off x="4185806" y="4245347"/>
              <a:ext cx="92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4A7134-52C6-A04B-BA5C-0E4E7F50CA00}"/>
                </a:ext>
              </a:extLst>
            </p:cNvPr>
            <p:cNvCxnSpPr>
              <a:stCxn id="3" idx="6"/>
              <a:endCxn id="6" idx="2"/>
            </p:cNvCxnSpPr>
            <p:nvPr/>
          </p:nvCxnSpPr>
          <p:spPr>
            <a:xfrm>
              <a:off x="1866984" y="1813980"/>
              <a:ext cx="926122" cy="243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BE71D3-242A-F14D-B13A-BA74FD1E03EA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1866983" y="1813980"/>
              <a:ext cx="926124" cy="243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6CD0B7-3D2C-544E-88D3-C094A777F9A7}"/>
                </a:ext>
              </a:extLst>
            </p:cNvPr>
            <p:cNvCxnSpPr/>
            <p:nvPr/>
          </p:nvCxnSpPr>
          <p:spPr>
            <a:xfrm>
              <a:off x="4185805" y="1808732"/>
              <a:ext cx="926124" cy="2436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74CCBD-8A72-7D46-AF8F-77573605CDAB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4185805" y="1813980"/>
              <a:ext cx="926125" cy="243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373AA-72EE-DF4B-BFB4-9EFF74E97E63}"/>
                </a:ext>
              </a:extLst>
            </p:cNvPr>
            <p:cNvSpPr txBox="1"/>
            <p:nvPr/>
          </p:nvSpPr>
          <p:spPr>
            <a:xfrm>
              <a:off x="1950217" y="1403727"/>
              <a:ext cx="571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w1                                        w5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B79455-F508-174B-AF3E-B5A4759788B1}"/>
                </a:ext>
              </a:extLst>
            </p:cNvPr>
            <p:cNvSpPr txBox="1"/>
            <p:nvPr/>
          </p:nvSpPr>
          <p:spPr>
            <a:xfrm>
              <a:off x="1950217" y="4278557"/>
              <a:ext cx="571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w4                                        w8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5AD05C-E598-7E4B-A3FA-D2A0602CB5AC}"/>
                </a:ext>
              </a:extLst>
            </p:cNvPr>
            <p:cNvSpPr txBox="1"/>
            <p:nvPr/>
          </p:nvSpPr>
          <p:spPr>
            <a:xfrm>
              <a:off x="1561599" y="2261894"/>
              <a:ext cx="571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w3                                        w7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773D84-6C13-8E4A-A902-A80461112A96}"/>
                </a:ext>
              </a:extLst>
            </p:cNvPr>
            <p:cNvSpPr txBox="1"/>
            <p:nvPr/>
          </p:nvSpPr>
          <p:spPr>
            <a:xfrm>
              <a:off x="1755908" y="3286344"/>
              <a:ext cx="571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w2                                        w6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55C282-B31A-6849-8919-45ADFF914F70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3489458" y="1187968"/>
              <a:ext cx="0" cy="1252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28BA96-AF52-9248-83E5-E78D7CEEF261}"/>
                </a:ext>
              </a:extLst>
            </p:cNvPr>
            <p:cNvCxnSpPr/>
            <p:nvPr/>
          </p:nvCxnSpPr>
          <p:spPr>
            <a:xfrm>
              <a:off x="3463665" y="3619334"/>
              <a:ext cx="0" cy="1252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99C7CC-3B1B-0F42-9A58-2385715B2FAF}"/>
                </a:ext>
              </a:extLst>
            </p:cNvPr>
            <p:cNvCxnSpPr/>
            <p:nvPr/>
          </p:nvCxnSpPr>
          <p:spPr>
            <a:xfrm>
              <a:off x="5768420" y="1187968"/>
              <a:ext cx="0" cy="1252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F4DC40-887F-2D4D-8EFD-38E8F1B306E2}"/>
                </a:ext>
              </a:extLst>
            </p:cNvPr>
            <p:cNvCxnSpPr/>
            <p:nvPr/>
          </p:nvCxnSpPr>
          <p:spPr>
            <a:xfrm>
              <a:off x="5808279" y="3619334"/>
              <a:ext cx="0" cy="1252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83DC46-3D44-CF4C-B044-D3352B1ABCB9}"/>
                  </a:ext>
                </a:extLst>
              </p:cNvPr>
              <p:cNvSpPr txBox="1"/>
              <p:nvPr/>
            </p:nvSpPr>
            <p:spPr>
              <a:xfrm>
                <a:off x="7723919" y="456247"/>
                <a:ext cx="4401590" cy="3939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solidFill>
                    <a:srgbClr val="0070C0"/>
                  </a:solidFill>
                </a:endParaRPr>
              </a:p>
              <a:p>
                <a:endParaRPr lang="en-US" sz="3200" b="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endParaRPr lang="en-US" sz="3200" b="1" dirty="0">
                  <a:solidFill>
                    <a:srgbClr val="FF0000"/>
                  </a:solidFill>
                </a:endParaRPr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83DC46-3D44-CF4C-B044-D3352B1A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19" y="456247"/>
                <a:ext cx="4401590" cy="3939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BCC82D-1A2D-804A-854E-213A0AD481A4}"/>
              </a:ext>
            </a:extLst>
          </p:cNvPr>
          <p:cNvCxnSpPr/>
          <p:nvPr/>
        </p:nvCxnSpPr>
        <p:spPr>
          <a:xfrm flipV="1">
            <a:off x="2632364" y="4576970"/>
            <a:ext cx="720436" cy="1103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949203-2526-6449-8EE5-7606C1835642}"/>
              </a:ext>
            </a:extLst>
          </p:cNvPr>
          <p:cNvCxnSpPr>
            <a:cxnSpLocks/>
          </p:cNvCxnSpPr>
          <p:nvPr/>
        </p:nvCxnSpPr>
        <p:spPr>
          <a:xfrm flipH="1" flipV="1">
            <a:off x="3837791" y="4620445"/>
            <a:ext cx="443345" cy="1158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BDE61F-570B-4442-9D05-2C73F82C5849}"/>
              </a:ext>
            </a:extLst>
          </p:cNvPr>
          <p:cNvSpPr txBox="1"/>
          <p:nvPr/>
        </p:nvSpPr>
        <p:spPr>
          <a:xfrm>
            <a:off x="1229084" y="5720605"/>
            <a:ext cx="1884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Weighted sum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E4C834-266B-3347-8109-D44D2E782A51}"/>
              </a:ext>
            </a:extLst>
          </p:cNvPr>
          <p:cNvSpPr txBox="1"/>
          <p:nvPr/>
        </p:nvSpPr>
        <p:spPr>
          <a:xfrm>
            <a:off x="3622381" y="5788283"/>
            <a:ext cx="281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Non-linear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96CAEA7-526A-2E44-BFCF-DB51C10E7E62}"/>
                  </a:ext>
                </a:extLst>
              </p:cNvPr>
              <p:cNvSpPr/>
              <p:nvPr/>
            </p:nvSpPr>
            <p:spPr>
              <a:xfrm>
                <a:off x="7705684" y="3596745"/>
                <a:ext cx="443806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  <a:p>
                <a:endParaRPr lang="en-US" sz="32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96CAEA7-526A-2E44-BFCF-DB51C10E7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684" y="3596745"/>
                <a:ext cx="4438060" cy="2554545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itle 1">
            <a:extLst>
              <a:ext uri="{FF2B5EF4-FFF2-40B4-BE49-F238E27FC236}">
                <a16:creationId xmlns:a16="http://schemas.microsoft.com/office/drawing/2014/main" id="{D7BD0FB4-DFE6-EE4B-A99C-05922AB37673}"/>
              </a:ext>
            </a:extLst>
          </p:cNvPr>
          <p:cNvSpPr txBox="1">
            <a:spLocks/>
          </p:cNvSpPr>
          <p:nvPr/>
        </p:nvSpPr>
        <p:spPr>
          <a:xfrm>
            <a:off x="397875" y="1953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Forward Pass (non-linear)</a:t>
            </a:r>
          </a:p>
        </p:txBody>
      </p:sp>
    </p:spTree>
    <p:extLst>
      <p:ext uri="{BB962C8B-B14F-4D97-AF65-F5344CB8AC3E}">
        <p14:creationId xmlns:p14="http://schemas.microsoft.com/office/powerpoint/2010/main" val="15560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6C31-CB61-CE4F-99C0-6645DE8C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E22B-B5C3-1D4D-9153-29EBC57F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Nodes, layers, </a:t>
            </a:r>
          </a:p>
          <a:p>
            <a:r>
              <a:rPr lang="en-US" dirty="0"/>
              <a:t>Weights, bias</a:t>
            </a:r>
          </a:p>
          <a:p>
            <a:r>
              <a:rPr lang="en-US" dirty="0"/>
              <a:t>Activation functions</a:t>
            </a:r>
          </a:p>
          <a:p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60883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11" y="86232"/>
            <a:ext cx="10515600" cy="1325563"/>
          </a:xfrm>
        </p:spPr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76047" y="1783567"/>
            <a:ext cx="500511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/>
              <a:t>We want to </a:t>
            </a:r>
            <a:r>
              <a:rPr lang="en-US" sz="3200" dirty="0">
                <a:solidFill>
                  <a:srgbClr val="FF0000"/>
                </a:solidFill>
              </a:rPr>
              <a:t>adjust the weights</a:t>
            </a:r>
            <a:r>
              <a:rPr lang="en-US" sz="3200" dirty="0"/>
              <a:t> so that the output of the network is closer to the observed responses.</a:t>
            </a:r>
          </a:p>
          <a:p>
            <a:endParaRPr lang="en-US" sz="3200" b="0" dirty="0"/>
          </a:p>
          <a:p>
            <a:r>
              <a:rPr lang="en-US" sz="3200" dirty="0"/>
              <a:t>We use </a:t>
            </a:r>
            <a:r>
              <a:rPr lang="en-US" sz="3200" dirty="0">
                <a:solidFill>
                  <a:srgbClr val="FF0000"/>
                </a:solidFill>
              </a:rPr>
              <a:t>backpropagation </a:t>
            </a:r>
            <a:r>
              <a:rPr lang="en-US" sz="3200" dirty="0"/>
              <a:t>for this.</a:t>
            </a:r>
            <a:endParaRPr lang="en-US" sz="3200" b="0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z1       </a:t>
            </a:r>
            <a:r>
              <a:rPr lang="en-US" dirty="0">
                <a:solidFill>
                  <a:srgbClr val="0070C0"/>
                </a:solidFill>
              </a:rPr>
              <a:t>a1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z2       </a:t>
            </a:r>
            <a:r>
              <a:rPr lang="en-US" dirty="0">
                <a:solidFill>
                  <a:srgbClr val="0070C0"/>
                </a:solidFill>
              </a:rPr>
              <a:t>a2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z3       </a:t>
            </a:r>
            <a:r>
              <a:rPr lang="en-US" dirty="0">
                <a:solidFill>
                  <a:srgbClr val="0070C0"/>
                </a:solidFill>
              </a:rPr>
              <a:t>o1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z4       </a:t>
            </a:r>
            <a:r>
              <a:rPr lang="en-US" dirty="0">
                <a:solidFill>
                  <a:srgbClr val="0070C0"/>
                </a:solidFill>
              </a:rPr>
              <a:t>o2</a:t>
            </a:r>
          </a:p>
        </p:txBody>
      </p:sp>
      <p:cxnSp>
        <p:nvCxnSpPr>
          <p:cNvPr id="53" name="Straight Connector 52"/>
          <p:cNvCxnSpPr>
            <a:stCxn id="35" idx="6"/>
            <a:endCxn id="41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6"/>
            <a:endCxn id="42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9" idx="6"/>
            <a:endCxn id="41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3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w1                                        w5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w4                                        w8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804767" y="4042733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w3                                        w7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00046" y="285851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w2                                        w6</a:t>
            </a:r>
          </a:p>
        </p:txBody>
      </p:sp>
      <p:cxnSp>
        <p:nvCxnSpPr>
          <p:cNvPr id="65" name="Straight Connector 64"/>
          <p:cNvCxnSpPr>
            <a:stCxn id="41" idx="0"/>
            <a:endCxn id="41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8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619858" y="2377662"/>
                <a:ext cx="3186193" cy="257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  <m:sub/>
                      </m:sSub>
                    </m:oMath>
                  </m:oMathPara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  <m:sub/>
                      </m:sSub>
                    </m:oMath>
                  </m:oMathPara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</a:rPr>
                        <m:t>𝐸</m:t>
                      </m:r>
                      <m:r>
                        <a:rPr lang="en-US" sz="320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858" y="2377662"/>
                <a:ext cx="3186193" cy="2572756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z1       </a:t>
            </a:r>
            <a:r>
              <a:rPr lang="en-US" dirty="0">
                <a:solidFill>
                  <a:srgbClr val="0070C0"/>
                </a:solidFill>
              </a:rPr>
              <a:t>a1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z2       </a:t>
            </a:r>
            <a:r>
              <a:rPr lang="en-US" dirty="0">
                <a:solidFill>
                  <a:srgbClr val="0070C0"/>
                </a:solidFill>
              </a:rPr>
              <a:t>a2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z3       </a:t>
            </a:r>
            <a:r>
              <a:rPr lang="en-US" dirty="0">
                <a:solidFill>
                  <a:srgbClr val="0070C0"/>
                </a:solidFill>
              </a:rPr>
              <a:t>o1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z4       </a:t>
            </a:r>
            <a:r>
              <a:rPr lang="en-US" dirty="0">
                <a:solidFill>
                  <a:srgbClr val="0070C0"/>
                </a:solidFill>
              </a:rPr>
              <a:t>o2</a:t>
            </a:r>
          </a:p>
        </p:txBody>
      </p:sp>
      <p:cxnSp>
        <p:nvCxnSpPr>
          <p:cNvPr id="69" name="Straight Connector 68"/>
          <p:cNvCxnSpPr>
            <a:stCxn id="59" idx="6"/>
            <a:endCxn id="61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6"/>
            <a:endCxn id="62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0" idx="6"/>
            <a:endCxn id="61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3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w1                                        w5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w4                                        w8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4767" y="4042733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w3                                        w7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00046" y="285851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w2                                        w6</a:t>
            </a:r>
          </a:p>
        </p:txBody>
      </p:sp>
      <p:cxnSp>
        <p:nvCxnSpPr>
          <p:cNvPr id="81" name="Straight Connector 80"/>
          <p:cNvCxnSpPr>
            <a:stCxn id="61" idx="0"/>
            <a:endCxn id="61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7CA88FAE-8178-BA44-9231-E6A4F9FB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11" y="86232"/>
            <a:ext cx="10515600" cy="1325563"/>
          </a:xfrm>
        </p:spPr>
        <p:txBody>
          <a:bodyPr/>
          <a:lstStyle/>
          <a:p>
            <a:r>
              <a:rPr lang="en-US" dirty="0"/>
              <a:t>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FFF160-35FE-0C41-A00B-298901D3DE23}"/>
                  </a:ext>
                </a:extLst>
              </p:cNvPr>
              <p:cNvSpPr txBox="1"/>
              <p:nvPr/>
            </p:nvSpPr>
            <p:spPr>
              <a:xfrm>
                <a:off x="7812703" y="1212634"/>
                <a:ext cx="33821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Compute errors given target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FFF160-35FE-0C41-A00B-298901D3D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703" y="1212634"/>
                <a:ext cx="3382161" cy="830997"/>
              </a:xfrm>
              <a:prstGeom prst="rect">
                <a:avLst/>
              </a:prstGeom>
              <a:blipFill>
                <a:blip r:embed="rId3"/>
                <a:stretch>
                  <a:fillRect l="-2622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5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582</Words>
  <Application>Microsoft Macintosh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 practical introduction to neural networks</vt:lpstr>
      <vt:lpstr>PowerPoint Presentation</vt:lpstr>
      <vt:lpstr>Outline for today</vt:lpstr>
      <vt:lpstr>PowerPoint Presentation</vt:lpstr>
      <vt:lpstr>PowerPoint Presentation</vt:lpstr>
      <vt:lpstr>PowerPoint Presentation</vt:lpstr>
      <vt:lpstr>Recap</vt:lpstr>
      <vt:lpstr>Backward Pass</vt:lpstr>
      <vt:lpstr>Backward Pass</vt:lpstr>
      <vt:lpstr>Backward Pass</vt:lpstr>
      <vt:lpstr>Recap</vt:lpstr>
      <vt:lpstr>Case study: predicting species presence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Durbach</dc:creator>
  <cp:lastModifiedBy>Ian Durbach</cp:lastModifiedBy>
  <cp:revision>51</cp:revision>
  <dcterms:created xsi:type="dcterms:W3CDTF">2018-05-31T08:49:26Z</dcterms:created>
  <dcterms:modified xsi:type="dcterms:W3CDTF">2021-09-07T15:11:36Z</dcterms:modified>
</cp:coreProperties>
</file>