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8.png" ContentType="image/png"/>
  <Override PartName="/ppt/media/image15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D35ED5-6D4A-46F4-808E-38992B79A645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Plano_(geometria)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3liCbRZPrZA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Abordagem geométrica: álgebra vetorial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dado é visto como um ponto num espaço de n dimensões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 saber se podemos separar esses pontos com um hiperplano de (n - 1) dimensões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17F53B-4BCB-4E12-BD58-A6141E0640C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Usa uma função kernel para mapear o espaço das entradas para uma dimensão maior, que seja linearmente separável!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De 2D para 3D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5A565F-0348-4062-91A5-EBB3E68224A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Tento diferentes ajustes aos dados, deferentes kernels, para que a separação seja linear.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- O kernel realiza a transformação de espaço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- É comum empregar a função kernel sem conhecer o mapeamento, que é gerado implicitamente: matriz kernel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- A utilidade dos kernels está, portanto, na simplicidade de seu cálculo e em sua capacidade de representar espaços abstratos.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
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FD5147-F1C0-49D2-A0E7-F5EE2AC697B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DCAAB9-0F62-432B-B9AC-A8D0DA7CC4B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FBFF7F-1135-4388-A425-8C60B826BD6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EC2CE7-197D-4EC0-B8EF-A17DA7EF3EB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problemas com mais de duas classes: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Dois eventos são </a:t>
            </a:r>
            <a:r>
              <a:rPr b="1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eventos mutuamente exclusivos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 se eles não podem ocorrer ao mesmo tempo. Um exemplo disso é o lançamento de uma moeda, o qual pode resultar em cara ou coroa, mas não ambos.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Em svm = svm.SVC(kernel='rbf',C =1, gamma='auto’) - O suporte multiclasse é tratado de acordo com um esquema de um contra um.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 conjunto de dados da íris é uma tarefa de classificação que consiste em identificar 3 tipos diferentes de íris (Setosa, Versicolour e Virginica) a partir da sua pétala e comprimento e largura da sépala: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38E37B-289A-4C24-9DC2-5D500B05D23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Prática 03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http://scikit-learn.org/stable/auto_examples/svm/plot_iris.html#sphx-glr-auto-examples-svm-plot-iris-py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LinearSVC`` usa a redução de multiclasse One-vs-All (também conhecida como One-vs-Rest) enquanto `` SVC`` usa a redução multiclasse One-vs-One.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plot_iris.py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Variáveis: iris, X, 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7C79D4-9BAA-41AB-ACB0-D7171CEE1C81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Prática 03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http://scikit-learn.org/stable/auto_examples/svm/plot_iris.html#sphx-glr-auto-examples-svm-plot-iris-py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plot_iris.py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Variáveis: iris, X, 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497672-0ECB-4DD3-A23E-55580EF7336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Prática 03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http://scikit-learn.org/stable/auto_examples/svm/plot_rbf_parameters.html#sphx-glr-auto-examples-svm-plot-rbf-parameters-py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Plot_rbf_parameters.py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Intuitivamente, o parâmetro `` gamma`` define até onde alcança a influência de um único exemplo de treinamento, com valores baixos significando 'far' e valores altos significando 'close'. Os parâmetros `` gamma`` podem ser vistos como o inverso do raio de influência das amostras selecionadas pelo modelo como vetores de suporte.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O parâmetro `` C`` troca a classificação correta de exemplos de treinamento contra a maximização da margem da função de decisão. Para valores maiores de `` C``, uma margem menor será aceita se a função de decisão for melhor na classificação correta de todos os pontos de treinamento. Um "C" inferior irá encorajar uma margem maior, portanto, uma função de decisão mais simples, com o custo da precisão do treinamento. Em outras palavras, `` C`` se comporta como um parâmetro de regularização no SVM.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Variáveis: íris, X, y, c_range, gamma_range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1A7D0C-33A3-4FCC-98A7-DB59703AC13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hiperplano é a versão N-dimensional de uma linha. 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Em particular, num espaço tridimensional um hiperplano é um 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  <a:hlinkClick r:id="rId1"/>
              </a:rPr>
              <a:t>plano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 habitual. Num espaço bidimensional, um hiperplano é uma reta. Num espaço unidimensional, um hiperplano é um ponto.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Pode ser facilmente estendido para problema com N classes: pode-se construir uma SVM para cada classe.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Figura: Vamos considerar um caso bidimensional com duas classes de pontos. Dado que é 2D, nós só temos que lidar com pontos e linhas em um plano 2D. Isso é mais fácil de visualizar do que vetores e hiperplanos em um espaço de alta dimensão. É claro que esta é uma versão simplificada do problema de SVM, mas é importante entendê-lo e visualizá-lo antes de aplicá-lo a dados de alta dimensão.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Existem duas classes de pontos e queremos encontrar o hiperplano ideal para separar as duas classes. Mas como definimos o ideal? Nesta figura, a linha sólida representa o melhor hiperplano. Você pode desenhar várias linhas diferentes para separar as duas classes de pontos, mas essa linha é o </a:t>
            </a:r>
            <a:r>
              <a:rPr b="0" lang="pt-BR" sz="1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melhor separador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, porque </a:t>
            </a:r>
            <a:r>
              <a:rPr b="0" lang="pt-BR" sz="1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maximiza a distância 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ea typeface="+mn-ea"/>
              </a:rPr>
              <a:t>de cada ponto (exemplo) da linha de separação e tem o menor erro de classificação. Os pontos nas linhas pontilhadas são chamados de vetores de suporte. A distância perpendicular entre as duas linhas pontilhadas é chamada margem máxima.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8BF6FB-5DB0-4699-A7EC-C5DD66D8590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 no plano 2D são projetados para o plano 3D. No plano 3D podem ser linearmente separados por um hiperplano 2D.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espaço de atributos original pode ser mapeado em um espaço de dimensão maior onde o conjunto de  treinamento </a:t>
            </a:r>
            <a:r>
              <a:rPr b="1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é linearmente separável: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N=21 exemplos com 2 amostras no espaço 2D e </a:t>
            </a:r>
            <a:r>
              <a:rPr b="1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no espaço 3D (linearmente separável)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Link para o video ilustrativo da SVM :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ts val="1235"/>
              </a:lnSpc>
            </a:pP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  <a:hlinkClick r:id="rId1"/>
              </a:rPr>
              <a:t>https://www.youtube.com/watch?v=3liCbRZPrZA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BB3CBF-FB28-4D07-9B93-17675620FB6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Cada exemplo é representado por um par ordenado X = (entrada - </a:t>
            </a:r>
            <a:r>
              <a:rPr b="1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x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, rótulo - r).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 = número de exemplos de entrada (coluna).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 = número de características consideradas pelo especialista ou o dado bruto (linha). É o número de amostras de cada exemplo de entrada.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Um dado é visto como um ponto num espaço de n dimensões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Queremos saber se podemos separar esses pontos com um hiperplano de (n - 1) dimensões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AE4365-C2A8-4516-A46B-2A5F01AAF6C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Equação do hiperplano: esta equação divide o espaço dos dados 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pt-BR" sz="12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dos dados de entrada – n) em duas regiões.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N=12 exemplos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n=2 (cada exemplo tem duas amostras)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Em negrito são vetores.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1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 = (w1, w2) tem a mesma dimensão dos exemplos de entrada x, neste caso, cada exemplo tem 2 amostras </a:t>
            </a:r>
            <a:r>
              <a:rPr b="1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x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=(x1, x2).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b é um escalar.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Norma euclidiana é o comprimento do vetor normal à partir da origem.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Temos um vetor normal </a:t>
            </a:r>
            <a:r>
              <a:rPr b="1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 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com n componentes – uma componente na direção do eixo x1 e uma componente na direção do eixo x2.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A orientação do vetor normal </a:t>
            </a:r>
            <a:r>
              <a:rPr b="1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 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depende do escalar b, pois o produto escalar entre dois vetores </a:t>
            </a:r>
            <a:r>
              <a:rPr b="1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w.x</a:t>
            </a: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 sempre vai resultar em um escalar positivo.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009730-9D3E-44E7-883F-DF76B7F6F32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Hiperplano linear – exemplo em duas dimensões x1, x2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Cada ponto de exemplo tem componentes em duas direções (x1 e x2) e o vetor normal w também.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W1 = w2 o tamanho das duas componentes do vetor normal é 1 (vetor unitário)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Em qualquer ponto do hiperplano (no caso uma linha), o vetor normal tem o mesmo ângulo em relação à direção x1 e x2.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CE6AEA-3F93-4798-83EE-EAD242FC0F3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Maior margem – menor vetor normal w ao hiperplano H – neste caso como é uma separação linear, a direção do vetor w é o mesmo em qualquer ponto da linha.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processo de treinamento consiste em encontrar um hiperplano com maior margem!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ts val="1235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4DF42A-CB8D-4146-84BB-65604CB7DD6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just">
              <a:lnSpc>
                <a:spcPts val="1235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W é o vetor normal ao hiperplano ótimo.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AF7A41-BD71-43E7-8FCA-F9BD6AAA7F8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44F757-7A55-4AF7-9914-23CC5B4A365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para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o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título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20/07/20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FE3F49-663D-46A6-AB66-72E5704F9E2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1" descr=""/>
          <p:cNvPicPr/>
          <p:nvPr/>
        </p:nvPicPr>
        <p:blipFill>
          <a:blip r:embed="rId1"/>
          <a:stretch/>
        </p:blipFill>
        <p:spPr>
          <a:xfrm>
            <a:off x="3544200" y="2591280"/>
            <a:ext cx="4156200" cy="15793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3326760" y="383760"/>
            <a:ext cx="525132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MÁQUINA DE VETOR DE SUPORTE -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537280" y="1018080"/>
            <a:ext cx="61696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Ideia geral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trabalha com a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maximização da margem (gamma)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fronteira mais distante dos dados de treinamento é a melhor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2108160" y="4725720"/>
            <a:ext cx="8902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dado exemplo é visto como um ponto num espaço de n dimensões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 saber se podemos separar esses pontos com um hiperplano de (n - 1) dimensões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905120" y="1175400"/>
            <a:ext cx="936396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Mapeamento do espaço dos dados de entrada de n dimensões para Hn, onde Hn &gt; 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 de entrada são mapeados de forma não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transformado, o novo espaço dos dados deve ser passível de separação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usa uma função não linear sobre as amostras dos dados de entrada.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" descr=""/>
          <p:cNvPicPr/>
          <p:nvPr/>
        </p:nvPicPr>
        <p:blipFill>
          <a:blip r:embed="rId1"/>
          <a:stretch/>
        </p:blipFill>
        <p:spPr>
          <a:xfrm>
            <a:off x="1365840" y="2823120"/>
            <a:ext cx="3528720" cy="2799720"/>
          </a:xfrm>
          <a:prstGeom prst="rect">
            <a:avLst/>
          </a:prstGeom>
          <a:ln>
            <a:noFill/>
          </a:ln>
        </p:spPr>
      </p:pic>
      <p:pic>
        <p:nvPicPr>
          <p:cNvPr id="107" name="Imagem 9" descr=""/>
          <p:cNvPicPr/>
          <p:nvPr/>
        </p:nvPicPr>
        <p:blipFill>
          <a:blip r:embed="rId2"/>
          <a:stretch/>
        </p:blipFill>
        <p:spPr>
          <a:xfrm>
            <a:off x="6167160" y="2740680"/>
            <a:ext cx="4658760" cy="283608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4624920" y="369360"/>
            <a:ext cx="26546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SVM NÃO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4624920" y="369360"/>
            <a:ext cx="26546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SVM NÃO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288160" y="1360440"/>
            <a:ext cx="7615440" cy="28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escolher a função não linear tal que o espaço de entrada transformado seja eficiente para classificação e não possua custo computacional elevado?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Funções de Núcleo (kernel)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Polinomial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Gaussiano ou RBF (</a:t>
            </a:r>
            <a:r>
              <a:rPr b="0" i="1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Radial-Basis Function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Sigmoid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Sempre aumentam o número de dimensões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Algumas vezes aumentam bastante!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480200" y="369360"/>
            <a:ext cx="29440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KERNEL RBF E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823400" y="1450080"/>
            <a:ext cx="825804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usamos um kernel RBF em uma SVM, temos que o problema recai exatamente em uma rede neural do tipo RBF.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 caso, os centros e o número de neurônios da rede são dados automaticamente pelos vetores de suporte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589760" y="1139760"/>
            <a:ext cx="851760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1200240" indent="-285480">
              <a:lnSpc>
                <a:spcPct val="150000"/>
              </a:lnSpc>
              <a:buClr>
                <a:srgbClr val="2c3e5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Maximizar a margem no espaço transformado pelo SVM não-linear não garante a inexistência de </a:t>
            </a:r>
            <a:r>
              <a:rPr b="0" i="1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classificador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50000"/>
              </a:lnSpc>
              <a:buClr>
                <a:srgbClr val="2c3e5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Sempre existe um número de dimensões suficientemente grande que separa os dados de treinamento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controlar o overfitting?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Técnica de relaxamento – parâmetro de penalidade C (constante que impõe um peso diferente para o treinamento em relação à generalização e deve ser determinada empiricamente.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006880" y="369360"/>
            <a:ext cx="18910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OVERFITTING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030200" y="326880"/>
            <a:ext cx="413136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VANTAGENS E DESVANTAGENS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30720" y="955440"/>
            <a:ext cx="546516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1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Sempre encontram a melhor solução possível para o problema de otimização em questão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dos mais eficientes classificadores para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problemas de elevada dimensionalidade (muitos atributos)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Sua técnica de relaxamento minimiza o risco de </a:t>
            </a:r>
            <a:r>
              <a:rPr b="0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</a:t>
            </a:r>
            <a:r>
              <a:rPr b="0" lang="pt-BR" sz="1600" spc="-1" strike="noStrike">
                <a:solidFill>
                  <a:srgbClr val="dd804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 crítico em dados com grande dimensionalidade (dados esparsos), e presença de ruído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 ser adaptados e/ou estendidos para problemas de regressão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462720" y="1141200"/>
            <a:ext cx="556020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1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classificadores do tipo “caixa-preta”, ou seja, não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permitem interpretação da estratégia de decisão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as árvores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Voltados apenas para atributos numéricos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Necessidade de conversão para trabalhar com atributos discretos</a:t>
            </a:r>
            <a:r>
              <a:rPr b="0" lang="pt-BR" sz="1600" spc="-1" strike="noStrike">
                <a:solidFill>
                  <a:srgbClr val="94b6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572360" y="369360"/>
            <a:ext cx="275976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SVM MULTICLASSES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34760" y="1328400"/>
            <a:ext cx="7117200" cy="33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SVMs são classificadores binários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94b6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Discriminar entre 2 classes possíveis</a:t>
            </a:r>
            <a:r>
              <a:rPr b="0" lang="pt-BR" sz="1600" spc="-1" strike="noStrike">
                <a:solidFill>
                  <a:srgbClr val="dd804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fazer quando se tem mais de 2 classes de dados?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94b6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 multi-classes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padrões de várias classes {1, 2, ..., l}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mutuamente excludentes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Nesse caso, precisamos de múltiplos SVMs binários para construir um classificador multiclasses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Imagem 5" descr=""/>
          <p:cNvPicPr/>
          <p:nvPr/>
        </p:nvPicPr>
        <p:blipFill>
          <a:blip r:embed="rId1"/>
          <a:stretch/>
        </p:blipFill>
        <p:spPr>
          <a:xfrm>
            <a:off x="7852320" y="1424160"/>
            <a:ext cx="3305520" cy="32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414800" y="528840"/>
            <a:ext cx="9075600" cy="72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172400" y="369360"/>
            <a:ext cx="35596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CLASSIFICAÇÃO COM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140480" y="1153440"/>
            <a:ext cx="10175040" cy="42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3920" rIns="0" tIns="0" bIns="88920" anchor="ctr"/>
          <a:p>
            <a:pPr>
              <a:lnSpc>
                <a:spcPct val="200000"/>
              </a:lnSpc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Comparação de diferentes classificadores SVM lineares e não lineares em uma projeção 2D do conjunto de dados da íris. Consideramos apenas as duas primeiras características deste conjunto de dados: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  <a:buClr>
                <a:srgbClr val="1d1f22"/>
              </a:buClr>
              <a:buFont typeface="Symbol" charset="2"/>
              <a:buChar char=""/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Comprimento da sépala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  <a:buClr>
                <a:srgbClr val="1d1f22"/>
              </a:buClr>
              <a:buFont typeface="Symbol" charset="2"/>
              <a:buChar char=""/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Largura da sépala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exemplo mostra como plotar a superfície de decisão para quatro classificadores SVM com kernels diferentes.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modelos lineares </a:t>
            </a: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LinearSVC()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 </a:t>
            </a: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SVC(kernel='linear’) têm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limites de decisão ligeiramente diferentes. Isso pode ser uma consequência das seguintes diferenças: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  <a:buClr>
                <a:srgbClr val="222222"/>
              </a:buClr>
              <a:buFont typeface="Symbol" charset="2"/>
              <a:buChar char=""/>
            </a:pP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LinearSVC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 a perda de articulação quadrada enquanto </a:t>
            </a: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SVC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 a perda de articulação regular.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  <a:buClr>
                <a:srgbClr val="222222"/>
              </a:buClr>
              <a:buFont typeface="Symbol" charset="2"/>
              <a:buChar char=""/>
            </a:pP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LinearSVC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 a redução de multiclasse One-vs-All (também conhecida como One-vs-Rest) enquanto </a:t>
            </a:r>
            <a:r>
              <a:rPr b="0" lang="pt-BR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SVC </a:t>
            </a: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 a redução multiclasse One-vs-One.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200" spc="-1" strike="noStrike">
                <a:solidFill>
                  <a:srgbClr val="1d1f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Ambos os modelos lineares têm limites lineares de decisão (intersecção de hiperplanos) enquanto os modelos não-lineares (RBF polinomial ou gaussiano) têm limites de decisão não lineares mais flexíveis com formas que dependem do tipo de kernel e seus parâmetros.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414800" y="528840"/>
            <a:ext cx="9075600" cy="72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Imagem 4" descr=""/>
          <p:cNvPicPr/>
          <p:nvPr/>
        </p:nvPicPr>
        <p:blipFill>
          <a:blip r:embed="rId1"/>
          <a:stretch/>
        </p:blipFill>
        <p:spPr>
          <a:xfrm>
            <a:off x="2794680" y="1087560"/>
            <a:ext cx="5891760" cy="441900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4172400" y="369360"/>
            <a:ext cx="35596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CLASSIFICAÇÃO COM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4172400" y="369360"/>
            <a:ext cx="35596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CLASSIFICAÇÃO COM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071720" y="982080"/>
            <a:ext cx="97614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5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exemplo ilustra o efeito dos parâmetros gamma e C do kernel SVM da função de base radial (RBF).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Imagem 3" descr=""/>
          <p:cNvPicPr/>
          <p:nvPr/>
        </p:nvPicPr>
        <p:blipFill>
          <a:blip r:embed="rId1"/>
          <a:stretch/>
        </p:blipFill>
        <p:spPr>
          <a:xfrm>
            <a:off x="392400" y="1595520"/>
            <a:ext cx="530316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Imagem 6" descr=""/>
          <p:cNvPicPr/>
          <p:nvPr/>
        </p:nvPicPr>
        <p:blipFill>
          <a:blip r:embed="rId2"/>
          <a:stretch/>
        </p:blipFill>
        <p:spPr>
          <a:xfrm>
            <a:off x="6095880" y="1720800"/>
            <a:ext cx="5303160" cy="39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3326760" y="383760"/>
            <a:ext cx="525132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MÁQUINA DE VETOR DE SUPORTE -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367640" y="1008000"/>
            <a:ext cx="84963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um classificador que é definido usando um hiperplano de separação entre as classes.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um método de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aprendizado de máquina supervisionado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401120" y="1838880"/>
            <a:ext cx="78811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dados de treinamento rotulados e um problema de classificação binária, o SVM encontra um hiperplano ideal que separa os dados de treinamento em duas classes.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m 2" descr=""/>
          <p:cNvPicPr/>
          <p:nvPr/>
        </p:nvPicPr>
        <p:blipFill>
          <a:blip r:embed="rId1"/>
          <a:stretch/>
        </p:blipFill>
        <p:spPr>
          <a:xfrm>
            <a:off x="1401120" y="3024360"/>
            <a:ext cx="3548520" cy="2603160"/>
          </a:xfrm>
          <a:prstGeom prst="rect">
            <a:avLst/>
          </a:prstGeom>
          <a:ln>
            <a:noFill/>
          </a:ln>
        </p:spPr>
      </p:pic>
      <p:sp>
        <p:nvSpPr>
          <p:cNvPr id="56" name="CustomShape 6"/>
          <p:cNvSpPr/>
          <p:nvPr/>
        </p:nvSpPr>
        <p:spPr>
          <a:xfrm>
            <a:off x="5342040" y="3618360"/>
            <a:ext cx="609552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melhor hiperplano maximiza a distância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de cada ponto (exemplo) da linha de separação e tem o menor erro de classificação. Os pontos nas linhas pontilhadas são chamados de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vetores de suporte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. A distância perpendicular entre as duas linhas pontilhadas é chamada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margem máxima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7416000" y="1296000"/>
            <a:ext cx="480996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pt-BR" sz="1100" spc="-1" strike="noStrike" u="sng">
                <a:solidFill>
                  <a:srgbClr val="34495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hiperplano é um conceito matemático que generaliza a noção de reta ou plano para várias dimensões.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3470400" y="379080"/>
            <a:ext cx="525132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MÁQUINA DE VETOR DE SUPORTE - 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697320" y="1214640"/>
            <a:ext cx="1079712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Suponha que você deseja criar uma máquina de vetores de suporte que tenha em sua entrada 21 exemplos com duas amostras cada (espaço 2D original).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máquina de vetores de suporte precisa modelar as amostras em um espaço de n dimensões. Isso se torna excessivamente complicado de visualizar quando acima de 3D. Entretanto, você precisa saber que isso funciona exatamente da mesma forma que o caso bidimensional.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Imagem 10" descr=""/>
          <p:cNvPicPr/>
          <p:nvPr/>
        </p:nvPicPr>
        <p:blipFill>
          <a:blip r:embed="rId1"/>
          <a:stretch/>
        </p:blipFill>
        <p:spPr>
          <a:xfrm>
            <a:off x="3297960" y="3372480"/>
            <a:ext cx="2174040" cy="1814040"/>
          </a:xfrm>
          <a:prstGeom prst="rect">
            <a:avLst/>
          </a:prstGeom>
          <a:ln>
            <a:noFill/>
          </a:ln>
        </p:spPr>
      </p:pic>
      <p:pic>
        <p:nvPicPr>
          <p:cNvPr id="63" name="Imagem 11" descr=""/>
          <p:cNvPicPr/>
          <p:nvPr/>
        </p:nvPicPr>
        <p:blipFill>
          <a:blip r:embed="rId2"/>
          <a:stretch/>
        </p:blipFill>
        <p:spPr>
          <a:xfrm>
            <a:off x="5541480" y="3327120"/>
            <a:ext cx="2460240" cy="1892880"/>
          </a:xfrm>
          <a:prstGeom prst="rect">
            <a:avLst/>
          </a:prstGeom>
          <a:ln>
            <a:noFill/>
          </a:ln>
        </p:spPr>
      </p:pic>
      <p:sp>
        <p:nvSpPr>
          <p:cNvPr id="64" name="CustomShape 5"/>
          <p:cNvSpPr/>
          <p:nvPr/>
        </p:nvSpPr>
        <p:spPr>
          <a:xfrm>
            <a:off x="5267880" y="3327120"/>
            <a:ext cx="703440" cy="73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414800" y="528840"/>
            <a:ext cx="9075600" cy="72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3055320" y="369360"/>
            <a:ext cx="60804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SVM PARA DADOS LINEARMENTE SEPARÁVEIS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5465880" y="1634760"/>
            <a:ext cx="587484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Linearmente separável: se existir um hiperplano H (</a:t>
            </a:r>
            <a:r>
              <a:rPr b="0" lang="pt-BR" sz="16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espaço dos dados de entrada - n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que separe todos os exemplos em duas classes (rótulos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(+1, -1)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binária).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Determinar os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 de suporte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Encontrar o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hiperplano ótimo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</a:t>
            </a:r>
            <a:r>
              <a:rPr b="0" lang="pt-BR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 margem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938160" y="1849320"/>
            <a:ext cx="114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=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7" descr=""/>
          <p:cNvPicPr/>
          <p:nvPr/>
        </p:nvPicPr>
        <p:blipFill>
          <a:blip r:embed="rId1"/>
          <a:stretch/>
        </p:blipFill>
        <p:spPr>
          <a:xfrm>
            <a:off x="1862280" y="1654560"/>
            <a:ext cx="2752920" cy="2638440"/>
          </a:xfrm>
          <a:prstGeom prst="rect">
            <a:avLst/>
          </a:prstGeom>
          <a:ln>
            <a:noFill/>
          </a:ln>
        </p:spPr>
      </p:pic>
      <p:sp>
        <p:nvSpPr>
          <p:cNvPr id="72" name="CustomShape 7"/>
          <p:cNvSpPr/>
          <p:nvPr/>
        </p:nvSpPr>
        <p:spPr>
          <a:xfrm>
            <a:off x="1521720" y="4624200"/>
            <a:ext cx="3555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Obs: as letras em negrito são vetores ou matrizes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1414800" y="528840"/>
            <a:ext cx="9075600" cy="72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3876120" y="369360"/>
            <a:ext cx="41526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HIPERPLANO H - DEFINIÇÕES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Imagem 2" descr=""/>
          <p:cNvPicPr/>
          <p:nvPr/>
        </p:nvPicPr>
        <p:blipFill>
          <a:blip r:embed="rId1"/>
          <a:stretch/>
        </p:blipFill>
        <p:spPr>
          <a:xfrm>
            <a:off x="568440" y="1621080"/>
            <a:ext cx="4062600" cy="3037320"/>
          </a:xfrm>
          <a:prstGeom prst="rect">
            <a:avLst/>
          </a:prstGeom>
          <a:ln>
            <a:noFill/>
          </a:ln>
        </p:spPr>
      </p:pic>
      <p:sp>
        <p:nvSpPr>
          <p:cNvPr id="78" name="CustomShape 5"/>
          <p:cNvSpPr/>
          <p:nvPr/>
        </p:nvSpPr>
        <p:spPr>
          <a:xfrm>
            <a:off x="568440" y="2466360"/>
            <a:ext cx="495000" cy="24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3485160" y="936000"/>
            <a:ext cx="466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5087160" y="1046160"/>
            <a:ext cx="6969960" cy="4187160"/>
          </a:xfrm>
          <a:prstGeom prst="rect">
            <a:avLst/>
          </a:prstGeom>
          <a:blipFill>
            <a:blip r:embed="rId2"/>
            <a:stretch>
              <a:fillRect l="-436" t="0" r="0" b="-101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3933720" y="278280"/>
            <a:ext cx="384012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HIPERPLANO H - 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2" descr=""/>
          <p:cNvPicPr/>
          <p:nvPr/>
        </p:nvPicPr>
        <p:blipFill>
          <a:blip r:embed="rId1"/>
          <a:stretch/>
        </p:blipFill>
        <p:spPr>
          <a:xfrm>
            <a:off x="8880840" y="979200"/>
            <a:ext cx="2980800" cy="22381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3373200" y="648000"/>
            <a:ext cx="8650800" cy="52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478080" y="738720"/>
            <a:ext cx="8650800" cy="5410800"/>
          </a:xfrm>
          <a:prstGeom prst="rect">
            <a:avLst/>
          </a:prstGeom>
          <a:blipFill>
            <a:blip r:embed="rId2"/>
            <a:stretch>
              <a:fillRect l="-281" t="-336" r="0" b="-44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4441320" y="369360"/>
            <a:ext cx="30218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HIPERPLANO ÓTIMO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4" descr=""/>
          <p:cNvPicPr/>
          <p:nvPr/>
        </p:nvPicPr>
        <p:blipFill>
          <a:blip r:embed="rId1"/>
          <a:stretch/>
        </p:blipFill>
        <p:spPr>
          <a:xfrm>
            <a:off x="7771320" y="1370520"/>
            <a:ext cx="2999880" cy="22381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1069560" y="1099800"/>
            <a:ext cx="58345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r+ : distância entre H e o exemplo positivo mais próximo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 : distância entre H e o exemplo negativo mais próximo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Margem: (r+) + (r-)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2c3e5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 da SVM é encontrar w0 e b0 para a maior margem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H0: w0 ⋅ x + b0 =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H1: w0 ⋅ xi + b0 =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H2: w0 ⋅ xi + b0 = -1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r+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(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+b) / ||w||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r+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1/ ||w||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o hiperplano ótimo, r+ = r-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1/ ||w||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Margem = 2/ ||w||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4441320" y="369360"/>
            <a:ext cx="30218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HIPERPLANO ÓTIMO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67680" y="1729440"/>
            <a:ext cx="36720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Margem = 2/ ||w||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aquele que possui maior margem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aquele que possui menor ||w||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Imagem 3" descr=""/>
          <p:cNvPicPr/>
          <p:nvPr/>
        </p:nvPicPr>
        <p:blipFill>
          <a:blip r:embed="rId1"/>
          <a:stretch/>
        </p:blipFill>
        <p:spPr>
          <a:xfrm>
            <a:off x="6430320" y="1681560"/>
            <a:ext cx="3233880" cy="27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 rot="5400000">
            <a:off x="5700240" y="365760"/>
            <a:ext cx="791640" cy="12191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0" y="0"/>
            <a:ext cx="12191760" cy="36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4441320" y="369360"/>
            <a:ext cx="30218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ts val="1235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O HIPERPLANO ÓTIMO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56200" y="1037160"/>
            <a:ext cx="10527480" cy="52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Minimizar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||</a:t>
            </a:r>
            <a:r>
              <a:rPr b="1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|| é um problema difícil de resolver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 da norma de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 qual envolve uma raiz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Substituir o termo 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||</a:t>
            </a:r>
            <a:r>
              <a:rPr b="1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|| por ½ ||</a:t>
            </a:r>
            <a:r>
              <a:rPr b="1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1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||^2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Removemos o cálculo da raiz e acrescentamos uma constante por conveniência matemática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Temos agora um problema de otimização de uma função quadrática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problema de otimização trata-se de um problema quadrático com restrições lineares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 objetivo é convexa, logo há somente um mínimo, que é o global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global ótima é encontrada usando métodos numéricos.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Lagrange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1235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Método dos mínimos quadrados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m 3" descr=""/>
          <p:cNvPicPr/>
          <p:nvPr/>
        </p:nvPicPr>
        <p:blipFill>
          <a:blip r:embed="rId1"/>
          <a:stretch/>
        </p:blipFill>
        <p:spPr>
          <a:xfrm>
            <a:off x="7215480" y="3121560"/>
            <a:ext cx="1212120" cy="614880"/>
          </a:xfrm>
          <a:prstGeom prst="rect">
            <a:avLst/>
          </a:prstGeom>
          <a:ln>
            <a:noFill/>
          </a:ln>
        </p:spPr>
      </p:pic>
      <p:pic>
        <p:nvPicPr>
          <p:cNvPr id="102" name="Imagem 8" descr=""/>
          <p:cNvPicPr/>
          <p:nvPr/>
        </p:nvPicPr>
        <p:blipFill>
          <a:blip r:embed="rId2"/>
          <a:stretch/>
        </p:blipFill>
        <p:spPr>
          <a:xfrm>
            <a:off x="8974440" y="3877200"/>
            <a:ext cx="2881800" cy="200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Application>LibreOffice/5.1.6.2$Linux_X86_64 LibreOffice_project/10m0$Build-2</Application>
  <Words>2772</Words>
  <Paragraphs>242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2018-10-01T16:11:00Z</dcterms:created>
  <dc:creator>Tatiana Tavares</dc:creator>
  <dc:description/>
  <dc:language>pt-BR</dc:language>
  <cp:lastModifiedBy/>
  <dcterms:modified xsi:type="dcterms:W3CDTF">2020-07-20T19:27:39Z</dcterms:modified>
  <cp:revision>56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