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330" r:id="rId3"/>
    <p:sldId id="305" r:id="rId4"/>
    <p:sldId id="306" r:id="rId5"/>
    <p:sldId id="345" r:id="rId6"/>
    <p:sldId id="307" r:id="rId7"/>
    <p:sldId id="328" r:id="rId8"/>
    <p:sldId id="348" r:id="rId9"/>
    <p:sldId id="331" r:id="rId10"/>
    <p:sldId id="332" r:id="rId11"/>
    <p:sldId id="329" r:id="rId12"/>
    <p:sldId id="333" r:id="rId13"/>
    <p:sldId id="344" r:id="rId14"/>
    <p:sldId id="258" r:id="rId15"/>
    <p:sldId id="259" r:id="rId16"/>
    <p:sldId id="261" r:id="rId17"/>
    <p:sldId id="262" r:id="rId18"/>
    <p:sldId id="304" r:id="rId19"/>
    <p:sldId id="289" r:id="rId20"/>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5E2"/>
    <a:srgbClr val="FEF9E2"/>
    <a:srgbClr val="FFF0E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8" y="52"/>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A9078-388E-47E9-A5B2-B0BD87D44842}" type="datetimeFigureOut">
              <a:rPr lang="zh-CN" altLang="en-US" smtClean="0"/>
              <a:t>2024/12/20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73687-54E3-444C-A855-2BDDD97C51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673687-54E3-444C-A855-2BDDD97C5194}"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5366CA0-3A13-4385-A114-D52400878ABD}" type="datetimeFigureOut">
              <a:rPr lang="zh-CN" altLang="en-US" smtClean="0"/>
              <a:t>2024/12/20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033C15D-16FC-4716-A482-00C879B7F7F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5366CA0-3A13-4385-A114-D52400878ABD}" type="datetimeFigureOut">
              <a:rPr lang="zh-CN" altLang="en-US" smtClean="0"/>
              <a:t>2024/12/20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33C15D-16FC-4716-A482-00C879B7F7F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5366CA0-3A13-4385-A114-D52400878ABD}" type="datetimeFigureOut">
              <a:rPr lang="zh-CN" altLang="en-US" smtClean="0"/>
              <a:t>2024/12/20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33C15D-16FC-4716-A482-00C879B7F7F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5366CA0-3A13-4385-A114-D52400878ABD}" type="datetimeFigureOut">
              <a:rPr lang="zh-CN" altLang="en-US" smtClean="0"/>
              <a:t>2024/12/20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33C15D-16FC-4716-A482-00C879B7F7F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E5366CA0-3A13-4385-A114-D52400878ABD}" type="datetimeFigureOut">
              <a:rPr lang="zh-CN" altLang="en-US" smtClean="0"/>
              <a:t>2024/12/20</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033C15D-16FC-4716-A482-00C879B7F7F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5366CA0-3A13-4385-A114-D52400878ABD}" type="datetimeFigureOut">
              <a:rPr lang="zh-CN" altLang="en-US" smtClean="0"/>
              <a:t>2024/12/20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33C15D-16FC-4716-A482-00C879B7F7F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5366CA0-3A13-4385-A114-D52400878ABD}" type="datetimeFigureOut">
              <a:rPr lang="zh-CN" altLang="en-US" smtClean="0"/>
              <a:t>2024/12/20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033C15D-16FC-4716-A482-00C879B7F7F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5366CA0-3A13-4385-A114-D52400878ABD}" type="datetimeFigureOut">
              <a:rPr lang="zh-CN" altLang="en-US" smtClean="0"/>
              <a:t>2024/12/20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033C15D-16FC-4716-A482-00C879B7F7F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66CA0-3A13-4385-A114-D52400878ABD}" type="datetimeFigureOut">
              <a:rPr lang="zh-CN" altLang="en-US" smtClean="0"/>
              <a:t>2024/12/20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033C15D-16FC-4716-A482-00C879B7F7F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5366CA0-3A13-4385-A114-D52400878ABD}" type="datetimeFigureOut">
              <a:rPr lang="zh-CN" altLang="en-US" smtClean="0"/>
              <a:t>2024/12/20</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033C15D-16FC-4716-A482-00C879B7F7F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5366CA0-3A13-4385-A114-D52400878ABD}" type="datetimeFigureOut">
              <a:rPr lang="zh-CN" altLang="en-US" smtClean="0"/>
              <a:t>2024/12/20</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033C15D-16FC-4716-A482-00C879B7F7F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5E2">
            <a:alpha val="66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5366CA0-3A13-4385-A114-D52400878ABD}" type="datetimeFigureOut">
              <a:rPr lang="zh-CN" altLang="en-US" smtClean="0"/>
              <a:t>2024/12/20</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033C15D-16FC-4716-A482-00C879B7F7F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7.bin"/><Relationship Id="rId14" Type="http://schemas.openxmlformats.org/officeDocument/2006/relationships/image" Target="../media/image13.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11" Type="http://schemas.openxmlformats.org/officeDocument/2006/relationships/image" Target="../media/image18.emf"/><Relationship Id="rId5" Type="http://schemas.openxmlformats.org/officeDocument/2006/relationships/image" Target="../media/image15.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7.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1060969" y="2162512"/>
            <a:ext cx="10089383" cy="1609344"/>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r>
              <a:rPr lang="en-US" altLang="zh-CN" b="1"/>
              <a:t>   </a:t>
            </a:r>
            <a:r>
              <a:rPr lang="zh-CN" altLang="en-US" b="1"/>
              <a:t>随机过程复习</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p:nvPr/>
        </p:nvSpPr>
        <p:spPr>
          <a:xfrm>
            <a:off x="926048" y="863353"/>
            <a:ext cx="10852862"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楷体" panose="02010609060101010101" pitchFamily="49" charset="-122"/>
                <a:ea typeface="楷体" panose="02010609060101010101" pitchFamily="49" charset="-122"/>
              </a:rPr>
              <a:t>2. </a:t>
            </a:r>
            <a:r>
              <a:rPr lang="zh-CN" altLang="en-US" sz="3200" b="1" dirty="0">
                <a:latin typeface="楷体" panose="02010609060101010101" pitchFamily="49" charset="-122"/>
                <a:ea typeface="楷体" panose="02010609060101010101" pitchFamily="49" charset="-122"/>
              </a:rPr>
              <a:t>判断随机过程的</a:t>
            </a:r>
            <a:r>
              <a:rPr lang="zh-CN" altLang="en-US" sz="3200" b="1" dirty="0">
                <a:solidFill>
                  <a:srgbClr val="FF0000"/>
                </a:solidFill>
                <a:latin typeface="楷体" panose="02010609060101010101" pitchFamily="49" charset="-122"/>
                <a:ea typeface="楷体" panose="02010609060101010101" pitchFamily="49" charset="-122"/>
              </a:rPr>
              <a:t>均方连续</a:t>
            </a:r>
            <a:r>
              <a:rPr lang="zh-CN" altLang="en-US" sz="3200" b="1" dirty="0">
                <a:latin typeface="楷体" panose="02010609060101010101" pitchFamily="49" charset="-122"/>
                <a:ea typeface="楷体" panose="02010609060101010101" pitchFamily="49" charset="-122"/>
              </a:rPr>
              <a:t>、</a:t>
            </a:r>
            <a:r>
              <a:rPr lang="zh-CN" altLang="en-US" sz="3200" b="1" dirty="0">
                <a:solidFill>
                  <a:srgbClr val="FF0000"/>
                </a:solidFill>
                <a:latin typeface="楷体" panose="02010609060101010101" pitchFamily="49" charset="-122"/>
                <a:ea typeface="楷体" panose="02010609060101010101" pitchFamily="49" charset="-122"/>
              </a:rPr>
              <a:t>均方可积</a:t>
            </a:r>
            <a:r>
              <a:rPr lang="zh-CN" altLang="en-US" sz="3200" b="1" dirty="0">
                <a:latin typeface="楷体" panose="02010609060101010101" pitchFamily="49" charset="-122"/>
                <a:ea typeface="楷体" panose="02010609060101010101" pitchFamily="49" charset="-122"/>
              </a:rPr>
              <a:t>、</a:t>
            </a:r>
            <a:r>
              <a:rPr lang="zh-CN" altLang="en-US" sz="3200" b="1" dirty="0">
                <a:solidFill>
                  <a:srgbClr val="FF0000"/>
                </a:solidFill>
                <a:latin typeface="楷体" panose="02010609060101010101" pitchFamily="49" charset="-122"/>
                <a:ea typeface="楷体" panose="02010609060101010101" pitchFamily="49" charset="-122"/>
              </a:rPr>
              <a:t>均方可导</a:t>
            </a:r>
          </a:p>
        </p:txBody>
      </p:sp>
      <p:sp>
        <p:nvSpPr>
          <p:cNvPr id="9" name="内容占位符 2"/>
          <p:cNvSpPr txBox="1"/>
          <p:nvPr/>
        </p:nvSpPr>
        <p:spPr>
          <a:xfrm>
            <a:off x="715010" y="2199640"/>
            <a:ext cx="11417935" cy="47117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altLang="zh-CN" sz="3200" b="1" dirty="0">
                <a:solidFill>
                  <a:srgbClr val="FF0000"/>
                </a:solidFill>
                <a:latin typeface="楷体" panose="02010609060101010101" pitchFamily="49" charset="-122"/>
                <a:ea typeface="楷体" panose="02010609060101010101" pitchFamily="49" charset="-122"/>
              </a:rPr>
              <a:t>3. </a:t>
            </a:r>
            <a:r>
              <a:rPr lang="zh-CN" altLang="en-US" sz="3200" b="1" dirty="0">
                <a:latin typeface="楷体" panose="02010609060101010101" pitchFamily="49" charset="-122"/>
                <a:ea typeface="楷体" panose="02010609060101010101" pitchFamily="49" charset="-122"/>
              </a:rPr>
              <a:t>利用原过程的数字特征求</a:t>
            </a:r>
            <a:r>
              <a:rPr lang="zh-CN" altLang="en-US" sz="3200" b="1" dirty="0">
                <a:solidFill>
                  <a:srgbClr val="0000FF"/>
                </a:solidFill>
                <a:latin typeface="楷体" panose="02010609060101010101" pitchFamily="49" charset="-122"/>
                <a:ea typeface="楷体" panose="02010609060101010101" pitchFamily="49" charset="-122"/>
              </a:rPr>
              <a:t>积分</a:t>
            </a:r>
            <a:r>
              <a:rPr lang="zh-CN" altLang="en-US" sz="3200" b="1" dirty="0">
                <a:latin typeface="楷体" panose="02010609060101010101" pitchFamily="49" charset="-122"/>
                <a:ea typeface="楷体" panose="02010609060101010101" pitchFamily="49" charset="-122"/>
              </a:rPr>
              <a:t>过程和</a:t>
            </a:r>
            <a:r>
              <a:rPr lang="zh-CN" altLang="en-US" sz="3200" b="1" dirty="0">
                <a:solidFill>
                  <a:srgbClr val="0000FF"/>
                </a:solidFill>
                <a:latin typeface="楷体" panose="02010609060101010101" pitchFamily="49" charset="-122"/>
                <a:ea typeface="楷体" panose="02010609060101010101" pitchFamily="49" charset="-122"/>
              </a:rPr>
              <a:t>导数</a:t>
            </a:r>
            <a:r>
              <a:rPr lang="zh-CN" altLang="en-US" sz="3200" b="1" dirty="0">
                <a:latin typeface="楷体" panose="02010609060101010101" pitchFamily="49" charset="-122"/>
                <a:ea typeface="楷体" panose="02010609060101010101" pitchFamily="49" charset="-122"/>
              </a:rPr>
              <a:t>过程的</a:t>
            </a:r>
            <a:r>
              <a:rPr lang="zh-CN" altLang="en-US" sz="3200" b="1" dirty="0">
                <a:solidFill>
                  <a:srgbClr val="0000FF"/>
                </a:solidFill>
                <a:latin typeface="楷体" panose="02010609060101010101" pitchFamily="49" charset="-122"/>
                <a:ea typeface="楷体" panose="02010609060101010101" pitchFamily="49" charset="-122"/>
              </a:rPr>
              <a:t>数字特征</a:t>
            </a:r>
            <a:endParaRPr lang="en-US" altLang="zh-CN" sz="3200" b="1" dirty="0">
              <a:solidFill>
                <a:srgbClr val="0000FF"/>
              </a:solidFill>
              <a:latin typeface="楷体" panose="02010609060101010101" pitchFamily="49" charset="-122"/>
              <a:ea typeface="楷体" panose="02010609060101010101" pitchFamily="49" charset="-122"/>
            </a:endParaRPr>
          </a:p>
          <a:p>
            <a:pPr marL="0" indent="0">
              <a:buNone/>
            </a:pPr>
            <a:endParaRPr lang="zh-CN" altLang="en-US" sz="3200" b="1" dirty="0">
              <a:latin typeface="楷体" panose="02010609060101010101" pitchFamily="49" charset="-122"/>
              <a:ea typeface="楷体" panose="02010609060101010101" pitchFamily="49" charset="-122"/>
            </a:endParaRPr>
          </a:p>
        </p:txBody>
      </p:sp>
      <p:sp>
        <p:nvSpPr>
          <p:cNvPr id="13" name="内容占位符 2"/>
          <p:cNvSpPr txBox="1"/>
          <p:nvPr/>
        </p:nvSpPr>
        <p:spPr>
          <a:xfrm>
            <a:off x="816922" y="1531802"/>
            <a:ext cx="12242130"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zh-CN" altLang="en-US" sz="3200" b="1" dirty="0">
                <a:solidFill>
                  <a:srgbClr val="FF0000"/>
                </a:solidFill>
                <a:latin typeface="楷体" panose="02010609060101010101" pitchFamily="49" charset="-122"/>
                <a:ea typeface="楷体" panose="02010609060101010101" pitchFamily="49" charset="-122"/>
              </a:rPr>
              <a:t>注：</a:t>
            </a:r>
            <a:r>
              <a:rPr lang="zh-CN" altLang="en-US" sz="3200" b="1" dirty="0">
                <a:latin typeface="楷体" panose="02010609060101010101" pitchFamily="49" charset="-122"/>
                <a:ea typeface="楷体" panose="02010609060101010101" pitchFamily="49" charset="-122"/>
              </a:rPr>
              <a:t>转化为过程</a:t>
            </a:r>
            <a:r>
              <a:rPr lang="zh-CN" altLang="en-US" sz="3200" b="1" dirty="0">
                <a:solidFill>
                  <a:srgbClr val="0000FF"/>
                </a:solidFill>
                <a:latin typeface="楷体" panose="02010609060101010101" pitchFamily="49" charset="-122"/>
                <a:ea typeface="楷体" panose="02010609060101010101" pitchFamily="49" charset="-122"/>
              </a:rPr>
              <a:t>自相关函数</a:t>
            </a:r>
            <a:r>
              <a:rPr lang="zh-CN" altLang="en-US" sz="3200" b="1" dirty="0">
                <a:latin typeface="楷体" panose="02010609060101010101" pitchFamily="49" charset="-122"/>
                <a:ea typeface="楷体" panose="02010609060101010101" pitchFamily="49" charset="-122"/>
              </a:rPr>
              <a:t>的相应性质判定，也可直接用</a:t>
            </a:r>
            <a:r>
              <a:rPr lang="zh-CN" altLang="en-US" sz="3200" b="1" dirty="0">
                <a:solidFill>
                  <a:srgbClr val="0000FF"/>
                </a:solidFill>
                <a:latin typeface="楷体" panose="02010609060101010101" pitchFamily="49" charset="-122"/>
                <a:ea typeface="楷体" panose="02010609060101010101" pitchFamily="49" charset="-122"/>
              </a:rPr>
              <a:t>定义</a:t>
            </a:r>
          </a:p>
        </p:txBody>
      </p:sp>
      <p:sp>
        <p:nvSpPr>
          <p:cNvPr id="17" name="内容占位符 2"/>
          <p:cNvSpPr txBox="1"/>
          <p:nvPr/>
        </p:nvSpPr>
        <p:spPr>
          <a:xfrm>
            <a:off x="830718" y="2801221"/>
            <a:ext cx="8020887"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P94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定理</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3.4.2</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P101</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结论（</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3200" b="1">
                <a:latin typeface="Times New Roman" panose="02020603050405020304" pitchFamily="18" charset="0"/>
                <a:ea typeface="楷体" panose="02010609060101010101" pitchFamily="49" charset="-122"/>
                <a:cs typeface="Times New Roman" panose="02020603050405020304" pitchFamily="18" charset="0"/>
              </a:rPr>
              <a:t>）</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内容占位符 2"/>
          <p:cNvSpPr txBox="1"/>
          <p:nvPr/>
        </p:nvSpPr>
        <p:spPr>
          <a:xfrm>
            <a:off x="715309" y="3564759"/>
            <a:ext cx="5890245"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altLang="zh-CN" sz="3200" b="1" dirty="0">
                <a:solidFill>
                  <a:srgbClr val="FF0000"/>
                </a:solidFill>
                <a:latin typeface="楷体" panose="02010609060101010101" pitchFamily="49" charset="-122"/>
                <a:ea typeface="楷体" panose="02010609060101010101" pitchFamily="49" charset="-122"/>
              </a:rPr>
              <a:t>4. </a:t>
            </a:r>
            <a:r>
              <a:rPr lang="zh-CN" altLang="en-US" sz="3200" b="1" dirty="0">
                <a:latin typeface="楷体" panose="02010609060101010101" pitchFamily="49" charset="-122"/>
                <a:ea typeface="楷体" panose="02010609060101010101" pitchFamily="49" charset="-122"/>
              </a:rPr>
              <a:t>正态过程的均方微积分</a:t>
            </a:r>
            <a:endParaRPr lang="en-US" altLang="zh-CN" sz="3200" b="1" dirty="0">
              <a:latin typeface="楷体" panose="02010609060101010101" pitchFamily="49" charset="-122"/>
              <a:ea typeface="楷体" panose="02010609060101010101" pitchFamily="49" charset="-122"/>
            </a:endParaRPr>
          </a:p>
          <a:p>
            <a:pPr marL="0" indent="0">
              <a:buNone/>
            </a:pPr>
            <a:endParaRPr lang="zh-CN" altLang="en-US" sz="3200" b="1" dirty="0">
              <a:latin typeface="楷体" panose="02010609060101010101" pitchFamily="49" charset="-122"/>
              <a:ea typeface="楷体" panose="02010609060101010101" pitchFamily="49" charset="-122"/>
            </a:endParaRPr>
          </a:p>
        </p:txBody>
      </p:sp>
      <p:sp>
        <p:nvSpPr>
          <p:cNvPr id="6" name="矩形 5"/>
          <p:cNvSpPr/>
          <p:nvPr/>
        </p:nvSpPr>
        <p:spPr>
          <a:xfrm>
            <a:off x="926078" y="4248266"/>
            <a:ext cx="8348980" cy="583565"/>
          </a:xfrm>
          <a:prstGeom prst="rect">
            <a:avLst/>
          </a:prstGeom>
        </p:spPr>
        <p:txBody>
          <a:bodyPr wrap="none">
            <a:spAutoFit/>
          </a:bodyPr>
          <a:lstStyle/>
          <a:p>
            <a:r>
              <a:rPr lang="zh-CN" altLang="en-US" sz="3200" b="1" dirty="0">
                <a:latin typeface="楷体" panose="02010609060101010101" pitchFamily="49" charset="-122"/>
                <a:ea typeface="楷体" panose="02010609060101010101" pitchFamily="49" charset="-122"/>
              </a:rPr>
              <a:t>正态过程的</a:t>
            </a:r>
            <a:r>
              <a:rPr lang="zh-CN" altLang="en-US" sz="3200" b="1" dirty="0">
                <a:solidFill>
                  <a:srgbClr val="0000FF"/>
                </a:solidFill>
                <a:latin typeface="楷体" panose="02010609060101010101" pitchFamily="49" charset="-122"/>
                <a:ea typeface="楷体" panose="02010609060101010101" pitchFamily="49" charset="-122"/>
              </a:rPr>
              <a:t>积分</a:t>
            </a:r>
            <a:r>
              <a:rPr lang="zh-CN" altLang="en-US" sz="3200" b="1" dirty="0">
                <a:latin typeface="楷体" panose="02010609060101010101" pitchFamily="49" charset="-122"/>
                <a:ea typeface="楷体" panose="02010609060101010101" pitchFamily="49" charset="-122"/>
              </a:rPr>
              <a:t>过程、</a:t>
            </a:r>
            <a:r>
              <a:rPr lang="zh-CN" altLang="en-US" sz="3200" b="1" dirty="0">
                <a:solidFill>
                  <a:srgbClr val="0000FF"/>
                </a:solidFill>
                <a:latin typeface="楷体" panose="02010609060101010101" pitchFamily="49" charset="-122"/>
                <a:ea typeface="楷体" panose="02010609060101010101" pitchFamily="49" charset="-122"/>
              </a:rPr>
              <a:t>导数</a:t>
            </a:r>
            <a:r>
              <a:rPr lang="zh-CN" altLang="en-US" sz="3200" b="1" dirty="0">
                <a:latin typeface="楷体" panose="02010609060101010101" pitchFamily="49" charset="-122"/>
                <a:ea typeface="楷体" panose="02010609060101010101" pitchFamily="49" charset="-122"/>
              </a:rPr>
              <a:t>过程仍为</a:t>
            </a:r>
            <a:r>
              <a:rPr lang="zh-CN" altLang="en-US" sz="3200" b="1" dirty="0">
                <a:solidFill>
                  <a:srgbClr val="0000FF"/>
                </a:solidFill>
                <a:latin typeface="楷体" panose="02010609060101010101" pitchFamily="49" charset="-122"/>
                <a:ea typeface="楷体" panose="02010609060101010101" pitchFamily="49" charset="-122"/>
              </a:rPr>
              <a:t>正态过程</a:t>
            </a:r>
          </a:p>
        </p:txBody>
      </p:sp>
      <p:sp>
        <p:nvSpPr>
          <p:cNvPr id="19" name="矩形 18"/>
          <p:cNvSpPr/>
          <p:nvPr/>
        </p:nvSpPr>
        <p:spPr>
          <a:xfrm>
            <a:off x="926078" y="5011804"/>
            <a:ext cx="10852862" cy="1076325"/>
          </a:xfrm>
          <a:prstGeom prst="rect">
            <a:avLst/>
          </a:prstGeom>
        </p:spPr>
        <p:txBody>
          <a:bodyPr wrap="square">
            <a:spAutoFit/>
          </a:bodyPr>
          <a:lstStyle/>
          <a:p>
            <a:r>
              <a:rPr lang="zh-CN" altLang="en-US" sz="3200" b="1" dirty="0">
                <a:latin typeface="楷体" panose="02010609060101010101" pitchFamily="49" charset="-122"/>
                <a:ea typeface="楷体" panose="02010609060101010101" pitchFamily="49" charset="-122"/>
              </a:rPr>
              <a:t>若已知一正态过程的数字特征，可通过求积分过程、导数过程的数字特征写出积分、导数过程的有限维分布。</a:t>
            </a:r>
          </a:p>
        </p:txBody>
      </p:sp>
      <p:grpSp>
        <p:nvGrpSpPr>
          <p:cNvPr id="10" name="组合 36"/>
          <p:cNvGrpSpPr/>
          <p:nvPr/>
        </p:nvGrpSpPr>
        <p:grpSpPr bwMode="auto">
          <a:xfrm>
            <a:off x="9600321" y="6477281"/>
            <a:ext cx="2438400" cy="287338"/>
            <a:chOff x="6705600" y="4841875"/>
            <a:chExt cx="2438400" cy="287338"/>
          </a:xfrm>
        </p:grpSpPr>
        <p:sp>
          <p:nvSpPr>
            <p:cNvPr id="11"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2"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4"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5"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20"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21"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22" name="直接连接符 21"/>
          <p:cNvCxnSpPr/>
          <p:nvPr/>
        </p:nvCxnSpPr>
        <p:spPr bwMode="auto">
          <a:xfrm flipV="1">
            <a:off x="248719" y="6155872"/>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P spid="13" grpId="0"/>
      <p:bldP spid="17" grpId="0"/>
      <p:bldP spid="18" grpId="0"/>
      <p:bldP spid="6"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11508" y="403261"/>
            <a:ext cx="9441313" cy="1335291"/>
          </a:xfrm>
        </p:spPr>
        <p:txBody>
          <a:bodyPr>
            <a:normAutofit/>
          </a:bodyPr>
          <a:lstStyle/>
          <a:p>
            <a:r>
              <a:rPr lang="zh-CN" altLang="en-US" sz="4000" b="1" dirty="0">
                <a:solidFill>
                  <a:srgbClr val="FF0000"/>
                </a:solidFill>
                <a:latin typeface="楷体" panose="02010609060101010101" pitchFamily="49" charset="-122"/>
                <a:ea typeface="楷体" panose="02010609060101010101" pitchFamily="49" charset="-122"/>
              </a:rPr>
              <a:t>第四章  平稳过程</a:t>
            </a:r>
          </a:p>
        </p:txBody>
      </p:sp>
      <p:sp>
        <p:nvSpPr>
          <p:cNvPr id="5" name="内容占位符 2"/>
          <p:cNvSpPr>
            <a:spLocks noGrp="1"/>
          </p:cNvSpPr>
          <p:nvPr>
            <p:ph idx="1"/>
          </p:nvPr>
        </p:nvSpPr>
        <p:spPr>
          <a:xfrm>
            <a:off x="1111508" y="1428502"/>
            <a:ext cx="1664474" cy="470872"/>
          </a:xfrm>
        </p:spPr>
        <p:txBody>
          <a:bodyPr>
            <a:noAutofit/>
          </a:bodyPr>
          <a:lstStyle/>
          <a:p>
            <a:pPr marL="0" indent="0">
              <a:buNone/>
            </a:pPr>
            <a:r>
              <a:rPr lang="zh-CN" altLang="en-US" sz="3200" b="1" dirty="0">
                <a:latin typeface="楷体" panose="02010609060101010101" pitchFamily="49" charset="-122"/>
                <a:ea typeface="楷体" panose="02010609060101010101" pitchFamily="49" charset="-122"/>
              </a:rPr>
              <a:t>需掌握：</a:t>
            </a:r>
          </a:p>
        </p:txBody>
      </p:sp>
      <p:sp>
        <p:nvSpPr>
          <p:cNvPr id="6" name="内容占位符 2"/>
          <p:cNvSpPr txBox="1"/>
          <p:nvPr/>
        </p:nvSpPr>
        <p:spPr>
          <a:xfrm>
            <a:off x="1040486" y="1980066"/>
            <a:ext cx="7505982"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楷体" panose="02010609060101010101" pitchFamily="49" charset="-122"/>
                <a:ea typeface="楷体" panose="02010609060101010101" pitchFamily="49" charset="-122"/>
              </a:rPr>
              <a:t>1. </a:t>
            </a:r>
            <a:r>
              <a:rPr lang="zh-CN" altLang="en-US" sz="3200" b="1" dirty="0">
                <a:latin typeface="楷体" panose="02010609060101010101" pitchFamily="49" charset="-122"/>
                <a:ea typeface="楷体" panose="02010609060101010101" pitchFamily="49" charset="-122"/>
              </a:rPr>
              <a:t>说明随机过程是</a:t>
            </a:r>
            <a:r>
              <a:rPr lang="zh-CN" altLang="en-US" sz="3200" b="1" dirty="0">
                <a:solidFill>
                  <a:srgbClr val="FF0000"/>
                </a:solidFill>
                <a:latin typeface="楷体" panose="02010609060101010101" pitchFamily="49" charset="-122"/>
                <a:ea typeface="楷体" panose="02010609060101010101" pitchFamily="49" charset="-122"/>
              </a:rPr>
              <a:t>严平稳</a:t>
            </a:r>
            <a:r>
              <a:rPr lang="zh-CN" altLang="en-US" sz="3200" b="1" dirty="0">
                <a:latin typeface="楷体" panose="02010609060101010101" pitchFamily="49" charset="-122"/>
                <a:ea typeface="楷体" panose="02010609060101010101" pitchFamily="49" charset="-122"/>
              </a:rPr>
              <a:t>或</a:t>
            </a:r>
            <a:r>
              <a:rPr lang="zh-CN" altLang="en-US" sz="3200" b="1" dirty="0">
                <a:solidFill>
                  <a:srgbClr val="FF0000"/>
                </a:solidFill>
                <a:latin typeface="楷体" panose="02010609060101010101" pitchFamily="49" charset="-122"/>
                <a:ea typeface="楷体" panose="02010609060101010101" pitchFamily="49" charset="-122"/>
              </a:rPr>
              <a:t>宽平稳</a:t>
            </a:r>
            <a:r>
              <a:rPr lang="zh-CN" altLang="en-US" sz="3200" b="1" dirty="0">
                <a:latin typeface="楷体" panose="02010609060101010101" pitchFamily="49" charset="-122"/>
                <a:ea typeface="楷体" panose="02010609060101010101" pitchFamily="49" charset="-122"/>
              </a:rPr>
              <a:t>过程</a:t>
            </a:r>
          </a:p>
        </p:txBody>
      </p:sp>
      <p:sp>
        <p:nvSpPr>
          <p:cNvPr id="7" name="内容占位符 2"/>
          <p:cNvSpPr txBox="1"/>
          <p:nvPr/>
        </p:nvSpPr>
        <p:spPr>
          <a:xfrm>
            <a:off x="1040486" y="2630443"/>
            <a:ext cx="7505982"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zh-CN" altLang="en-US" sz="3200" b="1" dirty="0">
                <a:solidFill>
                  <a:srgbClr val="0000FF"/>
                </a:solidFill>
                <a:latin typeface="楷体" panose="02010609060101010101" pitchFamily="49" charset="-122"/>
                <a:ea typeface="楷体" panose="02010609060101010101" pitchFamily="49" charset="-122"/>
              </a:rPr>
              <a:t>按定义说明即可，但需注意二者关系：</a:t>
            </a:r>
          </a:p>
        </p:txBody>
      </p:sp>
      <p:sp>
        <p:nvSpPr>
          <p:cNvPr id="8" name="内容占位符 2"/>
          <p:cNvSpPr txBox="1"/>
          <p:nvPr/>
        </p:nvSpPr>
        <p:spPr>
          <a:xfrm>
            <a:off x="1040485" y="3311536"/>
            <a:ext cx="10000607"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zh-CN" altLang="en-US" sz="3200" b="1" dirty="0">
                <a:latin typeface="楷体" panose="02010609060101010101" pitchFamily="49" charset="-122"/>
                <a:ea typeface="楷体" panose="02010609060101010101" pitchFamily="49" charset="-122"/>
              </a:rPr>
              <a:t>在</a:t>
            </a:r>
            <a:r>
              <a:rPr lang="zh-CN" altLang="en-US" sz="3200" b="1" dirty="0">
                <a:solidFill>
                  <a:srgbClr val="FF0000"/>
                </a:solidFill>
                <a:latin typeface="楷体" panose="02010609060101010101" pitchFamily="49" charset="-122"/>
                <a:ea typeface="楷体" panose="02010609060101010101" pitchFamily="49" charset="-122"/>
              </a:rPr>
              <a:t>二阶矩存在的前提</a:t>
            </a:r>
            <a:r>
              <a:rPr lang="zh-CN" altLang="en-US" sz="3200" b="1" dirty="0">
                <a:latin typeface="楷体" panose="02010609060101010101" pitchFamily="49" charset="-122"/>
                <a:ea typeface="楷体" panose="02010609060101010101" pitchFamily="49" charset="-122"/>
              </a:rPr>
              <a:t>下，严平稳过程一定是宽平稳过程</a:t>
            </a:r>
          </a:p>
        </p:txBody>
      </p:sp>
      <p:sp>
        <p:nvSpPr>
          <p:cNvPr id="9" name="内容占位符 2"/>
          <p:cNvSpPr txBox="1"/>
          <p:nvPr/>
        </p:nvSpPr>
        <p:spPr>
          <a:xfrm>
            <a:off x="1040485" y="3992629"/>
            <a:ext cx="7062100"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zh-CN" altLang="en-US" sz="3200" b="1" dirty="0">
                <a:latin typeface="楷体" panose="02010609060101010101" pitchFamily="49" charset="-122"/>
                <a:ea typeface="楷体" panose="02010609060101010101" pitchFamily="49" charset="-122"/>
              </a:rPr>
              <a:t>而宽平稳过程不一定是严平稳过程</a:t>
            </a:r>
          </a:p>
        </p:txBody>
      </p:sp>
      <p:sp>
        <p:nvSpPr>
          <p:cNvPr id="10" name="内容占位符 2"/>
          <p:cNvSpPr txBox="1"/>
          <p:nvPr/>
        </p:nvSpPr>
        <p:spPr>
          <a:xfrm>
            <a:off x="1040484" y="4680910"/>
            <a:ext cx="10000607"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latin typeface="楷体" panose="02010609060101010101" pitchFamily="49" charset="-122"/>
                <a:ea typeface="楷体" panose="02010609060101010101" pitchFamily="49" charset="-122"/>
              </a:rPr>
              <a:t>因数字特征不随时间推移而改变，不能得到有限维分布不随时间推移而改变，</a:t>
            </a:r>
          </a:p>
        </p:txBody>
      </p:sp>
      <p:sp>
        <p:nvSpPr>
          <p:cNvPr id="11" name="内容占位符 2"/>
          <p:cNvSpPr txBox="1"/>
          <p:nvPr/>
        </p:nvSpPr>
        <p:spPr>
          <a:xfrm>
            <a:off x="1040484" y="5776944"/>
            <a:ext cx="8260585"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zh-CN" altLang="en-US" sz="3200" b="1" dirty="0">
                <a:solidFill>
                  <a:srgbClr val="FF0000"/>
                </a:solidFill>
                <a:latin typeface="楷体" panose="02010609060101010101" pitchFamily="49" charset="-122"/>
                <a:ea typeface="楷体" panose="02010609060101010101" pitchFamily="49" charset="-122"/>
              </a:rPr>
              <a:t>注：</a:t>
            </a:r>
            <a:r>
              <a:rPr lang="zh-CN" altLang="en-US" sz="3200" b="1" dirty="0">
                <a:solidFill>
                  <a:srgbClr val="0000FF"/>
                </a:solidFill>
                <a:latin typeface="楷体" panose="02010609060101010101" pitchFamily="49" charset="-122"/>
                <a:ea typeface="楷体" panose="02010609060101010101" pitchFamily="49" charset="-122"/>
              </a:rPr>
              <a:t>正态过程的宽平稳和严平稳等价</a:t>
            </a:r>
          </a:p>
        </p:txBody>
      </p:sp>
      <p:grpSp>
        <p:nvGrpSpPr>
          <p:cNvPr id="12" name="组合 36"/>
          <p:cNvGrpSpPr/>
          <p:nvPr/>
        </p:nvGrpSpPr>
        <p:grpSpPr bwMode="auto">
          <a:xfrm>
            <a:off x="9600321" y="6477281"/>
            <a:ext cx="2438400" cy="287338"/>
            <a:chOff x="6705600" y="4841875"/>
            <a:chExt cx="2438400" cy="287338"/>
          </a:xfrm>
        </p:grpSpPr>
        <p:sp>
          <p:nvSpPr>
            <p:cNvPr id="13"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4"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5"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6"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7"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18"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19" name="直接连接符 18"/>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p:bldP spid="7" grpId="0"/>
      <p:bldP spid="8"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p:nvPr/>
        </p:nvSpPr>
        <p:spPr>
          <a:xfrm>
            <a:off x="821273" y="769373"/>
            <a:ext cx="10852862"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判断宽平稳过程的均方连续、均方可积、均方可导</a:t>
            </a:r>
          </a:p>
        </p:txBody>
      </p:sp>
      <p:sp>
        <p:nvSpPr>
          <p:cNvPr id="15" name="内容占位符 2"/>
          <p:cNvSpPr txBox="1"/>
          <p:nvPr/>
        </p:nvSpPr>
        <p:spPr>
          <a:xfrm>
            <a:off x="754778" y="1525404"/>
            <a:ext cx="11238954"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注：</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转化为过程自相关函数（一元函数）的相应性质判定</a:t>
            </a:r>
          </a:p>
        </p:txBody>
      </p:sp>
      <p:sp>
        <p:nvSpPr>
          <p:cNvPr id="16" name="内容占位符 2"/>
          <p:cNvSpPr txBox="1"/>
          <p:nvPr/>
        </p:nvSpPr>
        <p:spPr>
          <a:xfrm>
            <a:off x="754779" y="2343058"/>
            <a:ext cx="11238953"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用平稳过程的数字特征求积分过程和导数过程的数字特征</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内容占位符 2"/>
          <p:cNvSpPr txBox="1"/>
          <p:nvPr/>
        </p:nvSpPr>
        <p:spPr>
          <a:xfrm>
            <a:off x="821272" y="3067273"/>
            <a:ext cx="8020887"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P134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定理</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4.2.5</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P136</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定理</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4.2.6</a:t>
            </a: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内容占位符 2"/>
          <p:cNvSpPr txBox="1"/>
          <p:nvPr/>
        </p:nvSpPr>
        <p:spPr>
          <a:xfrm>
            <a:off x="754778" y="4002586"/>
            <a:ext cx="8646672"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4.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平稳过程的均方遍历性</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判断</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及其</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含义</a:t>
            </a:r>
            <a:endPar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内容占位符 2"/>
          <p:cNvSpPr txBox="1"/>
          <p:nvPr/>
        </p:nvSpPr>
        <p:spPr>
          <a:xfrm>
            <a:off x="754778" y="5004482"/>
            <a:ext cx="10846095"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均值均方遍历性判断：</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定义、一个充要条件、两个充分条件</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（用均值和自相关判定）</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8" name="组合 36"/>
          <p:cNvGrpSpPr/>
          <p:nvPr/>
        </p:nvGrpSpPr>
        <p:grpSpPr bwMode="auto">
          <a:xfrm>
            <a:off x="9600321" y="6477281"/>
            <a:ext cx="2438400" cy="287338"/>
            <a:chOff x="6705600" y="4841875"/>
            <a:chExt cx="2438400" cy="287338"/>
          </a:xfrm>
        </p:grpSpPr>
        <p:sp>
          <p:nvSpPr>
            <p:cNvPr id="9"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0"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1"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2"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4"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20"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21" name="直接连接符 20"/>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719264" y="2743480"/>
            <a:ext cx="1056425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nSpc>
                <a:spcPct val="150000"/>
              </a:lnSpc>
              <a:buNone/>
            </a:pP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均方遍历含义</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：一条样本函数经历了过程的所有状态，故可用过程的时间平均来代替统计平均</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8" name="组合 7"/>
          <p:cNvGrpSpPr/>
          <p:nvPr/>
        </p:nvGrpSpPr>
        <p:grpSpPr>
          <a:xfrm>
            <a:off x="813874" y="742806"/>
            <a:ext cx="10564251" cy="1689670"/>
            <a:chOff x="813874" y="742806"/>
            <a:chExt cx="10564251" cy="1689670"/>
          </a:xfrm>
        </p:grpSpPr>
        <p:sp>
          <p:nvSpPr>
            <p:cNvPr id="5" name="内容占位符 2"/>
            <p:cNvSpPr txBox="1"/>
            <p:nvPr/>
          </p:nvSpPr>
          <p:spPr>
            <a:xfrm>
              <a:off x="813874" y="742806"/>
              <a:ext cx="1056425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X(t)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相关函数均方遍历性判断：</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用定义判定；</a:t>
              </a:r>
              <a:endPar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转化成新过程                 </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均值的均方遍历性判定</a:t>
              </a: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7" name="对象 6"/>
            <p:cNvGraphicFramePr>
              <a:graphicFrameLocks noChangeAspect="1"/>
            </p:cNvGraphicFramePr>
            <p:nvPr/>
          </p:nvGraphicFramePr>
          <p:xfrm>
            <a:off x="3391270" y="1851775"/>
            <a:ext cx="3170629" cy="580701"/>
          </p:xfrm>
          <a:graphic>
            <a:graphicData uri="http://schemas.openxmlformats.org/presentationml/2006/ole">
              <mc:AlternateContent xmlns:mc="http://schemas.openxmlformats.org/markup-compatibility/2006">
                <mc:Choice xmlns:v="urn:schemas-microsoft-com:vml" Requires="v">
                  <p:oleObj name="Equation" r:id="rId2" imgW="31089600" imgH="5791200" progId="Equation.DSMT4">
                    <p:embed/>
                  </p:oleObj>
                </mc:Choice>
                <mc:Fallback>
                  <p:oleObj name="Equation" r:id="rId2" imgW="31089600" imgH="5791200" progId="Equation.DSMT4">
                    <p:embed/>
                    <p:pic>
                      <p:nvPicPr>
                        <p:cNvPr id="0" name="Object 1"/>
                        <p:cNvPicPr>
                          <a:picLocks noChangeAspect="1" noChangeArrowheads="1"/>
                        </p:cNvPicPr>
                        <p:nvPr/>
                      </p:nvPicPr>
                      <p:blipFill>
                        <a:blip r:embed="rId3"/>
                        <a:srcRect/>
                        <a:stretch>
                          <a:fillRect/>
                        </a:stretch>
                      </p:blipFill>
                      <p:spPr bwMode="auto">
                        <a:xfrm>
                          <a:off x="3391270" y="1851775"/>
                          <a:ext cx="3170629" cy="580701"/>
                        </a:xfrm>
                        <a:prstGeom prst="rect">
                          <a:avLst/>
                        </a:prstGeom>
                        <a:noFill/>
                      </p:spPr>
                    </p:pic>
                  </p:oleObj>
                </mc:Fallback>
              </mc:AlternateContent>
            </a:graphicData>
          </a:graphic>
        </p:graphicFrame>
      </p:grpSp>
      <p:grpSp>
        <p:nvGrpSpPr>
          <p:cNvPr id="3" name="组合 2"/>
          <p:cNvGrpSpPr/>
          <p:nvPr/>
        </p:nvGrpSpPr>
        <p:grpSpPr>
          <a:xfrm>
            <a:off x="719455" y="4555471"/>
            <a:ext cx="10860405" cy="470946"/>
            <a:chOff x="719264" y="4375054"/>
            <a:chExt cx="8646672" cy="470873"/>
          </a:xfrm>
        </p:grpSpPr>
        <p:sp>
          <p:nvSpPr>
            <p:cNvPr id="9" name="内容占位符 2"/>
            <p:cNvSpPr txBox="1"/>
            <p:nvPr/>
          </p:nvSpPr>
          <p:spPr>
            <a:xfrm>
              <a:off x="719264" y="4375054"/>
              <a:ext cx="8646672"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5.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平稳过程的自相关       与功率谱        的转化</a:t>
              </a:r>
              <a:endPar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10" name="Object 11"/>
            <p:cNvGraphicFramePr>
              <a:graphicFrameLocks noChangeAspect="1"/>
            </p:cNvGraphicFramePr>
            <p:nvPr>
              <p:extLst>
                <p:ext uri="{D42A27DB-BD31-4B8C-83A1-F6EECF244321}">
                  <p14:modId xmlns:p14="http://schemas.microsoft.com/office/powerpoint/2010/main" val="4051735204"/>
                </p:ext>
              </p:extLst>
            </p:nvPr>
          </p:nvGraphicFramePr>
          <p:xfrm>
            <a:off x="3708912" y="4409358"/>
            <a:ext cx="735888" cy="436568"/>
          </p:xfrm>
          <a:graphic>
            <a:graphicData uri="http://schemas.openxmlformats.org/presentationml/2006/ole">
              <mc:AlternateContent xmlns:mc="http://schemas.openxmlformats.org/markup-compatibility/2006">
                <mc:Choice xmlns:v="urn:schemas-microsoft-com:vml" Requires="v">
                  <p:oleObj name="Equation" r:id="rId4" imgW="8229600" imgH="4876800" progId="Equation.DSMT4">
                    <p:embed/>
                  </p:oleObj>
                </mc:Choice>
                <mc:Fallback>
                  <p:oleObj name="Equation" r:id="rId4" imgW="8229600" imgH="4876800" progId="Equation.DSMT4">
                    <p:embed/>
                    <p:pic>
                      <p:nvPicPr>
                        <p:cNvPr id="0" name="Object 11"/>
                        <p:cNvPicPr>
                          <a:picLocks noChangeAspect="1" noChangeArrowheads="1"/>
                        </p:cNvPicPr>
                        <p:nvPr/>
                      </p:nvPicPr>
                      <p:blipFill>
                        <a:blip r:embed="rId5"/>
                        <a:srcRect/>
                        <a:stretch>
                          <a:fillRect/>
                        </a:stretch>
                      </p:blipFill>
                      <p:spPr bwMode="auto">
                        <a:xfrm>
                          <a:off x="3708912" y="4409358"/>
                          <a:ext cx="735888" cy="436568"/>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726569472"/>
                </p:ext>
              </p:extLst>
            </p:nvPr>
          </p:nvGraphicFramePr>
          <p:xfrm>
            <a:off x="5552778" y="4409603"/>
            <a:ext cx="790928" cy="436324"/>
          </p:xfrm>
          <a:graphic>
            <a:graphicData uri="http://schemas.openxmlformats.org/presentationml/2006/ole">
              <mc:AlternateContent xmlns:mc="http://schemas.openxmlformats.org/markup-compatibility/2006">
                <mc:Choice xmlns:v="urn:schemas-microsoft-com:vml" Requires="v">
                  <p:oleObj name="Equation" r:id="rId6" imgW="8839200" imgH="4876800" progId="Equation.DSMT4">
                    <p:embed/>
                  </p:oleObj>
                </mc:Choice>
                <mc:Fallback>
                  <p:oleObj name="Equation" r:id="rId6" imgW="8839200" imgH="4876800" progId="Equation.DSMT4">
                    <p:embed/>
                    <p:pic>
                      <p:nvPicPr>
                        <p:cNvPr id="0" name="Object 11"/>
                        <p:cNvPicPr>
                          <a:picLocks noChangeAspect="1" noChangeArrowheads="1"/>
                        </p:cNvPicPr>
                        <p:nvPr/>
                      </p:nvPicPr>
                      <p:blipFill>
                        <a:blip r:embed="rId7"/>
                        <a:srcRect/>
                        <a:stretch>
                          <a:fillRect/>
                        </a:stretch>
                      </p:blipFill>
                      <p:spPr bwMode="auto">
                        <a:xfrm>
                          <a:off x="5552778" y="4409603"/>
                          <a:ext cx="790928" cy="436324"/>
                        </a:xfrm>
                        <a:prstGeom prst="rect">
                          <a:avLst/>
                        </a:prstGeom>
                        <a:noFill/>
                        <a:ln>
                          <a:noFill/>
                        </a:ln>
                      </p:spPr>
                    </p:pic>
                  </p:oleObj>
                </mc:Fallback>
              </mc:AlternateContent>
            </a:graphicData>
          </a:graphic>
        </p:graphicFrame>
      </p:grpSp>
      <p:sp>
        <p:nvSpPr>
          <p:cNvPr id="14" name="内容占位符 2"/>
          <p:cNvSpPr txBox="1"/>
          <p:nvPr/>
        </p:nvSpPr>
        <p:spPr>
          <a:xfrm>
            <a:off x="719264" y="5311858"/>
            <a:ext cx="785208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互为傅里叶变换（会计算简单情形即可）</a:t>
            </a:r>
          </a:p>
        </p:txBody>
      </p:sp>
      <p:grpSp>
        <p:nvGrpSpPr>
          <p:cNvPr id="15" name="组合 36"/>
          <p:cNvGrpSpPr/>
          <p:nvPr/>
        </p:nvGrpSpPr>
        <p:grpSpPr bwMode="auto">
          <a:xfrm>
            <a:off x="9600321" y="6477281"/>
            <a:ext cx="2438400" cy="287338"/>
            <a:chOff x="6705600" y="4841875"/>
            <a:chExt cx="2438400" cy="287338"/>
          </a:xfrm>
        </p:grpSpPr>
        <p:sp>
          <p:nvSpPr>
            <p:cNvPr id="16"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7"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8"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9"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20"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21"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22" name="直接连接符 21"/>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1273" y="1584402"/>
            <a:ext cx="1664474" cy="470872"/>
          </a:xfrm>
        </p:spPr>
        <p:txBody>
          <a:bodyPr>
            <a:noAutofit/>
          </a:bodyPr>
          <a:lstStyle/>
          <a:p>
            <a:pPr marL="0" indent="0">
              <a:buNone/>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需掌握：</a:t>
            </a:r>
          </a:p>
        </p:txBody>
      </p:sp>
      <p:sp>
        <p:nvSpPr>
          <p:cNvPr id="4" name="标题 3"/>
          <p:cNvSpPr>
            <a:spLocks noGrp="1"/>
          </p:cNvSpPr>
          <p:nvPr>
            <p:ph type="title"/>
          </p:nvPr>
        </p:nvSpPr>
        <p:spPr>
          <a:xfrm>
            <a:off x="1041273" y="411841"/>
            <a:ext cx="6271985" cy="1335291"/>
          </a:xfrm>
        </p:spPr>
        <p:txBody>
          <a:bodyPr>
            <a:normAutofit/>
          </a:bodyPr>
          <a:lstStyle/>
          <a:p>
            <a:r>
              <a:rPr lang="zh-CN" altLang="en-US" sz="4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第五章  马尔可夫过程</a:t>
            </a:r>
          </a:p>
        </p:txBody>
      </p:sp>
      <p:sp>
        <p:nvSpPr>
          <p:cNvPr id="5" name="内容占位符 2"/>
          <p:cNvSpPr txBox="1"/>
          <p:nvPr/>
        </p:nvSpPr>
        <p:spPr>
          <a:xfrm>
            <a:off x="1041273" y="2221480"/>
            <a:ext cx="800313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证明：马氏过程或（齐次）马尔可夫链</a:t>
            </a:r>
          </a:p>
        </p:txBody>
      </p:sp>
      <p:sp>
        <p:nvSpPr>
          <p:cNvPr id="7" name="内容占位符 2"/>
          <p:cNvSpPr txBox="1"/>
          <p:nvPr/>
        </p:nvSpPr>
        <p:spPr>
          <a:xfrm>
            <a:off x="703922" y="2954066"/>
            <a:ext cx="11122152" cy="146517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用</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定义</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buFont typeface="Wingdings" panose="05000000000000000000" pitchFamily="2" charset="2"/>
              <a:buNone/>
            </a:pP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用已知的马氏过程：</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独立过程，零初值独立增量过程</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 name="内容占位符 2"/>
          <p:cNvSpPr txBox="1"/>
          <p:nvPr/>
        </p:nvSpPr>
        <p:spPr>
          <a:xfrm>
            <a:off x="1041272" y="4401127"/>
            <a:ext cx="10311326"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马氏过程或马尔可夫链的有限维分布及相关概率计算；</a:t>
            </a:r>
          </a:p>
        </p:txBody>
      </p:sp>
      <p:sp>
        <p:nvSpPr>
          <p:cNvPr id="9" name="内容占位符 2"/>
          <p:cNvSpPr txBox="1"/>
          <p:nvPr/>
        </p:nvSpPr>
        <p:spPr>
          <a:xfrm>
            <a:off x="1041271" y="5120219"/>
            <a:ext cx="7426083"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主要利用</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“无后效性”、“</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C-K</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方程”</a:t>
            </a: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内容占位符 2"/>
          <p:cNvSpPr txBox="1"/>
          <p:nvPr/>
        </p:nvSpPr>
        <p:spPr>
          <a:xfrm>
            <a:off x="1041272" y="5715023"/>
            <a:ext cx="8420382"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齐次马氏链的</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“初始分布”及“绝对分布”</a:t>
            </a: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1" name="组合 36"/>
          <p:cNvGrpSpPr/>
          <p:nvPr/>
        </p:nvGrpSpPr>
        <p:grpSpPr bwMode="auto">
          <a:xfrm>
            <a:off x="9600321" y="6477281"/>
            <a:ext cx="2438400" cy="287338"/>
            <a:chOff x="6705600" y="4841875"/>
            <a:chExt cx="2438400" cy="287338"/>
          </a:xfrm>
        </p:grpSpPr>
        <p:sp>
          <p:nvSpPr>
            <p:cNvPr id="12"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3"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4"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5"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6"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17"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18" name="直接连接符 17"/>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795274" y="911414"/>
            <a:ext cx="5730448"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齐次马尔可夫链的遍历性；</a:t>
            </a:r>
          </a:p>
        </p:txBody>
      </p:sp>
      <p:sp>
        <p:nvSpPr>
          <p:cNvPr id="5" name="内容占位符 2"/>
          <p:cNvSpPr txBox="1"/>
          <p:nvPr/>
        </p:nvSpPr>
        <p:spPr>
          <a:xfrm>
            <a:off x="795274" y="1568362"/>
            <a:ext cx="9059575"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）遍历性的判定；</a:t>
            </a:r>
          </a:p>
        </p:txBody>
      </p:sp>
      <mc:AlternateContent xmlns:mc="http://schemas.openxmlformats.org/markup-compatibility/2006" xmlns:a14="http://schemas.microsoft.com/office/drawing/2010/main">
        <mc:Choice Requires="a14">
          <p:sp>
            <p:nvSpPr>
              <p:cNvPr id="6" name="内容占位符 2"/>
              <p:cNvSpPr txBox="1"/>
              <p:nvPr/>
            </p:nvSpPr>
            <p:spPr>
              <a:xfrm>
                <a:off x="795052" y="2291985"/>
                <a:ext cx="10835109"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用</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“定义</a:t>
                </a:r>
                <a14:m>
                  <m:oMath xmlns:m="http://schemas.openxmlformats.org/officeDocument/2006/math">
                    <m:r>
                      <a:rPr lang="zh-CN" altLang="en-US" sz="3200" b="1" i="1" dirty="0">
                        <a:solidFill>
                          <a:srgbClr val="FF0000"/>
                        </a:solidFill>
                        <a:latin typeface="Cambria Math" panose="02040503050406030204" pitchFamily="18" charset="0"/>
                      </a:rPr>
                      <m:t>看</m:t>
                    </m:r>
                    <m:sSup>
                      <m:sSupPr>
                        <m:ctrlPr>
                          <a:rPr lang="en-US" altLang="zh-CN" sz="3200" b="1" i="1" smtClean="0">
                            <a:solidFill>
                              <a:srgbClr val="FF0000"/>
                            </a:solidFill>
                            <a:latin typeface="Cambria Math" panose="02040503050406030204" pitchFamily="18" charset="0"/>
                          </a:rPr>
                        </m:ctrlPr>
                      </m:sSupPr>
                      <m:e>
                        <m:r>
                          <a:rPr lang="en-US" altLang="zh-CN" sz="3200" b="1" i="1" smtClean="0">
                            <a:solidFill>
                              <a:srgbClr val="FF0000"/>
                            </a:solidFill>
                            <a:latin typeface="Cambria Math" panose="02040503050406030204" pitchFamily="18" charset="0"/>
                          </a:rPr>
                          <m:t>𝑷</m:t>
                        </m:r>
                      </m:e>
                      <m:sup>
                        <m:r>
                          <a:rPr lang="en-US" altLang="zh-CN" sz="3200" b="1" i="1" smtClean="0">
                            <a:solidFill>
                              <a:srgbClr val="FF0000"/>
                            </a:solidFill>
                            <a:latin typeface="Cambria Math" panose="02040503050406030204" pitchFamily="18" charset="0"/>
                          </a:rPr>
                          <m:t>𝒏</m:t>
                        </m:r>
                      </m:sup>
                    </m:sSup>
                  </m:oMath>
                </a14:m>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极限</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充要条件</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或</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正则</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充分条件</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795052" y="2291985"/>
                <a:ext cx="10835109" cy="470872"/>
              </a:xfrm>
              <a:prstGeom prst="rect">
                <a:avLst/>
              </a:prstGeom>
              <a:blipFill>
                <a:blip r:embed="rId2"/>
                <a:stretch>
                  <a:fillRect l="-1406" t="-31169" b="-57143"/>
                </a:stretch>
              </a:blipFill>
            </p:spPr>
            <p:txBody>
              <a:bodyPr/>
              <a:lstStyle/>
              <a:p>
                <a:r>
                  <a:rPr lang="zh-CN" altLang="en-US">
                    <a:noFill/>
                  </a:rPr>
                  <a:t> </a:t>
                </a:r>
              </a:p>
            </p:txBody>
          </p:sp>
        </mc:Fallback>
      </mc:AlternateContent>
      <p:sp>
        <p:nvSpPr>
          <p:cNvPr id="7" name="内容占位符 2"/>
          <p:cNvSpPr txBox="1"/>
          <p:nvPr/>
        </p:nvSpPr>
        <p:spPr>
          <a:xfrm>
            <a:off x="795273" y="3015423"/>
            <a:ext cx="9059575"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）遍历时求极限分布向量</a:t>
            </a:r>
            <a:r>
              <a:rPr lang="el-GR"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π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 name="内容占位符 2"/>
          <p:cNvSpPr txBox="1"/>
          <p:nvPr/>
        </p:nvSpPr>
        <p:spPr>
          <a:xfrm>
            <a:off x="1079359" y="3827202"/>
            <a:ext cx="7408327"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求方程组</a:t>
            </a:r>
            <a:r>
              <a:rPr lang="el-GR"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π</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l-GR"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π </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t>
            </a:r>
            <a:r>
              <a:rPr lang="el-GR"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的概率向量解；</a:t>
            </a:r>
          </a:p>
        </p:txBody>
      </p:sp>
      <p:sp>
        <p:nvSpPr>
          <p:cNvPr id="9" name="内容占位符 2"/>
          <p:cNvSpPr txBox="1"/>
          <p:nvPr/>
        </p:nvSpPr>
        <p:spPr>
          <a:xfrm>
            <a:off x="795273" y="4648560"/>
            <a:ext cx="10222550"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注意：</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遍历性与极限分布向量含义的解释；</a:t>
            </a:r>
          </a:p>
        </p:txBody>
      </p:sp>
      <p:grpSp>
        <p:nvGrpSpPr>
          <p:cNvPr id="10" name="组合 36"/>
          <p:cNvGrpSpPr/>
          <p:nvPr/>
        </p:nvGrpSpPr>
        <p:grpSpPr bwMode="auto">
          <a:xfrm>
            <a:off x="9600321" y="6477281"/>
            <a:ext cx="2438400" cy="287338"/>
            <a:chOff x="6705600" y="4841875"/>
            <a:chExt cx="2438400" cy="287338"/>
          </a:xfrm>
        </p:grpSpPr>
        <p:sp>
          <p:nvSpPr>
            <p:cNvPr id="11"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2"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3"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4"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5"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16"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17" name="直接连接符 16"/>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6" grpId="1"/>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794639" y="735519"/>
            <a:ext cx="5730448"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齐次马尔可夫链的平稳分布；</a:t>
            </a:r>
          </a:p>
        </p:txBody>
      </p:sp>
      <p:sp>
        <p:nvSpPr>
          <p:cNvPr id="7" name="内容占位符 2"/>
          <p:cNvSpPr txBox="1"/>
          <p:nvPr/>
        </p:nvSpPr>
        <p:spPr>
          <a:xfrm>
            <a:off x="732494" y="1442709"/>
            <a:ext cx="6573828"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 求平稳分布向量</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a:t>
            </a:r>
            <a:r>
              <a:rPr lang="el-GR"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 name="内容占位符 2"/>
          <p:cNvSpPr txBox="1"/>
          <p:nvPr/>
        </p:nvSpPr>
        <p:spPr>
          <a:xfrm>
            <a:off x="794638" y="2233084"/>
            <a:ext cx="7408327"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求方程组</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a:t>
            </a:r>
            <a:r>
              <a:rPr lang="el-GR"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VP</a:t>
            </a:r>
            <a:r>
              <a:rPr lang="el-GR"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的概率向量解；</a:t>
            </a:r>
          </a:p>
        </p:txBody>
      </p:sp>
      <p:sp>
        <p:nvSpPr>
          <p:cNvPr id="9" name="内容占位符 2"/>
          <p:cNvSpPr txBox="1"/>
          <p:nvPr/>
        </p:nvSpPr>
        <p:spPr>
          <a:xfrm>
            <a:off x="732494" y="3023459"/>
            <a:ext cx="8686714"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注意</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平稳分布向量含义的解释；</a:t>
            </a:r>
          </a:p>
        </p:txBody>
      </p:sp>
      <p:sp>
        <p:nvSpPr>
          <p:cNvPr id="10" name="内容占位符 2"/>
          <p:cNvSpPr txBox="1"/>
          <p:nvPr/>
        </p:nvSpPr>
        <p:spPr>
          <a:xfrm>
            <a:off x="1852930" y="3730625"/>
            <a:ext cx="7412355" cy="47117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2</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平稳分布与极限分布的关系；</a:t>
            </a:r>
          </a:p>
        </p:txBody>
      </p:sp>
      <p:sp>
        <p:nvSpPr>
          <p:cNvPr id="11" name="内容占位符 2"/>
          <p:cNvSpPr txBox="1"/>
          <p:nvPr/>
        </p:nvSpPr>
        <p:spPr>
          <a:xfrm>
            <a:off x="616547" y="4437775"/>
            <a:ext cx="12575133"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solidFill>
                  <a:srgbClr val="FF0000"/>
                </a:solidFill>
                <a:latin typeface="楷体" panose="02010609060101010101" pitchFamily="49" charset="-122"/>
                <a:ea typeface="楷体" panose="02010609060101010101" pitchFamily="49" charset="-122"/>
                <a:sym typeface="Wingdings" panose="05000000000000000000" pitchFamily="2" charset="2"/>
              </a:rPr>
              <a:t>当马氏链遍历时，</a:t>
            </a:r>
            <a:r>
              <a:rPr lang="zh-CN" altLang="en-US" sz="3200" b="1" dirty="0">
                <a:latin typeface="楷体" panose="02010609060101010101" pitchFamily="49" charset="-122"/>
                <a:ea typeface="楷体" panose="02010609060101010101" pitchFamily="49" charset="-122"/>
              </a:rPr>
              <a:t>极限分布存在唯一，且极限分布为平稳分布；</a:t>
            </a:r>
          </a:p>
        </p:txBody>
      </p:sp>
      <p:sp>
        <p:nvSpPr>
          <p:cNvPr id="12" name="内容占位符 2"/>
          <p:cNvSpPr txBox="1"/>
          <p:nvPr/>
        </p:nvSpPr>
        <p:spPr>
          <a:xfrm>
            <a:off x="615665" y="5103926"/>
            <a:ext cx="10959399"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nSpc>
                <a:spcPct val="110000"/>
              </a:lnSpc>
              <a:buNone/>
            </a:pP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不要求马氏链遍历，</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平稳分布也可能存在，且不一定唯一；故平稳分布未必是极限分布</a:t>
            </a:r>
          </a:p>
        </p:txBody>
      </p:sp>
      <p:grpSp>
        <p:nvGrpSpPr>
          <p:cNvPr id="13" name="组合 36"/>
          <p:cNvGrpSpPr/>
          <p:nvPr/>
        </p:nvGrpSpPr>
        <p:grpSpPr bwMode="auto">
          <a:xfrm>
            <a:off x="9600321" y="6477281"/>
            <a:ext cx="2438400" cy="287338"/>
            <a:chOff x="6705600" y="4841875"/>
            <a:chExt cx="2438400" cy="287338"/>
          </a:xfrm>
        </p:grpSpPr>
        <p:sp>
          <p:nvSpPr>
            <p:cNvPr id="14"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5"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6"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7"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8"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19"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20" name="直接连接符 19"/>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798388" y="706154"/>
            <a:ext cx="8802122"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楷体" panose="02010609060101010101" pitchFamily="49" charset="-122"/>
                <a:ea typeface="楷体" panose="02010609060101010101" pitchFamily="49" charset="-122"/>
              </a:rPr>
              <a:t>4. </a:t>
            </a:r>
            <a:r>
              <a:rPr lang="zh-CN" altLang="en-US" sz="3200" b="1" dirty="0">
                <a:latin typeface="楷体" panose="02010609060101010101" pitchFamily="49" charset="-122"/>
                <a:ea typeface="楷体" panose="02010609060101010101" pitchFamily="49" charset="-122"/>
              </a:rPr>
              <a:t>齐次马尔可夫链状态类型的判定；</a:t>
            </a:r>
          </a:p>
        </p:txBody>
      </p:sp>
      <p:sp>
        <p:nvSpPr>
          <p:cNvPr id="29" name="内容占位符 2"/>
          <p:cNvSpPr txBox="1"/>
          <p:nvPr/>
        </p:nvSpPr>
        <p:spPr>
          <a:xfrm>
            <a:off x="5091430" y="6007100"/>
            <a:ext cx="6569075" cy="47117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2800" b="1" dirty="0">
                <a:solidFill>
                  <a:srgbClr val="FF0000"/>
                </a:solidFill>
                <a:latin typeface="楷体" panose="02010609060101010101" pitchFamily="49" charset="-122"/>
                <a:ea typeface="楷体" panose="02010609060101010101" pitchFamily="49" charset="-122"/>
              </a:rPr>
              <a:t>注意</a:t>
            </a:r>
            <a:r>
              <a:rPr lang="zh-CN" altLang="en-US" sz="2800" b="1" dirty="0">
                <a:solidFill>
                  <a:srgbClr val="FF0000"/>
                </a:solidFill>
                <a:latin typeface="楷体" panose="02010609060101010101" pitchFamily="49" charset="-122"/>
                <a:ea typeface="楷体" panose="02010609060101010101" pitchFamily="49" charset="-122"/>
                <a:sym typeface="Wingdings" panose="05000000000000000000" pitchFamily="2" charset="2"/>
              </a:rPr>
              <a:t>： </a:t>
            </a:r>
            <a:r>
              <a:rPr lang="zh-CN" altLang="en-US" sz="2800" b="1" dirty="0">
                <a:latin typeface="楷体" panose="02010609060101010101" pitchFamily="49" charset="-122"/>
                <a:ea typeface="楷体" panose="02010609060101010101" pitchFamily="49" charset="-122"/>
              </a:rPr>
              <a:t>各特征量及状态类型含义的解释</a:t>
            </a:r>
          </a:p>
        </p:txBody>
      </p:sp>
      <p:grpSp>
        <p:nvGrpSpPr>
          <p:cNvPr id="2" name="组合 1"/>
          <p:cNvGrpSpPr/>
          <p:nvPr/>
        </p:nvGrpSpPr>
        <p:grpSpPr>
          <a:xfrm>
            <a:off x="1490971" y="1469226"/>
            <a:ext cx="8964612" cy="4546600"/>
            <a:chOff x="1481446" y="1641311"/>
            <a:chExt cx="8964612" cy="4546600"/>
          </a:xfrm>
        </p:grpSpPr>
        <p:sp>
          <p:nvSpPr>
            <p:cNvPr id="13" name="AutoShape 10"/>
            <p:cNvSpPr>
              <a:spLocks noChangeArrowheads="1"/>
            </p:cNvSpPr>
            <p:nvPr/>
          </p:nvSpPr>
          <p:spPr bwMode="auto">
            <a:xfrm>
              <a:off x="1481446" y="4252748"/>
              <a:ext cx="1820862" cy="850900"/>
            </a:xfrm>
            <a:prstGeom prst="wedgeRoundRectCallout">
              <a:avLst>
                <a:gd name="adj1" fmla="val 53727"/>
                <a:gd name="adj2" fmla="val -92083"/>
                <a:gd name="adj3" fmla="val 16667"/>
              </a:avLst>
            </a:prstGeom>
            <a:gradFill rotWithShape="0">
              <a:gsLst>
                <a:gs pos="0">
                  <a:schemeClr val="hlink"/>
                </a:gs>
                <a:gs pos="50000">
                  <a:srgbClr val="FFFFFF"/>
                </a:gs>
                <a:gs pos="100000">
                  <a:schemeClr val="hlink"/>
                </a:gs>
              </a:gsLst>
              <a:lin ang="5400000" scaled="1"/>
            </a:gradFill>
            <a:ln w="38100">
              <a:solidFill>
                <a:srgbClr val="FF7C80"/>
              </a:solidFill>
              <a:miter lim="800000"/>
            </a:ln>
            <a:effectLst/>
          </p:spPr>
          <p:txBody>
            <a:bodyPr/>
            <a:lstStyle/>
            <a:p>
              <a:pPr algn="ctr" eaLnBrk="1" hangingPunct="1">
                <a:defRPr/>
              </a:pPr>
              <a:r>
                <a:rPr kumimoji="1" lang="zh-CN" altLang="en-US" sz="3000" b="1" dirty="0">
                  <a:latin typeface="Times New Roman" panose="02020603050405020304" pitchFamily="18" charset="0"/>
                  <a:ea typeface="楷体_GB2312" pitchFamily="49" charset="-122"/>
                </a:rPr>
                <a:t>返回概率</a:t>
              </a:r>
            </a:p>
          </p:txBody>
        </p:sp>
        <p:sp>
          <p:nvSpPr>
            <p:cNvPr id="14" name="AutoShape 11"/>
            <p:cNvSpPr>
              <a:spLocks noChangeArrowheads="1"/>
            </p:cNvSpPr>
            <p:nvPr/>
          </p:nvSpPr>
          <p:spPr bwMode="auto">
            <a:xfrm>
              <a:off x="3065771" y="5044911"/>
              <a:ext cx="2057400" cy="1143000"/>
            </a:xfrm>
            <a:prstGeom prst="wedgeRoundRectCallout">
              <a:avLst>
                <a:gd name="adj1" fmla="val 37731"/>
                <a:gd name="adj2" fmla="val -103333"/>
                <a:gd name="adj3" fmla="val 16667"/>
              </a:avLst>
            </a:prstGeom>
            <a:gradFill rotWithShape="0">
              <a:gsLst>
                <a:gs pos="0">
                  <a:schemeClr val="hlink"/>
                </a:gs>
                <a:gs pos="50000">
                  <a:srgbClr val="FFFFFF"/>
                </a:gs>
                <a:gs pos="100000">
                  <a:schemeClr val="hlink"/>
                </a:gs>
              </a:gsLst>
              <a:lin ang="5400000" scaled="1"/>
            </a:gradFill>
            <a:ln w="38100">
              <a:solidFill>
                <a:srgbClr val="FF7C80"/>
              </a:solidFill>
              <a:miter lim="800000"/>
            </a:ln>
            <a:effectLst/>
          </p:spPr>
          <p:txBody>
            <a:bodyPr/>
            <a:lstStyle/>
            <a:p>
              <a:pPr algn="ctr" eaLnBrk="1" hangingPunct="1">
                <a:defRPr/>
              </a:pPr>
              <a:r>
                <a:rPr kumimoji="1" lang="zh-CN" altLang="en-US" sz="3000" b="1">
                  <a:latin typeface="Times New Roman" panose="02020603050405020304" pitchFamily="18" charset="0"/>
                  <a:ea typeface="楷体_GB2312" pitchFamily="49" charset="-122"/>
                </a:rPr>
                <a:t>平均返</a:t>
              </a:r>
            </a:p>
            <a:p>
              <a:pPr algn="ctr" eaLnBrk="1" hangingPunct="1">
                <a:defRPr/>
              </a:pPr>
              <a:r>
                <a:rPr kumimoji="1" lang="zh-CN" altLang="en-US" sz="3000" b="1">
                  <a:latin typeface="Times New Roman" panose="02020603050405020304" pitchFamily="18" charset="0"/>
                  <a:ea typeface="楷体_GB2312" pitchFamily="49" charset="-122"/>
                </a:rPr>
                <a:t>回时间</a:t>
              </a:r>
            </a:p>
          </p:txBody>
        </p:sp>
        <p:sp>
          <p:nvSpPr>
            <p:cNvPr id="15" name="AutoShape 12"/>
            <p:cNvSpPr>
              <a:spLocks noChangeArrowheads="1"/>
            </p:cNvSpPr>
            <p:nvPr/>
          </p:nvSpPr>
          <p:spPr bwMode="auto">
            <a:xfrm>
              <a:off x="5585133" y="5333836"/>
              <a:ext cx="1524000" cy="609600"/>
            </a:xfrm>
            <a:prstGeom prst="wedgeRoundRectCallout">
              <a:avLst>
                <a:gd name="adj1" fmla="val 52083"/>
                <a:gd name="adj2" fmla="val -107032"/>
                <a:gd name="adj3" fmla="val 16667"/>
              </a:avLst>
            </a:prstGeom>
            <a:gradFill rotWithShape="0">
              <a:gsLst>
                <a:gs pos="0">
                  <a:schemeClr val="hlink"/>
                </a:gs>
                <a:gs pos="50000">
                  <a:srgbClr val="FFFFFF"/>
                </a:gs>
                <a:gs pos="100000">
                  <a:schemeClr val="hlink"/>
                </a:gs>
              </a:gsLst>
              <a:lin ang="5400000" scaled="1"/>
            </a:gradFill>
            <a:ln w="38100">
              <a:solidFill>
                <a:srgbClr val="FF7C80"/>
              </a:solidFill>
              <a:miter lim="800000"/>
            </a:ln>
            <a:effectLst/>
          </p:spPr>
          <p:txBody>
            <a:bodyPr/>
            <a:lstStyle/>
            <a:p>
              <a:pPr algn="ctr" eaLnBrk="1" hangingPunct="1">
                <a:defRPr/>
              </a:pPr>
              <a:r>
                <a:rPr kumimoji="1" lang="zh-CN" altLang="en-US" sz="3000" b="1">
                  <a:latin typeface="Times New Roman" panose="02020603050405020304" pitchFamily="18" charset="0"/>
                  <a:ea typeface="楷体_GB2312" pitchFamily="49" charset="-122"/>
                </a:rPr>
                <a:t>周期</a:t>
              </a:r>
            </a:p>
          </p:txBody>
        </p:sp>
        <p:sp>
          <p:nvSpPr>
            <p:cNvPr id="17" name="Text Box 43"/>
            <p:cNvSpPr txBox="1">
              <a:spLocks noChangeArrowheads="1"/>
            </p:cNvSpPr>
            <p:nvPr/>
          </p:nvSpPr>
          <p:spPr bwMode="auto">
            <a:xfrm>
              <a:off x="1697347" y="2552536"/>
              <a:ext cx="954107" cy="553998"/>
            </a:xfrm>
            <a:prstGeom prst="rect">
              <a:avLst/>
            </a:prstGeom>
            <a:gradFill rotWithShape="0">
              <a:gsLst>
                <a:gs pos="0">
                  <a:srgbClr val="FF9900"/>
                </a:gs>
                <a:gs pos="50000">
                  <a:srgbClr val="FFFFFF"/>
                </a:gs>
                <a:gs pos="100000">
                  <a:srgbClr val="FF9900"/>
                </a:gs>
              </a:gsLst>
              <a:lin ang="5400000" scaled="1"/>
            </a:gradFill>
            <a:ln w="28575">
              <a:solidFill>
                <a:srgbClr val="FF3300"/>
              </a:solidFill>
              <a:miter lim="800000"/>
            </a:ln>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状态</a:t>
              </a:r>
            </a:p>
          </p:txBody>
        </p:sp>
        <p:sp>
          <p:nvSpPr>
            <p:cNvPr id="18" name="AutoShape 44"/>
            <p:cNvSpPr/>
            <p:nvPr/>
          </p:nvSpPr>
          <p:spPr bwMode="auto">
            <a:xfrm>
              <a:off x="2745096" y="2030248"/>
              <a:ext cx="304800" cy="1676400"/>
            </a:xfrm>
            <a:prstGeom prst="leftBrace">
              <a:avLst>
                <a:gd name="adj1" fmla="val 45833"/>
                <a:gd name="adj2" fmla="val 50000"/>
              </a:avLst>
            </a:prstGeom>
            <a:noFill/>
            <a:ln w="38100">
              <a:solidFill>
                <a:srgbClr val="006666"/>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19" name="Text Box 45"/>
            <p:cNvSpPr txBox="1">
              <a:spLocks noChangeArrowheads="1"/>
            </p:cNvSpPr>
            <p:nvPr/>
          </p:nvSpPr>
          <p:spPr bwMode="auto">
            <a:xfrm>
              <a:off x="3110222" y="1641311"/>
              <a:ext cx="1971675" cy="553998"/>
            </a:xfrm>
            <a:prstGeom prst="rect">
              <a:avLst/>
            </a:prstGeom>
            <a:gradFill rotWithShape="0">
              <a:gsLst>
                <a:gs pos="0">
                  <a:srgbClr val="FF9900"/>
                </a:gs>
                <a:gs pos="50000">
                  <a:srgbClr val="FFFFFF"/>
                </a:gs>
                <a:gs pos="100000">
                  <a:srgbClr val="FF9900"/>
                </a:gs>
              </a:gsLst>
              <a:lin ang="5400000" scaled="1"/>
            </a:gradFill>
            <a:ln w="28575" algn="ctr">
              <a:solidFill>
                <a:srgbClr val="FF3300"/>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非常返态</a:t>
              </a:r>
            </a:p>
          </p:txBody>
        </p:sp>
        <p:sp>
          <p:nvSpPr>
            <p:cNvPr id="20" name="Text Box 46"/>
            <p:cNvSpPr txBox="1">
              <a:spLocks noChangeArrowheads="1"/>
            </p:cNvSpPr>
            <p:nvPr/>
          </p:nvSpPr>
          <p:spPr bwMode="auto">
            <a:xfrm>
              <a:off x="3126096" y="3401848"/>
              <a:ext cx="1452562" cy="553998"/>
            </a:xfrm>
            <a:prstGeom prst="rect">
              <a:avLst/>
            </a:prstGeom>
            <a:gradFill rotWithShape="0">
              <a:gsLst>
                <a:gs pos="0">
                  <a:srgbClr val="FF9900"/>
                </a:gs>
                <a:gs pos="50000">
                  <a:srgbClr val="FFFFFF"/>
                </a:gs>
                <a:gs pos="100000">
                  <a:srgbClr val="FF9900"/>
                </a:gs>
              </a:gsLst>
              <a:lin ang="5400000" scaled="1"/>
            </a:gradFill>
            <a:ln w="28575" algn="ctr">
              <a:solidFill>
                <a:srgbClr val="FF3300"/>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常返态</a:t>
              </a:r>
            </a:p>
          </p:txBody>
        </p:sp>
        <p:sp>
          <p:nvSpPr>
            <p:cNvPr id="21" name="AutoShape 47"/>
            <p:cNvSpPr/>
            <p:nvPr/>
          </p:nvSpPr>
          <p:spPr bwMode="auto">
            <a:xfrm>
              <a:off x="4573896" y="2792248"/>
              <a:ext cx="304800" cy="1676400"/>
            </a:xfrm>
            <a:prstGeom prst="leftBrace">
              <a:avLst>
                <a:gd name="adj1" fmla="val 45833"/>
                <a:gd name="adj2" fmla="val 50000"/>
              </a:avLst>
            </a:prstGeom>
            <a:noFill/>
            <a:ln w="38100">
              <a:solidFill>
                <a:srgbClr val="006666"/>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2" name="Text Box 48"/>
            <p:cNvSpPr txBox="1">
              <a:spLocks noChangeArrowheads="1"/>
            </p:cNvSpPr>
            <p:nvPr/>
          </p:nvSpPr>
          <p:spPr bwMode="auto">
            <a:xfrm>
              <a:off x="4954897" y="2487448"/>
              <a:ext cx="1927225" cy="553998"/>
            </a:xfrm>
            <a:prstGeom prst="rect">
              <a:avLst/>
            </a:prstGeom>
            <a:gradFill rotWithShape="0">
              <a:gsLst>
                <a:gs pos="0">
                  <a:srgbClr val="FF9900"/>
                </a:gs>
                <a:gs pos="50000">
                  <a:srgbClr val="FFFFFF"/>
                </a:gs>
                <a:gs pos="100000">
                  <a:srgbClr val="FF9900"/>
                </a:gs>
              </a:gsLst>
              <a:lin ang="5400000" scaled="1"/>
            </a:gradFill>
            <a:ln w="28575" algn="ctr">
              <a:solidFill>
                <a:srgbClr val="FF3300"/>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零常返态</a:t>
              </a:r>
            </a:p>
          </p:txBody>
        </p:sp>
        <p:sp>
          <p:nvSpPr>
            <p:cNvPr id="23" name="Text Box 49"/>
            <p:cNvSpPr txBox="1">
              <a:spLocks noChangeArrowheads="1"/>
            </p:cNvSpPr>
            <p:nvPr/>
          </p:nvSpPr>
          <p:spPr bwMode="auto">
            <a:xfrm>
              <a:off x="4954897" y="4011448"/>
              <a:ext cx="1927225" cy="553998"/>
            </a:xfrm>
            <a:prstGeom prst="rect">
              <a:avLst/>
            </a:prstGeom>
            <a:gradFill rotWithShape="0">
              <a:gsLst>
                <a:gs pos="0">
                  <a:srgbClr val="FF9900"/>
                </a:gs>
                <a:gs pos="50000">
                  <a:srgbClr val="FFFFFF"/>
                </a:gs>
                <a:gs pos="100000">
                  <a:srgbClr val="FF9900"/>
                </a:gs>
              </a:gsLst>
              <a:lin ang="5400000" scaled="1"/>
            </a:gradFill>
            <a:ln w="28575" algn="ctr">
              <a:solidFill>
                <a:srgbClr val="FF3300"/>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正常返态</a:t>
              </a:r>
            </a:p>
          </p:txBody>
        </p:sp>
        <p:sp>
          <p:nvSpPr>
            <p:cNvPr id="24" name="AutoShape 50"/>
            <p:cNvSpPr/>
            <p:nvPr/>
          </p:nvSpPr>
          <p:spPr bwMode="auto">
            <a:xfrm>
              <a:off x="6859896" y="3554248"/>
              <a:ext cx="304800" cy="1371600"/>
            </a:xfrm>
            <a:prstGeom prst="leftBrace">
              <a:avLst>
                <a:gd name="adj1" fmla="val 37500"/>
                <a:gd name="adj2" fmla="val 50000"/>
              </a:avLst>
            </a:prstGeom>
            <a:noFill/>
            <a:ln w="38100">
              <a:solidFill>
                <a:srgbClr val="006666"/>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5" name="Text Box 51"/>
            <p:cNvSpPr txBox="1">
              <a:spLocks noChangeArrowheads="1"/>
            </p:cNvSpPr>
            <p:nvPr/>
          </p:nvSpPr>
          <p:spPr bwMode="auto">
            <a:xfrm>
              <a:off x="7164697" y="3249448"/>
              <a:ext cx="1589087" cy="553998"/>
            </a:xfrm>
            <a:prstGeom prst="rect">
              <a:avLst/>
            </a:prstGeom>
            <a:gradFill rotWithShape="0">
              <a:gsLst>
                <a:gs pos="0">
                  <a:srgbClr val="FF9900"/>
                </a:gs>
                <a:gs pos="50000">
                  <a:srgbClr val="FFFFFF"/>
                </a:gs>
                <a:gs pos="100000">
                  <a:srgbClr val="FF9900"/>
                </a:gs>
              </a:gsLst>
              <a:lin ang="5400000" scaled="1"/>
            </a:gradFill>
            <a:ln w="28575" algn="ctr">
              <a:solidFill>
                <a:srgbClr val="FF3300"/>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有周期</a:t>
              </a:r>
            </a:p>
          </p:txBody>
        </p:sp>
        <p:sp>
          <p:nvSpPr>
            <p:cNvPr id="26" name="Text Box 52"/>
            <p:cNvSpPr txBox="1">
              <a:spLocks noChangeArrowheads="1"/>
            </p:cNvSpPr>
            <p:nvPr/>
          </p:nvSpPr>
          <p:spPr bwMode="auto">
            <a:xfrm>
              <a:off x="7240896" y="4621048"/>
              <a:ext cx="1441450" cy="553998"/>
            </a:xfrm>
            <a:prstGeom prst="rect">
              <a:avLst/>
            </a:prstGeom>
            <a:gradFill rotWithShape="0">
              <a:gsLst>
                <a:gs pos="0">
                  <a:srgbClr val="FF9900"/>
                </a:gs>
                <a:gs pos="50000">
                  <a:srgbClr val="FFFFFF"/>
                </a:gs>
                <a:gs pos="100000">
                  <a:srgbClr val="FF9900"/>
                </a:gs>
              </a:gsLst>
              <a:lin ang="5400000" scaled="1"/>
            </a:gradFill>
            <a:ln w="28575" algn="ctr">
              <a:solidFill>
                <a:srgbClr val="FF3300"/>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非周期</a:t>
              </a:r>
            </a:p>
          </p:txBody>
        </p:sp>
        <p:sp>
          <p:nvSpPr>
            <p:cNvPr id="27" name="Line 54"/>
            <p:cNvSpPr>
              <a:spLocks noChangeShapeType="1"/>
            </p:cNvSpPr>
            <p:nvPr/>
          </p:nvSpPr>
          <p:spPr bwMode="auto">
            <a:xfrm>
              <a:off x="8688696" y="4925848"/>
              <a:ext cx="304800" cy="0"/>
            </a:xfrm>
            <a:prstGeom prst="line">
              <a:avLst/>
            </a:prstGeom>
            <a:noFill/>
            <a:ln w="38100">
              <a:solidFill>
                <a:srgbClr val="00666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Text Box 55"/>
            <p:cNvSpPr txBox="1">
              <a:spLocks noChangeArrowheads="1"/>
            </p:cNvSpPr>
            <p:nvPr/>
          </p:nvSpPr>
          <p:spPr bwMode="auto">
            <a:xfrm>
              <a:off x="8993496" y="4613111"/>
              <a:ext cx="1452562" cy="553998"/>
            </a:xfrm>
            <a:prstGeom prst="rect">
              <a:avLst/>
            </a:prstGeom>
            <a:gradFill rotWithShape="0">
              <a:gsLst>
                <a:gs pos="0">
                  <a:srgbClr val="FFCCCC"/>
                </a:gs>
                <a:gs pos="50000">
                  <a:srgbClr val="FFFFFF"/>
                </a:gs>
                <a:gs pos="100000">
                  <a:srgbClr val="FFCCCC"/>
                </a:gs>
              </a:gsLst>
              <a:lin ang="5400000" scaled="1"/>
            </a:gradFill>
            <a:ln w="28575">
              <a:solidFill>
                <a:srgbClr val="CC3300"/>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遍历态</a:t>
              </a:r>
            </a:p>
          </p:txBody>
        </p:sp>
        <p:graphicFrame>
          <p:nvGraphicFramePr>
            <p:cNvPr id="30" name="Object 25"/>
            <p:cNvGraphicFramePr>
              <a:graphicFrameLocks noChangeAspect="1"/>
            </p:cNvGraphicFramePr>
            <p:nvPr/>
          </p:nvGraphicFramePr>
          <p:xfrm>
            <a:off x="3389941" y="4011448"/>
            <a:ext cx="920110" cy="538976"/>
          </p:xfrm>
          <a:graphic>
            <a:graphicData uri="http://schemas.openxmlformats.org/presentationml/2006/ole">
              <mc:AlternateContent xmlns:mc="http://schemas.openxmlformats.org/markup-compatibility/2006">
                <mc:Choice xmlns:v="urn:schemas-microsoft-com:vml" Requires="v">
                  <p:oleObj name="Equation" r:id="rId3" imgW="10668000" imgH="6096000" progId="Equation.DSMT4">
                    <p:embed/>
                  </p:oleObj>
                </mc:Choice>
                <mc:Fallback>
                  <p:oleObj name="Equation" r:id="rId3" imgW="10668000" imgH="6096000" progId="Equation.DSMT4">
                    <p:embed/>
                    <p:pic>
                      <p:nvPicPr>
                        <p:cNvPr id="0" name="Object 25"/>
                        <p:cNvPicPr>
                          <a:picLocks noChangeAspect="1" noChangeArrowheads="1"/>
                        </p:cNvPicPr>
                        <p:nvPr/>
                      </p:nvPicPr>
                      <p:blipFill>
                        <a:blip r:embed="rId4"/>
                        <a:srcRect/>
                        <a:stretch>
                          <a:fillRect/>
                        </a:stretch>
                      </p:blipFill>
                      <p:spPr bwMode="auto">
                        <a:xfrm>
                          <a:off x="3389941" y="4011448"/>
                          <a:ext cx="920110" cy="538976"/>
                        </a:xfrm>
                        <a:prstGeom prst="rect">
                          <a:avLst/>
                        </a:prstGeom>
                        <a:noFill/>
                        <a:ln>
                          <a:noFill/>
                        </a:ln>
                      </p:spPr>
                    </p:pic>
                  </p:oleObj>
                </mc:Fallback>
              </mc:AlternateContent>
            </a:graphicData>
          </a:graphic>
        </p:graphicFrame>
        <p:graphicFrame>
          <p:nvGraphicFramePr>
            <p:cNvPr id="31" name="Object 25"/>
            <p:cNvGraphicFramePr>
              <a:graphicFrameLocks noChangeAspect="1"/>
            </p:cNvGraphicFramePr>
            <p:nvPr/>
          </p:nvGraphicFramePr>
          <p:xfrm>
            <a:off x="3404507" y="2195309"/>
            <a:ext cx="844162" cy="494488"/>
          </p:xfrm>
          <a:graphic>
            <a:graphicData uri="http://schemas.openxmlformats.org/presentationml/2006/ole">
              <mc:AlternateContent xmlns:mc="http://schemas.openxmlformats.org/markup-compatibility/2006">
                <mc:Choice xmlns:v="urn:schemas-microsoft-com:vml" Requires="v">
                  <p:oleObj name="Equation" r:id="rId5" imgW="10668000" imgH="6096000" progId="Equation.DSMT4">
                    <p:embed/>
                  </p:oleObj>
                </mc:Choice>
                <mc:Fallback>
                  <p:oleObj name="Equation" r:id="rId5" imgW="10668000" imgH="6096000" progId="Equation.DSMT4">
                    <p:embed/>
                    <p:pic>
                      <p:nvPicPr>
                        <p:cNvPr id="0" name="Object 25"/>
                        <p:cNvPicPr>
                          <a:picLocks noChangeAspect="1" noChangeArrowheads="1"/>
                        </p:cNvPicPr>
                        <p:nvPr/>
                      </p:nvPicPr>
                      <p:blipFill>
                        <a:blip r:embed="rId6"/>
                        <a:srcRect/>
                        <a:stretch>
                          <a:fillRect/>
                        </a:stretch>
                      </p:blipFill>
                      <p:spPr bwMode="auto">
                        <a:xfrm>
                          <a:off x="3404507" y="2195309"/>
                          <a:ext cx="844162" cy="494488"/>
                        </a:xfrm>
                        <a:prstGeom prst="rect">
                          <a:avLst/>
                        </a:prstGeom>
                        <a:noFill/>
                        <a:ln>
                          <a:noFill/>
                        </a:ln>
                      </p:spPr>
                    </p:pic>
                  </p:oleObj>
                </mc:Fallback>
              </mc:AlternateContent>
            </a:graphicData>
          </a:graphic>
        </p:graphicFrame>
        <p:graphicFrame>
          <p:nvGraphicFramePr>
            <p:cNvPr id="34" name="Object 25"/>
            <p:cNvGraphicFramePr>
              <a:graphicFrameLocks noChangeAspect="1"/>
            </p:cNvGraphicFramePr>
            <p:nvPr/>
          </p:nvGraphicFramePr>
          <p:xfrm>
            <a:off x="5349875" y="3127375"/>
            <a:ext cx="1109663" cy="493713"/>
          </p:xfrm>
          <a:graphic>
            <a:graphicData uri="http://schemas.openxmlformats.org/presentationml/2006/ole">
              <mc:AlternateContent xmlns:mc="http://schemas.openxmlformats.org/markup-compatibility/2006">
                <mc:Choice xmlns:v="urn:schemas-microsoft-com:vml" Requires="v">
                  <p:oleObj name="Equation" r:id="rId7" imgW="14020800" imgH="6096000" progId="Equation.DSMT4">
                    <p:embed/>
                  </p:oleObj>
                </mc:Choice>
                <mc:Fallback>
                  <p:oleObj name="Equation" r:id="rId7" imgW="14020800" imgH="6096000" progId="Equation.DSMT4">
                    <p:embed/>
                    <p:pic>
                      <p:nvPicPr>
                        <p:cNvPr id="0" name="Object 25"/>
                        <p:cNvPicPr>
                          <a:picLocks noChangeAspect="1" noChangeArrowheads="1"/>
                        </p:cNvPicPr>
                        <p:nvPr/>
                      </p:nvPicPr>
                      <p:blipFill>
                        <a:blip r:embed="rId8"/>
                        <a:srcRect/>
                        <a:stretch>
                          <a:fillRect/>
                        </a:stretch>
                      </p:blipFill>
                      <p:spPr bwMode="auto">
                        <a:xfrm>
                          <a:off x="5349875" y="3127375"/>
                          <a:ext cx="1109663" cy="493713"/>
                        </a:xfrm>
                        <a:prstGeom prst="rect">
                          <a:avLst/>
                        </a:prstGeom>
                        <a:noFill/>
                        <a:ln>
                          <a:noFill/>
                        </a:ln>
                      </p:spPr>
                    </p:pic>
                  </p:oleObj>
                </mc:Fallback>
              </mc:AlternateContent>
            </a:graphicData>
          </a:graphic>
        </p:graphicFrame>
        <p:graphicFrame>
          <p:nvGraphicFramePr>
            <p:cNvPr id="35" name="Object 25"/>
            <p:cNvGraphicFramePr>
              <a:graphicFrameLocks noChangeAspect="1"/>
            </p:cNvGraphicFramePr>
            <p:nvPr/>
          </p:nvGraphicFramePr>
          <p:xfrm>
            <a:off x="5358915" y="4550424"/>
            <a:ext cx="1109663" cy="493713"/>
          </p:xfrm>
          <a:graphic>
            <a:graphicData uri="http://schemas.openxmlformats.org/presentationml/2006/ole">
              <mc:AlternateContent xmlns:mc="http://schemas.openxmlformats.org/markup-compatibility/2006">
                <mc:Choice xmlns:v="urn:schemas-microsoft-com:vml" Requires="v">
                  <p:oleObj name="Equation" r:id="rId9" imgW="14020800" imgH="6096000" progId="Equation.DSMT4">
                    <p:embed/>
                  </p:oleObj>
                </mc:Choice>
                <mc:Fallback>
                  <p:oleObj name="Equation" r:id="rId9" imgW="14020800" imgH="6096000" progId="Equation.DSMT4">
                    <p:embed/>
                    <p:pic>
                      <p:nvPicPr>
                        <p:cNvPr id="0" name="Object 25"/>
                        <p:cNvPicPr>
                          <a:picLocks noChangeAspect="1" noChangeArrowheads="1"/>
                        </p:cNvPicPr>
                        <p:nvPr/>
                      </p:nvPicPr>
                      <p:blipFill>
                        <a:blip r:embed="rId10"/>
                        <a:srcRect/>
                        <a:stretch>
                          <a:fillRect/>
                        </a:stretch>
                      </p:blipFill>
                      <p:spPr bwMode="auto">
                        <a:xfrm>
                          <a:off x="5358915" y="4550424"/>
                          <a:ext cx="1109663" cy="493713"/>
                        </a:xfrm>
                        <a:prstGeom prst="rect">
                          <a:avLst/>
                        </a:prstGeom>
                        <a:noFill/>
                        <a:ln>
                          <a:noFill/>
                        </a:ln>
                      </p:spPr>
                    </p:pic>
                  </p:oleObj>
                </mc:Fallback>
              </mc:AlternateContent>
            </a:graphicData>
          </a:graphic>
        </p:graphicFrame>
        <p:graphicFrame>
          <p:nvGraphicFramePr>
            <p:cNvPr id="36" name="Object 25"/>
            <p:cNvGraphicFramePr>
              <a:graphicFrameLocks noChangeAspect="1"/>
            </p:cNvGraphicFramePr>
            <p:nvPr/>
          </p:nvGraphicFramePr>
          <p:xfrm>
            <a:off x="7439025" y="3784600"/>
            <a:ext cx="795338" cy="493713"/>
          </p:xfrm>
          <a:graphic>
            <a:graphicData uri="http://schemas.openxmlformats.org/presentationml/2006/ole">
              <mc:AlternateContent xmlns:mc="http://schemas.openxmlformats.org/markup-compatibility/2006">
                <mc:Choice xmlns:v="urn:schemas-microsoft-com:vml" Requires="v">
                  <p:oleObj name="Equation" r:id="rId11" imgW="10058400" imgH="6096000" progId="Equation.DSMT4">
                    <p:embed/>
                  </p:oleObj>
                </mc:Choice>
                <mc:Fallback>
                  <p:oleObj name="Equation" r:id="rId11" imgW="10058400" imgH="6096000" progId="Equation.DSMT4">
                    <p:embed/>
                    <p:pic>
                      <p:nvPicPr>
                        <p:cNvPr id="0" name="Object 25"/>
                        <p:cNvPicPr>
                          <a:picLocks noChangeAspect="1" noChangeArrowheads="1"/>
                        </p:cNvPicPr>
                        <p:nvPr/>
                      </p:nvPicPr>
                      <p:blipFill>
                        <a:blip r:embed="rId12"/>
                        <a:srcRect/>
                        <a:stretch>
                          <a:fillRect/>
                        </a:stretch>
                      </p:blipFill>
                      <p:spPr bwMode="auto">
                        <a:xfrm>
                          <a:off x="7439025" y="3784600"/>
                          <a:ext cx="795338" cy="493713"/>
                        </a:xfrm>
                        <a:prstGeom prst="rect">
                          <a:avLst/>
                        </a:prstGeom>
                        <a:noFill/>
                        <a:ln>
                          <a:noFill/>
                        </a:ln>
                      </p:spPr>
                    </p:pic>
                  </p:oleObj>
                </mc:Fallback>
              </mc:AlternateContent>
            </a:graphicData>
          </a:graphic>
        </p:graphicFrame>
        <p:graphicFrame>
          <p:nvGraphicFramePr>
            <p:cNvPr id="37" name="Object 25"/>
            <p:cNvGraphicFramePr>
              <a:graphicFrameLocks noChangeAspect="1"/>
            </p:cNvGraphicFramePr>
            <p:nvPr/>
          </p:nvGraphicFramePr>
          <p:xfrm>
            <a:off x="7483782" y="5167109"/>
            <a:ext cx="795338" cy="493713"/>
          </p:xfrm>
          <a:graphic>
            <a:graphicData uri="http://schemas.openxmlformats.org/presentationml/2006/ole">
              <mc:AlternateContent xmlns:mc="http://schemas.openxmlformats.org/markup-compatibility/2006">
                <mc:Choice xmlns:v="urn:schemas-microsoft-com:vml" Requires="v">
                  <p:oleObj name="Equation" r:id="rId13" imgW="10058400" imgH="6096000" progId="Equation.DSMT4">
                    <p:embed/>
                  </p:oleObj>
                </mc:Choice>
                <mc:Fallback>
                  <p:oleObj name="Equation" r:id="rId13" imgW="10058400" imgH="6096000" progId="Equation.DSMT4">
                    <p:embed/>
                    <p:pic>
                      <p:nvPicPr>
                        <p:cNvPr id="0" name="Object 25"/>
                        <p:cNvPicPr>
                          <a:picLocks noChangeAspect="1" noChangeArrowheads="1"/>
                        </p:cNvPicPr>
                        <p:nvPr/>
                      </p:nvPicPr>
                      <p:blipFill>
                        <a:blip r:embed="rId14"/>
                        <a:srcRect/>
                        <a:stretch>
                          <a:fillRect/>
                        </a:stretch>
                      </p:blipFill>
                      <p:spPr bwMode="auto">
                        <a:xfrm>
                          <a:off x="7483782" y="5167109"/>
                          <a:ext cx="795338" cy="493713"/>
                        </a:xfrm>
                        <a:prstGeom prst="rect">
                          <a:avLst/>
                        </a:prstGeom>
                        <a:noFill/>
                        <a:ln>
                          <a:noFill/>
                        </a:ln>
                      </p:spPr>
                    </p:pic>
                  </p:oleObj>
                </mc:Fallback>
              </mc:AlternateContent>
            </a:graphicData>
          </a:graphic>
        </p:graphicFrame>
      </p:grpSp>
      <p:grpSp>
        <p:nvGrpSpPr>
          <p:cNvPr id="32" name="组合 36"/>
          <p:cNvGrpSpPr/>
          <p:nvPr/>
        </p:nvGrpSpPr>
        <p:grpSpPr bwMode="auto">
          <a:xfrm>
            <a:off x="9600321" y="6477281"/>
            <a:ext cx="2438400" cy="287338"/>
            <a:chOff x="6705600" y="4841875"/>
            <a:chExt cx="2438400" cy="287338"/>
          </a:xfrm>
        </p:grpSpPr>
        <p:sp>
          <p:nvSpPr>
            <p:cNvPr id="33"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38"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39"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40"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41"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42"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43" name="直接连接符 42"/>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 Box 13"/>
          <p:cNvSpPr txBox="1">
            <a:spLocks noChangeArrowheads="1"/>
          </p:cNvSpPr>
          <p:nvPr>
            <p:custDataLst>
              <p:tags r:id="rId1"/>
            </p:custDataLst>
          </p:nvPr>
        </p:nvSpPr>
        <p:spPr bwMode="auto">
          <a:xfrm>
            <a:off x="7323763" y="694120"/>
            <a:ext cx="4716356" cy="584775"/>
          </a:xfrm>
          <a:prstGeom prst="rect">
            <a:avLst/>
          </a:prstGeom>
          <a:noFill/>
          <a:ln w="38100">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200" b="1">
                <a:solidFill>
                  <a:srgbClr val="000066"/>
                </a:solidFill>
                <a:latin typeface="Times New Roman" panose="02020603050405020304" pitchFamily="18" charset="0"/>
                <a:ea typeface="黑体" panose="02010609060101010101" pitchFamily="49" charset="-122"/>
              </a:rPr>
              <a:t>以三个层次区分状态类型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5439" y="500063"/>
            <a:ext cx="8901111" cy="5889625"/>
            <a:chOff x="1595439" y="500063"/>
            <a:chExt cx="8901111" cy="5889625"/>
          </a:xfrm>
        </p:grpSpPr>
        <p:sp>
          <p:nvSpPr>
            <p:cNvPr id="14349" name="Text Box 13"/>
            <p:cNvSpPr txBox="1">
              <a:spLocks noChangeArrowheads="1"/>
            </p:cNvSpPr>
            <p:nvPr/>
          </p:nvSpPr>
          <p:spPr bwMode="auto">
            <a:xfrm>
              <a:off x="3738564" y="500063"/>
              <a:ext cx="5214937" cy="584200"/>
            </a:xfrm>
            <a:prstGeom prst="rect">
              <a:avLst/>
            </a:prstGeom>
            <a:noFill/>
            <a:ln w="38100">
              <a:solidFill>
                <a:schemeClr val="accent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200" b="1">
                  <a:solidFill>
                    <a:srgbClr val="000066"/>
                  </a:solidFill>
                  <a:latin typeface="Times New Roman" panose="02020603050405020304" pitchFamily="18" charset="0"/>
                  <a:ea typeface="黑体" panose="02010609060101010101" pitchFamily="49" charset="-122"/>
                </a:rPr>
                <a:t>用返回概率来判别状态类型</a:t>
              </a:r>
            </a:p>
          </p:txBody>
        </p:sp>
        <p:sp>
          <p:nvSpPr>
            <p:cNvPr id="14379" name="Text Box 43"/>
            <p:cNvSpPr txBox="1">
              <a:spLocks noChangeArrowheads="1"/>
            </p:cNvSpPr>
            <p:nvPr/>
          </p:nvSpPr>
          <p:spPr bwMode="auto">
            <a:xfrm>
              <a:off x="1595439" y="2306638"/>
              <a:ext cx="954107" cy="553998"/>
            </a:xfrm>
            <a:prstGeom prst="rect">
              <a:avLst/>
            </a:prstGeom>
            <a:gradFill rotWithShape="0">
              <a:gsLst>
                <a:gs pos="0">
                  <a:srgbClr val="FF9900"/>
                </a:gs>
                <a:gs pos="50000">
                  <a:srgbClr val="FFFFFF"/>
                </a:gs>
                <a:gs pos="100000">
                  <a:srgbClr val="FF9900"/>
                </a:gs>
              </a:gsLst>
              <a:lin ang="5400000" scaled="1"/>
            </a:gradFill>
            <a:ln w="28575">
              <a:solidFill>
                <a:srgbClr val="FF3300"/>
              </a:solidFill>
              <a:miter lim="800000"/>
            </a:ln>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状态</a:t>
              </a:r>
            </a:p>
          </p:txBody>
        </p:sp>
        <p:sp>
          <p:nvSpPr>
            <p:cNvPr id="14380" name="AutoShape 44"/>
            <p:cNvSpPr/>
            <p:nvPr/>
          </p:nvSpPr>
          <p:spPr bwMode="auto">
            <a:xfrm>
              <a:off x="2643188" y="1784350"/>
              <a:ext cx="304800" cy="1676400"/>
            </a:xfrm>
            <a:prstGeom prst="leftBrace">
              <a:avLst>
                <a:gd name="adj1" fmla="val 45833"/>
                <a:gd name="adj2" fmla="val 50000"/>
              </a:avLst>
            </a:prstGeom>
            <a:noFill/>
            <a:ln w="38100">
              <a:solidFill>
                <a:srgbClr val="006666"/>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14381" name="Text Box 45"/>
            <p:cNvSpPr txBox="1">
              <a:spLocks noChangeArrowheads="1"/>
            </p:cNvSpPr>
            <p:nvPr/>
          </p:nvSpPr>
          <p:spPr bwMode="auto">
            <a:xfrm>
              <a:off x="2986088" y="1357314"/>
              <a:ext cx="1752600" cy="554037"/>
            </a:xfrm>
            <a:prstGeom prst="rect">
              <a:avLst/>
            </a:prstGeom>
            <a:gradFill rotWithShape="0">
              <a:gsLst>
                <a:gs pos="0">
                  <a:srgbClr val="FF9900"/>
                </a:gs>
                <a:gs pos="50000">
                  <a:srgbClr val="FFFFFF"/>
                </a:gs>
                <a:gs pos="100000">
                  <a:srgbClr val="FF9900"/>
                </a:gs>
              </a:gsLst>
              <a:lin ang="5400000" scaled="1"/>
            </a:gradFill>
            <a:ln w="28575" algn="ctr">
              <a:solidFill>
                <a:srgbClr val="FF3300"/>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非常返态</a:t>
              </a:r>
            </a:p>
          </p:txBody>
        </p:sp>
        <p:sp>
          <p:nvSpPr>
            <p:cNvPr id="14382" name="Text Box 46"/>
            <p:cNvSpPr txBox="1">
              <a:spLocks noChangeArrowheads="1"/>
            </p:cNvSpPr>
            <p:nvPr/>
          </p:nvSpPr>
          <p:spPr bwMode="auto">
            <a:xfrm>
              <a:off x="2986088" y="3143250"/>
              <a:ext cx="1452562" cy="553998"/>
            </a:xfrm>
            <a:prstGeom prst="rect">
              <a:avLst/>
            </a:prstGeom>
            <a:gradFill rotWithShape="0">
              <a:gsLst>
                <a:gs pos="0">
                  <a:srgbClr val="FF9900"/>
                </a:gs>
                <a:gs pos="50000">
                  <a:srgbClr val="FFFFFF"/>
                </a:gs>
                <a:gs pos="100000">
                  <a:srgbClr val="FF9900"/>
                </a:gs>
              </a:gsLst>
              <a:lin ang="5400000" scaled="1"/>
            </a:gradFill>
            <a:ln w="28575" algn="ctr">
              <a:solidFill>
                <a:srgbClr val="FF3300"/>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常返态</a:t>
              </a:r>
            </a:p>
          </p:txBody>
        </p:sp>
        <p:sp>
          <p:nvSpPr>
            <p:cNvPr id="14383" name="AutoShape 47"/>
            <p:cNvSpPr/>
            <p:nvPr/>
          </p:nvSpPr>
          <p:spPr bwMode="auto">
            <a:xfrm>
              <a:off x="4843463" y="2714625"/>
              <a:ext cx="304800" cy="1676400"/>
            </a:xfrm>
            <a:prstGeom prst="leftBrace">
              <a:avLst>
                <a:gd name="adj1" fmla="val 45833"/>
                <a:gd name="adj2" fmla="val 50000"/>
              </a:avLst>
            </a:prstGeom>
            <a:noFill/>
            <a:ln w="38100">
              <a:solidFill>
                <a:srgbClr val="006666"/>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14384" name="Text Box 48"/>
            <p:cNvSpPr txBox="1">
              <a:spLocks noChangeArrowheads="1"/>
            </p:cNvSpPr>
            <p:nvPr/>
          </p:nvSpPr>
          <p:spPr bwMode="auto">
            <a:xfrm>
              <a:off x="5200651" y="2214563"/>
              <a:ext cx="1927225" cy="553998"/>
            </a:xfrm>
            <a:prstGeom prst="rect">
              <a:avLst/>
            </a:prstGeom>
            <a:gradFill rotWithShape="0">
              <a:gsLst>
                <a:gs pos="0">
                  <a:srgbClr val="FF9900"/>
                </a:gs>
                <a:gs pos="50000">
                  <a:srgbClr val="FFFFFF"/>
                </a:gs>
                <a:gs pos="100000">
                  <a:srgbClr val="FF9900"/>
                </a:gs>
              </a:gsLst>
              <a:lin ang="5400000" scaled="1"/>
            </a:gradFill>
            <a:ln w="28575" algn="ctr">
              <a:solidFill>
                <a:srgbClr val="FF3300"/>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零常返态</a:t>
              </a:r>
            </a:p>
          </p:txBody>
        </p:sp>
        <p:sp>
          <p:nvSpPr>
            <p:cNvPr id="14385" name="Text Box 49"/>
            <p:cNvSpPr txBox="1">
              <a:spLocks noChangeArrowheads="1"/>
            </p:cNvSpPr>
            <p:nvPr/>
          </p:nvSpPr>
          <p:spPr bwMode="auto">
            <a:xfrm>
              <a:off x="5167314" y="4286250"/>
              <a:ext cx="1824037" cy="554038"/>
            </a:xfrm>
            <a:prstGeom prst="rect">
              <a:avLst/>
            </a:prstGeom>
            <a:gradFill rotWithShape="0">
              <a:gsLst>
                <a:gs pos="0">
                  <a:srgbClr val="FF9900"/>
                </a:gs>
                <a:gs pos="50000">
                  <a:srgbClr val="FFFFFF"/>
                </a:gs>
                <a:gs pos="100000">
                  <a:srgbClr val="FF9900"/>
                </a:gs>
              </a:gsLst>
              <a:lin ang="5400000" scaled="1"/>
            </a:gradFill>
            <a:ln w="28575" algn="ctr">
              <a:solidFill>
                <a:srgbClr val="FF3300"/>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正常返态</a:t>
              </a:r>
            </a:p>
          </p:txBody>
        </p:sp>
        <p:sp>
          <p:nvSpPr>
            <p:cNvPr id="14386" name="AutoShape 50"/>
            <p:cNvSpPr/>
            <p:nvPr/>
          </p:nvSpPr>
          <p:spPr bwMode="auto">
            <a:xfrm>
              <a:off x="6953250" y="3843338"/>
              <a:ext cx="304800" cy="1371600"/>
            </a:xfrm>
            <a:prstGeom prst="leftBrace">
              <a:avLst>
                <a:gd name="adj1" fmla="val 37500"/>
                <a:gd name="adj2" fmla="val 50000"/>
              </a:avLst>
            </a:prstGeom>
            <a:noFill/>
            <a:ln w="38100">
              <a:solidFill>
                <a:srgbClr val="006666"/>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14387" name="Text Box 51"/>
            <p:cNvSpPr txBox="1">
              <a:spLocks noChangeArrowheads="1"/>
            </p:cNvSpPr>
            <p:nvPr/>
          </p:nvSpPr>
          <p:spPr bwMode="auto">
            <a:xfrm>
              <a:off x="7239000" y="3565525"/>
              <a:ext cx="1143000" cy="554038"/>
            </a:xfrm>
            <a:prstGeom prst="rect">
              <a:avLst/>
            </a:prstGeom>
            <a:gradFill rotWithShape="0">
              <a:gsLst>
                <a:gs pos="0">
                  <a:srgbClr val="FF9900"/>
                </a:gs>
                <a:gs pos="50000">
                  <a:srgbClr val="FFFFFF"/>
                </a:gs>
                <a:gs pos="100000">
                  <a:srgbClr val="FF9900"/>
                </a:gs>
              </a:gsLst>
              <a:lin ang="5400000" scaled="1"/>
            </a:gradFill>
            <a:ln w="28575" algn="ctr">
              <a:solidFill>
                <a:srgbClr val="FF3300"/>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周期</a:t>
              </a:r>
            </a:p>
          </p:txBody>
        </p:sp>
        <p:sp>
          <p:nvSpPr>
            <p:cNvPr id="14388" name="Text Box 52"/>
            <p:cNvSpPr txBox="1">
              <a:spLocks noChangeArrowheads="1"/>
            </p:cNvSpPr>
            <p:nvPr/>
          </p:nvSpPr>
          <p:spPr bwMode="auto">
            <a:xfrm>
              <a:off x="7297738" y="4851400"/>
              <a:ext cx="1441450" cy="553998"/>
            </a:xfrm>
            <a:prstGeom prst="rect">
              <a:avLst/>
            </a:prstGeom>
            <a:gradFill rotWithShape="0">
              <a:gsLst>
                <a:gs pos="0">
                  <a:srgbClr val="FF9900"/>
                </a:gs>
                <a:gs pos="50000">
                  <a:srgbClr val="FFFFFF"/>
                </a:gs>
                <a:gs pos="100000">
                  <a:srgbClr val="FF9900"/>
                </a:gs>
              </a:gsLst>
              <a:lin ang="5400000" scaled="1"/>
            </a:gradFill>
            <a:ln w="28575" algn="ctr">
              <a:solidFill>
                <a:srgbClr val="FF3300"/>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非周期</a:t>
              </a:r>
            </a:p>
          </p:txBody>
        </p:sp>
        <p:sp>
          <p:nvSpPr>
            <p:cNvPr id="14390" name="Line 54"/>
            <p:cNvSpPr>
              <a:spLocks noChangeShapeType="1"/>
            </p:cNvSpPr>
            <p:nvPr/>
          </p:nvSpPr>
          <p:spPr bwMode="auto">
            <a:xfrm>
              <a:off x="8739188" y="5164138"/>
              <a:ext cx="304800" cy="0"/>
            </a:xfrm>
            <a:prstGeom prst="line">
              <a:avLst/>
            </a:prstGeom>
            <a:noFill/>
            <a:ln w="38100">
              <a:solidFill>
                <a:srgbClr val="00666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91" name="Text Box 55"/>
            <p:cNvSpPr txBox="1">
              <a:spLocks noChangeArrowheads="1"/>
            </p:cNvSpPr>
            <p:nvPr/>
          </p:nvSpPr>
          <p:spPr bwMode="auto">
            <a:xfrm>
              <a:off x="9043988" y="4851400"/>
              <a:ext cx="1452562" cy="553998"/>
            </a:xfrm>
            <a:prstGeom prst="rect">
              <a:avLst/>
            </a:prstGeom>
            <a:gradFill rotWithShape="0">
              <a:gsLst>
                <a:gs pos="0">
                  <a:srgbClr val="FFCCCC"/>
                </a:gs>
                <a:gs pos="50000">
                  <a:srgbClr val="FFFFFF"/>
                </a:gs>
                <a:gs pos="100000">
                  <a:srgbClr val="FFCCCC"/>
                </a:gs>
              </a:gsLst>
              <a:lin ang="5400000" scaled="1"/>
            </a:gradFill>
            <a:ln w="28575">
              <a:solidFill>
                <a:srgbClr val="CC3300"/>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楷体_GB2312" pitchFamily="49" charset="-122"/>
                </a:rPr>
                <a:t>遍历态</a:t>
              </a:r>
            </a:p>
          </p:txBody>
        </p:sp>
        <p:graphicFrame>
          <p:nvGraphicFramePr>
            <p:cNvPr id="71691" name="Object 11"/>
            <p:cNvGraphicFramePr>
              <a:graphicFrameLocks noChangeAspect="1"/>
            </p:cNvGraphicFramePr>
            <p:nvPr/>
          </p:nvGraphicFramePr>
          <p:xfrm>
            <a:off x="2986088" y="1857376"/>
            <a:ext cx="2000250" cy="957263"/>
          </p:xfrm>
          <a:graphic>
            <a:graphicData uri="http://schemas.openxmlformats.org/presentationml/2006/ole">
              <mc:AlternateContent xmlns:mc="http://schemas.openxmlformats.org/markup-compatibility/2006">
                <mc:Choice xmlns:v="urn:schemas-microsoft-com:vml" Requires="v">
                  <p:oleObj name="公式" r:id="rId2" imgW="520700" imgH="248920" progId="Equation.3">
                    <p:embed/>
                  </p:oleObj>
                </mc:Choice>
                <mc:Fallback>
                  <p:oleObj name="公式" r:id="rId2" imgW="520700" imgH="248920" progId="Equation.3">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88" y="1857376"/>
                          <a:ext cx="200025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11"/>
            <p:cNvGraphicFramePr>
              <a:graphicFrameLocks noChangeAspect="1"/>
            </p:cNvGraphicFramePr>
            <p:nvPr/>
          </p:nvGraphicFramePr>
          <p:xfrm>
            <a:off x="2771775" y="3714751"/>
            <a:ext cx="2000250" cy="957263"/>
          </p:xfrm>
          <a:graphic>
            <a:graphicData uri="http://schemas.openxmlformats.org/presentationml/2006/ole">
              <mc:AlternateContent xmlns:mc="http://schemas.openxmlformats.org/markup-compatibility/2006">
                <mc:Choice xmlns:v="urn:schemas-microsoft-com:vml" Requires="v">
                  <p:oleObj name="公式" r:id="rId4" imgW="520700" imgH="248920" progId="Equation.3">
                    <p:embed/>
                  </p:oleObj>
                </mc:Choice>
                <mc:Fallback>
                  <p:oleObj name="公式" r:id="rId4" imgW="520700" imgH="24892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3714751"/>
                          <a:ext cx="200025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5" name="Object 25"/>
            <p:cNvGraphicFramePr>
              <a:graphicFrameLocks noChangeAspect="1"/>
            </p:cNvGraphicFramePr>
            <p:nvPr/>
          </p:nvGraphicFramePr>
          <p:xfrm>
            <a:off x="5129213" y="2846389"/>
            <a:ext cx="2000250" cy="725487"/>
          </p:xfrm>
          <a:graphic>
            <a:graphicData uri="http://schemas.openxmlformats.org/presentationml/2006/ole">
              <mc:AlternateContent xmlns:mc="http://schemas.openxmlformats.org/markup-compatibility/2006">
                <mc:Choice xmlns:v="urn:schemas-microsoft-com:vml" Requires="v">
                  <p:oleObj name="公式" r:id="rId6" imgW="474345" imgH="167640" progId="Equation.3">
                    <p:embed/>
                  </p:oleObj>
                </mc:Choice>
                <mc:Fallback>
                  <p:oleObj name="公式" r:id="rId6" imgW="474345" imgH="167640" progId="Equation.3">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9213" y="2846389"/>
                          <a:ext cx="200025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5"/>
            <p:cNvGraphicFramePr>
              <a:graphicFrameLocks noChangeAspect="1"/>
            </p:cNvGraphicFramePr>
            <p:nvPr/>
          </p:nvGraphicFramePr>
          <p:xfrm>
            <a:off x="5230814" y="4929189"/>
            <a:ext cx="1970087" cy="714375"/>
          </p:xfrm>
          <a:graphic>
            <a:graphicData uri="http://schemas.openxmlformats.org/presentationml/2006/ole">
              <mc:AlternateContent xmlns:mc="http://schemas.openxmlformats.org/markup-compatibility/2006">
                <mc:Choice xmlns:v="urn:schemas-microsoft-com:vml" Requires="v">
                  <p:oleObj name="公式" r:id="rId8" imgW="474345" imgH="167640" progId="Equation.3">
                    <p:embed/>
                  </p:oleObj>
                </mc:Choice>
                <mc:Fallback>
                  <p:oleObj name="公式" r:id="rId8" imgW="474345" imgH="167640"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0814" y="4929189"/>
                          <a:ext cx="1970087"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16" name="Object 36"/>
            <p:cNvGraphicFramePr>
              <a:graphicFrameLocks noChangeAspect="1"/>
            </p:cNvGraphicFramePr>
            <p:nvPr/>
          </p:nvGraphicFramePr>
          <p:xfrm>
            <a:off x="7381876" y="5429250"/>
            <a:ext cx="2428875" cy="960438"/>
          </p:xfrm>
          <a:graphic>
            <a:graphicData uri="http://schemas.openxmlformats.org/presentationml/2006/ole">
              <mc:AlternateContent xmlns:mc="http://schemas.openxmlformats.org/markup-compatibility/2006">
                <mc:Choice xmlns:v="urn:schemas-microsoft-com:vml" Requires="v">
                  <p:oleObj name="公式" r:id="rId10" imgW="688975" imgH="266065" progId="Equation.3">
                    <p:embed/>
                  </p:oleObj>
                </mc:Choice>
                <mc:Fallback>
                  <p:oleObj name="公式" r:id="rId10" imgW="688975" imgH="266065" progId="Equation.3">
                    <p:embed/>
                    <p:pic>
                      <p:nvPicPr>
                        <p:cNvPr id="0"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81876" y="5429250"/>
                          <a:ext cx="2428875"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1" name="组合 36"/>
          <p:cNvGrpSpPr/>
          <p:nvPr/>
        </p:nvGrpSpPr>
        <p:grpSpPr bwMode="auto">
          <a:xfrm>
            <a:off x="9600321" y="6477281"/>
            <a:ext cx="2438400" cy="287338"/>
            <a:chOff x="6705600" y="4841875"/>
            <a:chExt cx="2438400" cy="287338"/>
          </a:xfrm>
        </p:grpSpPr>
        <p:sp>
          <p:nvSpPr>
            <p:cNvPr id="22"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23"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24"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26"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28"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29"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30" name="直接连接符 29"/>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Text Box 7"/>
          <p:cNvSpPr txBox="1">
            <a:spLocks noChangeArrowheads="1"/>
          </p:cNvSpPr>
          <p:nvPr/>
        </p:nvSpPr>
        <p:spPr bwMode="auto">
          <a:xfrm>
            <a:off x="2439848" y="1232087"/>
            <a:ext cx="7632700" cy="12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lnSpc>
                <a:spcPct val="120000"/>
              </a:lnSpc>
              <a:spcBef>
                <a:spcPct val="0"/>
              </a:spcBef>
              <a:buClrTx/>
              <a:buSzTx/>
              <a:buFontTx/>
              <a:buNone/>
            </a:pP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齐次马氏链的状态空间可唯一地分解成有限个或可列多个不相交的状态子集之并</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9944" name="Text Box 8"/>
          <p:cNvSpPr txBox="1">
            <a:spLocks noChangeArrowheads="1"/>
          </p:cNvSpPr>
          <p:nvPr/>
        </p:nvSpPr>
        <p:spPr bwMode="auto">
          <a:xfrm>
            <a:off x="688635" y="1306921"/>
            <a:ext cx="21590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分解定理</a:t>
            </a:r>
          </a:p>
        </p:txBody>
      </p:sp>
      <p:sp>
        <p:nvSpPr>
          <p:cNvPr id="39945" name="Text Box 9"/>
          <p:cNvSpPr txBox="1">
            <a:spLocks noChangeArrowheads="1"/>
          </p:cNvSpPr>
          <p:nvPr/>
        </p:nvSpPr>
        <p:spPr bwMode="auto">
          <a:xfrm>
            <a:off x="3951148" y="2710050"/>
            <a:ext cx="430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lang="en-US" altLang="zh-CN" sz="3200" b="1" i="1" dirty="0">
                <a:latin typeface="Times New Roman" panose="02020603050405020304" pitchFamily="18" charset="0"/>
                <a:ea typeface="楷体" panose="02010609060101010101" pitchFamily="49" charset="-122"/>
                <a:cs typeface="Times New Roman" panose="02020603050405020304" pitchFamily="18" charset="0"/>
              </a:rPr>
              <a:t>E</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sz="3200" b="1"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sz="3200" b="1"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9946" name="Text Box 10"/>
          <p:cNvSpPr txBox="1">
            <a:spLocks noChangeArrowheads="1"/>
          </p:cNvSpPr>
          <p:nvPr/>
        </p:nvSpPr>
        <p:spPr bwMode="auto">
          <a:xfrm>
            <a:off x="2439848" y="4005450"/>
            <a:ext cx="7848600" cy="12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lnSpc>
                <a:spcPct val="120000"/>
              </a:lnSpc>
              <a:spcBef>
                <a:spcPct val="0"/>
              </a:spcBef>
              <a:buClrTx/>
              <a:buSzTx/>
              <a:buFontTx/>
              <a:buNone/>
            </a:pP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         2</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）每个</a:t>
            </a:r>
            <a:r>
              <a:rPr lang="en-US" altLang="zh-CN" sz="3200" b="1"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sz="3200" b="1" i="1" baseline="-300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i="1" dirty="0">
                <a:latin typeface="Times New Roman" panose="02020603050405020304" pitchFamily="18" charset="0"/>
                <a:ea typeface="楷体" panose="02010609060101010101" pitchFamily="49" charset="-122"/>
                <a:cs typeface="Times New Roman" panose="02020603050405020304" pitchFamily="18" charset="0"/>
              </a:rPr>
              <a:t>n </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=1,2,…</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）均为常返状态组成的不可约闭集</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9947" name="Text Box 11"/>
          <p:cNvSpPr txBox="1">
            <a:spLocks noChangeArrowheads="1"/>
          </p:cNvSpPr>
          <p:nvPr/>
        </p:nvSpPr>
        <p:spPr bwMode="auto">
          <a:xfrm>
            <a:off x="2366823" y="3429186"/>
            <a:ext cx="74358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其中  </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i="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是所有非常返态构成的集合；</a:t>
            </a:r>
          </a:p>
        </p:txBody>
      </p:sp>
      <p:sp>
        <p:nvSpPr>
          <p:cNvPr id="10" name="内容占位符 2"/>
          <p:cNvSpPr txBox="1"/>
          <p:nvPr/>
        </p:nvSpPr>
        <p:spPr>
          <a:xfrm>
            <a:off x="722235" y="553831"/>
            <a:ext cx="8802122"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5.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齐次马尔可夫链状态空间的分解；</a:t>
            </a:r>
          </a:p>
        </p:txBody>
      </p:sp>
      <p:grpSp>
        <p:nvGrpSpPr>
          <p:cNvPr id="9" name="组合 36"/>
          <p:cNvGrpSpPr/>
          <p:nvPr/>
        </p:nvGrpSpPr>
        <p:grpSpPr bwMode="auto">
          <a:xfrm>
            <a:off x="9600321" y="6477281"/>
            <a:ext cx="2438400" cy="287338"/>
            <a:chOff x="6705600" y="4841875"/>
            <a:chExt cx="2438400" cy="287338"/>
          </a:xfrm>
        </p:grpSpPr>
        <p:sp>
          <p:nvSpPr>
            <p:cNvPr id="11"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2"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3"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4"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5"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16"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17" name="直接连接符 16"/>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内容占位符 2"/>
          <p:cNvSpPr txBox="1"/>
          <p:nvPr>
            <p:custDataLst>
              <p:tags r:id="rId1"/>
            </p:custDataLst>
          </p:nvPr>
        </p:nvSpPr>
        <p:spPr>
          <a:xfrm>
            <a:off x="792851" y="5477671"/>
            <a:ext cx="8802122"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注：</a:t>
            </a:r>
            <a:r>
              <a:rPr lang="zh-CN" altLang="en-US" sz="32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sz="32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状态类型判定的基础上来进行分解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animEffect transition="in" filter="wipe(left)">
                                      <p:cBhvr>
                                        <p:cTn id="7" dur="500"/>
                                        <p:tgtEl>
                                          <p:spTgt spid="399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3"/>
                                        </p:tgtEl>
                                        <p:attrNameLst>
                                          <p:attrName>style.visibility</p:attrName>
                                        </p:attrNameLst>
                                      </p:cBhvr>
                                      <p:to>
                                        <p:strVal val="visible"/>
                                      </p:to>
                                    </p:set>
                                    <p:animEffect transition="in" filter="wipe(left)">
                                      <p:cBhvr>
                                        <p:cTn id="12" dur="500"/>
                                        <p:tgtEl>
                                          <p:spTgt spid="399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5"/>
                                        </p:tgtEl>
                                        <p:attrNameLst>
                                          <p:attrName>style.visibility</p:attrName>
                                        </p:attrNameLst>
                                      </p:cBhvr>
                                      <p:to>
                                        <p:strVal val="visible"/>
                                      </p:to>
                                    </p:set>
                                    <p:animEffect transition="in" filter="wipe(left)">
                                      <p:cBhvr>
                                        <p:cTn id="17" dur="500"/>
                                        <p:tgtEl>
                                          <p:spTgt spid="399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47"/>
                                        </p:tgtEl>
                                        <p:attrNameLst>
                                          <p:attrName>style.visibility</p:attrName>
                                        </p:attrNameLst>
                                      </p:cBhvr>
                                      <p:to>
                                        <p:strVal val="visible"/>
                                      </p:to>
                                    </p:set>
                                    <p:animEffect transition="in" filter="wipe(left)">
                                      <p:cBhvr>
                                        <p:cTn id="22" dur="500"/>
                                        <p:tgtEl>
                                          <p:spTgt spid="399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946"/>
                                        </p:tgtEl>
                                        <p:attrNameLst>
                                          <p:attrName>style.visibility</p:attrName>
                                        </p:attrNameLst>
                                      </p:cBhvr>
                                      <p:to>
                                        <p:strVal val="visible"/>
                                      </p:to>
                                    </p:set>
                                    <p:animEffect transition="in" filter="wipe(left)">
                                      <p:cBhvr>
                                        <p:cTn id="27" dur="500"/>
                                        <p:tgtEl>
                                          <p:spTgt spid="399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utoUpdateAnimBg="0"/>
      <p:bldP spid="39944" grpId="0" autoUpdateAnimBg="0"/>
      <p:bldP spid="39945" grpId="0" autoUpdateAnimBg="0"/>
      <p:bldP spid="39946" grpId="0" autoUpdateAnimBg="0"/>
      <p:bldP spid="39947" grpId="0" autoUpdateAnimBg="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3"/>
          <p:cNvSpPr>
            <a:spLocks noGrp="1"/>
          </p:cNvSpPr>
          <p:nvPr>
            <p:ph type="title"/>
          </p:nvPr>
        </p:nvSpPr>
        <p:spPr>
          <a:xfrm>
            <a:off x="1069846" y="391055"/>
            <a:ext cx="9441313" cy="1335291"/>
          </a:xfrm>
        </p:spPr>
        <p:txBody>
          <a:bodyPr>
            <a:normAutofit/>
          </a:bodyPr>
          <a:lstStyle/>
          <a:p>
            <a:r>
              <a:rPr lang="zh-CN" altLang="en-US" sz="4000" b="1" dirty="0">
                <a:solidFill>
                  <a:srgbClr val="FF0000"/>
                </a:solidFill>
                <a:latin typeface="楷体" panose="02010609060101010101" pitchFamily="49" charset="-122"/>
                <a:ea typeface="楷体" panose="02010609060101010101" pitchFamily="49" charset="-122"/>
              </a:rPr>
              <a:t>预备知识（附录）部分</a:t>
            </a:r>
          </a:p>
        </p:txBody>
      </p:sp>
      <p:sp>
        <p:nvSpPr>
          <p:cNvPr id="15" name="内容占位符 2"/>
          <p:cNvSpPr>
            <a:spLocks noGrp="1"/>
          </p:cNvSpPr>
          <p:nvPr>
            <p:ph idx="1"/>
          </p:nvPr>
        </p:nvSpPr>
        <p:spPr>
          <a:xfrm>
            <a:off x="1069848" y="1517727"/>
            <a:ext cx="2427954" cy="470872"/>
          </a:xfrm>
        </p:spPr>
        <p:txBody>
          <a:bodyPr>
            <a:noAutofit/>
          </a:bodyPr>
          <a:lstStyle/>
          <a:p>
            <a:pPr marL="0" indent="0">
              <a:buNone/>
            </a:pPr>
            <a:r>
              <a:rPr lang="zh-CN" altLang="en-US" sz="3200" b="1" dirty="0">
                <a:latin typeface="楷体" panose="02010609060101010101" pitchFamily="49" charset="-122"/>
                <a:ea typeface="楷体" panose="02010609060101010101" pitchFamily="49" charset="-122"/>
              </a:rPr>
              <a:t>重点掌握：</a:t>
            </a:r>
          </a:p>
        </p:txBody>
      </p:sp>
      <p:sp>
        <p:nvSpPr>
          <p:cNvPr id="16" name="内容占位符 2"/>
          <p:cNvSpPr txBox="1"/>
          <p:nvPr/>
        </p:nvSpPr>
        <p:spPr>
          <a:xfrm>
            <a:off x="1069845" y="2149337"/>
            <a:ext cx="800313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楷体" panose="02010609060101010101" pitchFamily="49" charset="-122"/>
                <a:ea typeface="楷体" panose="02010609060101010101" pitchFamily="49" charset="-122"/>
              </a:rPr>
              <a:t>1. </a:t>
            </a:r>
            <a:r>
              <a:rPr lang="zh-CN" altLang="en-US" sz="3200" b="1" dirty="0">
                <a:latin typeface="楷体" panose="02010609060101010101" pitchFamily="49" charset="-122"/>
                <a:ea typeface="楷体" panose="02010609060101010101" pitchFamily="49" charset="-122"/>
              </a:rPr>
              <a:t>特征函数的计算及其应用</a:t>
            </a:r>
          </a:p>
        </p:txBody>
      </p:sp>
      <p:sp>
        <p:nvSpPr>
          <p:cNvPr id="17" name="内容占位符 2"/>
          <p:cNvSpPr txBox="1"/>
          <p:nvPr/>
        </p:nvSpPr>
        <p:spPr>
          <a:xfrm>
            <a:off x="1069846" y="5619399"/>
            <a:ext cx="800313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楷体" panose="02010609060101010101" pitchFamily="49" charset="-122"/>
                <a:ea typeface="楷体" panose="02010609060101010101" pitchFamily="49" charset="-122"/>
              </a:rPr>
              <a:t>2. </a:t>
            </a:r>
            <a:r>
              <a:rPr lang="zh-CN" altLang="en-US" sz="3200" b="1" dirty="0">
                <a:latin typeface="楷体" panose="02010609060101010101" pitchFamily="49" charset="-122"/>
                <a:ea typeface="楷体" panose="02010609060101010101" pitchFamily="49" charset="-122"/>
              </a:rPr>
              <a:t>全数学期望公式</a:t>
            </a:r>
          </a:p>
        </p:txBody>
      </p:sp>
      <p:sp>
        <p:nvSpPr>
          <p:cNvPr id="8" name="内容占位符 2"/>
          <p:cNvSpPr txBox="1"/>
          <p:nvPr/>
        </p:nvSpPr>
        <p:spPr>
          <a:xfrm>
            <a:off x="1069845" y="2853018"/>
            <a:ext cx="10669270" cy="367781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计算：</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用定义</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且记住常用分布的特征函数（如正态、泊松）</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buFont typeface="Wingdings" panose="05000000000000000000" pitchFamily="2" charset="2"/>
              <a:buNone/>
            </a:pP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应用：</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）计算随机变量的矩；</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确定随机变量的分布（唯一性定理、反演公式）</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buFont typeface="Wingdings" panose="05000000000000000000" pitchFamily="2" charset="2"/>
              <a:buNone/>
            </a:pP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）证明中心极限定理</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buFont typeface="Wingdings" panose="05000000000000000000" pitchFamily="2" charset="2"/>
              <a:buNone/>
            </a:pP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buFont typeface="Wingdings" panose="05000000000000000000" pitchFamily="2" charset="2"/>
              <a:buNone/>
            </a:pP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7" name="组合 36"/>
          <p:cNvGrpSpPr/>
          <p:nvPr/>
        </p:nvGrpSpPr>
        <p:grpSpPr bwMode="auto">
          <a:xfrm>
            <a:off x="9600321" y="6477281"/>
            <a:ext cx="2438400" cy="287338"/>
            <a:chOff x="6705600" y="4841875"/>
            <a:chExt cx="2438400" cy="287338"/>
          </a:xfrm>
        </p:grpSpPr>
        <p:sp>
          <p:nvSpPr>
            <p:cNvPr id="9"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0"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1"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2"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3"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18"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19" name="直接连接符 18"/>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1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3"/>
          <p:cNvSpPr>
            <a:spLocks noGrp="1"/>
          </p:cNvSpPr>
          <p:nvPr>
            <p:ph type="title"/>
          </p:nvPr>
        </p:nvSpPr>
        <p:spPr>
          <a:xfrm>
            <a:off x="1111758" y="700766"/>
            <a:ext cx="9441313" cy="1335291"/>
          </a:xfrm>
        </p:spPr>
        <p:txBody>
          <a:bodyPr>
            <a:normAutofit/>
          </a:bodyPr>
          <a:lstStyle/>
          <a:p>
            <a:r>
              <a:rPr lang="zh-CN" altLang="en-US" sz="4000" b="1" dirty="0">
                <a:solidFill>
                  <a:srgbClr val="FF0000"/>
                </a:solidFill>
                <a:latin typeface="楷体" panose="02010609060101010101" pitchFamily="49" charset="-122"/>
                <a:ea typeface="楷体" panose="02010609060101010101" pitchFamily="49" charset="-122"/>
              </a:rPr>
              <a:t>第一章  随机过程的基本概念</a:t>
            </a:r>
          </a:p>
        </p:txBody>
      </p:sp>
      <p:sp>
        <p:nvSpPr>
          <p:cNvPr id="15" name="内容占位符 2"/>
          <p:cNvSpPr>
            <a:spLocks noGrp="1"/>
          </p:cNvSpPr>
          <p:nvPr>
            <p:ph idx="1"/>
          </p:nvPr>
        </p:nvSpPr>
        <p:spPr>
          <a:xfrm>
            <a:off x="1111758" y="1902537"/>
            <a:ext cx="1664474" cy="470872"/>
          </a:xfrm>
        </p:spPr>
        <p:txBody>
          <a:bodyPr>
            <a:noAutofit/>
          </a:bodyPr>
          <a:lstStyle/>
          <a:p>
            <a:pPr marL="0" indent="0">
              <a:buNone/>
            </a:pPr>
            <a:r>
              <a:rPr lang="zh-CN" altLang="en-US" sz="3200" b="1" dirty="0">
                <a:latin typeface="楷体" panose="02010609060101010101" pitchFamily="49" charset="-122"/>
                <a:ea typeface="楷体" panose="02010609060101010101" pitchFamily="49" charset="-122"/>
              </a:rPr>
              <a:t>需掌握：</a:t>
            </a:r>
          </a:p>
        </p:txBody>
      </p:sp>
      <p:sp>
        <p:nvSpPr>
          <p:cNvPr id="16" name="内容占位符 2"/>
          <p:cNvSpPr txBox="1"/>
          <p:nvPr/>
        </p:nvSpPr>
        <p:spPr>
          <a:xfrm>
            <a:off x="1111758" y="2692650"/>
            <a:ext cx="800313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楷体" panose="02010609060101010101" pitchFamily="49" charset="-122"/>
                <a:ea typeface="楷体" panose="02010609060101010101" pitchFamily="49" charset="-122"/>
              </a:rPr>
              <a:t>1. </a:t>
            </a:r>
            <a:r>
              <a:rPr lang="zh-CN" altLang="en-US" sz="3200" b="1" dirty="0">
                <a:latin typeface="楷体" panose="02010609060101010101" pitchFamily="49" charset="-122"/>
                <a:ea typeface="楷体" panose="02010609060101010101" pitchFamily="49" charset="-122"/>
              </a:rPr>
              <a:t>随机过程的数学定义及其理解</a:t>
            </a:r>
          </a:p>
        </p:txBody>
      </p:sp>
      <p:sp>
        <p:nvSpPr>
          <p:cNvPr id="17" name="内容占位符 2"/>
          <p:cNvSpPr txBox="1"/>
          <p:nvPr/>
        </p:nvSpPr>
        <p:spPr>
          <a:xfrm>
            <a:off x="1111755" y="3419150"/>
            <a:ext cx="800313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楷体" panose="02010609060101010101" pitchFamily="49" charset="-122"/>
                <a:ea typeface="楷体" panose="02010609060101010101" pitchFamily="49" charset="-122"/>
              </a:rPr>
              <a:t>2. </a:t>
            </a:r>
            <a:r>
              <a:rPr lang="zh-CN" altLang="en-US" sz="3200" b="1" dirty="0">
                <a:latin typeface="楷体" panose="02010609060101010101" pitchFamily="49" charset="-122"/>
                <a:ea typeface="楷体" panose="02010609060101010101" pitchFamily="49" charset="-122"/>
              </a:rPr>
              <a:t>求随机过程的有限维分布</a:t>
            </a:r>
          </a:p>
        </p:txBody>
      </p:sp>
      <p:sp>
        <p:nvSpPr>
          <p:cNvPr id="18" name="内容占位符 2"/>
          <p:cNvSpPr txBox="1"/>
          <p:nvPr/>
        </p:nvSpPr>
        <p:spPr>
          <a:xfrm>
            <a:off x="1111756" y="4209263"/>
            <a:ext cx="800313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楷体" panose="02010609060101010101" pitchFamily="49" charset="-122"/>
                <a:ea typeface="楷体" panose="02010609060101010101" pitchFamily="49" charset="-122"/>
              </a:rPr>
              <a:t>3. </a:t>
            </a:r>
            <a:r>
              <a:rPr lang="zh-CN" altLang="en-US" sz="3200" b="1" dirty="0">
                <a:latin typeface="楷体" panose="02010609060101010101" pitchFamily="49" charset="-122"/>
                <a:ea typeface="楷体" panose="02010609060101010101" pitchFamily="49" charset="-122"/>
              </a:rPr>
              <a:t>求随机过程的样本函数</a:t>
            </a:r>
          </a:p>
        </p:txBody>
      </p:sp>
      <p:sp>
        <p:nvSpPr>
          <p:cNvPr id="19" name="内容占位符 2"/>
          <p:cNvSpPr txBox="1"/>
          <p:nvPr/>
        </p:nvSpPr>
        <p:spPr>
          <a:xfrm>
            <a:off x="1111755" y="5018776"/>
            <a:ext cx="800313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楷体" panose="02010609060101010101" pitchFamily="49" charset="-122"/>
                <a:ea typeface="楷体" panose="02010609060101010101" pitchFamily="49" charset="-122"/>
              </a:rPr>
              <a:t>4. </a:t>
            </a:r>
            <a:r>
              <a:rPr lang="zh-CN" altLang="en-US" sz="3200" b="1" dirty="0">
                <a:latin typeface="楷体" panose="02010609060101010101" pitchFamily="49" charset="-122"/>
                <a:ea typeface="楷体" panose="02010609060101010101" pitchFamily="49" charset="-122"/>
              </a:rPr>
              <a:t>求随机过程的数字特征，并理解其含义</a:t>
            </a:r>
          </a:p>
        </p:txBody>
      </p:sp>
      <p:grpSp>
        <p:nvGrpSpPr>
          <p:cNvPr id="8" name="组合 36"/>
          <p:cNvGrpSpPr/>
          <p:nvPr/>
        </p:nvGrpSpPr>
        <p:grpSpPr bwMode="auto">
          <a:xfrm>
            <a:off x="9600321" y="6477281"/>
            <a:ext cx="2438400" cy="287338"/>
            <a:chOff x="6705600" y="4841875"/>
            <a:chExt cx="2438400" cy="287338"/>
          </a:xfrm>
        </p:grpSpPr>
        <p:sp>
          <p:nvSpPr>
            <p:cNvPr id="9"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0"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1"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2"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3"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20"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21" name="直接连接符 20"/>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3"/>
          <p:cNvSpPr>
            <a:spLocks noGrp="1"/>
          </p:cNvSpPr>
          <p:nvPr>
            <p:ph type="title"/>
          </p:nvPr>
        </p:nvSpPr>
        <p:spPr>
          <a:xfrm>
            <a:off x="1069848" y="417872"/>
            <a:ext cx="9441313" cy="1335291"/>
          </a:xfrm>
        </p:spPr>
        <p:txBody>
          <a:bodyPr>
            <a:normAutofit/>
          </a:bodyPr>
          <a:lstStyle/>
          <a:p>
            <a:r>
              <a:rPr lang="zh-CN" altLang="en-US" sz="4000" b="1" dirty="0">
                <a:solidFill>
                  <a:srgbClr val="FF0000"/>
                </a:solidFill>
                <a:latin typeface="楷体" panose="02010609060101010101" pitchFamily="49" charset="-122"/>
                <a:ea typeface="楷体" panose="02010609060101010101" pitchFamily="49" charset="-122"/>
              </a:rPr>
              <a:t>第二章  几种重要的随机过程</a:t>
            </a:r>
          </a:p>
        </p:txBody>
      </p:sp>
      <p:sp>
        <p:nvSpPr>
          <p:cNvPr id="15" name="内容占位符 2"/>
          <p:cNvSpPr>
            <a:spLocks noGrp="1"/>
          </p:cNvSpPr>
          <p:nvPr>
            <p:ph idx="1"/>
          </p:nvPr>
        </p:nvSpPr>
        <p:spPr>
          <a:xfrm>
            <a:off x="1069848" y="1593895"/>
            <a:ext cx="1664474" cy="470872"/>
          </a:xfrm>
        </p:spPr>
        <p:txBody>
          <a:bodyPr>
            <a:noAutofit/>
          </a:bodyPr>
          <a:lstStyle/>
          <a:p>
            <a:pPr marL="0" indent="0">
              <a:buNone/>
            </a:pPr>
            <a:r>
              <a:rPr lang="zh-CN" altLang="en-US" sz="3200" b="1" dirty="0">
                <a:latin typeface="楷体" panose="02010609060101010101" pitchFamily="49" charset="-122"/>
                <a:ea typeface="楷体" panose="02010609060101010101" pitchFamily="49" charset="-122"/>
              </a:rPr>
              <a:t>需掌握：</a:t>
            </a:r>
          </a:p>
        </p:txBody>
      </p:sp>
      <p:sp>
        <p:nvSpPr>
          <p:cNvPr id="16" name="内容占位符 2"/>
          <p:cNvSpPr txBox="1"/>
          <p:nvPr/>
        </p:nvSpPr>
        <p:spPr>
          <a:xfrm>
            <a:off x="998827" y="2231889"/>
            <a:ext cx="11039894"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楷体" panose="02010609060101010101" pitchFamily="49" charset="-122"/>
                <a:ea typeface="楷体" panose="02010609060101010101" pitchFamily="49" charset="-122"/>
              </a:rPr>
              <a:t>1. </a:t>
            </a:r>
            <a:r>
              <a:rPr lang="zh-CN" altLang="en-US" sz="3200" b="1" dirty="0">
                <a:latin typeface="楷体" panose="02010609060101010101" pitchFamily="49" charset="-122"/>
                <a:ea typeface="楷体" panose="02010609060101010101" pitchFamily="49" charset="-122"/>
              </a:rPr>
              <a:t>独立过程、独立增量过程、平稳增量过程的</a:t>
            </a:r>
            <a:r>
              <a:rPr lang="zh-CN" altLang="en-US" sz="3200" b="1" dirty="0">
                <a:solidFill>
                  <a:srgbClr val="FF0000"/>
                </a:solidFill>
                <a:latin typeface="楷体" panose="02010609060101010101" pitchFamily="49" charset="-122"/>
                <a:ea typeface="楷体" panose="02010609060101010101" pitchFamily="49" charset="-122"/>
              </a:rPr>
              <a:t>定义</a:t>
            </a:r>
            <a:r>
              <a:rPr lang="zh-CN" altLang="en-US" sz="3200" b="1" dirty="0">
                <a:latin typeface="楷体" panose="02010609060101010101" pitchFamily="49" charset="-122"/>
                <a:ea typeface="楷体" panose="02010609060101010101" pitchFamily="49" charset="-122"/>
              </a:rPr>
              <a:t>及</a:t>
            </a:r>
            <a:r>
              <a:rPr lang="zh-CN" altLang="en-US" sz="3200" b="1" dirty="0">
                <a:solidFill>
                  <a:srgbClr val="FF0000"/>
                </a:solidFill>
                <a:latin typeface="楷体" panose="02010609060101010101" pitchFamily="49" charset="-122"/>
                <a:ea typeface="楷体" panose="02010609060101010101" pitchFamily="49" charset="-122"/>
              </a:rPr>
              <a:t>证明</a:t>
            </a:r>
          </a:p>
        </p:txBody>
      </p:sp>
      <p:grpSp>
        <p:nvGrpSpPr>
          <p:cNvPr id="7" name="组合 36"/>
          <p:cNvGrpSpPr/>
          <p:nvPr/>
        </p:nvGrpSpPr>
        <p:grpSpPr bwMode="auto">
          <a:xfrm>
            <a:off x="9600321" y="6477281"/>
            <a:ext cx="2438400" cy="287338"/>
            <a:chOff x="6705600" y="4841875"/>
            <a:chExt cx="2438400" cy="287338"/>
          </a:xfrm>
        </p:grpSpPr>
        <p:sp>
          <p:nvSpPr>
            <p:cNvPr id="9"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1"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2"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3"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7"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18"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19" name="直接连接符 18"/>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内容占位符 2"/>
          <p:cNvSpPr txBox="1"/>
          <p:nvPr/>
        </p:nvSpPr>
        <p:spPr>
          <a:xfrm>
            <a:off x="998827" y="3005354"/>
            <a:ext cx="800313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楷体" panose="02010609060101010101" pitchFamily="49" charset="-122"/>
                <a:ea typeface="楷体" panose="02010609060101010101" pitchFamily="49" charset="-122"/>
              </a:rPr>
              <a:t>2. </a:t>
            </a:r>
            <a:r>
              <a:rPr lang="zh-CN" altLang="en-US" sz="3200" b="1" dirty="0">
                <a:solidFill>
                  <a:srgbClr val="FF0000"/>
                </a:solidFill>
                <a:latin typeface="楷体" panose="02010609060101010101" pitchFamily="49" charset="-122"/>
                <a:ea typeface="楷体" panose="02010609060101010101" pitchFamily="49" charset="-122"/>
              </a:rPr>
              <a:t>证明</a:t>
            </a:r>
            <a:r>
              <a:rPr lang="zh-CN" altLang="en-US" sz="3200" b="1" dirty="0">
                <a:latin typeface="楷体" panose="02010609060101010101" pitchFamily="49" charset="-122"/>
                <a:ea typeface="楷体" panose="02010609060101010101" pitchFamily="49" charset="-122"/>
              </a:rPr>
              <a:t>随机过程为</a:t>
            </a:r>
            <a:r>
              <a:rPr lang="zh-CN" altLang="en-US" sz="3200" b="1" dirty="0">
                <a:solidFill>
                  <a:srgbClr val="FF0000"/>
                </a:solidFill>
                <a:latin typeface="楷体" panose="02010609060101010101" pitchFamily="49" charset="-122"/>
                <a:ea typeface="楷体" panose="02010609060101010101" pitchFamily="49" charset="-122"/>
              </a:rPr>
              <a:t>正态过程</a:t>
            </a:r>
          </a:p>
        </p:txBody>
      </p:sp>
      <p:sp>
        <p:nvSpPr>
          <p:cNvPr id="21" name="内容占位符 2"/>
          <p:cNvSpPr txBox="1"/>
          <p:nvPr/>
        </p:nvSpPr>
        <p:spPr>
          <a:xfrm>
            <a:off x="1069848" y="3552394"/>
            <a:ext cx="10515511" cy="2470389"/>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zh-CN" altLang="en-US" sz="3200" b="1" dirty="0">
                <a:latin typeface="楷体" panose="02010609060101010101" pitchFamily="49" charset="-122"/>
                <a:ea typeface="楷体" panose="02010609060101010101" pitchFamily="49" charset="-122"/>
              </a:rPr>
              <a:t>一般用到的证明方法：</a:t>
            </a:r>
            <a:endParaRPr lang="en-US" altLang="zh-CN" sz="3200" b="1"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zh-CN" altLang="en-US" sz="3200" b="1" dirty="0">
                <a:solidFill>
                  <a:schemeClr val="tx1"/>
                </a:solidFill>
                <a:latin typeface="楷体" panose="02010609060101010101" pitchFamily="49" charset="-122"/>
                <a:ea typeface="楷体" panose="02010609060101010101" pitchFamily="49" charset="-122"/>
              </a:rPr>
              <a:t>（</a:t>
            </a:r>
            <a:r>
              <a:rPr lang="en-US" altLang="zh-CN" sz="3200" b="1" dirty="0">
                <a:solidFill>
                  <a:schemeClr val="tx1"/>
                </a:solidFill>
                <a:latin typeface="楷体" panose="02010609060101010101" pitchFamily="49" charset="-122"/>
                <a:ea typeface="楷体" panose="02010609060101010101" pitchFamily="49" charset="-122"/>
              </a:rPr>
              <a:t>1</a:t>
            </a:r>
            <a:r>
              <a:rPr lang="zh-CN" altLang="en-US" sz="3200" b="1" dirty="0">
                <a:solidFill>
                  <a:schemeClr val="tx1"/>
                </a:solidFill>
                <a:latin typeface="楷体" panose="02010609060101010101" pitchFamily="49" charset="-122"/>
                <a:ea typeface="楷体" panose="02010609060101010101" pitchFamily="49" charset="-122"/>
              </a:rPr>
              <a:t>）</a:t>
            </a:r>
            <a:r>
              <a:rPr lang="zh-CN" altLang="en-US" sz="3200" b="1" dirty="0">
                <a:solidFill>
                  <a:srgbClr val="0000FF"/>
                </a:solidFill>
                <a:latin typeface="楷体" panose="02010609060101010101" pitchFamily="49" charset="-122"/>
                <a:ea typeface="楷体" panose="02010609060101010101" pitchFamily="49" charset="-122"/>
              </a:rPr>
              <a:t>特征函数</a:t>
            </a:r>
            <a:r>
              <a:rPr lang="zh-CN" altLang="en-US" sz="3200" b="1" dirty="0">
                <a:latin typeface="楷体" panose="02010609060101010101" pitchFamily="49" charset="-122"/>
                <a:ea typeface="楷体" panose="02010609060101010101" pitchFamily="49" charset="-122"/>
              </a:rPr>
              <a:t>法求有限维分布；</a:t>
            </a:r>
            <a:endParaRPr lang="en-US" altLang="zh-CN" sz="3200" b="1" dirty="0">
              <a:latin typeface="楷体" panose="02010609060101010101" pitchFamily="49" charset="-122"/>
              <a:ea typeface="楷体" panose="02010609060101010101" pitchFamily="49" charset="-122"/>
            </a:endParaRPr>
          </a:p>
          <a:p>
            <a:pPr marL="0" indent="0">
              <a:buNone/>
            </a:pPr>
            <a:r>
              <a:rPr lang="zh-CN" altLang="en-US" sz="3200" b="1" dirty="0">
                <a:latin typeface="楷体" panose="02010609060101010101" pitchFamily="49" charset="-122"/>
                <a:ea typeface="楷体" panose="02010609060101010101" pitchFamily="49" charset="-122"/>
              </a:rPr>
              <a:t>（</a:t>
            </a:r>
            <a:r>
              <a:rPr lang="en-US" altLang="zh-CN" sz="3200" b="1" dirty="0">
                <a:latin typeface="楷体" panose="02010609060101010101" pitchFamily="49" charset="-122"/>
                <a:ea typeface="楷体" panose="02010609060101010101" pitchFamily="49" charset="-122"/>
              </a:rPr>
              <a:t>2</a:t>
            </a:r>
            <a:r>
              <a:rPr lang="zh-CN" altLang="en-US" sz="3200" b="1" dirty="0">
                <a:latin typeface="楷体" panose="02010609060101010101" pitchFamily="49" charset="-122"/>
                <a:ea typeface="楷体" panose="02010609060101010101" pitchFamily="49" charset="-122"/>
              </a:rPr>
              <a:t>）正态分布的</a:t>
            </a:r>
            <a:r>
              <a:rPr lang="zh-CN" altLang="en-US" sz="3200" b="1" dirty="0">
                <a:solidFill>
                  <a:srgbClr val="0000FF"/>
                </a:solidFill>
                <a:latin typeface="楷体" panose="02010609060101010101" pitchFamily="49" charset="-122"/>
                <a:ea typeface="楷体" panose="02010609060101010101" pitchFamily="49" charset="-122"/>
              </a:rPr>
              <a:t>线性变换不变性</a:t>
            </a:r>
            <a:r>
              <a:rPr lang="zh-CN" altLang="en-US" sz="3200" b="1" dirty="0">
                <a:latin typeface="楷体" panose="02010609060101010101" pitchFamily="49" charset="-122"/>
                <a:ea typeface="楷体" panose="02010609060101010101" pitchFamily="49" charset="-122"/>
              </a:rPr>
              <a:t>；</a:t>
            </a:r>
            <a:endParaRPr lang="en-US" altLang="zh-CN" sz="3200" b="1"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zh-CN" altLang="en-US" sz="3200" b="1" dirty="0">
                <a:solidFill>
                  <a:schemeClr val="tx1"/>
                </a:solidFill>
                <a:latin typeface="楷体" panose="02010609060101010101" pitchFamily="49" charset="-122"/>
                <a:ea typeface="楷体" panose="02010609060101010101" pitchFamily="49" charset="-122"/>
              </a:rPr>
              <a:t>（</a:t>
            </a:r>
            <a:r>
              <a:rPr lang="en-US" altLang="zh-CN" sz="3200" b="1" dirty="0">
                <a:solidFill>
                  <a:schemeClr val="tx1"/>
                </a:solidFill>
                <a:latin typeface="楷体" panose="02010609060101010101" pitchFamily="49" charset="-122"/>
                <a:ea typeface="楷体" panose="02010609060101010101" pitchFamily="49" charset="-122"/>
              </a:rPr>
              <a:t>3</a:t>
            </a:r>
            <a:r>
              <a:rPr lang="zh-CN" altLang="en-US" sz="3200" b="1" dirty="0">
                <a:solidFill>
                  <a:schemeClr val="tx1"/>
                </a:solidFill>
                <a:latin typeface="楷体" panose="02010609060101010101" pitchFamily="49" charset="-122"/>
                <a:ea typeface="楷体" panose="02010609060101010101" pitchFamily="49" charset="-122"/>
              </a:rPr>
              <a:t>）</a:t>
            </a:r>
            <a:r>
              <a:rPr lang="zh-CN" altLang="en-US" sz="3200" b="1" dirty="0">
                <a:solidFill>
                  <a:srgbClr val="0000FF"/>
                </a:solidFill>
                <a:latin typeface="楷体" panose="02010609060101010101" pitchFamily="49" charset="-122"/>
                <a:ea typeface="楷体" panose="02010609060101010101" pitchFamily="49" charset="-122"/>
              </a:rPr>
              <a:t>维纳过程</a:t>
            </a:r>
            <a:r>
              <a:rPr lang="zh-CN" altLang="en-US" sz="3200" b="1" dirty="0">
                <a:latin typeface="楷体" panose="02010609060101010101" pitchFamily="49" charset="-122"/>
                <a:ea typeface="楷体" panose="02010609060101010101" pitchFamily="49" charset="-122"/>
              </a:rPr>
              <a:t>为正态过程；</a:t>
            </a:r>
            <a:endParaRPr lang="en-US" altLang="zh-CN" sz="3200" b="1"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zh-CN" altLang="en-US" sz="3200" b="1" dirty="0">
                <a:latin typeface="楷体" panose="02010609060101010101" pitchFamily="49" charset="-122"/>
                <a:ea typeface="楷体" panose="02010609060101010101" pitchFamily="49" charset="-122"/>
              </a:rPr>
              <a:t>（</a:t>
            </a:r>
            <a:r>
              <a:rPr lang="en-US" altLang="zh-CN" sz="3200" b="1" dirty="0">
                <a:latin typeface="楷体" panose="02010609060101010101" pitchFamily="49" charset="-122"/>
                <a:ea typeface="楷体" panose="02010609060101010101" pitchFamily="49" charset="-122"/>
              </a:rPr>
              <a:t>4</a:t>
            </a:r>
            <a:r>
              <a:rPr lang="zh-CN" altLang="en-US" sz="3200" b="1" dirty="0">
                <a:latin typeface="楷体" panose="02010609060101010101" pitchFamily="49" charset="-122"/>
                <a:ea typeface="楷体" panose="02010609060101010101" pitchFamily="49" charset="-122"/>
              </a:rPr>
              <a:t>）正态过程的</a:t>
            </a:r>
            <a:r>
              <a:rPr lang="zh-CN" altLang="en-US" sz="3200" b="1" dirty="0">
                <a:solidFill>
                  <a:srgbClr val="0000FF"/>
                </a:solidFill>
                <a:latin typeface="楷体" panose="02010609060101010101" pitchFamily="49" charset="-122"/>
                <a:ea typeface="楷体" panose="02010609060101010101" pitchFamily="49" charset="-122"/>
              </a:rPr>
              <a:t>积分</a:t>
            </a:r>
            <a:r>
              <a:rPr lang="zh-CN" altLang="en-US" sz="3200" b="1" dirty="0">
                <a:latin typeface="楷体" panose="02010609060101010101" pitchFamily="49" charset="-122"/>
                <a:ea typeface="楷体" panose="02010609060101010101" pitchFamily="49" charset="-122"/>
              </a:rPr>
              <a:t>过程、</a:t>
            </a:r>
            <a:r>
              <a:rPr lang="zh-CN" altLang="en-US" sz="3200" b="1" dirty="0">
                <a:solidFill>
                  <a:srgbClr val="0000FF"/>
                </a:solidFill>
                <a:latin typeface="楷体" panose="02010609060101010101" pitchFamily="49" charset="-122"/>
                <a:ea typeface="楷体" panose="02010609060101010101" pitchFamily="49" charset="-122"/>
              </a:rPr>
              <a:t>导数</a:t>
            </a:r>
            <a:r>
              <a:rPr lang="zh-CN" altLang="en-US" sz="3200" b="1" dirty="0">
                <a:latin typeface="楷体" panose="02010609060101010101" pitchFamily="49" charset="-122"/>
                <a:ea typeface="楷体" panose="02010609060101010101" pitchFamily="49" charset="-122"/>
              </a:rPr>
              <a:t>过程均为正态过程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p:nvPr/>
        </p:nvSpPr>
        <p:spPr>
          <a:xfrm>
            <a:off x="979805" y="769825"/>
            <a:ext cx="800313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注：独立</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正态过程的和（差）仍为正态过程</a:t>
            </a:r>
          </a:p>
        </p:txBody>
      </p:sp>
      <p:grpSp>
        <p:nvGrpSpPr>
          <p:cNvPr id="7" name="组合 36"/>
          <p:cNvGrpSpPr/>
          <p:nvPr/>
        </p:nvGrpSpPr>
        <p:grpSpPr bwMode="auto">
          <a:xfrm>
            <a:off x="9600321" y="6477281"/>
            <a:ext cx="2438400" cy="287338"/>
            <a:chOff x="6705600" y="4841875"/>
            <a:chExt cx="2438400" cy="287338"/>
          </a:xfrm>
        </p:grpSpPr>
        <p:sp>
          <p:nvSpPr>
            <p:cNvPr id="9"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1"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2"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3"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7"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18"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19" name="直接连接符 18"/>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内容占位符 2"/>
          <p:cNvSpPr txBox="1"/>
          <p:nvPr/>
        </p:nvSpPr>
        <p:spPr>
          <a:xfrm>
            <a:off x="979805" y="1405284"/>
            <a:ext cx="10835640" cy="47117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2800" b="1" dirty="0">
                <a:solidFill>
                  <a:srgbClr val="FF0000"/>
                </a:solidFill>
                <a:latin typeface="楷体" panose="02010609060101010101" pitchFamily="49" charset="-122"/>
                <a:ea typeface="楷体" panose="02010609060101010101" pitchFamily="49" charset="-122"/>
              </a:rPr>
              <a:t>3. </a:t>
            </a:r>
            <a:r>
              <a:rPr lang="zh-CN" altLang="en-US" sz="2800" b="1" dirty="0">
                <a:latin typeface="楷体" panose="02010609060101010101" pitchFamily="49" charset="-122"/>
                <a:ea typeface="楷体" panose="02010609060101010101" pitchFamily="49" charset="-122"/>
              </a:rPr>
              <a:t>写出正态过程的</a:t>
            </a:r>
            <a:r>
              <a:rPr lang="zh-CN" altLang="en-US" sz="2800" b="1" dirty="0">
                <a:solidFill>
                  <a:srgbClr val="0000FF"/>
                </a:solidFill>
                <a:latin typeface="楷体" panose="02010609060101010101" pitchFamily="49" charset="-122"/>
                <a:ea typeface="楷体" panose="02010609060101010101" pitchFamily="49" charset="-122"/>
              </a:rPr>
              <a:t>有限维分布</a:t>
            </a:r>
            <a:r>
              <a:rPr lang="zh-CN" altLang="en-US" sz="2800" b="1" dirty="0">
                <a:latin typeface="楷体" panose="02010609060101010101" pitchFamily="49" charset="-122"/>
                <a:ea typeface="楷体" panose="02010609060101010101" pitchFamily="49" charset="-122"/>
              </a:rPr>
              <a:t>（概率密度或特征函数）</a:t>
            </a:r>
            <a:endParaRPr lang="en-US" altLang="zh-CN" sz="2800" b="1"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只需计算正态过程的</a:t>
            </a:r>
            <a:r>
              <a:rPr lang="zh-CN" altLang="en-US" sz="2800" b="1" dirty="0">
                <a:solidFill>
                  <a:srgbClr val="0000FF"/>
                </a:solidFill>
                <a:latin typeface="楷体" panose="02010609060101010101" pitchFamily="49" charset="-122"/>
                <a:ea typeface="楷体" panose="02010609060101010101" pitchFamily="49" charset="-122"/>
              </a:rPr>
              <a:t>数字特征，由均值向量与协方差矩阵</a:t>
            </a:r>
            <a:r>
              <a:rPr lang="zh-CN" altLang="en-US" sz="2800" b="1" dirty="0">
                <a:latin typeface="楷体" panose="02010609060101010101" pitchFamily="49" charset="-122"/>
                <a:ea typeface="楷体" panose="02010609060101010101" pitchFamily="49" charset="-122"/>
              </a:rPr>
              <a:t>即可写出</a:t>
            </a:r>
            <a:endParaRPr lang="en-US" altLang="zh-CN" sz="2800" b="1" dirty="0">
              <a:latin typeface="楷体" panose="02010609060101010101" pitchFamily="49" charset="-122"/>
              <a:ea typeface="楷体" panose="02010609060101010101" pitchFamily="49" charset="-122"/>
            </a:endParaRPr>
          </a:p>
        </p:txBody>
      </p:sp>
      <p:sp>
        <p:nvSpPr>
          <p:cNvPr id="21" name="内容占位符 2"/>
          <p:cNvSpPr txBox="1"/>
          <p:nvPr/>
        </p:nvSpPr>
        <p:spPr>
          <a:xfrm>
            <a:off x="891416" y="2462424"/>
            <a:ext cx="10080505"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nSpc>
                <a:spcPct val="150000"/>
              </a:lnSpc>
              <a:buNone/>
            </a:pP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4.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维纳过程、泊松过程（或在维纳过程、泊松过程基础上构造的过程）的有限维分布及数字特征</a:t>
            </a:r>
          </a:p>
        </p:txBody>
      </p:sp>
      <p:sp>
        <p:nvSpPr>
          <p:cNvPr id="14" name="内容占位符 2"/>
          <p:cNvSpPr txBox="1"/>
          <p:nvPr/>
        </p:nvSpPr>
        <p:spPr>
          <a:xfrm>
            <a:off x="902769" y="3865391"/>
            <a:ext cx="800313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5. </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证明</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随机过程为维纳过程</a:t>
            </a:r>
          </a:p>
        </p:txBody>
      </p:sp>
      <p:grpSp>
        <p:nvGrpSpPr>
          <p:cNvPr id="2" name="组合 1"/>
          <p:cNvGrpSpPr/>
          <p:nvPr/>
        </p:nvGrpSpPr>
        <p:grpSpPr>
          <a:xfrm>
            <a:off x="891417" y="4346599"/>
            <a:ext cx="9191343" cy="1080311"/>
            <a:chOff x="967617" y="3974489"/>
            <a:chExt cx="9191343" cy="1080311"/>
          </a:xfrm>
        </p:grpSpPr>
        <p:sp>
          <p:nvSpPr>
            <p:cNvPr id="15" name="Text Box 17"/>
            <p:cNvSpPr txBox="1">
              <a:spLocks noChangeArrowheads="1"/>
            </p:cNvSpPr>
            <p:nvPr/>
          </p:nvSpPr>
          <p:spPr bwMode="auto">
            <a:xfrm>
              <a:off x="967617" y="3974489"/>
              <a:ext cx="1642850"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chemeClr val="tx1"/>
                  </a:solidFill>
                  <a:latin typeface="Times New Roman" panose="02020603050405020304" pitchFamily="18" charset="0"/>
                  <a:ea typeface="楷体_GB2312" pitchFamily="49" charset="-122"/>
                </a:defRPr>
              </a:lvl1pPr>
              <a:lvl2pPr marL="742950" indent="-285750" eaLnBrk="0" hangingPunct="0">
                <a:defRPr kumimoji="1" sz="3200" b="1">
                  <a:solidFill>
                    <a:schemeClr val="tx1"/>
                  </a:solidFill>
                  <a:latin typeface="Times New Roman" panose="02020603050405020304" pitchFamily="18" charset="0"/>
                  <a:ea typeface="楷体_GB2312" pitchFamily="49" charset="-122"/>
                </a:defRPr>
              </a:lvl2pPr>
              <a:lvl3pPr marL="1143000" indent="-228600" eaLnBrk="0" hangingPunct="0">
                <a:defRPr kumimoji="1" sz="3200" b="1">
                  <a:solidFill>
                    <a:schemeClr val="tx1"/>
                  </a:solidFill>
                  <a:latin typeface="Times New Roman" panose="02020603050405020304" pitchFamily="18" charset="0"/>
                  <a:ea typeface="楷体_GB2312" pitchFamily="49" charset="-122"/>
                </a:defRPr>
              </a:lvl3pPr>
              <a:lvl4pPr marL="1600200" indent="-228600" eaLnBrk="0" hangingPunct="0">
                <a:defRPr kumimoji="1" sz="3200" b="1">
                  <a:solidFill>
                    <a:schemeClr val="tx1"/>
                  </a:solidFill>
                  <a:latin typeface="Times New Roman" panose="02020603050405020304" pitchFamily="18" charset="0"/>
                  <a:ea typeface="楷体_GB2312" pitchFamily="49" charset="-122"/>
                </a:defRPr>
              </a:lvl4pPr>
              <a:lvl5pPr marL="2057400" indent="-228600" eaLnBrk="0" hangingPunct="0">
                <a:defRPr kumimoji="1" sz="32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sz="2800" dirty="0">
                  <a:solidFill>
                    <a:srgbClr val="FF0000"/>
                  </a:solidFill>
                  <a:ea typeface="楷体" panose="02010609060101010101" pitchFamily="49" charset="-122"/>
                  <a:cs typeface="Times New Roman" panose="02020603050405020304" pitchFamily="18" charset="0"/>
                </a:rPr>
                <a:t>用定义：</a:t>
              </a:r>
            </a:p>
          </p:txBody>
        </p:sp>
        <mc:AlternateContent xmlns:mc="http://schemas.openxmlformats.org/markup-compatibility/2006" xmlns:a14="http://schemas.microsoft.com/office/drawing/2010/main">
          <mc:Choice Requires="a14">
            <p:sp>
              <p:nvSpPr>
                <p:cNvPr id="16" name="Text Box 6"/>
                <p:cNvSpPr txBox="1">
                  <a:spLocks noChangeArrowheads="1"/>
                </p:cNvSpPr>
                <p:nvPr/>
              </p:nvSpPr>
              <p:spPr bwMode="auto">
                <a:xfrm>
                  <a:off x="2610466" y="4531580"/>
                  <a:ext cx="6602064"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sz="3200" b="1">
                      <a:solidFill>
                        <a:schemeClr val="tx1"/>
                      </a:solidFill>
                      <a:latin typeface="Times New Roman" panose="02020603050405020304" pitchFamily="18" charset="0"/>
                      <a:ea typeface="楷体_GB2312" pitchFamily="49" charset="-122"/>
                    </a:defRPr>
                  </a:lvl1pPr>
                  <a:lvl2pPr marL="742950" indent="-285750" eaLnBrk="0" hangingPunct="0">
                    <a:defRPr kumimoji="1" sz="3200" b="1">
                      <a:solidFill>
                        <a:schemeClr val="tx1"/>
                      </a:solidFill>
                      <a:latin typeface="Times New Roman" panose="02020603050405020304" pitchFamily="18" charset="0"/>
                      <a:ea typeface="楷体_GB2312" pitchFamily="49" charset="-122"/>
                    </a:defRPr>
                  </a:lvl2pPr>
                  <a:lvl3pPr marL="1143000" indent="-228600" eaLnBrk="0" hangingPunct="0">
                    <a:defRPr kumimoji="1" sz="3200" b="1">
                      <a:solidFill>
                        <a:schemeClr val="tx1"/>
                      </a:solidFill>
                      <a:latin typeface="Times New Roman" panose="02020603050405020304" pitchFamily="18" charset="0"/>
                      <a:ea typeface="楷体_GB2312" pitchFamily="49" charset="-122"/>
                    </a:defRPr>
                  </a:lvl3pPr>
                  <a:lvl4pPr marL="1600200" indent="-228600" eaLnBrk="0" hangingPunct="0">
                    <a:defRPr kumimoji="1" sz="3200" b="1">
                      <a:solidFill>
                        <a:schemeClr val="tx1"/>
                      </a:solidFill>
                      <a:latin typeface="Times New Roman" panose="02020603050405020304" pitchFamily="18" charset="0"/>
                      <a:ea typeface="楷体_GB2312" pitchFamily="49" charset="-122"/>
                    </a:defRPr>
                  </a:lvl4pPr>
                  <a:lvl5pPr marL="2057400" indent="-228600" eaLnBrk="0" hangingPunct="0">
                    <a:defRPr kumimoji="1" sz="32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9pPr>
                </a:lstStyle>
                <a:p>
                  <a:pPr eaLnBrk="1" hangingPunct="1"/>
                  <a:r>
                    <a:rPr lang="en-US" altLang="zh-CN" sz="2800" dirty="0">
                      <a:solidFill>
                        <a:srgbClr val="FF0000"/>
                      </a:solidFill>
                      <a:ea typeface="楷体" panose="02010609060101010101" pitchFamily="49" charset="-122"/>
                      <a:cs typeface="Times New Roman" panose="02020603050405020304" pitchFamily="18" charset="0"/>
                    </a:rPr>
                    <a:t>(3) </a:t>
                  </a:r>
                  <a:r>
                    <a:rPr lang="zh-CN" altLang="en-US" sz="2800" dirty="0">
                      <a:solidFill>
                        <a:srgbClr val="FF0000"/>
                      </a:solidFill>
                      <a:ea typeface="楷体" panose="02010609060101010101" pitchFamily="49" charset="-122"/>
                      <a:cs typeface="Times New Roman" panose="02020603050405020304" pitchFamily="18" charset="0"/>
                    </a:rPr>
                    <a:t>对一切</a:t>
                  </a:r>
                  <a:r>
                    <a:rPr lang="en-US" altLang="zh-CN" sz="2800" dirty="0">
                      <a:solidFill>
                        <a:srgbClr val="FF0000"/>
                      </a:solidFill>
                      <a:ea typeface="楷体" panose="02010609060101010101" pitchFamily="49" charset="-122"/>
                      <a:cs typeface="Times New Roman" panose="02020603050405020304" pitchFamily="18" charset="0"/>
                    </a:rPr>
                    <a:t>0≤</a:t>
                  </a:r>
                  <a:r>
                    <a:rPr lang="en-US" altLang="zh-CN" sz="2800" i="1" dirty="0">
                      <a:solidFill>
                        <a:srgbClr val="FF0000"/>
                      </a:solidFill>
                      <a:ea typeface="楷体" panose="02010609060101010101" pitchFamily="49" charset="-122"/>
                      <a:cs typeface="Times New Roman" panose="02020603050405020304" pitchFamily="18" charset="0"/>
                    </a:rPr>
                    <a:t>s</a:t>
                  </a:r>
                  <a:r>
                    <a:rPr lang="en-US" altLang="zh-CN" sz="2800" dirty="0">
                      <a:solidFill>
                        <a:srgbClr val="FF0000"/>
                      </a:solidFill>
                      <a:ea typeface="楷体" panose="02010609060101010101" pitchFamily="49" charset="-122"/>
                      <a:cs typeface="Times New Roman" panose="02020603050405020304" pitchFamily="18" charset="0"/>
                    </a:rPr>
                    <a:t>, </a:t>
                  </a:r>
                  <a:r>
                    <a:rPr lang="en-US" altLang="zh-CN" sz="2800" i="1" dirty="0">
                      <a:solidFill>
                        <a:srgbClr val="FF0000"/>
                      </a:solidFill>
                      <a:ea typeface="楷体" panose="02010609060101010101" pitchFamily="49" charset="-122"/>
                      <a:cs typeface="Times New Roman" panose="02020603050405020304" pitchFamily="18" charset="0"/>
                    </a:rPr>
                    <a:t>t , W(t)</a:t>
                  </a:r>
                  <a:r>
                    <a:rPr lang="zh-CN" altLang="en-US" sz="2800" i="1" dirty="0">
                      <a:solidFill>
                        <a:srgbClr val="FF0000"/>
                      </a:solidFill>
                      <a:ea typeface="楷体" panose="02010609060101010101" pitchFamily="49" charset="-122"/>
                      <a:cs typeface="Times New Roman" panose="02020603050405020304" pitchFamily="18" charset="0"/>
                    </a:rPr>
                    <a:t>－</a:t>
                  </a:r>
                  <a:r>
                    <a:rPr lang="en-US" altLang="zh-CN" sz="2800" i="1" dirty="0">
                      <a:solidFill>
                        <a:srgbClr val="FF0000"/>
                      </a:solidFill>
                      <a:ea typeface="楷体" panose="02010609060101010101" pitchFamily="49" charset="-122"/>
                      <a:cs typeface="Times New Roman" panose="02020603050405020304" pitchFamily="18" charset="0"/>
                    </a:rPr>
                    <a:t>W(s)</a:t>
                  </a:r>
                  <a:r>
                    <a:rPr lang="zh-CN" altLang="en-US" sz="2800" i="1" dirty="0">
                      <a:solidFill>
                        <a:srgbClr val="FF0000"/>
                      </a:solidFill>
                      <a:ea typeface="楷体" panose="02010609060101010101" pitchFamily="49" charset="-122"/>
                      <a:cs typeface="Times New Roman" panose="02020603050405020304" pitchFamily="18" charset="0"/>
                    </a:rPr>
                    <a:t>～</a:t>
                  </a:r>
                  <a:r>
                    <a:rPr lang="en-US" altLang="zh-CN" sz="2800" i="1" dirty="0">
                      <a:solidFill>
                        <a:srgbClr val="FF0000"/>
                      </a:solidFill>
                      <a:ea typeface="楷体" panose="02010609060101010101" pitchFamily="49" charset="-122"/>
                      <a:cs typeface="Times New Roman" panose="02020603050405020304" pitchFamily="18" charset="0"/>
                    </a:rPr>
                    <a:t>N</a:t>
                  </a:r>
                  <a:r>
                    <a:rPr lang="en-US" altLang="zh-CN" sz="2800" dirty="0">
                      <a:solidFill>
                        <a:srgbClr val="FF0000"/>
                      </a:solidFill>
                      <a:ea typeface="楷体" panose="02010609060101010101" pitchFamily="49" charset="-122"/>
                      <a:cs typeface="Times New Roman" panose="02020603050405020304" pitchFamily="18" charset="0"/>
                    </a:rPr>
                    <a:t>(</a:t>
                  </a:r>
                  <a14:m>
                    <m:oMath xmlns:m="http://schemas.openxmlformats.org/officeDocument/2006/math">
                      <m:sSup>
                        <m:sSupPr>
                          <m:ctrlPr>
                            <a:rPr lang="en-US" altLang="zh-CN" sz="2800" i="1" dirty="0" smtClean="0">
                              <a:solidFill>
                                <a:srgbClr val="FF0000"/>
                              </a:solidFill>
                              <a:latin typeface="Cambria Math" panose="02040503050406030204" pitchFamily="18" charset="0"/>
                              <a:ea typeface="宋体" panose="02010600030101010101" pitchFamily="2" charset="-122"/>
                              <a:cs typeface="Cambria Math" panose="02040503050406030204" pitchFamily="18" charset="0"/>
                            </a:rPr>
                          </m:ctrlPr>
                        </m:sSupPr>
                        <m:e>
                          <m:r>
                            <a:rPr lang="zh-CN" altLang="en-US" sz="2800" i="1" dirty="0" smtClean="0">
                              <a:solidFill>
                                <a:srgbClr val="FF0000"/>
                              </a:solidFill>
                              <a:latin typeface="Cambria Math" panose="02040503050406030204" pitchFamily="18" charset="0"/>
                              <a:ea typeface="MS Mincho" panose="02020609040205080304" charset="-128"/>
                              <a:cs typeface="Cambria Math" panose="02040503050406030204" pitchFamily="18" charset="0"/>
                            </a:rPr>
                            <m:t>𝜎</m:t>
                          </m:r>
                        </m:e>
                        <m:sup>
                          <m:r>
                            <a:rPr lang="en-US" altLang="zh-CN" sz="2800" i="1" dirty="0" smtClean="0">
                              <a:solidFill>
                                <a:srgbClr val="FF0000"/>
                              </a:solidFill>
                              <a:latin typeface="Cambria Math" panose="02040503050406030204" pitchFamily="18" charset="0"/>
                              <a:ea typeface="MS Mincho" panose="02020609040205080304" charset="-128"/>
                              <a:cs typeface="Cambria Math" panose="02040503050406030204" pitchFamily="18" charset="0"/>
                            </a:rPr>
                            <m:t>2</m:t>
                          </m:r>
                        </m:sup>
                      </m:sSup>
                      <m:r>
                        <a:rPr lang="en-US" altLang="zh-CN" sz="2800" i="1" dirty="0" smtClean="0">
                          <a:solidFill>
                            <a:srgbClr val="FF0000"/>
                          </a:solidFill>
                          <a:latin typeface="Cambria Math" panose="02040503050406030204" pitchFamily="18" charset="0"/>
                          <a:ea typeface="MS Mincho" panose="02020609040205080304" charset="-128"/>
                          <a:cs typeface="Cambria Math" panose="02040503050406030204" pitchFamily="18" charset="0"/>
                        </a:rPr>
                        <m:t>|</m:t>
                      </m:r>
                    </m:oMath>
                  </a14:m>
                  <a:r>
                    <a:rPr lang="en-US" altLang="zh-CN" sz="2800" i="1" dirty="0">
                      <a:solidFill>
                        <a:srgbClr val="FF0000"/>
                      </a:solidFill>
                      <a:ea typeface="楷体" panose="02010609060101010101" pitchFamily="49" charset="-122"/>
                      <a:cs typeface="Times New Roman" panose="02020603050405020304" pitchFamily="18" charset="0"/>
                    </a:rPr>
                    <a:t>t – s</a:t>
                  </a:r>
                  <a:r>
                    <a:rPr lang="en-US" altLang="zh-CN" sz="2800" dirty="0">
                      <a:solidFill>
                        <a:srgbClr val="FF0000"/>
                      </a:solidFill>
                      <a:ea typeface="楷体" panose="02010609060101010101" pitchFamily="49" charset="-122"/>
                      <a:cs typeface="Times New Roman" panose="02020603050405020304" pitchFamily="18" charset="0"/>
                    </a:rPr>
                    <a:t>|)</a:t>
                  </a:r>
                </a:p>
              </p:txBody>
            </p:sp>
          </mc:Choice>
          <mc:Fallback xmlns="">
            <p:sp>
              <p:nvSpPr>
                <p:cNvPr id="16" name="Text Box 6"/>
                <p:cNvSpPr txBox="1">
                  <a:spLocks noRot="1" noChangeAspect="1" noMove="1" noResize="1" noEditPoints="1" noAdjustHandles="1" noChangeArrowheads="1" noChangeShapeType="1" noTextEdit="1"/>
                </p:cNvSpPr>
                <p:nvPr/>
              </p:nvSpPr>
              <p:spPr bwMode="auto">
                <a:xfrm>
                  <a:off x="2610466" y="4531580"/>
                  <a:ext cx="6602064" cy="523220"/>
                </a:xfrm>
                <a:prstGeom prst="rect">
                  <a:avLst/>
                </a:prstGeom>
                <a:blipFill>
                  <a:blip r:embed="rId2"/>
                  <a:stretch>
                    <a:fillRect l="-1939" t="-15116" r="-739" b="-325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2" name="Text Box 57"/>
            <p:cNvSpPr txBox="1">
              <a:spLocks noChangeArrowheads="1"/>
            </p:cNvSpPr>
            <p:nvPr/>
          </p:nvSpPr>
          <p:spPr bwMode="auto">
            <a:xfrm>
              <a:off x="4980535" y="4018349"/>
              <a:ext cx="5178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chemeClr val="tx1"/>
                  </a:solidFill>
                  <a:latin typeface="Times New Roman" panose="02020603050405020304" pitchFamily="18" charset="0"/>
                  <a:ea typeface="楷体_GB2312" pitchFamily="49" charset="-122"/>
                </a:defRPr>
              </a:lvl1pPr>
              <a:lvl2pPr marL="742950" indent="-285750" eaLnBrk="0" hangingPunct="0">
                <a:defRPr kumimoji="1" sz="3200" b="1">
                  <a:solidFill>
                    <a:schemeClr val="tx1"/>
                  </a:solidFill>
                  <a:latin typeface="Times New Roman" panose="02020603050405020304" pitchFamily="18" charset="0"/>
                  <a:ea typeface="楷体_GB2312" pitchFamily="49" charset="-122"/>
                </a:defRPr>
              </a:lvl2pPr>
              <a:lvl3pPr marL="1143000" indent="-228600" eaLnBrk="0" hangingPunct="0">
                <a:defRPr kumimoji="1" sz="3200" b="1">
                  <a:solidFill>
                    <a:schemeClr val="tx1"/>
                  </a:solidFill>
                  <a:latin typeface="Times New Roman" panose="02020603050405020304" pitchFamily="18" charset="0"/>
                  <a:ea typeface="楷体_GB2312" pitchFamily="49" charset="-122"/>
                </a:defRPr>
              </a:lvl3pPr>
              <a:lvl4pPr marL="1600200" indent="-228600" eaLnBrk="0" hangingPunct="0">
                <a:defRPr kumimoji="1" sz="3200" b="1">
                  <a:solidFill>
                    <a:schemeClr val="tx1"/>
                  </a:solidFill>
                  <a:latin typeface="Times New Roman" panose="02020603050405020304" pitchFamily="18" charset="0"/>
                  <a:ea typeface="楷体_GB2312" pitchFamily="49" charset="-122"/>
                </a:defRPr>
              </a:lvl4pPr>
              <a:lvl5pPr marL="2057400" indent="-228600" eaLnBrk="0" hangingPunct="0">
                <a:defRPr kumimoji="1" sz="32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9pPr>
            </a:lstStyle>
            <a:p>
              <a:pPr eaLnBrk="1" hangingPunct="1"/>
              <a:r>
                <a:rPr lang="en-US" altLang="zh-CN" sz="2800" dirty="0">
                  <a:solidFill>
                    <a:srgbClr val="FF0000"/>
                  </a:solidFill>
                  <a:ea typeface="楷体" panose="02010609060101010101" pitchFamily="49" charset="-122"/>
                  <a:cs typeface="Times New Roman" panose="02020603050405020304" pitchFamily="18" charset="0"/>
                </a:rPr>
                <a:t>(2) </a:t>
              </a:r>
              <a:r>
                <a:rPr lang="en-US" altLang="zh-CN" sz="2800" i="1" dirty="0">
                  <a:solidFill>
                    <a:srgbClr val="FF0000"/>
                  </a:solidFill>
                  <a:ea typeface="楷体" panose="02010609060101010101" pitchFamily="49" charset="-122"/>
                  <a:cs typeface="Times New Roman" panose="02020603050405020304" pitchFamily="18" charset="0"/>
                </a:rPr>
                <a:t>W(t)</a:t>
              </a:r>
              <a:r>
                <a:rPr lang="en-US" altLang="zh-CN" sz="2800" i="1" baseline="-25000" dirty="0">
                  <a:solidFill>
                    <a:srgbClr val="FF0000"/>
                  </a:solidFill>
                  <a:ea typeface="楷体" panose="02010609060101010101" pitchFamily="49" charset="-122"/>
                  <a:cs typeface="Times New Roman" panose="02020603050405020304" pitchFamily="18" charset="0"/>
                </a:rPr>
                <a:t> </a:t>
              </a:r>
              <a:r>
                <a:rPr lang="zh-CN" altLang="en-US" sz="2800" dirty="0">
                  <a:solidFill>
                    <a:srgbClr val="FF0000"/>
                  </a:solidFill>
                  <a:ea typeface="楷体" panose="02010609060101010101" pitchFamily="49" charset="-122"/>
                  <a:cs typeface="Times New Roman" panose="02020603050405020304" pitchFamily="18" charset="0"/>
                </a:rPr>
                <a:t>是独立增量过程；</a:t>
              </a:r>
            </a:p>
          </p:txBody>
        </p:sp>
        <p:sp>
          <p:nvSpPr>
            <p:cNvPr id="23" name="Text Box 59"/>
            <p:cNvSpPr txBox="1">
              <a:spLocks noChangeArrowheads="1"/>
            </p:cNvSpPr>
            <p:nvPr/>
          </p:nvSpPr>
          <p:spPr bwMode="auto">
            <a:xfrm>
              <a:off x="2610466" y="3991984"/>
              <a:ext cx="28733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chemeClr val="tx1"/>
                  </a:solidFill>
                  <a:latin typeface="Times New Roman" panose="02020603050405020304" pitchFamily="18" charset="0"/>
                  <a:ea typeface="楷体_GB2312" pitchFamily="49" charset="-122"/>
                </a:defRPr>
              </a:lvl1pPr>
              <a:lvl2pPr marL="742950" indent="-285750" eaLnBrk="0" hangingPunct="0">
                <a:defRPr kumimoji="1" sz="3200" b="1">
                  <a:solidFill>
                    <a:schemeClr val="tx1"/>
                  </a:solidFill>
                  <a:latin typeface="Times New Roman" panose="02020603050405020304" pitchFamily="18" charset="0"/>
                  <a:ea typeface="楷体_GB2312" pitchFamily="49" charset="-122"/>
                </a:defRPr>
              </a:lvl2pPr>
              <a:lvl3pPr marL="1143000" indent="-228600" eaLnBrk="0" hangingPunct="0">
                <a:defRPr kumimoji="1" sz="3200" b="1">
                  <a:solidFill>
                    <a:schemeClr val="tx1"/>
                  </a:solidFill>
                  <a:latin typeface="Times New Roman" panose="02020603050405020304" pitchFamily="18" charset="0"/>
                  <a:ea typeface="楷体_GB2312" pitchFamily="49" charset="-122"/>
                </a:defRPr>
              </a:lvl3pPr>
              <a:lvl4pPr marL="1600200" indent="-228600" eaLnBrk="0" hangingPunct="0">
                <a:defRPr kumimoji="1" sz="3200" b="1">
                  <a:solidFill>
                    <a:schemeClr val="tx1"/>
                  </a:solidFill>
                  <a:latin typeface="Times New Roman" panose="02020603050405020304" pitchFamily="18" charset="0"/>
                  <a:ea typeface="楷体_GB2312" pitchFamily="49" charset="-122"/>
                </a:defRPr>
              </a:lvl4pPr>
              <a:lvl5pPr marL="2057400" indent="-228600" eaLnBrk="0" hangingPunct="0">
                <a:defRPr kumimoji="1" sz="32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9pPr>
            </a:lstStyle>
            <a:p>
              <a:pPr eaLnBrk="1" hangingPunct="1"/>
              <a:r>
                <a:rPr lang="en-US" altLang="zh-CN" sz="2800" dirty="0">
                  <a:solidFill>
                    <a:srgbClr val="FF0000"/>
                  </a:solidFill>
                  <a:ea typeface="楷体" panose="02010609060101010101" pitchFamily="49" charset="-122"/>
                  <a:cs typeface="Times New Roman" panose="02020603050405020304" pitchFamily="18" charset="0"/>
                </a:rPr>
                <a:t>(1) </a:t>
              </a:r>
              <a:r>
                <a:rPr lang="en-US" altLang="zh-CN" sz="2800" i="1" dirty="0">
                  <a:solidFill>
                    <a:srgbClr val="FF0000"/>
                  </a:solidFill>
                  <a:ea typeface="楷体" panose="02010609060101010101" pitchFamily="49" charset="-122"/>
                  <a:cs typeface="Times New Roman" panose="02020603050405020304" pitchFamily="18" charset="0"/>
                </a:rPr>
                <a:t>W(0)</a:t>
              </a:r>
              <a:r>
                <a:rPr lang="en-US" altLang="zh-CN" sz="2800" dirty="0">
                  <a:solidFill>
                    <a:srgbClr val="FF0000"/>
                  </a:solidFill>
                  <a:ea typeface="楷体" panose="02010609060101010101" pitchFamily="49" charset="-122"/>
                  <a:cs typeface="Times New Roman" panose="02020603050405020304" pitchFamily="18" charset="0"/>
                </a:rPr>
                <a:t>=0</a:t>
              </a:r>
              <a:r>
                <a:rPr lang="zh-CN" altLang="en-US" sz="2800" dirty="0">
                  <a:solidFill>
                    <a:srgbClr val="FF0000"/>
                  </a:solidFill>
                  <a:ea typeface="楷体" panose="02010609060101010101" pitchFamily="49" charset="-122"/>
                  <a:cs typeface="Times New Roman" panose="02020603050405020304" pitchFamily="18" charset="0"/>
                </a:rPr>
                <a:t>；</a:t>
              </a:r>
            </a:p>
          </p:txBody>
        </p:sp>
      </p:grpSp>
      <p:grpSp>
        <p:nvGrpSpPr>
          <p:cNvPr id="3" name="组合 2"/>
          <p:cNvGrpSpPr/>
          <p:nvPr/>
        </p:nvGrpSpPr>
        <p:grpSpPr>
          <a:xfrm>
            <a:off x="1131991" y="5365668"/>
            <a:ext cx="8925530" cy="1109779"/>
            <a:chOff x="1131991" y="5179613"/>
            <a:chExt cx="8925530" cy="1109779"/>
          </a:xfrm>
        </p:grpSpPr>
        <p:sp>
          <p:nvSpPr>
            <p:cNvPr id="24" name="Text Box 17"/>
            <p:cNvSpPr txBox="1">
              <a:spLocks noChangeArrowheads="1"/>
            </p:cNvSpPr>
            <p:nvPr/>
          </p:nvSpPr>
          <p:spPr bwMode="auto">
            <a:xfrm>
              <a:off x="1131991" y="5179613"/>
              <a:ext cx="1642850"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chemeClr val="tx1"/>
                  </a:solidFill>
                  <a:latin typeface="Times New Roman" panose="02020603050405020304" pitchFamily="18" charset="0"/>
                  <a:ea typeface="楷体_GB2312" pitchFamily="49" charset="-122"/>
                </a:defRPr>
              </a:lvl1pPr>
              <a:lvl2pPr marL="742950" indent="-285750" eaLnBrk="0" hangingPunct="0">
                <a:defRPr kumimoji="1" sz="3200" b="1">
                  <a:solidFill>
                    <a:schemeClr val="tx1"/>
                  </a:solidFill>
                  <a:latin typeface="Times New Roman" panose="02020603050405020304" pitchFamily="18" charset="0"/>
                  <a:ea typeface="楷体_GB2312" pitchFamily="49" charset="-122"/>
                </a:defRPr>
              </a:lvl2pPr>
              <a:lvl3pPr marL="1143000" indent="-228600" eaLnBrk="0" hangingPunct="0">
                <a:defRPr kumimoji="1" sz="3200" b="1">
                  <a:solidFill>
                    <a:schemeClr val="tx1"/>
                  </a:solidFill>
                  <a:latin typeface="Times New Roman" panose="02020603050405020304" pitchFamily="18" charset="0"/>
                  <a:ea typeface="楷体_GB2312" pitchFamily="49" charset="-122"/>
                </a:defRPr>
              </a:lvl3pPr>
              <a:lvl4pPr marL="1600200" indent="-228600" eaLnBrk="0" hangingPunct="0">
                <a:defRPr kumimoji="1" sz="3200" b="1">
                  <a:solidFill>
                    <a:schemeClr val="tx1"/>
                  </a:solidFill>
                  <a:latin typeface="Times New Roman" panose="02020603050405020304" pitchFamily="18" charset="0"/>
                  <a:ea typeface="楷体_GB2312" pitchFamily="49" charset="-122"/>
                </a:defRPr>
              </a:lvl4pPr>
              <a:lvl5pPr marL="2057400" indent="-228600" eaLnBrk="0" hangingPunct="0">
                <a:defRPr kumimoji="1" sz="32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sz="2800" dirty="0">
                  <a:solidFill>
                    <a:srgbClr val="0000FF"/>
                  </a:solidFill>
                  <a:ea typeface="楷体" panose="02010609060101010101" pitchFamily="49" charset="-122"/>
                  <a:cs typeface="Times New Roman" panose="02020603050405020304" pitchFamily="18" charset="0"/>
                </a:rPr>
                <a:t>或：</a:t>
              </a:r>
            </a:p>
          </p:txBody>
        </p:sp>
        <mc:AlternateContent xmlns:mc="http://schemas.openxmlformats.org/markup-compatibility/2006" xmlns:a14="http://schemas.microsoft.com/office/drawing/2010/main">
          <mc:Choice Requires="a14">
            <p:sp>
              <p:nvSpPr>
                <p:cNvPr id="25" name="Text Box 6"/>
                <p:cNvSpPr txBox="1">
                  <a:spLocks noChangeArrowheads="1"/>
                </p:cNvSpPr>
                <p:nvPr/>
              </p:nvSpPr>
              <p:spPr bwMode="auto">
                <a:xfrm>
                  <a:off x="2509027" y="5766172"/>
                  <a:ext cx="4712124"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sz="3200" b="1">
                      <a:solidFill>
                        <a:schemeClr val="tx1"/>
                      </a:solidFill>
                      <a:latin typeface="Times New Roman" panose="02020603050405020304" pitchFamily="18" charset="0"/>
                      <a:ea typeface="楷体_GB2312" pitchFamily="49" charset="-122"/>
                    </a:defRPr>
                  </a:lvl1pPr>
                  <a:lvl2pPr marL="742950" indent="-285750" eaLnBrk="0" hangingPunct="0">
                    <a:defRPr kumimoji="1" sz="3200" b="1">
                      <a:solidFill>
                        <a:schemeClr val="tx1"/>
                      </a:solidFill>
                      <a:latin typeface="Times New Roman" panose="02020603050405020304" pitchFamily="18" charset="0"/>
                      <a:ea typeface="楷体_GB2312" pitchFamily="49" charset="-122"/>
                    </a:defRPr>
                  </a:lvl2pPr>
                  <a:lvl3pPr marL="1143000" indent="-228600" eaLnBrk="0" hangingPunct="0">
                    <a:defRPr kumimoji="1" sz="3200" b="1">
                      <a:solidFill>
                        <a:schemeClr val="tx1"/>
                      </a:solidFill>
                      <a:latin typeface="Times New Roman" panose="02020603050405020304" pitchFamily="18" charset="0"/>
                      <a:ea typeface="楷体_GB2312" pitchFamily="49" charset="-122"/>
                    </a:defRPr>
                  </a:lvl3pPr>
                  <a:lvl4pPr marL="1600200" indent="-228600" eaLnBrk="0" hangingPunct="0">
                    <a:defRPr kumimoji="1" sz="3200" b="1">
                      <a:solidFill>
                        <a:schemeClr val="tx1"/>
                      </a:solidFill>
                      <a:latin typeface="Times New Roman" panose="02020603050405020304" pitchFamily="18" charset="0"/>
                      <a:ea typeface="楷体_GB2312" pitchFamily="49" charset="-122"/>
                    </a:defRPr>
                  </a:lvl4pPr>
                  <a:lvl5pPr marL="2057400" indent="-228600" eaLnBrk="0" hangingPunct="0">
                    <a:defRPr kumimoji="1" sz="32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9pPr>
                </a:lstStyle>
                <a:p>
                  <a:pPr eaLnBrk="1" hangingPunct="1"/>
                  <a:r>
                    <a:rPr lang="en-US" altLang="zh-CN" sz="2800" dirty="0">
                      <a:solidFill>
                        <a:srgbClr val="0000FF"/>
                      </a:solidFill>
                      <a:ea typeface="楷体" panose="02010609060101010101" pitchFamily="49" charset="-122"/>
                      <a:cs typeface="Times New Roman" panose="02020603050405020304" pitchFamily="18" charset="0"/>
                    </a:rPr>
                    <a:t>(3) </a:t>
                  </a:r>
                  <a:r>
                    <a:rPr lang="zh-CN" altLang="en-US" sz="2800" dirty="0">
                      <a:solidFill>
                        <a:srgbClr val="0000FF"/>
                      </a:solidFill>
                      <a:ea typeface="楷体" panose="02010609060101010101" pitchFamily="49" charset="-122"/>
                      <a:cs typeface="Times New Roman" panose="02020603050405020304" pitchFamily="18" charset="0"/>
                    </a:rPr>
                    <a:t>对一切</a:t>
                  </a:r>
                  <a:r>
                    <a:rPr lang="en-US" altLang="zh-CN" sz="2800" dirty="0">
                      <a:solidFill>
                        <a:srgbClr val="0000FF"/>
                      </a:solidFill>
                      <a:ea typeface="楷体" panose="02010609060101010101" pitchFamily="49" charset="-122"/>
                      <a:cs typeface="Times New Roman" panose="02020603050405020304" pitchFamily="18" charset="0"/>
                    </a:rPr>
                    <a:t>0≤ </a:t>
                  </a:r>
                  <a:r>
                    <a:rPr lang="en-US" altLang="zh-CN" sz="2800" i="1" dirty="0">
                      <a:solidFill>
                        <a:srgbClr val="0000FF"/>
                      </a:solidFill>
                      <a:ea typeface="楷体" panose="02010609060101010101" pitchFamily="49" charset="-122"/>
                      <a:cs typeface="Times New Roman" panose="02020603050405020304" pitchFamily="18" charset="0"/>
                    </a:rPr>
                    <a:t>t , W(t)</a:t>
                  </a:r>
                  <a:r>
                    <a:rPr lang="zh-CN" altLang="en-US" sz="2800" i="1" dirty="0">
                      <a:solidFill>
                        <a:srgbClr val="0000FF"/>
                      </a:solidFill>
                      <a:ea typeface="楷体" panose="02010609060101010101" pitchFamily="49" charset="-122"/>
                      <a:cs typeface="Times New Roman" panose="02020603050405020304" pitchFamily="18" charset="0"/>
                    </a:rPr>
                    <a:t> ～</a:t>
                  </a:r>
                  <a:r>
                    <a:rPr lang="en-US" altLang="zh-CN" sz="2800" i="1" dirty="0">
                      <a:solidFill>
                        <a:srgbClr val="0000FF"/>
                      </a:solidFill>
                      <a:ea typeface="楷体" panose="02010609060101010101" pitchFamily="49" charset="-122"/>
                      <a:cs typeface="Times New Roman" panose="02020603050405020304" pitchFamily="18" charset="0"/>
                    </a:rPr>
                    <a:t>N</a:t>
                  </a:r>
                  <a:r>
                    <a:rPr lang="en-US" altLang="zh-CN" sz="2800" dirty="0">
                      <a:solidFill>
                        <a:srgbClr val="0000FF"/>
                      </a:solidFill>
                      <a:ea typeface="楷体" panose="02010609060101010101" pitchFamily="49" charset="-122"/>
                      <a:cs typeface="Times New Roman" panose="02020603050405020304" pitchFamily="18" charset="0"/>
                    </a:rPr>
                    <a:t>(</a:t>
                  </a:r>
                  <a14:m>
                    <m:oMath xmlns:m="http://schemas.openxmlformats.org/officeDocument/2006/math">
                      <m:sSup>
                        <m:sSupPr>
                          <m:ctrlPr>
                            <a:rPr lang="en-US" altLang="zh-CN" sz="2800" i="1" dirty="0" smtClean="0">
                              <a:solidFill>
                                <a:srgbClr val="0000FF"/>
                              </a:solidFill>
                              <a:latin typeface="Cambria Math" panose="02040503050406030204" pitchFamily="18" charset="0"/>
                              <a:ea typeface="宋体" panose="02010600030101010101" pitchFamily="2" charset="-122"/>
                              <a:cs typeface="Cambria Math" panose="02040503050406030204" pitchFamily="18" charset="0"/>
                            </a:rPr>
                          </m:ctrlPr>
                        </m:sSupPr>
                        <m:e>
                          <m:r>
                            <a:rPr lang="zh-CN" altLang="en-US" sz="2800" i="1" dirty="0" smtClean="0">
                              <a:solidFill>
                                <a:srgbClr val="0000FF"/>
                              </a:solidFill>
                              <a:latin typeface="Cambria Math" panose="02040503050406030204" pitchFamily="18" charset="0"/>
                              <a:ea typeface="MS Mincho" panose="02020609040205080304" charset="-128"/>
                              <a:cs typeface="Cambria Math" panose="02040503050406030204" pitchFamily="18" charset="0"/>
                            </a:rPr>
                            <m:t>𝜎</m:t>
                          </m:r>
                        </m:e>
                        <m:sup>
                          <m:r>
                            <a:rPr lang="en-US" altLang="zh-CN" sz="2800" i="1" dirty="0" smtClean="0">
                              <a:solidFill>
                                <a:srgbClr val="0000FF"/>
                              </a:solidFill>
                              <a:latin typeface="Cambria Math" panose="02040503050406030204" pitchFamily="18" charset="0"/>
                              <a:ea typeface="MS Mincho" panose="02020609040205080304" charset="-128"/>
                              <a:cs typeface="Cambria Math" panose="02040503050406030204" pitchFamily="18" charset="0"/>
                            </a:rPr>
                            <m:t>2</m:t>
                          </m:r>
                        </m:sup>
                      </m:sSup>
                      <m:r>
                        <m:rPr>
                          <m:nor/>
                        </m:rPr>
                        <a:rPr lang="en-US" altLang="zh-CN" sz="2800" i="1" dirty="0">
                          <a:solidFill>
                            <a:srgbClr val="0000FF"/>
                          </a:solidFill>
                          <a:ea typeface="楷体" panose="02010609060101010101" pitchFamily="49" charset="-122"/>
                          <a:cs typeface="Times New Roman" panose="02020603050405020304" pitchFamily="18" charset="0"/>
                        </a:rPr>
                        <m:t>t</m:t>
                      </m:r>
                    </m:oMath>
                  </a14:m>
                  <a:r>
                    <a:rPr lang="en-US" altLang="zh-CN" sz="2800" dirty="0">
                      <a:solidFill>
                        <a:srgbClr val="0000FF"/>
                      </a:solidFill>
                      <a:ea typeface="楷体" panose="02010609060101010101" pitchFamily="49" charset="-122"/>
                      <a:cs typeface="Times New Roman" panose="02020603050405020304" pitchFamily="18" charset="0"/>
                    </a:rPr>
                    <a:t>)</a:t>
                  </a:r>
                </a:p>
              </p:txBody>
            </p:sp>
          </mc:Choice>
          <mc:Fallback xmlns="">
            <p:sp>
              <p:nvSpPr>
                <p:cNvPr id="25" name="Text Box 6"/>
                <p:cNvSpPr txBox="1">
                  <a:spLocks noRot="1" noChangeAspect="1" noMove="1" noResize="1" noEditPoints="1" noAdjustHandles="1" noChangeArrowheads="1" noChangeShapeType="1" noTextEdit="1"/>
                </p:cNvSpPr>
                <p:nvPr/>
              </p:nvSpPr>
              <p:spPr bwMode="auto">
                <a:xfrm>
                  <a:off x="2509027" y="5766172"/>
                  <a:ext cx="4712124" cy="523220"/>
                </a:xfrm>
                <a:prstGeom prst="rect">
                  <a:avLst/>
                </a:prstGeom>
                <a:blipFill>
                  <a:blip r:embed="rId3"/>
                  <a:stretch>
                    <a:fillRect l="-2717" t="-15116" r="-1552" b="-325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6" name="Text Box 57"/>
            <p:cNvSpPr txBox="1">
              <a:spLocks noChangeArrowheads="1"/>
            </p:cNvSpPr>
            <p:nvPr/>
          </p:nvSpPr>
          <p:spPr bwMode="auto">
            <a:xfrm>
              <a:off x="4879096" y="5252941"/>
              <a:ext cx="5178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chemeClr val="tx1"/>
                  </a:solidFill>
                  <a:latin typeface="Times New Roman" panose="02020603050405020304" pitchFamily="18" charset="0"/>
                  <a:ea typeface="楷体_GB2312" pitchFamily="49" charset="-122"/>
                </a:defRPr>
              </a:lvl1pPr>
              <a:lvl2pPr marL="742950" indent="-285750" eaLnBrk="0" hangingPunct="0">
                <a:defRPr kumimoji="1" sz="3200" b="1">
                  <a:solidFill>
                    <a:schemeClr val="tx1"/>
                  </a:solidFill>
                  <a:latin typeface="Times New Roman" panose="02020603050405020304" pitchFamily="18" charset="0"/>
                  <a:ea typeface="楷体_GB2312" pitchFamily="49" charset="-122"/>
                </a:defRPr>
              </a:lvl2pPr>
              <a:lvl3pPr marL="1143000" indent="-228600" eaLnBrk="0" hangingPunct="0">
                <a:defRPr kumimoji="1" sz="3200" b="1">
                  <a:solidFill>
                    <a:schemeClr val="tx1"/>
                  </a:solidFill>
                  <a:latin typeface="Times New Roman" panose="02020603050405020304" pitchFamily="18" charset="0"/>
                  <a:ea typeface="楷体_GB2312" pitchFamily="49" charset="-122"/>
                </a:defRPr>
              </a:lvl3pPr>
              <a:lvl4pPr marL="1600200" indent="-228600" eaLnBrk="0" hangingPunct="0">
                <a:defRPr kumimoji="1" sz="3200" b="1">
                  <a:solidFill>
                    <a:schemeClr val="tx1"/>
                  </a:solidFill>
                  <a:latin typeface="Times New Roman" panose="02020603050405020304" pitchFamily="18" charset="0"/>
                  <a:ea typeface="楷体_GB2312" pitchFamily="49" charset="-122"/>
                </a:defRPr>
              </a:lvl4pPr>
              <a:lvl5pPr marL="2057400" indent="-228600" eaLnBrk="0" hangingPunct="0">
                <a:defRPr kumimoji="1" sz="32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9pPr>
            </a:lstStyle>
            <a:p>
              <a:pPr eaLnBrk="1" hangingPunct="1"/>
              <a:r>
                <a:rPr lang="en-US" altLang="zh-CN" sz="2800" dirty="0">
                  <a:solidFill>
                    <a:srgbClr val="0000FF"/>
                  </a:solidFill>
                  <a:ea typeface="楷体" panose="02010609060101010101" pitchFamily="49" charset="-122"/>
                  <a:cs typeface="Times New Roman" panose="02020603050405020304" pitchFamily="18" charset="0"/>
                </a:rPr>
                <a:t>(2) </a:t>
              </a:r>
              <a:r>
                <a:rPr lang="en-US" altLang="zh-CN" sz="2800" i="1" dirty="0">
                  <a:solidFill>
                    <a:srgbClr val="0000FF"/>
                  </a:solidFill>
                  <a:ea typeface="楷体" panose="02010609060101010101" pitchFamily="49" charset="-122"/>
                  <a:cs typeface="Times New Roman" panose="02020603050405020304" pitchFamily="18" charset="0"/>
                </a:rPr>
                <a:t>W(t)</a:t>
              </a:r>
              <a:r>
                <a:rPr lang="en-US" altLang="zh-CN" sz="2800" i="1" baseline="-25000" dirty="0">
                  <a:solidFill>
                    <a:srgbClr val="0000FF"/>
                  </a:solidFill>
                  <a:ea typeface="楷体" panose="02010609060101010101" pitchFamily="49" charset="-122"/>
                  <a:cs typeface="Times New Roman" panose="02020603050405020304" pitchFamily="18" charset="0"/>
                </a:rPr>
                <a:t> </a:t>
              </a:r>
              <a:r>
                <a:rPr lang="zh-CN" altLang="en-US" sz="2800" dirty="0">
                  <a:solidFill>
                    <a:srgbClr val="0000FF"/>
                  </a:solidFill>
                  <a:ea typeface="楷体" panose="02010609060101010101" pitchFamily="49" charset="-122"/>
                  <a:cs typeface="Times New Roman" panose="02020603050405020304" pitchFamily="18" charset="0"/>
                </a:rPr>
                <a:t>是平稳独立增量过程；</a:t>
              </a:r>
            </a:p>
          </p:txBody>
        </p:sp>
        <p:sp>
          <p:nvSpPr>
            <p:cNvPr id="27" name="Text Box 59"/>
            <p:cNvSpPr txBox="1">
              <a:spLocks noChangeArrowheads="1"/>
            </p:cNvSpPr>
            <p:nvPr/>
          </p:nvSpPr>
          <p:spPr bwMode="auto">
            <a:xfrm>
              <a:off x="2509027" y="5226576"/>
              <a:ext cx="28733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chemeClr val="tx1"/>
                  </a:solidFill>
                  <a:latin typeface="Times New Roman" panose="02020603050405020304" pitchFamily="18" charset="0"/>
                  <a:ea typeface="楷体_GB2312" pitchFamily="49" charset="-122"/>
                </a:defRPr>
              </a:lvl1pPr>
              <a:lvl2pPr marL="742950" indent="-285750" eaLnBrk="0" hangingPunct="0">
                <a:defRPr kumimoji="1" sz="3200" b="1">
                  <a:solidFill>
                    <a:schemeClr val="tx1"/>
                  </a:solidFill>
                  <a:latin typeface="Times New Roman" panose="02020603050405020304" pitchFamily="18" charset="0"/>
                  <a:ea typeface="楷体_GB2312" pitchFamily="49" charset="-122"/>
                </a:defRPr>
              </a:lvl2pPr>
              <a:lvl3pPr marL="1143000" indent="-228600" eaLnBrk="0" hangingPunct="0">
                <a:defRPr kumimoji="1" sz="3200" b="1">
                  <a:solidFill>
                    <a:schemeClr val="tx1"/>
                  </a:solidFill>
                  <a:latin typeface="Times New Roman" panose="02020603050405020304" pitchFamily="18" charset="0"/>
                  <a:ea typeface="楷体_GB2312" pitchFamily="49" charset="-122"/>
                </a:defRPr>
              </a:lvl3pPr>
              <a:lvl4pPr marL="1600200" indent="-228600" eaLnBrk="0" hangingPunct="0">
                <a:defRPr kumimoji="1" sz="3200" b="1">
                  <a:solidFill>
                    <a:schemeClr val="tx1"/>
                  </a:solidFill>
                  <a:latin typeface="Times New Roman" panose="02020603050405020304" pitchFamily="18" charset="0"/>
                  <a:ea typeface="楷体_GB2312" pitchFamily="49" charset="-122"/>
                </a:defRPr>
              </a:lvl4pPr>
              <a:lvl5pPr marL="2057400" indent="-228600" eaLnBrk="0" hangingPunct="0">
                <a:defRPr kumimoji="1" sz="32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9pPr>
            </a:lstStyle>
            <a:p>
              <a:pPr eaLnBrk="1" hangingPunct="1"/>
              <a:r>
                <a:rPr lang="en-US" altLang="zh-CN" sz="2800" dirty="0">
                  <a:solidFill>
                    <a:srgbClr val="0000FF"/>
                  </a:solidFill>
                  <a:ea typeface="楷体" panose="02010609060101010101" pitchFamily="49" charset="-122"/>
                  <a:cs typeface="Times New Roman" panose="02020603050405020304" pitchFamily="18" charset="0"/>
                </a:rPr>
                <a:t>(1) </a:t>
              </a:r>
              <a:r>
                <a:rPr lang="en-US" altLang="zh-CN" sz="2800" i="1" dirty="0">
                  <a:solidFill>
                    <a:srgbClr val="0000FF"/>
                  </a:solidFill>
                  <a:ea typeface="楷体" panose="02010609060101010101" pitchFamily="49" charset="-122"/>
                  <a:cs typeface="Times New Roman" panose="02020603050405020304" pitchFamily="18" charset="0"/>
                </a:rPr>
                <a:t>W(0)</a:t>
              </a:r>
              <a:r>
                <a:rPr lang="en-US" altLang="zh-CN" sz="2800" dirty="0">
                  <a:solidFill>
                    <a:srgbClr val="0000FF"/>
                  </a:solidFill>
                  <a:ea typeface="楷体" panose="02010609060101010101" pitchFamily="49" charset="-122"/>
                  <a:cs typeface="Times New Roman" panose="02020603050405020304" pitchFamily="18" charset="0"/>
                </a:rPr>
                <a:t>=0</a:t>
              </a:r>
              <a:r>
                <a:rPr lang="zh-CN" altLang="en-US" sz="2800" dirty="0">
                  <a:solidFill>
                    <a:srgbClr val="0000FF"/>
                  </a:solidFill>
                  <a:ea typeface="楷体" panose="02010609060101010101" pitchFamily="49" charset="-122"/>
                  <a:cs typeface="Times New Roman" panose="02020603050405020304"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p:nvPr/>
        </p:nvSpPr>
        <p:spPr>
          <a:xfrm>
            <a:off x="920034" y="742816"/>
            <a:ext cx="800313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6. </a:t>
            </a:r>
            <a:r>
              <a:rPr lang="zh-CN" altLang="en-US" sz="32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证明随机过程为泊松过程</a:t>
            </a:r>
          </a:p>
        </p:txBody>
      </p:sp>
      <p:sp>
        <p:nvSpPr>
          <p:cNvPr id="13" name="内容占位符 2"/>
          <p:cNvSpPr txBox="1"/>
          <p:nvPr/>
        </p:nvSpPr>
        <p:spPr>
          <a:xfrm>
            <a:off x="1055747" y="3143756"/>
            <a:ext cx="1749598"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endParaRPr lang="zh-CN" altLang="en-US" sz="32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Text Box 17"/>
          <p:cNvSpPr txBox="1">
            <a:spLocks noChangeArrowheads="1"/>
          </p:cNvSpPr>
          <p:nvPr/>
        </p:nvSpPr>
        <p:spPr bwMode="auto">
          <a:xfrm>
            <a:off x="920133" y="1214042"/>
            <a:ext cx="10209691" cy="12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chemeClr val="tx1"/>
                </a:solidFill>
                <a:latin typeface="Times New Roman" panose="02020603050405020304" pitchFamily="18" charset="0"/>
                <a:ea typeface="楷体_GB2312" pitchFamily="49" charset="-122"/>
              </a:defRPr>
            </a:lvl1pPr>
            <a:lvl2pPr marL="742950" indent="-285750" eaLnBrk="0" hangingPunct="0">
              <a:defRPr kumimoji="1" sz="3200" b="1">
                <a:solidFill>
                  <a:schemeClr val="tx1"/>
                </a:solidFill>
                <a:latin typeface="Times New Roman" panose="02020603050405020304" pitchFamily="18" charset="0"/>
                <a:ea typeface="楷体_GB2312" pitchFamily="49" charset="-122"/>
              </a:defRPr>
            </a:lvl2pPr>
            <a:lvl3pPr marL="1143000" indent="-228600" eaLnBrk="0" hangingPunct="0">
              <a:defRPr kumimoji="1" sz="3200" b="1">
                <a:solidFill>
                  <a:schemeClr val="tx1"/>
                </a:solidFill>
                <a:latin typeface="Times New Roman" panose="02020603050405020304" pitchFamily="18" charset="0"/>
                <a:ea typeface="楷体_GB2312" pitchFamily="49" charset="-122"/>
              </a:defRPr>
            </a:lvl3pPr>
            <a:lvl4pPr marL="1600200" indent="-228600" eaLnBrk="0" hangingPunct="0">
              <a:defRPr kumimoji="1" sz="3200" b="1">
                <a:solidFill>
                  <a:schemeClr val="tx1"/>
                </a:solidFill>
                <a:latin typeface="Times New Roman" panose="02020603050405020304" pitchFamily="18" charset="0"/>
                <a:ea typeface="楷体_GB2312" pitchFamily="49" charset="-122"/>
              </a:defRPr>
            </a:lvl4pPr>
            <a:lvl5pPr marL="2057400" indent="-228600" eaLnBrk="0" hangingPunct="0">
              <a:defRPr kumimoji="1" sz="32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dirty="0">
                <a:solidFill>
                  <a:schemeClr val="tx1"/>
                </a:solidFill>
                <a:ea typeface="楷体" panose="02010609060101010101" pitchFamily="49" charset="-122"/>
                <a:cs typeface="Times New Roman" panose="02020603050405020304" pitchFamily="18" charset="0"/>
              </a:rPr>
              <a:t>用</a:t>
            </a:r>
            <a:r>
              <a:rPr lang="zh-CN" altLang="en-US" dirty="0">
                <a:solidFill>
                  <a:srgbClr val="FF0000"/>
                </a:solidFill>
                <a:ea typeface="楷体" panose="02010609060101010101" pitchFamily="49" charset="-122"/>
                <a:cs typeface="Times New Roman" panose="02020603050405020304" pitchFamily="18" charset="0"/>
              </a:rPr>
              <a:t>定义</a:t>
            </a:r>
            <a:r>
              <a:rPr lang="zh-CN" altLang="en-US" dirty="0">
                <a:solidFill>
                  <a:schemeClr val="tx1"/>
                </a:solidFill>
                <a:ea typeface="楷体" panose="02010609060101010101" pitchFamily="49" charset="-122"/>
                <a:cs typeface="Times New Roman" panose="02020603050405020304" pitchFamily="18" charset="0"/>
              </a:rPr>
              <a:t>：若计数过程</a:t>
            </a:r>
            <a:r>
              <a:rPr lang="en-US" altLang="zh-CN" dirty="0">
                <a:solidFill>
                  <a:schemeClr val="tx1"/>
                </a:solidFill>
                <a:ea typeface="楷体" panose="02010609060101010101" pitchFamily="49" charset="-122"/>
                <a:cs typeface="Times New Roman" panose="02020603050405020304" pitchFamily="18" charset="0"/>
              </a:rPr>
              <a:t>{</a:t>
            </a:r>
            <a:r>
              <a:rPr lang="en-US" altLang="zh-CN" i="1" dirty="0">
                <a:solidFill>
                  <a:schemeClr val="tx1"/>
                </a:solidFill>
                <a:ea typeface="楷体" panose="02010609060101010101" pitchFamily="49" charset="-122"/>
                <a:cs typeface="Times New Roman" panose="02020603050405020304" pitchFamily="18" charset="0"/>
              </a:rPr>
              <a:t>N</a:t>
            </a:r>
            <a:r>
              <a:rPr lang="en-US" altLang="zh-CN" dirty="0">
                <a:solidFill>
                  <a:schemeClr val="tx1"/>
                </a:solidFill>
                <a:ea typeface="楷体" panose="02010609060101010101" pitchFamily="49" charset="-122"/>
                <a:cs typeface="Times New Roman" panose="02020603050405020304" pitchFamily="18" charset="0"/>
              </a:rPr>
              <a:t>(t)</a:t>
            </a:r>
            <a:r>
              <a:rPr lang="en-US" altLang="zh-CN" i="1" baseline="-25000" dirty="0">
                <a:solidFill>
                  <a:schemeClr val="tx1"/>
                </a:solidFill>
                <a:ea typeface="楷体" panose="02010609060101010101" pitchFamily="49" charset="-122"/>
                <a:cs typeface="Times New Roman" panose="02020603050405020304" pitchFamily="18" charset="0"/>
              </a:rPr>
              <a:t> </a:t>
            </a:r>
            <a:r>
              <a:rPr lang="en-US" altLang="zh-CN" i="1" dirty="0">
                <a:solidFill>
                  <a:schemeClr val="tx1"/>
                </a:solidFill>
                <a:ea typeface="楷体" panose="02010609060101010101" pitchFamily="49" charset="-122"/>
                <a:cs typeface="Times New Roman" panose="02020603050405020304" pitchFamily="18" charset="0"/>
              </a:rPr>
              <a:t>, t</a:t>
            </a:r>
            <a:r>
              <a:rPr lang="en-US" altLang="zh-CN" dirty="0">
                <a:solidFill>
                  <a:schemeClr val="tx1"/>
                </a:solidFill>
                <a:ea typeface="楷体" panose="02010609060101010101" pitchFamily="49" charset="-122"/>
                <a:cs typeface="Times New Roman" panose="02020603050405020304" pitchFamily="18" charset="0"/>
              </a:rPr>
              <a:t>≥0}</a:t>
            </a:r>
            <a:r>
              <a:rPr lang="zh-CN" altLang="en-US" dirty="0">
                <a:solidFill>
                  <a:schemeClr val="tx1"/>
                </a:solidFill>
                <a:ea typeface="楷体" panose="02010609060101010101" pitchFamily="49" charset="-122"/>
                <a:cs typeface="Times New Roman" panose="02020603050405020304" pitchFamily="18" charset="0"/>
              </a:rPr>
              <a:t>满足下述条件</a:t>
            </a:r>
            <a:r>
              <a:rPr lang="en-US" altLang="zh-CN" dirty="0">
                <a:solidFill>
                  <a:schemeClr val="tx1"/>
                </a:solidFill>
                <a:ea typeface="楷体" panose="02010609060101010101" pitchFamily="49" charset="-122"/>
                <a:cs typeface="Times New Roman" panose="02020603050405020304" pitchFamily="18" charset="0"/>
              </a:rPr>
              <a:t>, </a:t>
            </a:r>
            <a:r>
              <a:rPr lang="zh-CN" altLang="en-US" dirty="0">
                <a:solidFill>
                  <a:schemeClr val="tx1"/>
                </a:solidFill>
                <a:ea typeface="楷体" panose="02010609060101010101" pitchFamily="49" charset="-122"/>
                <a:cs typeface="Times New Roman" panose="02020603050405020304" pitchFamily="18" charset="0"/>
              </a:rPr>
              <a:t>则称</a:t>
            </a:r>
            <a:r>
              <a:rPr lang="en-US" altLang="zh-CN" dirty="0">
                <a:solidFill>
                  <a:schemeClr val="tx1"/>
                </a:solidFill>
                <a:ea typeface="楷体" panose="02010609060101010101" pitchFamily="49" charset="-122"/>
                <a:cs typeface="Times New Roman" panose="02020603050405020304" pitchFamily="18" charset="0"/>
              </a:rPr>
              <a:t>{</a:t>
            </a:r>
            <a:r>
              <a:rPr lang="en-US" altLang="zh-CN" i="1" dirty="0">
                <a:solidFill>
                  <a:schemeClr val="tx1"/>
                </a:solidFill>
                <a:ea typeface="楷体" panose="02010609060101010101" pitchFamily="49" charset="-122"/>
                <a:cs typeface="Times New Roman" panose="02020603050405020304" pitchFamily="18" charset="0"/>
              </a:rPr>
              <a:t>N</a:t>
            </a:r>
            <a:r>
              <a:rPr lang="en-US" altLang="zh-CN" dirty="0">
                <a:solidFill>
                  <a:schemeClr val="tx1"/>
                </a:solidFill>
                <a:ea typeface="楷体" panose="02010609060101010101" pitchFamily="49" charset="-122"/>
                <a:cs typeface="Times New Roman" panose="02020603050405020304" pitchFamily="18" charset="0"/>
              </a:rPr>
              <a:t>(t)</a:t>
            </a:r>
            <a:r>
              <a:rPr lang="en-US" altLang="zh-CN" i="1" dirty="0">
                <a:solidFill>
                  <a:schemeClr val="tx1"/>
                </a:solidFill>
                <a:ea typeface="楷体" panose="02010609060101010101" pitchFamily="49" charset="-122"/>
                <a:cs typeface="Times New Roman" panose="02020603050405020304" pitchFamily="18" charset="0"/>
              </a:rPr>
              <a:t>, t</a:t>
            </a:r>
            <a:r>
              <a:rPr lang="en-US" altLang="zh-CN" dirty="0">
                <a:solidFill>
                  <a:schemeClr val="tx1"/>
                </a:solidFill>
                <a:ea typeface="楷体" panose="02010609060101010101" pitchFamily="49" charset="-122"/>
                <a:cs typeface="Times New Roman" panose="02020603050405020304" pitchFamily="18" charset="0"/>
              </a:rPr>
              <a:t>≥0)</a:t>
            </a:r>
            <a:r>
              <a:rPr lang="zh-CN" altLang="en-US" dirty="0">
                <a:solidFill>
                  <a:schemeClr val="tx1"/>
                </a:solidFill>
                <a:ea typeface="楷体" panose="02010609060101010101" pitchFamily="49" charset="-122"/>
                <a:cs typeface="Times New Roman" panose="02020603050405020304" pitchFamily="18" charset="0"/>
              </a:rPr>
              <a:t>是参数</a:t>
            </a:r>
            <a:r>
              <a:rPr lang="en-US" altLang="zh-CN" dirty="0">
                <a:solidFill>
                  <a:schemeClr val="tx1"/>
                </a:solidFill>
                <a:ea typeface="楷体" panose="02010609060101010101" pitchFamily="49" charset="-122"/>
                <a:cs typeface="Times New Roman" panose="02020603050405020304" pitchFamily="18" charset="0"/>
              </a:rPr>
              <a:t>(</a:t>
            </a:r>
            <a:r>
              <a:rPr lang="zh-CN" altLang="en-US" dirty="0">
                <a:solidFill>
                  <a:schemeClr val="tx1"/>
                </a:solidFill>
                <a:ea typeface="楷体" panose="02010609060101010101" pitchFamily="49" charset="-122"/>
                <a:cs typeface="Times New Roman" panose="02020603050405020304" pitchFamily="18" charset="0"/>
              </a:rPr>
              <a:t>或速率</a:t>
            </a:r>
            <a:r>
              <a:rPr lang="en-US" altLang="zh-CN" dirty="0">
                <a:solidFill>
                  <a:schemeClr val="tx1"/>
                </a:solidFill>
                <a:ea typeface="楷体" panose="02010609060101010101" pitchFamily="49" charset="-122"/>
                <a:cs typeface="Times New Roman" panose="02020603050405020304" pitchFamily="18" charset="0"/>
              </a:rPr>
              <a:t>,</a:t>
            </a:r>
            <a:r>
              <a:rPr lang="zh-CN" altLang="en-US" dirty="0">
                <a:solidFill>
                  <a:schemeClr val="tx1"/>
                </a:solidFill>
                <a:ea typeface="楷体" panose="02010609060101010101" pitchFamily="49" charset="-122"/>
                <a:cs typeface="Times New Roman" panose="02020603050405020304" pitchFamily="18" charset="0"/>
              </a:rPr>
              <a:t>强度</a:t>
            </a:r>
            <a:r>
              <a:rPr lang="en-US" altLang="zh-CN" dirty="0">
                <a:solidFill>
                  <a:schemeClr val="tx1"/>
                </a:solidFill>
                <a:ea typeface="楷体" panose="02010609060101010101" pitchFamily="49" charset="-122"/>
                <a:cs typeface="Times New Roman" panose="02020603050405020304" pitchFamily="18" charset="0"/>
              </a:rPr>
              <a:t>)</a:t>
            </a:r>
            <a:r>
              <a:rPr lang="zh-CN" altLang="en-US" dirty="0">
                <a:solidFill>
                  <a:schemeClr val="tx1"/>
                </a:solidFill>
                <a:ea typeface="楷体" panose="02010609060101010101" pitchFamily="49" charset="-122"/>
                <a:cs typeface="Times New Roman" panose="02020603050405020304" pitchFamily="18" charset="0"/>
              </a:rPr>
              <a:t>为</a:t>
            </a:r>
            <a:r>
              <a:rPr lang="en-US" altLang="zh-CN" i="1" dirty="0">
                <a:solidFill>
                  <a:schemeClr val="tx1"/>
                </a:solidFill>
                <a:ea typeface="楷体" panose="02010609060101010101" pitchFamily="49" charset="-122"/>
                <a:cs typeface="Times New Roman" panose="02020603050405020304" pitchFamily="18" charset="0"/>
              </a:rPr>
              <a:t>λ</a:t>
            </a:r>
            <a:r>
              <a:rPr lang="zh-CN" altLang="en-US" dirty="0">
                <a:solidFill>
                  <a:schemeClr val="tx1"/>
                </a:solidFill>
                <a:ea typeface="楷体" panose="02010609060101010101" pitchFamily="49" charset="-122"/>
                <a:cs typeface="Times New Roman" panose="02020603050405020304" pitchFamily="18" charset="0"/>
              </a:rPr>
              <a:t>的齐次泊松过程</a:t>
            </a:r>
            <a:r>
              <a:rPr lang="en-US" altLang="zh-CN" dirty="0">
                <a:solidFill>
                  <a:schemeClr val="tx1"/>
                </a:solidFill>
                <a:ea typeface="楷体" panose="02010609060101010101" pitchFamily="49" charset="-122"/>
                <a:cs typeface="Times New Roman" panose="02020603050405020304" pitchFamily="18" charset="0"/>
              </a:rPr>
              <a:t>.</a:t>
            </a:r>
          </a:p>
        </p:txBody>
      </p:sp>
      <p:sp>
        <p:nvSpPr>
          <p:cNvPr id="18" name="Text Box 6"/>
          <p:cNvSpPr txBox="1">
            <a:spLocks noChangeArrowheads="1"/>
          </p:cNvSpPr>
          <p:nvPr/>
        </p:nvSpPr>
        <p:spPr bwMode="auto">
          <a:xfrm>
            <a:off x="1055746" y="3609866"/>
            <a:ext cx="70775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b="1">
                <a:solidFill>
                  <a:schemeClr val="tx1"/>
                </a:solidFill>
                <a:latin typeface="Times New Roman" panose="02020603050405020304" pitchFamily="18" charset="0"/>
                <a:ea typeface="楷体_GB2312" pitchFamily="49" charset="-122"/>
              </a:defRPr>
            </a:lvl1pPr>
            <a:lvl2pPr marL="742950" indent="-285750" eaLnBrk="0" hangingPunct="0">
              <a:defRPr kumimoji="1" sz="3200" b="1">
                <a:solidFill>
                  <a:schemeClr val="tx1"/>
                </a:solidFill>
                <a:latin typeface="Times New Roman" panose="02020603050405020304" pitchFamily="18" charset="0"/>
                <a:ea typeface="楷体_GB2312" pitchFamily="49" charset="-122"/>
              </a:defRPr>
            </a:lvl2pPr>
            <a:lvl3pPr marL="1143000" indent="-228600" eaLnBrk="0" hangingPunct="0">
              <a:defRPr kumimoji="1" sz="3200" b="1">
                <a:solidFill>
                  <a:schemeClr val="tx1"/>
                </a:solidFill>
                <a:latin typeface="Times New Roman" panose="02020603050405020304" pitchFamily="18" charset="0"/>
                <a:ea typeface="楷体_GB2312" pitchFamily="49" charset="-122"/>
              </a:defRPr>
            </a:lvl3pPr>
            <a:lvl4pPr marL="1600200" indent="-228600" eaLnBrk="0" hangingPunct="0">
              <a:defRPr kumimoji="1" sz="3200" b="1">
                <a:solidFill>
                  <a:schemeClr val="tx1"/>
                </a:solidFill>
                <a:latin typeface="Times New Roman" panose="02020603050405020304" pitchFamily="18" charset="0"/>
                <a:ea typeface="楷体_GB2312" pitchFamily="49" charset="-122"/>
              </a:defRPr>
            </a:lvl4pPr>
            <a:lvl5pPr marL="2057400" indent="-228600" eaLnBrk="0" hangingPunct="0">
              <a:defRPr kumimoji="1" sz="32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9pPr>
          </a:lstStyle>
          <a:p>
            <a:pPr eaLnBrk="1" hangingPunct="1"/>
            <a:r>
              <a:rPr lang="en-US" altLang="zh-CN" dirty="0">
                <a:solidFill>
                  <a:srgbClr val="FF0000"/>
                </a:solidFill>
                <a:ea typeface="楷体" panose="02010609060101010101" pitchFamily="49" charset="-122"/>
                <a:cs typeface="Times New Roman" panose="02020603050405020304" pitchFamily="18" charset="0"/>
              </a:rPr>
              <a:t>(3) </a:t>
            </a:r>
            <a:r>
              <a:rPr lang="zh-CN" altLang="en-US" dirty="0">
                <a:solidFill>
                  <a:srgbClr val="FF0000"/>
                </a:solidFill>
                <a:ea typeface="楷体" panose="02010609060101010101" pitchFamily="49" charset="-122"/>
                <a:cs typeface="Times New Roman" panose="02020603050405020304" pitchFamily="18" charset="0"/>
              </a:rPr>
              <a:t>对一切</a:t>
            </a:r>
            <a:r>
              <a:rPr lang="en-US" altLang="zh-CN" dirty="0">
                <a:solidFill>
                  <a:srgbClr val="FF0000"/>
                </a:solidFill>
                <a:ea typeface="楷体" panose="02010609060101010101" pitchFamily="49" charset="-122"/>
                <a:cs typeface="Times New Roman" panose="02020603050405020304" pitchFamily="18" charset="0"/>
              </a:rPr>
              <a:t>0≤</a:t>
            </a:r>
            <a:r>
              <a:rPr lang="en-US" altLang="zh-CN" i="1" dirty="0">
                <a:solidFill>
                  <a:srgbClr val="FF0000"/>
                </a:solidFill>
                <a:ea typeface="楷体" panose="02010609060101010101" pitchFamily="49" charset="-122"/>
                <a:cs typeface="Times New Roman" panose="02020603050405020304" pitchFamily="18" charset="0"/>
              </a:rPr>
              <a:t>s</a:t>
            </a:r>
            <a:r>
              <a:rPr lang="en-US" altLang="zh-CN" dirty="0">
                <a:solidFill>
                  <a:srgbClr val="FF0000"/>
                </a:solidFill>
                <a:ea typeface="楷体" panose="02010609060101010101" pitchFamily="49" charset="-122"/>
                <a:cs typeface="Times New Roman" panose="02020603050405020304" pitchFamily="18" charset="0"/>
              </a:rPr>
              <a:t>&lt;</a:t>
            </a:r>
            <a:r>
              <a:rPr lang="en-US" altLang="zh-CN" i="1" dirty="0">
                <a:solidFill>
                  <a:srgbClr val="FF0000"/>
                </a:solidFill>
                <a:ea typeface="楷体" panose="02010609060101010101" pitchFamily="49" charset="-122"/>
                <a:cs typeface="Times New Roman" panose="02020603050405020304" pitchFamily="18" charset="0"/>
              </a:rPr>
              <a:t>t , N(t)</a:t>
            </a:r>
            <a:r>
              <a:rPr lang="zh-CN" altLang="en-US" i="1" dirty="0">
                <a:solidFill>
                  <a:srgbClr val="FF0000"/>
                </a:solidFill>
                <a:ea typeface="楷体" panose="02010609060101010101" pitchFamily="49" charset="-122"/>
                <a:cs typeface="Times New Roman" panose="02020603050405020304" pitchFamily="18" charset="0"/>
              </a:rPr>
              <a:t>－</a:t>
            </a:r>
            <a:r>
              <a:rPr lang="en-US" altLang="zh-CN" i="1" dirty="0">
                <a:solidFill>
                  <a:srgbClr val="FF0000"/>
                </a:solidFill>
                <a:ea typeface="楷体" panose="02010609060101010101" pitchFamily="49" charset="-122"/>
                <a:cs typeface="Times New Roman" panose="02020603050405020304" pitchFamily="18" charset="0"/>
              </a:rPr>
              <a:t>N(s)</a:t>
            </a:r>
            <a:r>
              <a:rPr lang="zh-CN" altLang="en-US" i="1" dirty="0">
                <a:solidFill>
                  <a:srgbClr val="FF0000"/>
                </a:solidFill>
                <a:ea typeface="楷体" panose="02010609060101010101" pitchFamily="49" charset="-122"/>
                <a:cs typeface="Times New Roman" panose="02020603050405020304" pitchFamily="18" charset="0"/>
              </a:rPr>
              <a:t>～</a:t>
            </a:r>
            <a:r>
              <a:rPr lang="en-US" altLang="zh-CN" i="1" dirty="0">
                <a:solidFill>
                  <a:srgbClr val="FF0000"/>
                </a:solidFill>
                <a:ea typeface="楷体" panose="02010609060101010101" pitchFamily="49" charset="-122"/>
                <a:cs typeface="Times New Roman" panose="02020603050405020304" pitchFamily="18" charset="0"/>
              </a:rPr>
              <a:t>P</a:t>
            </a:r>
            <a:r>
              <a:rPr lang="en-US" altLang="zh-CN" dirty="0">
                <a:solidFill>
                  <a:srgbClr val="FF0000"/>
                </a:solidFill>
                <a:ea typeface="楷体" panose="02010609060101010101" pitchFamily="49" charset="-122"/>
                <a:cs typeface="Times New Roman" panose="02020603050405020304" pitchFamily="18" charset="0"/>
              </a:rPr>
              <a:t>(</a:t>
            </a:r>
            <a:r>
              <a:rPr lang="en-US" altLang="zh-CN" i="1" dirty="0">
                <a:solidFill>
                  <a:srgbClr val="FF0000"/>
                </a:solidFill>
                <a:ea typeface="楷体" panose="02010609060101010101" pitchFamily="49" charset="-122"/>
                <a:cs typeface="Times New Roman" panose="02020603050405020304" pitchFamily="18" charset="0"/>
              </a:rPr>
              <a:t>λ</a:t>
            </a:r>
            <a:r>
              <a:rPr lang="en-US" altLang="zh-CN" dirty="0">
                <a:solidFill>
                  <a:srgbClr val="FF0000"/>
                </a:solidFill>
                <a:ea typeface="楷体" panose="02010609060101010101" pitchFamily="49" charset="-122"/>
                <a:cs typeface="Times New Roman" panose="02020603050405020304" pitchFamily="18" charset="0"/>
              </a:rPr>
              <a:t>(</a:t>
            </a:r>
            <a:r>
              <a:rPr lang="en-US" altLang="zh-CN" i="1" dirty="0">
                <a:solidFill>
                  <a:srgbClr val="FF0000"/>
                </a:solidFill>
                <a:ea typeface="楷体" panose="02010609060101010101" pitchFamily="49" charset="-122"/>
                <a:cs typeface="Times New Roman" panose="02020603050405020304" pitchFamily="18" charset="0"/>
              </a:rPr>
              <a:t>t - s</a:t>
            </a:r>
            <a:r>
              <a:rPr lang="en-US" altLang="zh-CN" dirty="0">
                <a:solidFill>
                  <a:srgbClr val="FF0000"/>
                </a:solidFill>
                <a:ea typeface="楷体" panose="02010609060101010101" pitchFamily="49" charset="-122"/>
                <a:cs typeface="Times New Roman" panose="02020603050405020304" pitchFamily="18" charset="0"/>
              </a:rPr>
              <a:t>))</a:t>
            </a:r>
          </a:p>
        </p:txBody>
      </p:sp>
      <p:sp>
        <p:nvSpPr>
          <p:cNvPr id="19" name="Text Box 57"/>
          <p:cNvSpPr txBox="1">
            <a:spLocks noChangeArrowheads="1"/>
          </p:cNvSpPr>
          <p:nvPr/>
        </p:nvSpPr>
        <p:spPr bwMode="auto">
          <a:xfrm>
            <a:off x="1055747" y="3035191"/>
            <a:ext cx="51784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chemeClr val="tx1"/>
                </a:solidFill>
                <a:latin typeface="Times New Roman" panose="02020603050405020304" pitchFamily="18" charset="0"/>
                <a:ea typeface="楷体_GB2312" pitchFamily="49" charset="-122"/>
              </a:defRPr>
            </a:lvl1pPr>
            <a:lvl2pPr marL="742950" indent="-285750" eaLnBrk="0" hangingPunct="0">
              <a:defRPr kumimoji="1" sz="3200" b="1">
                <a:solidFill>
                  <a:schemeClr val="tx1"/>
                </a:solidFill>
                <a:latin typeface="Times New Roman" panose="02020603050405020304" pitchFamily="18" charset="0"/>
                <a:ea typeface="楷体_GB2312" pitchFamily="49" charset="-122"/>
              </a:defRPr>
            </a:lvl2pPr>
            <a:lvl3pPr marL="1143000" indent="-228600" eaLnBrk="0" hangingPunct="0">
              <a:defRPr kumimoji="1" sz="3200" b="1">
                <a:solidFill>
                  <a:schemeClr val="tx1"/>
                </a:solidFill>
                <a:latin typeface="Times New Roman" panose="02020603050405020304" pitchFamily="18" charset="0"/>
                <a:ea typeface="楷体_GB2312" pitchFamily="49" charset="-122"/>
              </a:defRPr>
            </a:lvl3pPr>
            <a:lvl4pPr marL="1600200" indent="-228600" eaLnBrk="0" hangingPunct="0">
              <a:defRPr kumimoji="1" sz="3200" b="1">
                <a:solidFill>
                  <a:schemeClr val="tx1"/>
                </a:solidFill>
                <a:latin typeface="Times New Roman" panose="02020603050405020304" pitchFamily="18" charset="0"/>
                <a:ea typeface="楷体_GB2312" pitchFamily="49" charset="-122"/>
              </a:defRPr>
            </a:lvl4pPr>
            <a:lvl5pPr marL="2057400" indent="-228600" eaLnBrk="0" hangingPunct="0">
              <a:defRPr kumimoji="1" sz="32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0000"/>
                </a:solidFill>
                <a:ea typeface="楷体" panose="02010609060101010101" pitchFamily="49" charset="-122"/>
                <a:cs typeface="Times New Roman" panose="02020603050405020304" pitchFamily="18" charset="0"/>
              </a:rPr>
              <a:t>(2) </a:t>
            </a:r>
            <a:r>
              <a:rPr lang="en-US" altLang="zh-CN" i="1">
                <a:solidFill>
                  <a:srgbClr val="FF0000"/>
                </a:solidFill>
                <a:ea typeface="楷体" panose="02010609060101010101" pitchFamily="49" charset="-122"/>
                <a:cs typeface="Times New Roman" panose="02020603050405020304" pitchFamily="18" charset="0"/>
              </a:rPr>
              <a:t>N(t)</a:t>
            </a:r>
            <a:r>
              <a:rPr lang="en-US" altLang="zh-CN" i="1" baseline="-25000">
                <a:solidFill>
                  <a:srgbClr val="FF0000"/>
                </a:solidFill>
                <a:ea typeface="楷体" panose="02010609060101010101" pitchFamily="49" charset="-122"/>
                <a:cs typeface="Times New Roman" panose="02020603050405020304" pitchFamily="18" charset="0"/>
              </a:rPr>
              <a:t> </a:t>
            </a:r>
            <a:r>
              <a:rPr lang="zh-CN" altLang="en-US">
                <a:solidFill>
                  <a:srgbClr val="FF0000"/>
                </a:solidFill>
                <a:ea typeface="楷体" panose="02010609060101010101" pitchFamily="49" charset="-122"/>
                <a:cs typeface="Times New Roman" panose="02020603050405020304" pitchFamily="18" charset="0"/>
              </a:rPr>
              <a:t>是独立增量过程</a:t>
            </a:r>
            <a:r>
              <a:rPr lang="zh-CN" altLang="en-US" sz="2400">
                <a:solidFill>
                  <a:srgbClr val="FF0000"/>
                </a:solidFill>
                <a:ea typeface="楷体" panose="02010609060101010101" pitchFamily="49" charset="-122"/>
                <a:cs typeface="Times New Roman" panose="02020603050405020304" pitchFamily="18" charset="0"/>
              </a:rPr>
              <a:t>；</a:t>
            </a:r>
          </a:p>
        </p:txBody>
      </p:sp>
      <p:sp>
        <p:nvSpPr>
          <p:cNvPr id="20" name="Text Box 59"/>
          <p:cNvSpPr txBox="1">
            <a:spLocks noChangeArrowheads="1"/>
          </p:cNvSpPr>
          <p:nvPr/>
        </p:nvSpPr>
        <p:spPr bwMode="auto">
          <a:xfrm>
            <a:off x="1055747" y="2385902"/>
            <a:ext cx="2873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chemeClr val="tx1"/>
                </a:solidFill>
                <a:latin typeface="Times New Roman" panose="02020603050405020304" pitchFamily="18" charset="0"/>
                <a:ea typeface="楷体_GB2312" pitchFamily="49" charset="-122"/>
              </a:defRPr>
            </a:lvl1pPr>
            <a:lvl2pPr marL="742950" indent="-285750" eaLnBrk="0" hangingPunct="0">
              <a:defRPr kumimoji="1" sz="3200" b="1">
                <a:solidFill>
                  <a:schemeClr val="tx1"/>
                </a:solidFill>
                <a:latin typeface="Times New Roman" panose="02020603050405020304" pitchFamily="18" charset="0"/>
                <a:ea typeface="楷体_GB2312" pitchFamily="49" charset="-122"/>
              </a:defRPr>
            </a:lvl2pPr>
            <a:lvl3pPr marL="1143000" indent="-228600" eaLnBrk="0" hangingPunct="0">
              <a:defRPr kumimoji="1" sz="3200" b="1">
                <a:solidFill>
                  <a:schemeClr val="tx1"/>
                </a:solidFill>
                <a:latin typeface="Times New Roman" panose="02020603050405020304" pitchFamily="18" charset="0"/>
                <a:ea typeface="楷体_GB2312" pitchFamily="49" charset="-122"/>
              </a:defRPr>
            </a:lvl3pPr>
            <a:lvl4pPr marL="1600200" indent="-228600" eaLnBrk="0" hangingPunct="0">
              <a:defRPr kumimoji="1" sz="3200" b="1">
                <a:solidFill>
                  <a:schemeClr val="tx1"/>
                </a:solidFill>
                <a:latin typeface="Times New Roman" panose="02020603050405020304" pitchFamily="18" charset="0"/>
                <a:ea typeface="楷体_GB2312" pitchFamily="49" charset="-122"/>
              </a:defRPr>
            </a:lvl4pPr>
            <a:lvl5pPr marL="2057400" indent="-228600" eaLnBrk="0" hangingPunct="0">
              <a:defRPr kumimoji="1" sz="32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9pPr>
          </a:lstStyle>
          <a:p>
            <a:pPr eaLnBrk="1" hangingPunct="1"/>
            <a:r>
              <a:rPr lang="en-US" altLang="zh-CN" dirty="0">
                <a:solidFill>
                  <a:srgbClr val="FF0000"/>
                </a:solidFill>
                <a:ea typeface="楷体" panose="02010609060101010101" pitchFamily="49" charset="-122"/>
                <a:cs typeface="Times New Roman" panose="02020603050405020304" pitchFamily="18" charset="0"/>
              </a:rPr>
              <a:t>(1) </a:t>
            </a:r>
            <a:r>
              <a:rPr lang="en-US" altLang="zh-CN" i="1" dirty="0">
                <a:solidFill>
                  <a:srgbClr val="FF0000"/>
                </a:solidFill>
                <a:ea typeface="楷体" panose="02010609060101010101" pitchFamily="49" charset="-122"/>
                <a:cs typeface="Times New Roman" panose="02020603050405020304" pitchFamily="18" charset="0"/>
              </a:rPr>
              <a:t>N(0)</a:t>
            </a:r>
            <a:r>
              <a:rPr lang="en-US" altLang="zh-CN" dirty="0">
                <a:solidFill>
                  <a:srgbClr val="FF0000"/>
                </a:solidFill>
                <a:ea typeface="楷体" panose="02010609060101010101" pitchFamily="49" charset="-122"/>
                <a:cs typeface="Times New Roman" panose="02020603050405020304" pitchFamily="18" charset="0"/>
              </a:rPr>
              <a:t>=0</a:t>
            </a:r>
            <a:r>
              <a:rPr lang="zh-CN" altLang="en-US" dirty="0">
                <a:solidFill>
                  <a:srgbClr val="FF0000"/>
                </a:solidFill>
                <a:ea typeface="楷体" panose="02010609060101010101" pitchFamily="49" charset="-122"/>
                <a:cs typeface="Times New Roman" panose="02020603050405020304" pitchFamily="18" charset="0"/>
              </a:rPr>
              <a:t>；</a:t>
            </a:r>
            <a:endParaRPr lang="zh-CN" altLang="en-US" sz="2400" dirty="0">
              <a:solidFill>
                <a:srgbClr val="FF0000"/>
              </a:solidFill>
              <a:ea typeface="楷体" panose="02010609060101010101" pitchFamily="49" charset="-122"/>
              <a:cs typeface="Times New Roman" panose="02020603050405020304" pitchFamily="18" charset="0"/>
            </a:endParaRPr>
          </a:p>
        </p:txBody>
      </p:sp>
      <p:grpSp>
        <p:nvGrpSpPr>
          <p:cNvPr id="11" name="组合 36"/>
          <p:cNvGrpSpPr/>
          <p:nvPr/>
        </p:nvGrpSpPr>
        <p:grpSpPr bwMode="auto">
          <a:xfrm>
            <a:off x="9600321" y="6477281"/>
            <a:ext cx="2438400" cy="287338"/>
            <a:chOff x="6705600" y="4841875"/>
            <a:chExt cx="2438400" cy="287338"/>
          </a:xfrm>
        </p:grpSpPr>
        <p:sp>
          <p:nvSpPr>
            <p:cNvPr id="14"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5"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21"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22"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23"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24"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25" name="直接连接符 24"/>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内容占位符 2"/>
          <p:cNvSpPr txBox="1"/>
          <p:nvPr/>
        </p:nvSpPr>
        <p:spPr>
          <a:xfrm>
            <a:off x="1465397" y="5298431"/>
            <a:ext cx="1749598"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endParaRPr lang="zh-CN" altLang="en-US" sz="32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Text Box 6"/>
          <p:cNvSpPr txBox="1">
            <a:spLocks noChangeArrowheads="1"/>
          </p:cNvSpPr>
          <p:nvPr/>
        </p:nvSpPr>
        <p:spPr bwMode="auto">
          <a:xfrm>
            <a:off x="1157215" y="5574434"/>
            <a:ext cx="48702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b="1">
                <a:solidFill>
                  <a:schemeClr val="tx1"/>
                </a:solidFill>
                <a:latin typeface="Times New Roman" panose="02020603050405020304" pitchFamily="18" charset="0"/>
                <a:ea typeface="楷体_GB2312" pitchFamily="49" charset="-122"/>
              </a:defRPr>
            </a:lvl1pPr>
            <a:lvl2pPr marL="742950" indent="-285750" eaLnBrk="0" hangingPunct="0">
              <a:defRPr kumimoji="1" sz="3200" b="1">
                <a:solidFill>
                  <a:schemeClr val="tx1"/>
                </a:solidFill>
                <a:latin typeface="Times New Roman" panose="02020603050405020304" pitchFamily="18" charset="0"/>
                <a:ea typeface="楷体_GB2312" pitchFamily="49" charset="-122"/>
              </a:defRPr>
            </a:lvl2pPr>
            <a:lvl3pPr marL="1143000" indent="-228600" eaLnBrk="0" hangingPunct="0">
              <a:defRPr kumimoji="1" sz="3200" b="1">
                <a:solidFill>
                  <a:schemeClr val="tx1"/>
                </a:solidFill>
                <a:latin typeface="Times New Roman" panose="02020603050405020304" pitchFamily="18" charset="0"/>
                <a:ea typeface="楷体_GB2312" pitchFamily="49" charset="-122"/>
              </a:defRPr>
            </a:lvl3pPr>
            <a:lvl4pPr marL="1600200" indent="-228600" eaLnBrk="0" hangingPunct="0">
              <a:defRPr kumimoji="1" sz="3200" b="1">
                <a:solidFill>
                  <a:schemeClr val="tx1"/>
                </a:solidFill>
                <a:latin typeface="Times New Roman" panose="02020603050405020304" pitchFamily="18" charset="0"/>
                <a:ea typeface="楷体_GB2312" pitchFamily="49" charset="-122"/>
              </a:defRPr>
            </a:lvl4pPr>
            <a:lvl5pPr marL="2057400" indent="-228600" eaLnBrk="0" hangingPunct="0">
              <a:defRPr kumimoji="1" sz="32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9pPr>
          </a:lstStyle>
          <a:p>
            <a:pPr eaLnBrk="1" hangingPunct="1"/>
            <a:r>
              <a:rPr lang="en-US" altLang="zh-CN" dirty="0">
                <a:solidFill>
                  <a:srgbClr val="0000FF"/>
                </a:solidFill>
                <a:ea typeface="楷体" panose="02010609060101010101" pitchFamily="49" charset="-122"/>
                <a:cs typeface="Times New Roman" panose="02020603050405020304" pitchFamily="18" charset="0"/>
              </a:rPr>
              <a:t>(3) </a:t>
            </a:r>
            <a:r>
              <a:rPr lang="zh-CN" altLang="en-US" dirty="0">
                <a:solidFill>
                  <a:srgbClr val="0000FF"/>
                </a:solidFill>
                <a:ea typeface="楷体" panose="02010609060101010101" pitchFamily="49" charset="-122"/>
                <a:cs typeface="Times New Roman" panose="02020603050405020304" pitchFamily="18" charset="0"/>
              </a:rPr>
              <a:t>对一切</a:t>
            </a:r>
            <a:r>
              <a:rPr lang="en-US" altLang="zh-CN" dirty="0">
                <a:solidFill>
                  <a:srgbClr val="0000FF"/>
                </a:solidFill>
                <a:ea typeface="楷体" panose="02010609060101010101" pitchFamily="49" charset="-122"/>
                <a:cs typeface="Times New Roman" panose="02020603050405020304" pitchFamily="18" charset="0"/>
              </a:rPr>
              <a:t>0≤</a:t>
            </a:r>
            <a:r>
              <a:rPr lang="en-US" altLang="zh-CN" i="1" dirty="0">
                <a:solidFill>
                  <a:srgbClr val="0000FF"/>
                </a:solidFill>
                <a:ea typeface="楷体" panose="02010609060101010101" pitchFamily="49" charset="-122"/>
                <a:cs typeface="Times New Roman" panose="02020603050405020304" pitchFamily="18" charset="0"/>
              </a:rPr>
              <a:t>t , N(t)</a:t>
            </a:r>
            <a:r>
              <a:rPr lang="zh-CN" altLang="en-US" i="1" dirty="0">
                <a:solidFill>
                  <a:srgbClr val="0000FF"/>
                </a:solidFill>
                <a:ea typeface="楷体" panose="02010609060101010101" pitchFamily="49" charset="-122"/>
                <a:cs typeface="Times New Roman" panose="02020603050405020304" pitchFamily="18" charset="0"/>
              </a:rPr>
              <a:t> ～</a:t>
            </a:r>
            <a:r>
              <a:rPr lang="en-US" altLang="zh-CN" i="1" dirty="0">
                <a:solidFill>
                  <a:srgbClr val="0000FF"/>
                </a:solidFill>
                <a:ea typeface="楷体" panose="02010609060101010101" pitchFamily="49" charset="-122"/>
                <a:cs typeface="Times New Roman" panose="02020603050405020304" pitchFamily="18" charset="0"/>
              </a:rPr>
              <a:t>P</a:t>
            </a:r>
            <a:r>
              <a:rPr lang="en-US" altLang="zh-CN" dirty="0">
                <a:solidFill>
                  <a:srgbClr val="0000FF"/>
                </a:solidFill>
                <a:ea typeface="楷体" panose="02010609060101010101" pitchFamily="49" charset="-122"/>
                <a:cs typeface="Times New Roman" panose="02020603050405020304" pitchFamily="18" charset="0"/>
              </a:rPr>
              <a:t>(</a:t>
            </a:r>
            <a:r>
              <a:rPr lang="en-US" altLang="zh-CN" i="1" dirty="0" err="1">
                <a:solidFill>
                  <a:srgbClr val="0000FF"/>
                </a:solidFill>
                <a:ea typeface="楷体" panose="02010609060101010101" pitchFamily="49" charset="-122"/>
                <a:cs typeface="Times New Roman" panose="02020603050405020304" pitchFamily="18" charset="0"/>
              </a:rPr>
              <a:t>λt</a:t>
            </a:r>
            <a:r>
              <a:rPr lang="en-US" altLang="zh-CN" dirty="0">
                <a:solidFill>
                  <a:srgbClr val="0000FF"/>
                </a:solidFill>
                <a:ea typeface="楷体" panose="02010609060101010101" pitchFamily="49" charset="-122"/>
                <a:cs typeface="Times New Roman" panose="02020603050405020304" pitchFamily="18" charset="0"/>
              </a:rPr>
              <a:t>)</a:t>
            </a:r>
          </a:p>
        </p:txBody>
      </p:sp>
      <p:sp>
        <p:nvSpPr>
          <p:cNvPr id="28" name="Text Box 57"/>
          <p:cNvSpPr txBox="1">
            <a:spLocks noChangeArrowheads="1"/>
          </p:cNvSpPr>
          <p:nvPr/>
        </p:nvSpPr>
        <p:spPr bwMode="auto">
          <a:xfrm>
            <a:off x="1157215" y="4973215"/>
            <a:ext cx="51784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chemeClr val="tx1"/>
                </a:solidFill>
                <a:latin typeface="Times New Roman" panose="02020603050405020304" pitchFamily="18" charset="0"/>
                <a:ea typeface="楷体_GB2312" pitchFamily="49" charset="-122"/>
              </a:defRPr>
            </a:lvl1pPr>
            <a:lvl2pPr marL="742950" indent="-285750" eaLnBrk="0" hangingPunct="0">
              <a:defRPr kumimoji="1" sz="3200" b="1">
                <a:solidFill>
                  <a:schemeClr val="tx1"/>
                </a:solidFill>
                <a:latin typeface="Times New Roman" panose="02020603050405020304" pitchFamily="18" charset="0"/>
                <a:ea typeface="楷体_GB2312" pitchFamily="49" charset="-122"/>
              </a:defRPr>
            </a:lvl2pPr>
            <a:lvl3pPr marL="1143000" indent="-228600" eaLnBrk="0" hangingPunct="0">
              <a:defRPr kumimoji="1" sz="3200" b="1">
                <a:solidFill>
                  <a:schemeClr val="tx1"/>
                </a:solidFill>
                <a:latin typeface="Times New Roman" panose="02020603050405020304" pitchFamily="18" charset="0"/>
                <a:ea typeface="楷体_GB2312" pitchFamily="49" charset="-122"/>
              </a:defRPr>
            </a:lvl3pPr>
            <a:lvl4pPr marL="1600200" indent="-228600" eaLnBrk="0" hangingPunct="0">
              <a:defRPr kumimoji="1" sz="3200" b="1">
                <a:solidFill>
                  <a:schemeClr val="tx1"/>
                </a:solidFill>
                <a:latin typeface="Times New Roman" panose="02020603050405020304" pitchFamily="18" charset="0"/>
                <a:ea typeface="楷体_GB2312" pitchFamily="49" charset="-122"/>
              </a:defRPr>
            </a:lvl4pPr>
            <a:lvl5pPr marL="2057400" indent="-228600" eaLnBrk="0" hangingPunct="0">
              <a:defRPr kumimoji="1" sz="32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9pPr>
          </a:lstStyle>
          <a:p>
            <a:pPr eaLnBrk="1" hangingPunct="1"/>
            <a:r>
              <a:rPr lang="en-US" altLang="zh-CN" dirty="0">
                <a:solidFill>
                  <a:srgbClr val="0000FF"/>
                </a:solidFill>
                <a:ea typeface="楷体" panose="02010609060101010101" pitchFamily="49" charset="-122"/>
                <a:cs typeface="Times New Roman" panose="02020603050405020304" pitchFamily="18" charset="0"/>
              </a:rPr>
              <a:t>(2) </a:t>
            </a:r>
            <a:r>
              <a:rPr lang="en-US" altLang="zh-CN" i="1" dirty="0">
                <a:solidFill>
                  <a:srgbClr val="0000FF"/>
                </a:solidFill>
                <a:ea typeface="楷体" panose="02010609060101010101" pitchFamily="49" charset="-122"/>
                <a:cs typeface="Times New Roman" panose="02020603050405020304" pitchFamily="18" charset="0"/>
              </a:rPr>
              <a:t>N(t)</a:t>
            </a:r>
            <a:r>
              <a:rPr lang="en-US" altLang="zh-CN" i="1" baseline="-25000" dirty="0">
                <a:solidFill>
                  <a:srgbClr val="0000FF"/>
                </a:solidFill>
                <a:ea typeface="楷体" panose="02010609060101010101" pitchFamily="49" charset="-122"/>
                <a:cs typeface="Times New Roman" panose="02020603050405020304" pitchFamily="18" charset="0"/>
              </a:rPr>
              <a:t> </a:t>
            </a:r>
            <a:r>
              <a:rPr lang="zh-CN" altLang="en-US" dirty="0">
                <a:solidFill>
                  <a:srgbClr val="0000FF"/>
                </a:solidFill>
                <a:ea typeface="楷体" panose="02010609060101010101" pitchFamily="49" charset="-122"/>
                <a:cs typeface="Times New Roman" panose="02020603050405020304" pitchFamily="18" charset="0"/>
              </a:rPr>
              <a:t>是平稳独立增量过程</a:t>
            </a:r>
            <a:r>
              <a:rPr lang="zh-CN" altLang="en-US" sz="2400" dirty="0">
                <a:solidFill>
                  <a:srgbClr val="0000FF"/>
                </a:solidFill>
                <a:ea typeface="楷体" panose="02010609060101010101" pitchFamily="49" charset="-122"/>
                <a:cs typeface="Times New Roman" panose="02020603050405020304" pitchFamily="18" charset="0"/>
              </a:rPr>
              <a:t>；</a:t>
            </a:r>
          </a:p>
        </p:txBody>
      </p:sp>
      <p:sp>
        <p:nvSpPr>
          <p:cNvPr id="29" name="Text Box 59"/>
          <p:cNvSpPr txBox="1">
            <a:spLocks noChangeArrowheads="1"/>
          </p:cNvSpPr>
          <p:nvPr/>
        </p:nvSpPr>
        <p:spPr bwMode="auto">
          <a:xfrm>
            <a:off x="1181234" y="4426318"/>
            <a:ext cx="2873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chemeClr val="tx1"/>
                </a:solidFill>
                <a:latin typeface="Times New Roman" panose="02020603050405020304" pitchFamily="18" charset="0"/>
                <a:ea typeface="楷体_GB2312" pitchFamily="49" charset="-122"/>
              </a:defRPr>
            </a:lvl1pPr>
            <a:lvl2pPr marL="742950" indent="-285750" eaLnBrk="0" hangingPunct="0">
              <a:defRPr kumimoji="1" sz="3200" b="1">
                <a:solidFill>
                  <a:schemeClr val="tx1"/>
                </a:solidFill>
                <a:latin typeface="Times New Roman" panose="02020603050405020304" pitchFamily="18" charset="0"/>
                <a:ea typeface="楷体_GB2312" pitchFamily="49" charset="-122"/>
              </a:defRPr>
            </a:lvl2pPr>
            <a:lvl3pPr marL="1143000" indent="-228600" eaLnBrk="0" hangingPunct="0">
              <a:defRPr kumimoji="1" sz="3200" b="1">
                <a:solidFill>
                  <a:schemeClr val="tx1"/>
                </a:solidFill>
                <a:latin typeface="Times New Roman" panose="02020603050405020304" pitchFamily="18" charset="0"/>
                <a:ea typeface="楷体_GB2312" pitchFamily="49" charset="-122"/>
              </a:defRPr>
            </a:lvl3pPr>
            <a:lvl4pPr marL="1600200" indent="-228600" eaLnBrk="0" hangingPunct="0">
              <a:defRPr kumimoji="1" sz="3200" b="1">
                <a:solidFill>
                  <a:schemeClr val="tx1"/>
                </a:solidFill>
                <a:latin typeface="Times New Roman" panose="02020603050405020304" pitchFamily="18" charset="0"/>
                <a:ea typeface="楷体_GB2312" pitchFamily="49" charset="-122"/>
              </a:defRPr>
            </a:lvl4pPr>
            <a:lvl5pPr marL="2057400" indent="-228600" eaLnBrk="0" hangingPunct="0">
              <a:defRPr kumimoji="1" sz="32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rgbClr val="0000FF"/>
                </a:solidFill>
                <a:ea typeface="楷体" panose="02010609060101010101" pitchFamily="49" charset="-122"/>
                <a:cs typeface="Times New Roman" panose="02020603050405020304" pitchFamily="18" charset="0"/>
              </a:rPr>
              <a:t>或：</a:t>
            </a:r>
            <a:r>
              <a:rPr lang="en-US" altLang="zh-CN" dirty="0">
                <a:solidFill>
                  <a:srgbClr val="0000FF"/>
                </a:solidFill>
                <a:ea typeface="楷体" panose="02010609060101010101" pitchFamily="49" charset="-122"/>
                <a:cs typeface="Times New Roman" panose="02020603050405020304" pitchFamily="18" charset="0"/>
              </a:rPr>
              <a:t>(1) </a:t>
            </a:r>
            <a:r>
              <a:rPr lang="en-US" altLang="zh-CN" i="1" dirty="0">
                <a:solidFill>
                  <a:srgbClr val="0000FF"/>
                </a:solidFill>
                <a:ea typeface="楷体" panose="02010609060101010101" pitchFamily="49" charset="-122"/>
                <a:cs typeface="Times New Roman" panose="02020603050405020304" pitchFamily="18" charset="0"/>
              </a:rPr>
              <a:t>N(0)</a:t>
            </a:r>
            <a:r>
              <a:rPr lang="en-US" altLang="zh-CN" dirty="0">
                <a:solidFill>
                  <a:srgbClr val="0000FF"/>
                </a:solidFill>
                <a:ea typeface="楷体" panose="02010609060101010101" pitchFamily="49" charset="-122"/>
                <a:cs typeface="Times New Roman" panose="02020603050405020304" pitchFamily="18" charset="0"/>
              </a:rPr>
              <a:t>=0</a:t>
            </a:r>
            <a:r>
              <a:rPr lang="zh-CN" altLang="en-US" dirty="0">
                <a:solidFill>
                  <a:srgbClr val="0000FF"/>
                </a:solidFill>
                <a:ea typeface="楷体" panose="02010609060101010101" pitchFamily="49" charset="-122"/>
                <a:cs typeface="Times New Roman" panose="02020603050405020304" pitchFamily="18" charset="0"/>
              </a:rPr>
              <a:t>；</a:t>
            </a:r>
            <a:endParaRPr lang="zh-CN" altLang="en-US" sz="2400" dirty="0">
              <a:solidFill>
                <a:srgbClr val="00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nodePh="1">
                                  <p:stCondLst>
                                    <p:cond delay="0"/>
                                  </p:stCondLst>
                                  <p:endCondLst>
                                    <p:cond evt="begin" delay="0">
                                      <p:tn val="35"/>
                                    </p:cond>
                                  </p:end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autoUpdateAnimBg="0"/>
      <p:bldP spid="18" grpId="0" autoUpdateAnimBg="0"/>
      <p:bldP spid="19" grpId="0" autoUpdateAnimBg="0"/>
      <p:bldP spid="20" grpId="0" autoUpdateAnimBg="0"/>
      <p:bldP spid="26" grpId="0"/>
      <p:bldP spid="27" grpId="0" autoUpdateAnimBg="0"/>
      <p:bldP spid="28" grpId="0" autoUpdateAnimBg="0"/>
      <p:bldP spid="2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2"/>
          <p:cNvSpPr txBox="1"/>
          <p:nvPr/>
        </p:nvSpPr>
        <p:spPr>
          <a:xfrm>
            <a:off x="895283" y="753136"/>
            <a:ext cx="800313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7.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泊松过程的有限维分布及相关概率计算</a:t>
            </a:r>
          </a:p>
        </p:txBody>
      </p:sp>
      <p:sp>
        <p:nvSpPr>
          <p:cNvPr id="22" name="内容占位符 2"/>
          <p:cNvSpPr txBox="1"/>
          <p:nvPr/>
        </p:nvSpPr>
        <p:spPr>
          <a:xfrm>
            <a:off x="895283" y="1354048"/>
            <a:ext cx="10474842"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多用到零初值、一维泊松分布、增量泊松分布、增量的独立性及平稳性</a:t>
            </a:r>
          </a:p>
        </p:txBody>
      </p:sp>
      <p:sp>
        <p:nvSpPr>
          <p:cNvPr id="23" name="内容占位符 2"/>
          <p:cNvSpPr txBox="1"/>
          <p:nvPr/>
        </p:nvSpPr>
        <p:spPr>
          <a:xfrm>
            <a:off x="839418" y="2678774"/>
            <a:ext cx="10852910"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nSpc>
                <a:spcPct val="120000"/>
              </a:lnSpc>
              <a:buNone/>
            </a:pP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8.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泊松过程时间间隔序列的分布及相关概率计算</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(P52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定理</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2.3.3)</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内容占位符 2"/>
          <p:cNvSpPr txBox="1"/>
          <p:nvPr/>
        </p:nvSpPr>
        <p:spPr>
          <a:xfrm>
            <a:off x="802699" y="3538982"/>
            <a:ext cx="10474842"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nSpc>
                <a:spcPct val="120000"/>
              </a:lnSpc>
              <a:buNone/>
            </a:pP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9.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泊松过程等待时间序列的一维分布</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(P53</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定理</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2.3.4)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、联合条件分布</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(P55</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定理</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2.3.5)</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及相关概率计算</a:t>
            </a:r>
          </a:p>
        </p:txBody>
      </p:sp>
      <p:sp>
        <p:nvSpPr>
          <p:cNvPr id="25" name="内容占位符 2"/>
          <p:cNvSpPr txBox="1"/>
          <p:nvPr/>
        </p:nvSpPr>
        <p:spPr>
          <a:xfrm>
            <a:off x="802640" y="4945380"/>
            <a:ext cx="10474960" cy="132461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nSpc>
                <a:spcPct val="120000"/>
              </a:lnSpc>
              <a:buNone/>
            </a:pP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注：</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联合条件分布常涉及与均匀分布顺序统计量</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(P55</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引理</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2.3.1)</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相关的全数学期望计算</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(P56</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2.3.9</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 P67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2.4.10)</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6" name="组合 36"/>
          <p:cNvGrpSpPr/>
          <p:nvPr/>
        </p:nvGrpSpPr>
        <p:grpSpPr bwMode="auto">
          <a:xfrm>
            <a:off x="9600321" y="6477281"/>
            <a:ext cx="2438400" cy="287338"/>
            <a:chOff x="6705600" y="4841875"/>
            <a:chExt cx="2438400" cy="287338"/>
          </a:xfrm>
        </p:grpSpPr>
        <p:sp>
          <p:nvSpPr>
            <p:cNvPr id="17"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8"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9"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20"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21"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28"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29" name="直接连接符 28"/>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P spid="23" grpId="0"/>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2"/>
          <p:cNvSpPr txBox="1"/>
          <p:nvPr/>
        </p:nvSpPr>
        <p:spPr>
          <a:xfrm>
            <a:off x="1034290" y="2655545"/>
            <a:ext cx="11591819"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en-US" altLang="zh-CN" sz="2800" b="1" dirty="0">
                <a:solidFill>
                  <a:srgbClr val="FF0000"/>
                </a:solidFill>
                <a:latin typeface="楷体" panose="02010609060101010101" pitchFamily="49" charset="-122"/>
                <a:ea typeface="楷体" panose="02010609060101010101" pitchFamily="49" charset="-122"/>
              </a:rPr>
              <a:t>11. </a:t>
            </a:r>
            <a:r>
              <a:rPr lang="zh-CN" altLang="en-US" sz="2800" b="1" dirty="0">
                <a:latin typeface="楷体" panose="02010609060101010101" pitchFamily="49" charset="-122"/>
                <a:ea typeface="楷体" panose="02010609060101010101" pitchFamily="49" charset="-122"/>
              </a:rPr>
              <a:t>更新计数过程是泊松过程的充要条件：更新间距具有指数分布，</a:t>
            </a:r>
          </a:p>
        </p:txBody>
      </p:sp>
      <p:sp>
        <p:nvSpPr>
          <p:cNvPr id="26" name="内容占位符 2"/>
          <p:cNvSpPr txBox="1"/>
          <p:nvPr/>
        </p:nvSpPr>
        <p:spPr>
          <a:xfrm>
            <a:off x="1034289" y="1326426"/>
            <a:ext cx="9139119"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nSpc>
                <a:spcPct val="120000"/>
              </a:lnSpc>
              <a:buNone/>
            </a:pP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10.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泊松过程的叠加</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(P68</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定理</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2.4.4)</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与分解</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(P71</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定理</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2.4.5)</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内容占位符 2"/>
          <p:cNvSpPr txBox="1"/>
          <p:nvPr/>
        </p:nvSpPr>
        <p:spPr>
          <a:xfrm>
            <a:off x="1034289" y="4470410"/>
            <a:ext cx="10123237"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复合泊松过程（定义、一维特征函数，数字特征）</a:t>
            </a:r>
          </a:p>
        </p:txBody>
      </p:sp>
      <p:grpSp>
        <p:nvGrpSpPr>
          <p:cNvPr id="16" name="组合 36"/>
          <p:cNvGrpSpPr/>
          <p:nvPr/>
        </p:nvGrpSpPr>
        <p:grpSpPr bwMode="auto">
          <a:xfrm>
            <a:off x="9600321" y="6477281"/>
            <a:ext cx="2438400" cy="287338"/>
            <a:chOff x="6705600" y="4841875"/>
            <a:chExt cx="2438400" cy="287338"/>
          </a:xfrm>
        </p:grpSpPr>
        <p:sp>
          <p:nvSpPr>
            <p:cNvPr id="17"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8"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9"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20"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21"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28"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29" name="直接连接符 28"/>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内容占位符 2"/>
          <p:cNvSpPr txBox="1"/>
          <p:nvPr/>
        </p:nvSpPr>
        <p:spPr>
          <a:xfrm>
            <a:off x="957455" y="3376727"/>
            <a:ext cx="6353817"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由此可得泊松过程的随机模拟方法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6" grpId="0"/>
      <p:bldP spid="27"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3"/>
          <p:cNvSpPr>
            <a:spLocks noGrp="1"/>
          </p:cNvSpPr>
          <p:nvPr>
            <p:ph type="title"/>
          </p:nvPr>
        </p:nvSpPr>
        <p:spPr>
          <a:xfrm>
            <a:off x="978408" y="344531"/>
            <a:ext cx="9441313" cy="1335291"/>
          </a:xfrm>
        </p:spPr>
        <p:txBody>
          <a:bodyPr>
            <a:normAutofit/>
          </a:bodyPr>
          <a:lstStyle/>
          <a:p>
            <a:r>
              <a:rPr lang="zh-CN" altLang="en-US" sz="4000" b="1" dirty="0">
                <a:solidFill>
                  <a:srgbClr val="FF0000"/>
                </a:solidFill>
                <a:latin typeface="楷体" panose="02010609060101010101" pitchFamily="49" charset="-122"/>
                <a:ea typeface="楷体" panose="02010609060101010101" pitchFamily="49" charset="-122"/>
              </a:rPr>
              <a:t>第三章  均方微积分</a:t>
            </a:r>
          </a:p>
        </p:txBody>
      </p:sp>
      <p:sp>
        <p:nvSpPr>
          <p:cNvPr id="15" name="内容占位符 2"/>
          <p:cNvSpPr>
            <a:spLocks noGrp="1"/>
          </p:cNvSpPr>
          <p:nvPr>
            <p:ph idx="1"/>
          </p:nvPr>
        </p:nvSpPr>
        <p:spPr>
          <a:xfrm>
            <a:off x="978592" y="1342941"/>
            <a:ext cx="1664474" cy="470872"/>
          </a:xfrm>
        </p:spPr>
        <p:txBody>
          <a:bodyPr>
            <a:noAutofit/>
          </a:bodyPr>
          <a:lstStyle/>
          <a:p>
            <a:pPr marL="0" indent="0">
              <a:buNone/>
            </a:pPr>
            <a:r>
              <a:rPr lang="zh-CN" altLang="en-US" sz="3200" b="1" dirty="0">
                <a:latin typeface="楷体" panose="02010609060101010101" pitchFamily="49" charset="-122"/>
                <a:ea typeface="楷体" panose="02010609060101010101" pitchFamily="49" charset="-122"/>
              </a:rPr>
              <a:t>需掌握：</a:t>
            </a:r>
          </a:p>
        </p:txBody>
      </p:sp>
      <p:sp>
        <p:nvSpPr>
          <p:cNvPr id="16" name="内容占位符 2"/>
          <p:cNvSpPr txBox="1"/>
          <p:nvPr/>
        </p:nvSpPr>
        <p:spPr>
          <a:xfrm>
            <a:off x="863182" y="2034730"/>
            <a:ext cx="10852862"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altLang="zh-CN" sz="3200" b="1" dirty="0">
                <a:solidFill>
                  <a:srgbClr val="FF0000"/>
                </a:solidFill>
                <a:latin typeface="楷体" panose="02010609060101010101" pitchFamily="49" charset="-122"/>
                <a:ea typeface="楷体" panose="02010609060101010101" pitchFamily="49" charset="-122"/>
              </a:rPr>
              <a:t>1. </a:t>
            </a:r>
            <a:r>
              <a:rPr lang="zh-CN" altLang="en-US" sz="3200" b="1" dirty="0">
                <a:solidFill>
                  <a:srgbClr val="FF0000"/>
                </a:solidFill>
                <a:latin typeface="楷体" panose="02010609060101010101" pitchFamily="49" charset="-122"/>
                <a:ea typeface="楷体" panose="02010609060101010101" pitchFamily="49" charset="-122"/>
              </a:rPr>
              <a:t>证明</a:t>
            </a:r>
            <a:r>
              <a:rPr lang="zh-CN" altLang="en-US" sz="3200" b="1" dirty="0">
                <a:latin typeface="楷体" panose="02010609060101010101" pitchFamily="49" charset="-122"/>
                <a:ea typeface="楷体" panose="02010609060101010101" pitchFamily="49" charset="-122"/>
              </a:rPr>
              <a:t>简单情形下随机变量序列的</a:t>
            </a:r>
            <a:r>
              <a:rPr lang="zh-CN" altLang="en-US" sz="3200" b="1" dirty="0">
                <a:solidFill>
                  <a:srgbClr val="FF0000"/>
                </a:solidFill>
                <a:latin typeface="楷体" panose="02010609060101010101" pitchFamily="49" charset="-122"/>
                <a:ea typeface="楷体" panose="02010609060101010101" pitchFamily="49" charset="-122"/>
              </a:rPr>
              <a:t>依概率收敛</a:t>
            </a:r>
            <a:r>
              <a:rPr lang="zh-CN" altLang="en-US" sz="3200" b="1" dirty="0">
                <a:latin typeface="楷体" panose="02010609060101010101" pitchFamily="49" charset="-122"/>
                <a:ea typeface="楷体" panose="02010609060101010101" pitchFamily="49" charset="-122"/>
              </a:rPr>
              <a:t>、</a:t>
            </a:r>
            <a:r>
              <a:rPr lang="zh-CN" altLang="en-US" sz="3200" b="1" dirty="0">
                <a:solidFill>
                  <a:srgbClr val="FF0000"/>
                </a:solidFill>
                <a:latin typeface="楷体" panose="02010609060101010101" pitchFamily="49" charset="-122"/>
                <a:ea typeface="楷体" panose="02010609060101010101" pitchFamily="49" charset="-122"/>
              </a:rPr>
              <a:t>依分布收敛</a:t>
            </a:r>
            <a:r>
              <a:rPr lang="zh-CN" altLang="en-US" sz="3200" b="1" dirty="0">
                <a:latin typeface="楷体" panose="02010609060101010101" pitchFamily="49" charset="-122"/>
                <a:ea typeface="楷体" panose="02010609060101010101" pitchFamily="49" charset="-122"/>
              </a:rPr>
              <a:t>、</a:t>
            </a:r>
            <a:r>
              <a:rPr lang="zh-CN" altLang="en-US" sz="3200" b="1" dirty="0">
                <a:solidFill>
                  <a:srgbClr val="FF0000"/>
                </a:solidFill>
                <a:latin typeface="楷体" panose="02010609060101010101" pitchFamily="49" charset="-122"/>
                <a:ea typeface="楷体" panose="02010609060101010101" pitchFamily="49" charset="-122"/>
              </a:rPr>
              <a:t>均方收敛</a:t>
            </a:r>
            <a:r>
              <a:rPr lang="zh-CN" altLang="en-US" sz="3200" b="1" dirty="0">
                <a:latin typeface="楷体" panose="02010609060101010101" pitchFamily="49" charset="-122"/>
                <a:ea typeface="楷体" panose="02010609060101010101" pitchFamily="49" charset="-122"/>
              </a:rPr>
              <a:t>；</a:t>
            </a:r>
          </a:p>
        </p:txBody>
      </p:sp>
      <p:sp>
        <p:nvSpPr>
          <p:cNvPr id="7" name="内容占位符 2"/>
          <p:cNvSpPr txBox="1"/>
          <p:nvPr/>
        </p:nvSpPr>
        <p:spPr>
          <a:xfrm>
            <a:off x="978592" y="5796825"/>
            <a:ext cx="10852862"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solidFill>
                  <a:srgbClr val="FF0000"/>
                </a:solidFill>
                <a:latin typeface="楷体" panose="02010609060101010101" pitchFamily="49" charset="-122"/>
                <a:ea typeface="楷体" panose="02010609060101010101" pitchFamily="49" charset="-122"/>
              </a:rPr>
              <a:t>注：</a:t>
            </a:r>
            <a:r>
              <a:rPr lang="zh-CN" altLang="en-US" sz="3200" b="1" dirty="0">
                <a:latin typeface="楷体" panose="02010609060101010101" pitchFamily="49" charset="-122"/>
                <a:ea typeface="楷体" panose="02010609060101010101" pitchFamily="49" charset="-122"/>
              </a:rPr>
              <a:t>均方收敛  </a:t>
            </a:r>
            <a:r>
              <a:rPr lang="zh-CN" altLang="en-US" sz="3200" b="1" dirty="0">
                <a:solidFill>
                  <a:srgbClr val="FF0000"/>
                </a:solidFill>
                <a:latin typeface="楷体" panose="02010609060101010101" pitchFamily="49" charset="-122"/>
                <a:ea typeface="楷体" panose="02010609060101010101" pitchFamily="49" charset="-122"/>
              </a:rPr>
              <a:t>强于</a:t>
            </a:r>
            <a:r>
              <a:rPr lang="zh-CN" altLang="en-US" sz="3200" b="1" dirty="0">
                <a:latin typeface="楷体" panose="02010609060101010101" pitchFamily="49" charset="-122"/>
                <a:ea typeface="楷体" panose="02010609060101010101" pitchFamily="49" charset="-122"/>
              </a:rPr>
              <a:t>  依概率收敛  </a:t>
            </a:r>
            <a:r>
              <a:rPr lang="zh-CN" altLang="en-US" sz="3200" b="1" dirty="0">
                <a:solidFill>
                  <a:srgbClr val="FF0000"/>
                </a:solidFill>
                <a:latin typeface="楷体" panose="02010609060101010101" pitchFamily="49" charset="-122"/>
                <a:ea typeface="楷体" panose="02010609060101010101" pitchFamily="49" charset="-122"/>
              </a:rPr>
              <a:t>强于  </a:t>
            </a:r>
            <a:r>
              <a:rPr lang="zh-CN" altLang="en-US" sz="3200" b="1" dirty="0">
                <a:latin typeface="楷体" panose="02010609060101010101" pitchFamily="49" charset="-122"/>
                <a:ea typeface="楷体" panose="02010609060101010101" pitchFamily="49" charset="-122"/>
              </a:rPr>
              <a:t>依分布收敛；</a:t>
            </a:r>
          </a:p>
        </p:txBody>
      </p:sp>
      <p:sp>
        <p:nvSpPr>
          <p:cNvPr id="9" name="内容占位符 2"/>
          <p:cNvSpPr txBox="1"/>
          <p:nvPr/>
        </p:nvSpPr>
        <p:spPr>
          <a:xfrm>
            <a:off x="863182" y="3207295"/>
            <a:ext cx="11625221"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solidFill>
                  <a:srgbClr val="0000FF"/>
                </a:solidFill>
                <a:latin typeface="楷体" panose="02010609060101010101" pitchFamily="49" charset="-122"/>
                <a:ea typeface="楷体" panose="02010609060101010101" pitchFamily="49" charset="-122"/>
              </a:rPr>
              <a:t>均方收敛</a:t>
            </a:r>
            <a:r>
              <a:rPr lang="zh-CN" altLang="en-US" sz="3200" b="1" dirty="0">
                <a:latin typeface="楷体" panose="02010609060101010101" pitchFamily="49" charset="-122"/>
                <a:ea typeface="楷体" panose="02010609060101010101" pitchFamily="49" charset="-122"/>
              </a:rPr>
              <a:t>用</a:t>
            </a:r>
            <a:r>
              <a:rPr lang="zh-CN" altLang="en-US" sz="3200" b="1" dirty="0">
                <a:solidFill>
                  <a:srgbClr val="0000FF"/>
                </a:solidFill>
                <a:latin typeface="楷体" panose="02010609060101010101" pitchFamily="49" charset="-122"/>
                <a:ea typeface="楷体" panose="02010609060101010101" pitchFamily="49" charset="-122"/>
              </a:rPr>
              <a:t>定义</a:t>
            </a:r>
            <a:r>
              <a:rPr lang="zh-CN" altLang="en-US" sz="3200" b="1" dirty="0">
                <a:latin typeface="楷体" panose="02010609060101010101" pitchFamily="49" charset="-122"/>
                <a:ea typeface="楷体" panose="02010609060101010101" pitchFamily="49" charset="-122"/>
              </a:rPr>
              <a:t>（需知极限）或</a:t>
            </a:r>
            <a:r>
              <a:rPr lang="zh-CN" altLang="en-US" sz="3200" b="1" dirty="0">
                <a:solidFill>
                  <a:srgbClr val="0000FF"/>
                </a:solidFill>
                <a:latin typeface="楷体" panose="02010609060101010101" pitchFamily="49" charset="-122"/>
                <a:ea typeface="楷体" panose="02010609060101010101" pitchFamily="49" charset="-122"/>
              </a:rPr>
              <a:t>柯西均方收敛准则</a:t>
            </a:r>
            <a:r>
              <a:rPr lang="zh-CN" altLang="en-US" sz="3200" b="1" dirty="0">
                <a:latin typeface="楷体" panose="02010609060101010101" pitchFamily="49" charset="-122"/>
                <a:ea typeface="楷体" panose="02010609060101010101" pitchFamily="49" charset="-122"/>
              </a:rPr>
              <a:t>（不需极限）</a:t>
            </a:r>
            <a:endParaRPr lang="en-US" altLang="zh-CN" sz="3200" b="1" dirty="0">
              <a:latin typeface="楷体" panose="02010609060101010101" pitchFamily="49" charset="-122"/>
              <a:ea typeface="楷体" panose="02010609060101010101" pitchFamily="49" charset="-122"/>
            </a:endParaRPr>
          </a:p>
          <a:p>
            <a:pPr marL="0" indent="0">
              <a:buNone/>
            </a:pPr>
            <a:endParaRPr lang="zh-CN" altLang="en-US" sz="3200" b="1" dirty="0">
              <a:latin typeface="楷体" panose="02010609060101010101" pitchFamily="49" charset="-122"/>
              <a:ea typeface="楷体" panose="02010609060101010101" pitchFamily="49" charset="-122"/>
            </a:endParaRPr>
          </a:p>
        </p:txBody>
      </p:sp>
      <p:sp>
        <p:nvSpPr>
          <p:cNvPr id="11" name="内容占位符 2"/>
          <p:cNvSpPr txBox="1"/>
          <p:nvPr/>
        </p:nvSpPr>
        <p:spPr>
          <a:xfrm>
            <a:off x="863182" y="3949203"/>
            <a:ext cx="10852862" cy="47087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solidFill>
                  <a:srgbClr val="0000FF"/>
                </a:solidFill>
                <a:latin typeface="楷体" panose="02010609060101010101" pitchFamily="49" charset="-122"/>
                <a:ea typeface="楷体" panose="02010609060101010101" pitchFamily="49" charset="-122"/>
              </a:rPr>
              <a:t>依概率收敛用定义</a:t>
            </a:r>
            <a:r>
              <a:rPr lang="zh-CN" altLang="en-US" sz="3200" b="1" dirty="0">
                <a:latin typeface="楷体" panose="02010609060101010101" pitchFamily="49" charset="-122"/>
                <a:ea typeface="楷体" panose="02010609060101010101" pitchFamily="49" charset="-122"/>
              </a:rPr>
              <a:t>（切比雪夫不等式）；</a:t>
            </a:r>
            <a:endParaRPr lang="en-US" altLang="zh-CN" sz="3200" b="1" dirty="0">
              <a:latin typeface="楷体" panose="02010609060101010101" pitchFamily="49" charset="-122"/>
              <a:ea typeface="楷体" panose="02010609060101010101" pitchFamily="49" charset="-122"/>
            </a:endParaRPr>
          </a:p>
          <a:p>
            <a:pPr marL="0" indent="0">
              <a:buNone/>
            </a:pPr>
            <a:endParaRPr lang="zh-CN" altLang="en-US" sz="3200" b="1" dirty="0">
              <a:latin typeface="楷体" panose="02010609060101010101" pitchFamily="49" charset="-122"/>
              <a:ea typeface="楷体" panose="02010609060101010101" pitchFamily="49" charset="-122"/>
            </a:endParaRPr>
          </a:p>
        </p:txBody>
      </p:sp>
      <p:sp>
        <p:nvSpPr>
          <p:cNvPr id="12" name="内容占位符 2"/>
          <p:cNvSpPr txBox="1"/>
          <p:nvPr/>
        </p:nvSpPr>
        <p:spPr>
          <a:xfrm>
            <a:off x="863182" y="4691111"/>
            <a:ext cx="10852862" cy="99163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zh-CN" altLang="en-US" sz="3200" b="1" dirty="0">
                <a:solidFill>
                  <a:srgbClr val="0000FF"/>
                </a:solidFill>
                <a:latin typeface="楷体" panose="02010609060101010101" pitchFamily="49" charset="-122"/>
                <a:ea typeface="楷体" panose="02010609060101010101" pitchFamily="49" charset="-122"/>
              </a:rPr>
              <a:t>依分布收敛</a:t>
            </a:r>
            <a:r>
              <a:rPr lang="zh-CN" altLang="en-US" sz="3200" b="1" dirty="0">
                <a:latin typeface="楷体" panose="02010609060101010101" pitchFamily="49" charset="-122"/>
                <a:ea typeface="楷体" panose="02010609060101010101" pitchFamily="49" charset="-122"/>
              </a:rPr>
              <a:t>用</a:t>
            </a:r>
            <a:r>
              <a:rPr lang="zh-CN" altLang="en-US" sz="3200" b="1" dirty="0">
                <a:solidFill>
                  <a:srgbClr val="0000FF"/>
                </a:solidFill>
                <a:latin typeface="楷体" panose="02010609060101010101" pitchFamily="49" charset="-122"/>
                <a:ea typeface="楷体" panose="02010609060101010101" pitchFamily="49" charset="-122"/>
              </a:rPr>
              <a:t>定义</a:t>
            </a:r>
            <a:r>
              <a:rPr lang="zh-CN" altLang="en-US" sz="3200" b="1" dirty="0">
                <a:latin typeface="楷体" panose="02010609060101010101" pitchFamily="49" charset="-122"/>
                <a:ea typeface="楷体" panose="02010609060101010101" pitchFamily="49" charset="-122"/>
              </a:rPr>
              <a:t>或连续性定理的</a:t>
            </a:r>
            <a:r>
              <a:rPr lang="zh-CN" altLang="en-US" sz="3200" b="1" dirty="0">
                <a:solidFill>
                  <a:srgbClr val="0000FF"/>
                </a:solidFill>
                <a:latin typeface="楷体" panose="02010609060101010101" pitchFamily="49" charset="-122"/>
                <a:ea typeface="楷体" panose="02010609060101010101" pitchFamily="49" charset="-122"/>
              </a:rPr>
              <a:t>逆极限定理</a:t>
            </a:r>
            <a:r>
              <a:rPr lang="zh-CN" altLang="en-US" sz="3200" b="1" dirty="0">
                <a:latin typeface="楷体" panose="02010609060101010101" pitchFamily="49" charset="-122"/>
                <a:ea typeface="楷体" panose="02010609060101010101" pitchFamily="49" charset="-122"/>
              </a:rPr>
              <a:t>（利用特征函数收敛性）；</a:t>
            </a:r>
            <a:endParaRPr lang="en-US" altLang="zh-CN" sz="3200" b="1" dirty="0">
              <a:latin typeface="楷体" panose="02010609060101010101" pitchFamily="49" charset="-122"/>
              <a:ea typeface="楷体" panose="02010609060101010101" pitchFamily="49" charset="-122"/>
            </a:endParaRPr>
          </a:p>
          <a:p>
            <a:pPr marL="0" indent="0">
              <a:buNone/>
            </a:pPr>
            <a:endParaRPr lang="zh-CN" altLang="en-US" sz="3200" b="1" dirty="0">
              <a:latin typeface="楷体" panose="02010609060101010101" pitchFamily="49" charset="-122"/>
              <a:ea typeface="楷体" panose="02010609060101010101" pitchFamily="49" charset="-122"/>
            </a:endParaRPr>
          </a:p>
        </p:txBody>
      </p:sp>
      <p:grpSp>
        <p:nvGrpSpPr>
          <p:cNvPr id="10" name="组合 36"/>
          <p:cNvGrpSpPr/>
          <p:nvPr/>
        </p:nvGrpSpPr>
        <p:grpSpPr bwMode="auto">
          <a:xfrm>
            <a:off x="9600321" y="6477281"/>
            <a:ext cx="2438400" cy="287338"/>
            <a:chOff x="6705600" y="4841875"/>
            <a:chExt cx="2438400" cy="287338"/>
          </a:xfrm>
        </p:grpSpPr>
        <p:sp>
          <p:nvSpPr>
            <p:cNvPr id="13" name="AutoShape 12">
              <a:hlinkClick r:id="" action="ppaction://hlinkshowjump?jump=firstslide" highlightClick="1"/>
            </p:cNvPr>
            <p:cNvSpPr>
              <a:spLocks noChangeArrowheads="1"/>
            </p:cNvSpPr>
            <p:nvPr/>
          </p:nvSpPr>
          <p:spPr bwMode="auto">
            <a:xfrm>
              <a:off x="6705600" y="4841875"/>
              <a:ext cx="573088" cy="287338"/>
            </a:xfrm>
            <a:prstGeom prst="actionButtonBeginning">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7" name="AutoShape 13">
              <a:hlinkClick r:id="" action="ppaction://hlinkshowjump?jump=previousslide" highlightClick="1"/>
            </p:cNvPr>
            <p:cNvSpPr>
              <a:spLocks noChangeArrowheads="1"/>
            </p:cNvSpPr>
            <p:nvPr/>
          </p:nvSpPr>
          <p:spPr bwMode="auto">
            <a:xfrm>
              <a:off x="7162800" y="4841875"/>
              <a:ext cx="531813" cy="287338"/>
            </a:xfrm>
            <a:prstGeom prst="actionButtonBackPrevious">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8" name="AutoShape 14">
              <a:hlinkClick r:id="" action="ppaction://hlinkshowjump?jump=endshow" highlightClick="1"/>
            </p:cNvPr>
            <p:cNvSpPr>
              <a:spLocks noChangeArrowheads="1"/>
            </p:cNvSpPr>
            <p:nvPr/>
          </p:nvSpPr>
          <p:spPr bwMode="auto">
            <a:xfrm>
              <a:off x="7658100" y="4841875"/>
              <a:ext cx="495300" cy="287338"/>
            </a:xfrm>
            <a:prstGeom prst="actionButtonReturn">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19" name="AutoShape 15">
              <a:hlinkClick r:id="" action="ppaction://hlinkshowjump?jump=nextslide" highlightClick="1"/>
            </p:cNvPr>
            <p:cNvSpPr>
              <a:spLocks noChangeArrowheads="1"/>
            </p:cNvSpPr>
            <p:nvPr/>
          </p:nvSpPr>
          <p:spPr bwMode="auto">
            <a:xfrm>
              <a:off x="8153400" y="4841875"/>
              <a:ext cx="457200" cy="287338"/>
            </a:xfrm>
            <a:prstGeom prst="actionButtonForwardNex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sp>
          <p:nvSpPr>
            <p:cNvPr id="20" name="AutoShape 16">
              <a:hlinkClick r:id="" action="ppaction://hlinkshowjump?jump=lastslide" highlightClick="1"/>
            </p:cNvPr>
            <p:cNvSpPr>
              <a:spLocks noChangeArrowheads="1"/>
            </p:cNvSpPr>
            <p:nvPr/>
          </p:nvSpPr>
          <p:spPr bwMode="auto">
            <a:xfrm>
              <a:off x="8562975" y="4841875"/>
              <a:ext cx="581025" cy="287338"/>
            </a:xfrm>
            <a:prstGeom prst="actionButtonEnd">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1800" dirty="0">
                <a:latin typeface="Arial" panose="020B0604020202020204" pitchFamily="34" charset="0"/>
                <a:ea typeface="楷体" panose="02010609060101010101" pitchFamily="49" charset="-122"/>
              </a:endParaRPr>
            </a:p>
          </p:txBody>
        </p:sp>
      </p:grpSp>
      <p:sp>
        <p:nvSpPr>
          <p:cNvPr id="21" name="矩形 10"/>
          <p:cNvSpPr>
            <a:spLocks noChangeArrowheads="1"/>
          </p:cNvSpPr>
          <p:nvPr/>
        </p:nvSpPr>
        <p:spPr bwMode="auto">
          <a:xfrm>
            <a:off x="183747" y="6485523"/>
            <a:ext cx="50433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a:spcBef>
                <a:spcPct val="20000"/>
              </a:spcBef>
              <a:buClr>
                <a:schemeClr val="tx2"/>
              </a:buClr>
              <a:buFont typeface="Wingdings" panose="05000000000000000000" pitchFamily="2" charset="2"/>
              <a:buChar char="§"/>
              <a:defRPr sz="2800">
                <a:solidFill>
                  <a:schemeClr val="tx2"/>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100" dirty="0">
                <a:solidFill>
                  <a:schemeClr val="accent6">
                    <a:lumMod val="50000"/>
                  </a:schemeClr>
                </a:solidFill>
                <a:latin typeface="华文琥珀" panose="02010800040101010101" pitchFamily="2" charset="-122"/>
                <a:ea typeface="华文琥珀" panose="02010800040101010101" pitchFamily="2" charset="-122"/>
                <a:cs typeface="Times New Roman" panose="02020603050405020304" pitchFamily="18" charset="0"/>
              </a:rPr>
              <a:t>电子科技大学    </a:t>
            </a:r>
            <a:r>
              <a:rPr lang="en-US" altLang="zh-CN"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rPr>
              <a:t>University of Electronic Science and Technology of China</a:t>
            </a:r>
            <a:endParaRPr lang="zh-CN" altLang="en-US" sz="1100" dirty="0">
              <a:solidFill>
                <a:schemeClr val="accent6">
                  <a:lumMod val="50000"/>
                </a:schemeClr>
              </a:solidFill>
              <a:latin typeface="Arial Rounded MT Bold" panose="020F0704030504030204" pitchFamily="34" charset="0"/>
              <a:ea typeface="楷体" panose="02010609060101010101" pitchFamily="49" charset="-122"/>
              <a:cs typeface="Times New Roman" panose="02020603050405020304" pitchFamily="18" charset="0"/>
            </a:endParaRPr>
          </a:p>
        </p:txBody>
      </p:sp>
      <p:cxnSp>
        <p:nvCxnSpPr>
          <p:cNvPr id="22" name="直接连接符 21"/>
          <p:cNvCxnSpPr/>
          <p:nvPr/>
        </p:nvCxnSpPr>
        <p:spPr bwMode="auto">
          <a:xfrm flipV="1">
            <a:off x="248719" y="6439957"/>
            <a:ext cx="11790002" cy="26988"/>
          </a:xfrm>
          <a:prstGeom prst="line">
            <a:avLst/>
          </a:prstGeom>
          <a:gradFill rotWithShape="0">
            <a:gsLst>
              <a:gs pos="0">
                <a:srgbClr val="FFFFFF"/>
              </a:gs>
              <a:gs pos="50000">
                <a:srgbClr val="00FF00"/>
              </a:gs>
              <a:gs pos="100000">
                <a:srgbClr val="FFFFFF"/>
              </a:gs>
            </a:gsLst>
            <a:lin ang="2700000" scaled="1"/>
          </a:gradFill>
          <a:ln w="12700" cap="flat" cmpd="sng" algn="ctr">
            <a:solidFill>
              <a:schemeClr val="accent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7" grpId="0"/>
      <p:bldP spid="9" grpId="0"/>
      <p:bldP spid="11"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c1268e5b-18e7-4b4f-a2a4-390105ddc518"/>
  <p:tag name="COMMONDATA" val="eyJoZGlkIjoiNmU5YTc1YjJmNzhjODcyYzhlNmRiN2IzYzM5ZGNiMzU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材纹理">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木材纹理</Template>
  <TotalTime>114</TotalTime>
  <Words>1663</Words>
  <Application>Microsoft Office PowerPoint</Application>
  <PresentationFormat>宽屏</PresentationFormat>
  <Paragraphs>160</Paragraphs>
  <Slides>19</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32" baseType="lpstr">
      <vt:lpstr>等线</vt:lpstr>
      <vt:lpstr>华文琥珀</vt:lpstr>
      <vt:lpstr>楷体</vt:lpstr>
      <vt:lpstr>Arial</vt:lpstr>
      <vt:lpstr>Arial Rounded MT Bold</vt:lpstr>
      <vt:lpstr>Cambria Math</vt:lpstr>
      <vt:lpstr>Rockwell</vt:lpstr>
      <vt:lpstr>Rockwell Condensed</vt:lpstr>
      <vt:lpstr>Times New Roman</vt:lpstr>
      <vt:lpstr>Wingdings</vt:lpstr>
      <vt:lpstr>木材纹理</vt:lpstr>
      <vt:lpstr>Equation</vt:lpstr>
      <vt:lpstr>公式</vt:lpstr>
      <vt:lpstr>PowerPoint 演示文稿</vt:lpstr>
      <vt:lpstr>预备知识（附录）部分</vt:lpstr>
      <vt:lpstr>第一章  随机过程的基本概念</vt:lpstr>
      <vt:lpstr>第二章  几种重要的随机过程</vt:lpstr>
      <vt:lpstr>PowerPoint 演示文稿</vt:lpstr>
      <vt:lpstr>PowerPoint 演示文稿</vt:lpstr>
      <vt:lpstr>PowerPoint 演示文稿</vt:lpstr>
      <vt:lpstr>PowerPoint 演示文稿</vt:lpstr>
      <vt:lpstr>第三章  均方微积分</vt:lpstr>
      <vt:lpstr>PowerPoint 演示文稿</vt:lpstr>
      <vt:lpstr>第四章  平稳过程</vt:lpstr>
      <vt:lpstr>PowerPoint 演示文稿</vt:lpstr>
      <vt:lpstr>PowerPoint 演示文稿</vt:lpstr>
      <vt:lpstr>第五章  马尔可夫过程</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Lisha Gong</dc:creator>
  <cp:lastModifiedBy>Lisha Gong</cp:lastModifiedBy>
  <cp:revision>90</cp:revision>
  <dcterms:created xsi:type="dcterms:W3CDTF">2019-12-15T00:56:00Z</dcterms:created>
  <dcterms:modified xsi:type="dcterms:W3CDTF">2024-12-20T12:46:43Z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206857422C8F47D1BCF128D43AE82365</vt:lpwstr>
  </property>
  <property fmtid="{D5CDD505-2E9C-101B-9397-08002B2CF9AE}" pid="3" name="KSOProductBuildVer">
    <vt:lpwstr>2052-11.1.0.12980</vt:lpwstr>
  </property>
</Properties>
</file>