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9"/>
  </p:notesMasterIdLst>
  <p:sldIdLst>
    <p:sldId id="258" r:id="rId2"/>
    <p:sldId id="280" r:id="rId3"/>
    <p:sldId id="466" r:id="rId4"/>
    <p:sldId id="467" r:id="rId5"/>
    <p:sldId id="468" r:id="rId6"/>
    <p:sldId id="469" r:id="rId7"/>
    <p:sldId id="47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CB6BBEF7-9717-4733-A929-535518E6EBF6}">
          <p14:sldIdLst>
            <p14:sldId id="258"/>
            <p14:sldId id="280"/>
            <p14:sldId id="466"/>
            <p14:sldId id="467"/>
            <p14:sldId id="468"/>
            <p14:sldId id="469"/>
            <p14:sldId id="470"/>
          </p14:sldIdLst>
        </p14:section>
        <p14:section name="编写演示文稿" id="{16378913-E5ED-4281-BAF5-F1F938CB0BE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2" autoAdjust="0"/>
    <p:restoredTop sz="93963" autoAdjust="0"/>
  </p:normalViewPr>
  <p:slideViewPr>
    <p:cSldViewPr>
      <p:cViewPr varScale="1">
        <p:scale>
          <a:sx n="121" d="100"/>
          <a:sy n="121" d="100"/>
        </p:scale>
        <p:origin x="333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0F830A1-3891-4B82-A120-081866556DA0}" type="datetimeFigureOut">
              <a:rPr lang="zh-CN" altLang="en-US"/>
              <a:t>2024/12/3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58CC9574-A819-4FE4-99A7-1E27AD09ADC2}" type="slidenum">
              <a:r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/>
              <a:t>1</a:t>
            </a:fld>
            <a:endParaRPr 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/>
              <a:t>2</a:t>
            </a:fld>
            <a:endParaRPr 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zh-CN" altLang="en-US"/>
              <a:t>2024/12/3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/>
              <a:t>‹#›</a:t>
            </a:fld>
            <a:endParaRPr kumimoji="0" lang="zh-CN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zh-CN"/>
              <a:t>单击此处编辑母版副标题样式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/>
          <p:nvPr userDrawn="1"/>
        </p:nvSpPr>
        <p:spPr>
          <a:xfrm>
            <a:off x="8655660" y="6063394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50711" y="5960011"/>
            <a:ext cx="7973935" cy="40011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zh-CN" altLang="en-US" sz="2000" b="1" dirty="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电子科技大学计算机科学与工程学院</a:t>
            </a:r>
            <a:endParaRPr lang="zh-CN" sz="2000" b="1" dirty="0">
              <a:solidFill>
                <a:srgbClr val="00B0F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F934E2-BBB6-4D34-BB01-078E9AA25260}" type="datetimeFigureOut">
              <a:rPr lang="zh-CN" altLang="en-US"/>
              <a:t>2024/12/3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820FCD-5F4C-4989-BE05-0A8208BCBC21}" type="slidenum">
              <a:rPr/>
              <a:t>‹#›</a:t>
            </a:fld>
            <a:endParaRPr kumimoji="0" lang="zh-CN"/>
          </a:p>
        </p:txBody>
      </p:sp>
      <p:sp>
        <p:nvSpPr>
          <p:cNvPr id="6" name="TextBox 5"/>
          <p:cNvSpPr txBox="1"/>
          <p:nvPr userDrawn="1"/>
        </p:nvSpPr>
        <p:spPr>
          <a:xfrm>
            <a:off x="750711" y="5960011"/>
            <a:ext cx="7973935" cy="40011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zh-CN" altLang="en-US" sz="2000" b="1" dirty="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电子科技大学计算机科学与工程学院</a:t>
            </a:r>
            <a:endParaRPr lang="zh-CN" sz="2000" b="1" dirty="0">
              <a:solidFill>
                <a:srgbClr val="00B0F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Rectangle 11"/>
          <p:cNvSpPr/>
          <p:nvPr userDrawn="1"/>
        </p:nvSpPr>
        <p:spPr>
          <a:xfrm>
            <a:off x="8655660" y="6063394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7504" y="6351670"/>
            <a:ext cx="992678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fld id="{19E7606C-3BA6-479C-923E-5369F65327C6}" type="slidenum">
              <a:rPr lang="zh-CN" altLang="en-US" sz="1800" b="1" smtClean="0">
                <a:solidFill>
                  <a:srgbClr val="C00000"/>
                </a:solidFill>
                <a:latin typeface="+mn-lt"/>
                <a:ea typeface="华文行楷" panose="02010800040101010101" pitchFamily="2" charset="-122"/>
              </a:rPr>
              <a:t>‹#›</a:t>
            </a:fld>
            <a:endParaRPr lang="zh-CN" sz="1800" b="1" dirty="0">
              <a:solidFill>
                <a:srgbClr val="C00000"/>
              </a:solidFill>
              <a:latin typeface="+mn-lt"/>
              <a:ea typeface="华文行楷" panose="020108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dirty="0"/>
              <a:t>2014/7/1</a:t>
            </a:r>
            <a:endParaRPr kumimoji="0" 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/>
              <a:t>‹#›</a:t>
            </a:fld>
            <a:endParaRPr kumimoji="0" lang="zh-CN" dirty="0"/>
          </a:p>
        </p:txBody>
      </p:sp>
      <p:sp>
        <p:nvSpPr>
          <p:cNvPr id="9" name="Rectangle 11"/>
          <p:cNvSpPr/>
          <p:nvPr userDrawn="1"/>
        </p:nvSpPr>
        <p:spPr>
          <a:xfrm>
            <a:off x="8655660" y="5966722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rgbClr val="FF6600"/>
                </a:solidFill>
              </a:rPr>
              <a:t>         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7504" y="6351670"/>
            <a:ext cx="992678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fld id="{19E7606C-3BA6-479C-923E-5369F65327C6}" type="slidenum">
              <a:rPr lang="zh-CN" altLang="en-US" sz="2400" b="1" smtClean="0">
                <a:solidFill>
                  <a:srgbClr val="C00000"/>
                </a:solidFill>
                <a:latin typeface="+mn-lt"/>
                <a:ea typeface="华文行楷" panose="02010800040101010101" pitchFamily="2" charset="-122"/>
              </a:rPr>
              <a:t>‹#›</a:t>
            </a:fld>
            <a:endParaRPr lang="zh-CN" sz="2400" b="1" dirty="0">
              <a:solidFill>
                <a:srgbClr val="C00000"/>
              </a:solidFill>
              <a:latin typeface="+mn-lt"/>
              <a:ea typeface="华文行楷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kumimoji="0"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0"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455" y="1556792"/>
            <a:ext cx="7924800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高级计算机系统结构</a:t>
            </a:r>
            <a:endParaRPr lang="zh-CN" sz="4000" b="1" dirty="0">
              <a:solidFill>
                <a:schemeClr val="tx1">
                  <a:lumMod val="50000"/>
                  <a:lumOff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427695" y="5301208"/>
            <a:ext cx="5257800" cy="1588"/>
          </a:xfrm>
          <a:prstGeom prst="line">
            <a:avLst/>
          </a:prstGeom>
          <a:ln w="47625">
            <a:solidFill>
              <a:srgbClr val="E4E4E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教学\Computer Organization And Design\Picture\Computer_1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33" y="3131888"/>
            <a:ext cx="1682987" cy="1354805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"/>
          <p:cNvSpPr txBox="1"/>
          <p:nvPr/>
        </p:nvSpPr>
        <p:spPr>
          <a:xfrm>
            <a:off x="2427695" y="2924944"/>
            <a:ext cx="4032448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复习提纲</a:t>
            </a:r>
            <a:endParaRPr lang="zh-CN" sz="3600" dirty="0">
              <a:solidFill>
                <a:schemeClr val="tx1">
                  <a:lumMod val="50000"/>
                  <a:lumOff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D:\教学\Computer Organization And Design\Picture\a9e8144ee30a125976616df03fa5257f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645024"/>
            <a:ext cx="2891763" cy="219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750711" y="1196752"/>
            <a:ext cx="5257800" cy="1588"/>
          </a:xfrm>
          <a:prstGeom prst="line">
            <a:avLst/>
          </a:prstGeom>
          <a:ln w="476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71591" y="47667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成绩构成：</a:t>
            </a:r>
            <a:endParaRPr 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1560" y="1621041"/>
            <a:ext cx="7704856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</a:rPr>
              <a:t>期末成绩：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</a:rPr>
              <a:t>70%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</a:rPr>
              <a:t>平时成绩：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</a:rPr>
              <a:t>30%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</a:rPr>
              <a:t>（课堂测验等）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61373" y="3212976"/>
            <a:ext cx="5546417" cy="2828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考试题型</a:t>
            </a:r>
            <a:endParaRPr lang="en-US" altLang="zh-CN" sz="2400" b="1" kern="0" dirty="0">
              <a:solidFill>
                <a:srgbClr val="0070C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选择题</a:t>
            </a:r>
            <a:endParaRPr lang="en-US" altLang="zh-CN" sz="24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填空题（待定）</a:t>
            </a:r>
            <a:endParaRPr lang="en-US" altLang="zh-CN" sz="24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计算题</a:t>
            </a:r>
            <a:endParaRPr lang="en-US" altLang="zh-CN" sz="24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分析题</a:t>
            </a:r>
            <a:endParaRPr lang="en-US" altLang="zh-CN" sz="24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827584" y="476672"/>
            <a:ext cx="7562641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章  量化设计与分析基础</a:t>
            </a:r>
            <a:endParaRPr lang="en-US" altLang="zh-CN" sz="20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1.  </a:t>
            </a:r>
            <a:r>
              <a:rPr lang="zh-CN" altLang="en-US" sz="20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计算机的分类类别</a:t>
            </a:r>
            <a:endParaRPr lang="en-US" altLang="zh-CN" sz="20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2.  </a:t>
            </a:r>
            <a:r>
              <a:rPr lang="zh-CN" altLang="en-US" sz="20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计算机系统结构定义和计算机的设计任务：指令集结构概念及要素</a:t>
            </a:r>
            <a:endParaRPr lang="en-US" altLang="zh-CN" sz="20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3.  </a:t>
            </a:r>
            <a:r>
              <a:rPr lang="zh-CN" altLang="en-US" sz="20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实现技术的趋势：技术发展的趋势</a:t>
            </a:r>
            <a:endParaRPr lang="en-US" altLang="zh-CN" sz="20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4.  </a:t>
            </a:r>
            <a:r>
              <a:rPr lang="zh-CN" altLang="en-US" sz="20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集成电路功耗的趋势：功耗的概念</a:t>
            </a:r>
            <a:endParaRPr lang="en-US" altLang="zh-CN" sz="20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5.  </a:t>
            </a:r>
            <a:r>
              <a:rPr lang="zh-CN" altLang="en-US" sz="20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可靠性：提高可靠性的方法</a:t>
            </a:r>
            <a:endParaRPr lang="en-US" altLang="zh-CN" sz="20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altLang="zh-CN" sz="20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6.  </a:t>
            </a:r>
            <a:r>
              <a:rPr lang="zh-CN" altLang="en-US" sz="20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测量、报告和总结计算机性能：计算机主要性能指标</a:t>
            </a:r>
            <a:endParaRPr lang="en-US" altLang="zh-CN" sz="20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altLang="zh-CN" sz="20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7.  </a:t>
            </a:r>
            <a:r>
              <a:rPr lang="zh-CN" altLang="en-US" sz="20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计算机设计的量化原则：</a:t>
            </a:r>
            <a:r>
              <a:rPr lang="en-US" altLang="zh-CN" sz="20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Amdahl</a:t>
            </a:r>
            <a:r>
              <a:rPr lang="zh-CN" altLang="en-US" sz="20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定律</a:t>
            </a:r>
            <a:endParaRPr lang="en-US" altLang="zh-CN" sz="20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3" name="Straight Connector 9"/>
          <p:cNvCxnSpPr/>
          <p:nvPr/>
        </p:nvCxnSpPr>
        <p:spPr>
          <a:xfrm>
            <a:off x="682352" y="1267172"/>
            <a:ext cx="5257800" cy="1588"/>
          </a:xfrm>
          <a:prstGeom prst="line">
            <a:avLst/>
          </a:prstGeom>
          <a:ln w="476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755576" y="404664"/>
            <a:ext cx="7562641" cy="2346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章  指令系统原理与示例</a:t>
            </a:r>
            <a:endParaRPr lang="en-US" altLang="zh-CN" sz="2400" kern="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1.  </a:t>
            </a:r>
            <a:r>
              <a:rPr lang="zh-CN" altLang="en-US" sz="20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指令集系统结构的分类：指令集系统的不同结构</a:t>
            </a:r>
            <a:endParaRPr lang="en-US" altLang="zh-CN" sz="20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altLang="zh-CN" sz="20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2.  </a:t>
            </a:r>
            <a:r>
              <a:rPr lang="zh-CN" altLang="en-US" sz="20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存储器寻址：大小端模式及地址对齐</a:t>
            </a:r>
            <a:endParaRPr lang="en-US" altLang="zh-CN" sz="20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3.  MIPS</a:t>
            </a:r>
            <a:r>
              <a:rPr lang="zh-CN" altLang="en-US" sz="20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系统结构：</a:t>
            </a:r>
            <a:r>
              <a:rPr lang="en-US" altLang="zh-CN" sz="20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MIPS</a:t>
            </a:r>
            <a:r>
              <a:rPr lang="zh-CN" altLang="en-US" sz="20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指令集结构</a:t>
            </a:r>
            <a:endParaRPr lang="en-US" altLang="zh-CN" sz="20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3" name="Straight Connector 9"/>
          <p:cNvCxnSpPr/>
          <p:nvPr/>
        </p:nvCxnSpPr>
        <p:spPr>
          <a:xfrm>
            <a:off x="682352" y="1267172"/>
            <a:ext cx="5257800" cy="1588"/>
          </a:xfrm>
          <a:prstGeom prst="line">
            <a:avLst/>
          </a:prstGeom>
          <a:ln w="476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/>
        </p:nvSpPr>
        <p:spPr>
          <a:xfrm>
            <a:off x="467544" y="16737"/>
            <a:ext cx="756264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章  单周期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MIPS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处理器的设计</a:t>
            </a:r>
            <a:endParaRPr lang="en-US" altLang="zh-CN" sz="2400" kern="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lnSpc>
                <a:spcPts val="3100"/>
              </a:lnSpc>
              <a:buAutoNum type="arabicPeriod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add, sub,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addi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subi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lw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sw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beq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, j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每条指令在单周期处理器中的执行逻辑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100"/>
              </a:lnSpc>
              <a:buAutoNum type="arabicPeriod"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上述指令的指令编码、代码、功能以及在单周期中的数据通路，条件分支指令的地址计算、单周期各功能部件的控制信号值判断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100"/>
              </a:lnSpc>
              <a:buAutoNum type="arabicPeriod"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中断和异常的处理时机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/>
        </p:nvSpPr>
        <p:spPr>
          <a:xfrm>
            <a:off x="467544" y="44624"/>
            <a:ext cx="7562641" cy="4944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章  流水线技术及指令级并行</a:t>
            </a:r>
            <a:endParaRPr lang="en-US" altLang="zh-CN" sz="2400" kern="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lnSpc>
                <a:spcPts val="3100"/>
              </a:lnSpc>
              <a:buAutoNum type="arabicPeriod"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流水线的概念、分类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100"/>
              </a:lnSpc>
              <a:buAutoNum type="arabicPeriod"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流水线的时空图及性能指标计算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100"/>
              </a:lnSpc>
              <a:buAutoNum type="arabicPeriod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add, sub,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addi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subi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lw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sw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beq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每条指令在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级流水线的执行过程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100"/>
              </a:lnSpc>
              <a:buAutoNum type="arabicPeriod"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结构冒险、数据冒险和控制冒险的判断，以及需要暂停的时钟周期数的判断（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控制冒险的解决性能依赖于分支地址计算阶段和分支条件判断阶段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100"/>
              </a:lnSpc>
              <a:buAutoNum type="arabicPeriod"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结构冒险、数据冒险和控制冒险的解决办法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100"/>
              </a:lnSpc>
              <a:buAutoNum type="arabicPeriod"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流水线中处理中断和异常的方法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100"/>
              </a:lnSpc>
              <a:buAutoNum type="arabicPeriod"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记分牌动态调度算法、</a:t>
            </a:r>
            <a:r>
              <a:rPr lang="en-US" altLang="zh-CN" sz="20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Tomasulo</a:t>
            </a:r>
            <a:r>
              <a:rPr altLang="en-US" sz="20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动态调度算法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/>
        </p:nvSpPr>
        <p:spPr>
          <a:xfrm>
            <a:off x="467544" y="16737"/>
            <a:ext cx="7562641" cy="454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章  存储系统</a:t>
            </a:r>
            <a:endParaRPr lang="en-US" altLang="zh-CN" sz="2400" kern="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lnSpc>
                <a:spcPts val="3100"/>
              </a:lnSpc>
              <a:buAutoNum type="arabicPeriod"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存储器的分类和主要特点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100"/>
              </a:lnSpc>
              <a:buAutoNum type="arabicPeriod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的三种映像关系：全相联、直接映像、组相联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100"/>
              </a:lnSpc>
              <a:buAutoNum type="arabicPeriod"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主存地址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Tag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Index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、块内偏移三个字段的计算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100"/>
              </a:lnSpc>
              <a:buAutoNum type="arabicPeriod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块的替换策略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100"/>
              </a:lnSpc>
              <a:buAutoNum type="arabicPeriod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的读写过程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100"/>
              </a:lnSpc>
              <a:buAutoNum type="arabicPeriod"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平均访存时间和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时间的计算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100"/>
              </a:lnSpc>
              <a:buAutoNum type="arabicPeriod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失效率的类别，以及每种失效率的解决方法有哪些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100"/>
              </a:lnSpc>
              <a:buAutoNum type="arabicPeriod"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虚拟地址到物理地址的转换过程，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TLB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表的原理和作用，与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的关系，访存时间的最好情况和最坏情况的判断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heme/theme1.xml><?xml version="1.0" encoding="utf-8"?>
<a:theme xmlns:a="http://schemas.openxmlformats.org/drawingml/2006/main" name="PowerPoint 2010 简介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435</Words>
  <Application>Microsoft Office PowerPoint</Application>
  <PresentationFormat>全屏显示(4:3)</PresentationFormat>
  <Paragraphs>45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华文新魏</vt:lpstr>
      <vt:lpstr>华文行楷</vt:lpstr>
      <vt:lpstr>华文中宋</vt:lpstr>
      <vt:lpstr>Arial</vt:lpstr>
      <vt:lpstr>Calibri</vt:lpstr>
      <vt:lpstr>Cambria</vt:lpstr>
      <vt:lpstr>Wingdings</vt:lpstr>
      <vt:lpstr>PowerPoint 2010 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</cp:revision>
  <dcterms:created xsi:type="dcterms:W3CDTF">2013-12-20T03:00:00Z</dcterms:created>
  <dcterms:modified xsi:type="dcterms:W3CDTF">2024-12-03T12:03:52Z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