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2" r:id="rId4"/>
    <p:sldId id="273" r:id="rId5"/>
    <p:sldId id="276" r:id="rId6"/>
    <p:sldId id="266" r:id="rId7"/>
    <p:sldId id="271" r:id="rId8"/>
    <p:sldId id="269" r:id="rId9"/>
    <p:sldId id="274" r:id="rId10"/>
    <p:sldId id="275" r:id="rId11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506" y="-102"/>
      </p:cViewPr>
      <p:guideLst>
        <p:guide orient="horz" pos="2136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8D657-E32E-45B8-BCFF-F96866306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5A9B-E3DB-4D2A-95AE-2F3B87FC41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.png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6895" y="8890"/>
            <a:ext cx="3856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第一次课堂练习题</a:t>
            </a:r>
            <a:endParaRPr lang="zh-CN" altLang="en-US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315" y="683260"/>
            <a:ext cx="885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1、设一台计算机运行某程序的CPU时间如下表：</a:t>
            </a:r>
            <a:endParaRPr lang="en-US" altLang="zh-CN" sz="18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06104" y="1299277"/>
            <a:ext cx="1650705" cy="52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Helvetica" charset="0"/>
              </a:rPr>
              <a:t>整数指令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06104" y="1822412"/>
            <a:ext cx="1650705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latin typeface="Helvetica" charset="0"/>
              </a:rPr>
              <a:t>100s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6988272" y="1295559"/>
            <a:ext cx="1288391" cy="537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Helvetica" charset="0"/>
              </a:rPr>
              <a:t>总时间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7001031" y="1814504"/>
            <a:ext cx="1275632" cy="47475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b="1" dirty="0" smtClean="0">
                <a:latin typeface="Monotype.com" charset="0"/>
              </a:rPr>
              <a:t>240s</a:t>
            </a:r>
            <a:endParaRPr lang="en-US" altLang="zh-CN" b="1" dirty="0">
              <a:latin typeface="Monotype.com" charset="0"/>
            </a:endParaRP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855399" y="1299279"/>
            <a:ext cx="1650705" cy="5231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Helvetica" charset="0"/>
              </a:rPr>
              <a:t>浮点指令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855399" y="1822412"/>
            <a:ext cx="1650705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latin typeface="Helvetica" charset="0"/>
              </a:rPr>
              <a:t>60s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583408" y="1295559"/>
            <a:ext cx="1417623" cy="518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Helvetica" charset="0"/>
              </a:rPr>
              <a:t>分支指令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5583407" y="1814503"/>
            <a:ext cx="1417623" cy="4747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latin typeface="Helvetica" charset="0"/>
              </a:rPr>
              <a:t>40s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4135827" y="1295560"/>
            <a:ext cx="1447581" cy="537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Monotype.com" charset="0"/>
              </a:rPr>
              <a:t>读</a:t>
            </a:r>
            <a:r>
              <a:rPr lang="en-US" altLang="zh-CN" b="1" dirty="0" smtClean="0">
                <a:latin typeface="Monotype.com" charset="0"/>
              </a:rPr>
              <a:t>/</a:t>
            </a:r>
            <a:r>
              <a:rPr lang="zh-CN" altLang="en-US" b="1" dirty="0" smtClean="0">
                <a:latin typeface="Monotype.com" charset="0"/>
              </a:rPr>
              <a:t>写指令</a:t>
            </a:r>
            <a:endParaRPr lang="en-US" altLang="zh-CN" b="1" dirty="0">
              <a:latin typeface="Monotype.com" charset="0"/>
            </a:endParaRPr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>
            <a:off x="4135827" y="1833203"/>
            <a:ext cx="1447581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b="1" dirty="0" smtClean="0">
                <a:latin typeface="Helvetica" charset="0"/>
              </a:rPr>
              <a:t>40s</a:t>
            </a:r>
            <a:endParaRPr lang="en-US" altLang="zh-CN" b="1" dirty="0" smtClean="0">
              <a:latin typeface="Helvetic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950" y="2348865"/>
            <a:ext cx="896493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800" b="1" dirty="0" smtClean="0"/>
              <a:t>试计算：</a:t>
            </a:r>
            <a:endParaRPr lang="en-US" altLang="zh-CN" sz="1800" b="1" dirty="0" smtClean="0">
              <a:sym typeface="Wingdings" panose="05000000000000000000" pitchFamily="2" charset="2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800" b="1" dirty="0" smtClean="0">
                <a:sym typeface="Wingdings" panose="05000000000000000000" pitchFamily="2" charset="2"/>
              </a:rPr>
              <a:t>（1）</a:t>
            </a:r>
            <a:r>
              <a:rPr lang="en-US" altLang="zh-CN" sz="1800" b="1" dirty="0" smtClean="0"/>
              <a:t>如浮点指令执行时间减少50%，总时间减少后的加速比为多少？(5</a:t>
            </a:r>
            <a:r>
              <a:rPr lang="zh-CN" altLang="en-US" sz="1800" b="1" dirty="0" smtClean="0"/>
              <a:t>分</a:t>
            </a:r>
            <a:r>
              <a:rPr lang="en-US" altLang="zh-CN" sz="1800" b="1" dirty="0" smtClean="0"/>
              <a:t>)</a:t>
            </a:r>
            <a:endParaRPr lang="en-US" altLang="zh-CN" sz="1800" b="1" dirty="0" smtClean="0"/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800" b="1" dirty="0" smtClean="0"/>
              <a:t>（2）如总时间减少15%，只减少整数指令时间，整数指令时间减少百分之多少？</a:t>
            </a:r>
            <a:r>
              <a:rPr lang="en-US" altLang="zh-CN" b="1" dirty="0" smtClean="0">
                <a:sym typeface="+mn-ea"/>
              </a:rPr>
              <a:t>(5</a:t>
            </a:r>
            <a:r>
              <a:rPr lang="zh-CN" altLang="en-US" b="1" dirty="0" smtClean="0">
                <a:sym typeface="+mn-ea"/>
              </a:rPr>
              <a:t>分</a:t>
            </a:r>
            <a:r>
              <a:rPr lang="en-US" altLang="zh-CN" b="1" dirty="0" smtClean="0">
                <a:sym typeface="+mn-ea"/>
              </a:rPr>
              <a:t>)</a:t>
            </a:r>
            <a:endParaRPr lang="en-US" altLang="zh-CN" sz="1800" b="1" dirty="0" smtClean="0"/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800" b="1" dirty="0" smtClean="0"/>
              <a:t>2、一台计算机运行程序若处理器采用小端存储模式，$2的值为0x032F 4030，$1的值为0x0F02 3010，则指令“lw $2, 0xA3F0($1)”执行完毕后，$2的值为多少？</a:t>
            </a:r>
            <a:r>
              <a:rPr lang="zh-CN" altLang="en-US" sz="1800" b="1" dirty="0" smtClean="0"/>
              <a:t>并补全表格中地址字段所缺的十六进制数。</a:t>
            </a:r>
            <a:r>
              <a:rPr lang="en-US" altLang="zh-CN" b="1" dirty="0" smtClean="0">
                <a:sym typeface="+mn-ea"/>
              </a:rPr>
              <a:t>(</a:t>
            </a:r>
            <a:r>
              <a:rPr lang="zh-CN" altLang="en-US" b="1" dirty="0" smtClean="0">
                <a:sym typeface="+mn-ea"/>
              </a:rPr>
              <a:t>每空</a:t>
            </a:r>
            <a:r>
              <a:rPr lang="en-US" altLang="zh-CN" b="1" dirty="0" smtClean="0">
                <a:sym typeface="+mn-ea"/>
              </a:rPr>
              <a:t>5</a:t>
            </a:r>
            <a:r>
              <a:rPr lang="zh-CN" altLang="en-US" b="1" dirty="0" smtClean="0">
                <a:sym typeface="+mn-ea"/>
              </a:rPr>
              <a:t>分，共</a:t>
            </a:r>
            <a:r>
              <a:rPr lang="en-US" altLang="zh-CN" b="1" dirty="0" smtClean="0">
                <a:sym typeface="+mn-ea"/>
              </a:rPr>
              <a:t>20</a:t>
            </a:r>
            <a:r>
              <a:rPr lang="zh-CN" altLang="en-US" b="1" dirty="0" smtClean="0">
                <a:sym typeface="+mn-ea"/>
              </a:rPr>
              <a:t>分</a:t>
            </a:r>
            <a:r>
              <a:rPr lang="en-US" altLang="zh-CN" b="1" dirty="0" smtClean="0">
                <a:sym typeface="+mn-ea"/>
              </a:rPr>
              <a:t>)</a:t>
            </a:r>
            <a:endParaRPr lang="en-US" altLang="zh-CN" b="1" dirty="0" smtClean="0"/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endParaRPr lang="zh-CN" altLang="en-US" sz="1800" b="1" dirty="0" smtClean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82875" y="5017135"/>
          <a:ext cx="3646170" cy="1555750"/>
        </p:xfrm>
        <a:graphic>
          <a:graphicData uri="http://schemas.openxmlformats.org/drawingml/2006/table">
            <a:tbl>
              <a:tblPr/>
              <a:tblGrid>
                <a:gridCol w="1823085"/>
                <a:gridCol w="1823085"/>
              </a:tblGrid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地址（十六进制表示）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数据（十六进制表示）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 _ _ _ _ _ _ _ 3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0x33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 </a:t>
                      </a: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 _ _ _ _ _ _ 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0x40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 </a:t>
                      </a: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 _ _ _ _ _ _ 1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0x2F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 </a:t>
                      </a: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 _ _ _ _ _ _ 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394970" y="260985"/>
            <a:ext cx="83762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800" b="1" dirty="0" smtClean="0"/>
              <a:t>3、假设任务可分为计算和网络访问两个部分，其中计算占整个任务执行时间的70%，试分析采用哪种方案对系统性能提高更多。</a:t>
            </a: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10</a:t>
            </a:r>
            <a:r>
              <a:rPr lang="zh-CN" altLang="en-US" sz="1800" b="1" dirty="0" smtClean="0"/>
              <a:t>分）</a:t>
            </a:r>
            <a:r>
              <a:rPr lang="en-US" altLang="zh-CN" sz="1800" b="1" dirty="0" smtClean="0"/>
              <a:t>（1）第一种方案是增加计算速度，使得计算性能变为原来的1.5倍；（2）第二种方案是增加网速，将网络带宽提高为原来的3倍。试比较这两种方案。</a:t>
            </a:r>
            <a:r>
              <a:rPr lang="en-US" altLang="zh-CN" b="1" dirty="0" smtClean="0"/>
              <a:t>  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sym typeface="+mn-ea"/>
              </a:rPr>
              <a:t>4</a:t>
            </a:r>
            <a:r>
              <a:rPr lang="zh-CN" altLang="en-US" b="1" dirty="0" smtClean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MIPS</a:t>
            </a:r>
            <a:r>
              <a:rPr lang="zh-CN" altLang="zh-CN" b="1" dirty="0">
                <a:sym typeface="+mn-ea"/>
              </a:rPr>
              <a:t>单周期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zh-CN" b="1" dirty="0">
                <a:sym typeface="+mn-ea"/>
              </a:rPr>
              <a:t>数据通路及控制信号如下图所示。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4133" name="图片 304132" descr="f04-17-P3744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78480" y="3060700"/>
            <a:ext cx="5922010" cy="369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956550" y="3789045"/>
            <a:ext cx="686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pcsrc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394970" y="260985"/>
            <a:ext cx="837628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zh-CN" b="1" dirty="0"/>
              <a:t>（1）在下表中填写指令 “and  $</a:t>
            </a:r>
            <a:r>
              <a:rPr lang="en-US" altLang="zh-CN" b="1" dirty="0"/>
              <a:t>3</a:t>
            </a:r>
            <a:r>
              <a:rPr lang="zh-CN" altLang="zh-CN" b="1" dirty="0"/>
              <a:t>, $2, $</a:t>
            </a:r>
            <a:r>
              <a:rPr lang="en-US" altLang="zh-CN" b="1" dirty="0"/>
              <a:t>1</a:t>
            </a:r>
            <a:r>
              <a:rPr lang="zh-CN" altLang="zh-CN" b="1" dirty="0"/>
              <a:t>”和“</a:t>
            </a:r>
            <a:r>
              <a:rPr lang="zh-CN" altLang="zh-CN" b="1" dirty="0">
                <a:sym typeface="+mn-ea"/>
              </a:rPr>
              <a:t>beq $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zh-CN" b="1" dirty="0">
                <a:sym typeface="+mn-ea"/>
              </a:rPr>
              <a:t>, $</a:t>
            </a:r>
            <a:r>
              <a:rPr lang="en-US" altLang="zh-CN" b="1" dirty="0">
                <a:sym typeface="+mn-ea"/>
              </a:rPr>
              <a:t>3</a:t>
            </a:r>
            <a:r>
              <a:rPr lang="zh-CN" altLang="zh-CN" b="1" dirty="0">
                <a:sym typeface="+mn-ea"/>
              </a:rPr>
              <a:t>, 0x0020</a:t>
            </a:r>
            <a:r>
              <a:rPr lang="zh-CN" altLang="zh-CN" b="1" dirty="0"/>
              <a:t>”所缺的指令编码字段。（每空</a:t>
            </a:r>
            <a:r>
              <a:rPr lang="en-US" altLang="zh-CN" b="1" dirty="0"/>
              <a:t>1.5</a:t>
            </a:r>
            <a:r>
              <a:rPr lang="zh-CN" altLang="en-US" b="1" dirty="0"/>
              <a:t>分</a:t>
            </a:r>
            <a:r>
              <a:rPr lang="zh-CN" altLang="zh-CN" b="1" dirty="0"/>
              <a:t>）</a:t>
            </a:r>
            <a:endParaRPr lang="zh-CN" altLang="zh-CN" b="1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71980" y="1442720"/>
          <a:ext cx="5520055" cy="1212850"/>
        </p:xfrm>
        <a:graphic>
          <a:graphicData uri="http://schemas.openxmlformats.org/drawingml/2006/table">
            <a:tbl>
              <a:tblPr/>
              <a:tblGrid>
                <a:gridCol w="946785"/>
                <a:gridCol w="867410"/>
                <a:gridCol w="744220"/>
                <a:gridCol w="805815"/>
                <a:gridCol w="750570"/>
                <a:gridCol w="682625"/>
                <a:gridCol w="722630"/>
              </a:tblGrid>
              <a:tr h="473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指令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[31:26]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[25:21]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[20:16]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[15:11]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[10:6]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[5:0]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beq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1020" y="2926715"/>
            <a:ext cx="822960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）当以下三条指令在数据通路中执行时，在下表中的空缺处填入相应字段和各控制信号的取值。若某控制信号的值与某指令无关，则填写“X”即可。</a:t>
            </a:r>
            <a:r>
              <a:rPr lang="zh-CN" altLang="zh-CN" b="1" dirty="0">
                <a:sym typeface="+mn-ea"/>
              </a:rPr>
              <a:t>（每空</a:t>
            </a:r>
            <a:r>
              <a:rPr lang="en-US" altLang="zh-CN" b="1" dirty="0">
                <a:sym typeface="+mn-ea"/>
              </a:rPr>
              <a:t>1.5</a:t>
            </a:r>
            <a:r>
              <a:rPr lang="zh-CN" altLang="en-US" b="1" dirty="0">
                <a:sym typeface="+mn-ea"/>
              </a:rPr>
              <a:t>分</a:t>
            </a:r>
            <a:r>
              <a:rPr lang="zh-CN" altLang="zh-CN" b="1" dirty="0">
                <a:sym typeface="+mn-ea"/>
              </a:rPr>
              <a:t>）</a:t>
            </a:r>
            <a:endParaRPr lang="zh-CN" altLang="zh-CN" b="1" dirty="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187450" y="4005580"/>
          <a:ext cx="7130415" cy="2595880"/>
        </p:xfrm>
        <a:graphic>
          <a:graphicData uri="http://schemas.openxmlformats.org/drawingml/2006/table">
            <a:tbl>
              <a:tblPr/>
              <a:tblGrid>
                <a:gridCol w="1207135"/>
                <a:gridCol w="828675"/>
                <a:gridCol w="872490"/>
                <a:gridCol w="938530"/>
                <a:gridCol w="981075"/>
                <a:gridCol w="687705"/>
                <a:gridCol w="773430"/>
                <a:gridCol w="841375"/>
              </a:tblGrid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RegDst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MemRead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MemtoReg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MemWrite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Branch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ALUSrc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RegWrite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beq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lw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F0A2(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>
            <p:custDataLst>
              <p:tags r:id="rId1"/>
            </p:custDataLst>
          </p:nvPr>
        </p:nvSpPr>
        <p:spPr>
          <a:xfrm>
            <a:off x="394970" y="260985"/>
            <a:ext cx="8376285" cy="5492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zh-CN" b="1" dirty="0">
                <a:sym typeface="+mn-ea"/>
              </a:rPr>
              <a:t>（</a:t>
            </a:r>
            <a:r>
              <a:rPr lang="en-US" altLang="zh-CN" b="1" dirty="0">
                <a:sym typeface="+mn-ea"/>
              </a:rPr>
              <a:t>3</a:t>
            </a:r>
            <a:r>
              <a:rPr lang="zh-CN" altLang="zh-CN" b="1" dirty="0">
                <a:sym typeface="+mn-ea"/>
              </a:rPr>
              <a:t>）假设指令存储器和数据存储器的延迟均是380ps，加法器延迟是100ps，ALU延迟是120ps，PC寄存器和寄存器堆延迟均为250ps，其他部件的延迟忽略不计，则lw $1, 0xF0A2($3)指令的关键路径长度是</a:t>
            </a:r>
            <a:r>
              <a:rPr lang="en-US" altLang="zh-CN" b="1" dirty="0">
                <a:sym typeface="+mn-ea"/>
              </a:rPr>
              <a:t>_________</a:t>
            </a:r>
            <a:r>
              <a:rPr lang="zh-CN" altLang="zh-CN" b="1" dirty="0">
                <a:sym typeface="+mn-ea"/>
              </a:rPr>
              <a:t>， beq $1, $2, 0x10E0指令的关键路径是</a:t>
            </a:r>
            <a:r>
              <a:rPr lang="en-US" altLang="zh-CN" b="1" dirty="0">
                <a:sym typeface="+mn-ea"/>
              </a:rPr>
              <a:t>___________</a:t>
            </a:r>
            <a:r>
              <a:rPr lang="zh-CN" altLang="zh-CN" b="1" dirty="0">
                <a:sym typeface="+mn-ea"/>
              </a:rPr>
              <a:t>。</a:t>
            </a:r>
            <a:r>
              <a:rPr lang="zh-CN" altLang="zh-CN" b="1" dirty="0">
                <a:sym typeface="+mn-ea"/>
              </a:rPr>
              <a:t>（每空</a:t>
            </a:r>
            <a:r>
              <a:rPr lang="en-US" altLang="zh-CN" b="1" dirty="0">
                <a:sym typeface="+mn-ea"/>
              </a:rPr>
              <a:t>1.5</a:t>
            </a:r>
            <a:r>
              <a:rPr lang="zh-CN" altLang="en-US" b="1" dirty="0">
                <a:sym typeface="+mn-ea"/>
              </a:rPr>
              <a:t>分</a:t>
            </a:r>
            <a:r>
              <a:rPr lang="zh-CN" altLang="zh-CN" b="1" dirty="0">
                <a:sym typeface="+mn-ea"/>
              </a:rPr>
              <a:t>）</a:t>
            </a:r>
            <a:endParaRPr lang="zh-CN" altLang="zh-CN" b="1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zh-CN" b="1" dirty="0">
                <a:sym typeface="+mn-ea"/>
              </a:rPr>
              <a:t>（4）指令“beq $1, $2, 0x10E0”的地址为0xF020 7200，则该指令的跳转目标地址为：</a:t>
            </a:r>
            <a:r>
              <a:rPr lang="en-US" altLang="zh-CN" b="1" dirty="0">
                <a:sym typeface="+mn-ea"/>
              </a:rPr>
              <a:t>_______________</a:t>
            </a:r>
            <a:r>
              <a:rPr lang="zh-CN" altLang="zh-CN" b="1" dirty="0">
                <a:sym typeface="+mn-ea"/>
              </a:rPr>
              <a:t>。  </a:t>
            </a:r>
            <a:r>
              <a:rPr lang="zh-CN" altLang="zh-CN" b="1" dirty="0">
                <a:sym typeface="+mn-ea"/>
              </a:rPr>
              <a:t>（每空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分</a:t>
            </a:r>
            <a:r>
              <a:rPr lang="zh-CN" altLang="zh-CN" b="1" dirty="0">
                <a:sym typeface="+mn-ea"/>
              </a:rPr>
              <a:t>）</a:t>
            </a:r>
            <a:endParaRPr lang="zh-CN" altLang="zh-CN" b="1" dirty="0"/>
          </a:p>
          <a:p>
            <a:pPr indent="0" fontAlgn="auto">
              <a:lnSpc>
                <a:spcPct val="150000"/>
              </a:lnSpc>
            </a:pPr>
            <a:r>
              <a:rPr lang="zh-CN" altLang="zh-CN" b="1" dirty="0">
                <a:sym typeface="+mn-ea"/>
              </a:rPr>
              <a:t>（5）在当前时钟周期内，假设PC寄存器的值为0x0F0C0380，$2的值是0x0D214C20，$1的值是0x0100F920，CPU正在执行的指令是“addi $2, $1, 0xA030”，寄存器堆Read data1端口的输出值是0x0100F920  ，ALU的运算结果R是</a:t>
            </a:r>
            <a:r>
              <a:rPr lang="en-US" altLang="zh-CN" b="1" dirty="0">
                <a:sym typeface="+mn-ea"/>
              </a:rPr>
              <a:t>________</a:t>
            </a:r>
            <a:r>
              <a:rPr lang="zh-CN" altLang="zh-CN" b="1" dirty="0">
                <a:sym typeface="+mn-ea"/>
              </a:rPr>
              <a:t> ， 控制单元中控制信号</a:t>
            </a:r>
            <a:r>
              <a:rPr lang="en-US" altLang="zh-CN" b="1" dirty="0">
                <a:sym typeface="+mn-ea"/>
              </a:rPr>
              <a:t>pcsrc</a:t>
            </a:r>
            <a:r>
              <a:rPr lang="zh-CN" altLang="zh-CN" b="1" dirty="0">
                <a:sym typeface="+mn-ea"/>
              </a:rPr>
              <a:t>的值是</a:t>
            </a:r>
            <a:r>
              <a:rPr lang="en-US" altLang="zh-CN" b="1" dirty="0">
                <a:sym typeface="+mn-ea"/>
              </a:rPr>
              <a:t>_____</a:t>
            </a:r>
            <a:r>
              <a:rPr lang="zh-CN" altLang="zh-CN" b="1" dirty="0">
                <a:sym typeface="+mn-ea"/>
              </a:rPr>
              <a:t>，</a:t>
            </a:r>
            <a:r>
              <a:rPr lang="en-US" altLang="zh-CN" b="1" dirty="0">
                <a:sym typeface="+mn-ea"/>
              </a:rPr>
              <a:t>zero</a:t>
            </a:r>
            <a:r>
              <a:rPr lang="zh-CN" altLang="zh-CN" b="1" dirty="0">
                <a:sym typeface="+mn-ea"/>
              </a:rPr>
              <a:t>信号的值是 </a:t>
            </a:r>
            <a:r>
              <a:rPr lang="en-US" altLang="zh-CN" b="1" dirty="0">
                <a:sym typeface="+mn-ea"/>
              </a:rPr>
              <a:t>_____</a:t>
            </a:r>
            <a:r>
              <a:rPr lang="zh-CN" altLang="zh-CN" b="1" dirty="0">
                <a:sym typeface="+mn-ea"/>
              </a:rPr>
              <a:t>，PC寄存器的输入信号的值是</a:t>
            </a:r>
            <a:r>
              <a:rPr lang="en-US" altLang="zh-CN" b="1" dirty="0">
                <a:sym typeface="+mn-ea"/>
              </a:rPr>
              <a:t>__________</a:t>
            </a:r>
            <a:r>
              <a:rPr lang="zh-CN" altLang="zh-CN" b="1" dirty="0">
                <a:sym typeface="+mn-ea"/>
              </a:rPr>
              <a:t>。若当前时钟周期内出现中断，则需保存的中断返回地址是</a:t>
            </a:r>
            <a:r>
              <a:rPr lang="en-US" altLang="zh-CN" b="1" dirty="0">
                <a:sym typeface="+mn-ea"/>
              </a:rPr>
              <a:t>___________</a:t>
            </a:r>
            <a:r>
              <a:rPr lang="zh-CN" altLang="zh-CN" b="1" dirty="0">
                <a:sym typeface="+mn-ea"/>
              </a:rPr>
              <a:t>。（每空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分</a:t>
            </a:r>
            <a:r>
              <a:rPr lang="zh-CN" altLang="zh-CN" b="1" dirty="0">
                <a:sym typeface="+mn-ea"/>
              </a:rPr>
              <a:t>）</a:t>
            </a:r>
            <a:endParaRPr lang="zh-CN" altLang="zh-CN" b="1" dirty="0"/>
          </a:p>
          <a:p>
            <a:pPr indent="0" fontAlgn="auto">
              <a:lnSpc>
                <a:spcPct val="150000"/>
              </a:lnSpc>
            </a:pPr>
            <a:endParaRPr lang="zh-CN" altLang="zh-C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8977" y="-62719"/>
            <a:ext cx="4680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           </a:t>
            </a:r>
            <a:r>
              <a:rPr lang="zh-CN" altLang="en-US" sz="3200" b="1" dirty="0" smtClean="0"/>
              <a:t>练习题</a:t>
            </a:r>
            <a:r>
              <a:rPr lang="zh-CN" altLang="en-US" sz="3200" b="1" dirty="0" smtClean="0"/>
              <a:t>答案</a:t>
            </a:r>
            <a:endParaRPr lang="zh-CN" altLang="en-US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315" y="683260"/>
            <a:ext cx="8851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、（</a:t>
            </a:r>
            <a:r>
              <a:rPr lang="en-US" altLang="zh-CN" sz="2800" b="1" dirty="0"/>
              <a:t>3</a:t>
            </a:r>
            <a:r>
              <a:rPr lang="zh-CN" altLang="en-US" sz="2800" b="1" dirty="0" smtClean="0"/>
              <a:t>分）设一台计算机运行</a:t>
            </a:r>
            <a:r>
              <a:rPr lang="zh-CN" altLang="en-US" sz="2800" b="1" dirty="0" smtClean="0"/>
              <a:t>某程序的</a:t>
            </a:r>
            <a:r>
              <a:rPr lang="en-US" altLang="zh-CN" sz="2800" b="1" dirty="0" smtClean="0"/>
              <a:t>CPU</a:t>
            </a:r>
            <a:r>
              <a:rPr lang="zh-CN" altLang="en-US" sz="2800" b="1" dirty="0" smtClean="0"/>
              <a:t>时间如下表：</a:t>
            </a:r>
            <a:endParaRPr lang="zh-CN" altLang="en-US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07315" y="2492375"/>
            <a:ext cx="8964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试计算：（</a:t>
            </a:r>
            <a:r>
              <a:rPr lang="zh-CN" altLang="en-US" sz="2000" b="1" dirty="0">
                <a:sym typeface="Wingdings" panose="05000000000000000000" pitchFamily="2" charset="2"/>
              </a:rPr>
              <a:t>每个</a:t>
            </a:r>
            <a:r>
              <a:rPr lang="zh-CN" altLang="en-US" sz="2000" b="1" dirty="0">
                <a:sym typeface="Wingdings" panose="05000000000000000000" pitchFamily="2" charset="2"/>
              </a:rPr>
              <a:t>小问</a:t>
            </a:r>
            <a:r>
              <a:rPr lang="en-US" altLang="zh-CN" sz="2000" b="1" dirty="0">
                <a:sym typeface="Wingdings" panose="05000000000000000000" pitchFamily="2" charset="2"/>
              </a:rPr>
              <a:t>1</a:t>
            </a:r>
            <a:r>
              <a:rPr lang="zh-CN" altLang="en-US" sz="2000" b="1" dirty="0">
                <a:sym typeface="Wingdings" panose="05000000000000000000" pitchFamily="2" charset="2"/>
              </a:rPr>
              <a:t>分</a:t>
            </a:r>
            <a:r>
              <a:rPr lang="zh-CN" altLang="en-US" sz="2000" b="1" dirty="0" smtClean="0"/>
              <a:t>）</a:t>
            </a:r>
            <a:endParaRPr lang="en-US" altLang="zh-CN" sz="20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ym typeface="Wingdings" panose="05000000000000000000" pitchFamily="2" charset="2"/>
              </a:rPr>
              <a:t>（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1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）</a:t>
            </a:r>
            <a:r>
              <a:rPr lang="zh-CN" altLang="en-US" sz="2000" b="1" dirty="0" smtClean="0"/>
              <a:t>如浮点指令执行时间减少</a:t>
            </a:r>
            <a:r>
              <a:rPr lang="en-US" altLang="zh-CN" sz="2000" b="1" dirty="0" smtClean="0"/>
              <a:t>50%</a:t>
            </a:r>
            <a:r>
              <a:rPr lang="zh-CN" altLang="en-US" sz="2000" b="1" dirty="0" smtClean="0"/>
              <a:t>，总时间减少后的加速比为</a:t>
            </a:r>
            <a:r>
              <a:rPr lang="zh-CN" altLang="en-US" sz="2000" b="1" dirty="0" smtClean="0"/>
              <a:t>多少？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）如总时间减少</a:t>
            </a:r>
            <a:r>
              <a:rPr lang="en-US" altLang="zh-CN" sz="2000" b="1" dirty="0" smtClean="0"/>
              <a:t>15%</a:t>
            </a:r>
            <a:r>
              <a:rPr lang="zh-CN" altLang="en-US" sz="2000" b="1" dirty="0" smtClean="0"/>
              <a:t>，只减少整数指令时间，整数指令时间</a:t>
            </a:r>
            <a:r>
              <a:rPr lang="zh-CN" altLang="en-US" sz="2000" b="1" dirty="0"/>
              <a:t>减少百分之多少</a:t>
            </a:r>
            <a:r>
              <a:rPr lang="zh-CN" altLang="en-US" sz="2000" b="1" dirty="0" smtClean="0"/>
              <a:t>？</a:t>
            </a:r>
            <a:endParaRPr lang="zh-CN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6570" y="4662805"/>
            <a:ext cx="6354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答案：（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）浮点指令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5</a:t>
            </a:r>
            <a:r>
              <a:rPr lang="en-US" altLang="zh-CN" dirty="0" smtClean="0"/>
              <a:t>0</a:t>
            </a:r>
            <a:r>
              <a:rPr lang="en-US" altLang="zh-CN" dirty="0" smtClean="0"/>
              <a:t>%</a:t>
            </a:r>
            <a:r>
              <a:rPr lang="zh-CN" altLang="en-US" dirty="0" smtClean="0"/>
              <a:t>时间：</a:t>
            </a:r>
            <a:r>
              <a:rPr lang="en-US" altLang="zh-CN" dirty="0" smtClean="0"/>
              <a:t>6</a:t>
            </a:r>
            <a:r>
              <a:rPr lang="en-US" altLang="zh-CN" dirty="0" smtClean="0"/>
              <a:t>0×50</a:t>
            </a:r>
            <a:r>
              <a:rPr lang="en-US" altLang="zh-CN" dirty="0" smtClean="0"/>
              <a:t>%= 30s</a:t>
            </a:r>
            <a:endParaRPr lang="en-US" altLang="zh-CN" dirty="0" smtClean="0"/>
          </a:p>
          <a:p>
            <a:r>
              <a:rPr lang="zh-CN" altLang="en-US" dirty="0" smtClean="0"/>
              <a:t>加速比：</a:t>
            </a:r>
            <a:r>
              <a:rPr lang="en-US" altLang="zh-CN" dirty="0" smtClean="0"/>
              <a:t>240/210=1.143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）总时间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15%</a:t>
            </a:r>
            <a:r>
              <a:rPr lang="zh-CN" altLang="en-US" dirty="0" smtClean="0"/>
              <a:t>时间：</a:t>
            </a:r>
            <a:r>
              <a:rPr lang="en-US" altLang="zh-CN" dirty="0" smtClean="0"/>
              <a:t>240×15%= 36s</a:t>
            </a:r>
            <a:endParaRPr lang="en-US" altLang="zh-CN" dirty="0"/>
          </a:p>
          <a:p>
            <a:r>
              <a:rPr lang="zh-CN" altLang="en-US" dirty="0" smtClean="0"/>
              <a:t>减少的整数时间比例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</a:t>
            </a:r>
            <a:r>
              <a:rPr lang="en-US" altLang="zh-CN" dirty="0" smtClean="0"/>
              <a:t>/100=36%</a:t>
            </a:r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6104" y="1299277"/>
            <a:ext cx="1650705" cy="52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zh-CN" altLang="en-US" b="1" dirty="0" smtClean="0">
                <a:latin typeface="Helvetica" charset="0"/>
              </a:rPr>
              <a:t>整数指令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6104" y="1822412"/>
            <a:ext cx="1650705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p>
            <a:pPr algn="ctr"/>
            <a:r>
              <a:rPr lang="en-US" altLang="zh-CN" b="1" dirty="0" smtClean="0">
                <a:latin typeface="Helvetica" charset="0"/>
              </a:rPr>
              <a:t>100s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88272" y="1295559"/>
            <a:ext cx="1288391" cy="537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zh-CN" altLang="en-US" b="1" dirty="0" smtClean="0">
                <a:latin typeface="Helvetica" charset="0"/>
              </a:rPr>
              <a:t>总时间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0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01031" y="1814504"/>
            <a:ext cx="1275632" cy="47475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en-US" altLang="zh-CN" b="1" dirty="0" smtClean="0">
                <a:latin typeface="Monotype.com" charset="0"/>
              </a:rPr>
              <a:t>240s</a:t>
            </a:r>
            <a:endParaRPr lang="en-US" altLang="zh-CN" b="1" dirty="0">
              <a:latin typeface="Monotype.com" charset="0"/>
            </a:endParaRPr>
          </a:p>
        </p:txBody>
      </p:sp>
      <p:sp>
        <p:nvSpPr>
          <p:cNvPr id="11" name="Rectangle 4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5399" y="1299279"/>
            <a:ext cx="1650705" cy="5231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zh-CN" altLang="en-US" b="1" dirty="0" smtClean="0">
                <a:latin typeface="Helvetica" charset="0"/>
              </a:rPr>
              <a:t>浮点指令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2" name="Rectangle 4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55399" y="1822412"/>
            <a:ext cx="1650705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p>
            <a:pPr algn="ctr"/>
            <a:r>
              <a:rPr lang="en-US" altLang="zh-CN" b="1" dirty="0" smtClean="0">
                <a:latin typeface="Helvetica" charset="0"/>
              </a:rPr>
              <a:t>60s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83408" y="1295559"/>
            <a:ext cx="1417623" cy="518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zh-CN" altLang="en-US" b="1" dirty="0" smtClean="0">
                <a:latin typeface="Helvetica" charset="0"/>
              </a:rPr>
              <a:t>分支指令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583407" y="1814503"/>
            <a:ext cx="1417623" cy="4747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p>
            <a:pPr algn="ctr"/>
            <a:r>
              <a:rPr lang="en-US" altLang="zh-CN" b="1" dirty="0" smtClean="0">
                <a:latin typeface="Helvetica" charset="0"/>
              </a:rPr>
              <a:t>40s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5" name="Rectangle 3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35827" y="1295560"/>
            <a:ext cx="1447581" cy="537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zh-CN" altLang="en-US" b="1" dirty="0" smtClean="0">
                <a:latin typeface="Monotype.com" charset="0"/>
              </a:rPr>
              <a:t>读</a:t>
            </a:r>
            <a:r>
              <a:rPr lang="en-US" altLang="zh-CN" b="1" dirty="0" smtClean="0">
                <a:latin typeface="Monotype.com" charset="0"/>
              </a:rPr>
              <a:t>/</a:t>
            </a:r>
            <a:r>
              <a:rPr lang="zh-CN" altLang="en-US" b="1" dirty="0" smtClean="0">
                <a:latin typeface="Monotype.com" charset="0"/>
              </a:rPr>
              <a:t>写指令</a:t>
            </a:r>
            <a:endParaRPr lang="en-US" altLang="zh-CN" b="1" dirty="0">
              <a:latin typeface="Monotype.com" charset="0"/>
            </a:endParaRPr>
          </a:p>
        </p:txBody>
      </p:sp>
      <p:sp>
        <p:nvSpPr>
          <p:cNvPr id="16" name="Rectangle 3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35827" y="1833203"/>
            <a:ext cx="1447581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en-US" altLang="zh-CN" b="1" dirty="0" smtClean="0">
                <a:latin typeface="Helvetica" charset="0"/>
              </a:rPr>
              <a:t>40s</a:t>
            </a:r>
            <a:endParaRPr lang="en-US" altLang="zh-CN" b="1" dirty="0" smtClean="0">
              <a:latin typeface="Helvetic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7360" y="260985"/>
            <a:ext cx="83134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sym typeface="+mn-ea"/>
              </a:rPr>
              <a:t>2</a:t>
            </a:r>
            <a:r>
              <a:rPr lang="zh-CN" altLang="en-US" sz="2000" b="1" dirty="0">
                <a:sym typeface="+mn-ea"/>
              </a:rPr>
              <a:t>、一台计算机运行程序若处理器采用小端存储模式，$2的值为0x032F 4030，$1的值为0x0F02 3010，则指令“</a:t>
            </a:r>
            <a:r>
              <a:rPr lang="en-US" altLang="zh-CN" sz="2000" b="1" dirty="0">
                <a:sym typeface="+mn-ea"/>
              </a:rPr>
              <a:t>l</a:t>
            </a:r>
            <a:r>
              <a:rPr lang="zh-CN" altLang="en-US" sz="2000" b="1" dirty="0">
                <a:sym typeface="+mn-ea"/>
              </a:rPr>
              <a:t>w $2, 0x</a:t>
            </a:r>
            <a:r>
              <a:rPr lang="en-US" altLang="zh-CN" sz="2000" b="1" dirty="0">
                <a:sym typeface="+mn-ea"/>
              </a:rPr>
              <a:t>A3</a:t>
            </a:r>
            <a:r>
              <a:rPr lang="zh-CN" altLang="en-US" sz="2000" b="1" dirty="0">
                <a:sym typeface="+mn-ea"/>
              </a:rPr>
              <a:t>F0($1)”执行完毕后，</a:t>
            </a:r>
            <a:r>
              <a:rPr lang="en-US" altLang="zh-CN" sz="2000" b="1" dirty="0">
                <a:sym typeface="+mn-ea"/>
              </a:rPr>
              <a:t>$2</a:t>
            </a:r>
            <a:r>
              <a:rPr lang="zh-CN" altLang="en-US" sz="2000" b="1" dirty="0">
                <a:sym typeface="+mn-ea"/>
              </a:rPr>
              <a:t>的值为多少？</a:t>
            </a:r>
            <a:endParaRPr lang="zh-CN" altLang="en-US" sz="2000" b="1" dirty="0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82295" y="1377315"/>
          <a:ext cx="3537585" cy="1419225"/>
        </p:xfrm>
        <a:graphic>
          <a:graphicData uri="http://schemas.openxmlformats.org/drawingml/2006/table">
            <a:tbl>
              <a:tblPr/>
              <a:tblGrid>
                <a:gridCol w="1768792"/>
                <a:gridCol w="1768792"/>
              </a:tblGrid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地址（十六进制表示）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数据（十六进制表示）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</a:t>
                      </a: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D40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0x33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D402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0x40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</a:t>
                      </a: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D401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0x2F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D400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5"/>
          <p:cNvSpPr txBox="1"/>
          <p:nvPr>
            <p:custDataLst>
              <p:tags r:id="rId2"/>
            </p:custDataLst>
          </p:nvPr>
        </p:nvSpPr>
        <p:spPr>
          <a:xfrm>
            <a:off x="4644390" y="1341120"/>
            <a:ext cx="2811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答：</a:t>
            </a:r>
            <a:r>
              <a:rPr lang="en-US" sz="2000" b="1" dirty="0" smtClean="0"/>
              <a:t>0X33402F03</a:t>
            </a:r>
            <a:endParaRPr lang="en-US" sz="2000" b="1" dirty="0" smtClean="0"/>
          </a:p>
        </p:txBody>
      </p:sp>
      <p:sp>
        <p:nvSpPr>
          <p:cNvPr id="101" name="文本框 100"/>
          <p:cNvSpPr txBox="1"/>
          <p:nvPr>
            <p:custDataLst>
              <p:tags r:id="rId3"/>
            </p:custDataLst>
          </p:nvPr>
        </p:nvSpPr>
        <p:spPr>
          <a:xfrm>
            <a:off x="252095" y="2997200"/>
            <a:ext cx="837628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 b="1" dirty="0" smtClean="0"/>
              <a:t>3、假设任务可分为计算和网络访问两个部分，其中计算占整个任务执行时间的70%，试分析采用哪种方案对系统性能提高更多。（1）第一种方案是增加计算速度，使得计算性能变为原来的1.5倍；（2）第二种方案是增加网速，将网络带宽提高为原来的3倍。试比较这两种方案。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04210" y="5157470"/>
            <a:ext cx="3089275" cy="148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9512" y="121053"/>
            <a:ext cx="88149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分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MIPS</a:t>
            </a:r>
            <a:r>
              <a:rPr lang="zh-CN" altLang="zh-CN" sz="2400" b="1" dirty="0"/>
              <a:t>单周期</a:t>
            </a:r>
            <a:r>
              <a:rPr lang="en-US" altLang="zh-CN" sz="2400" b="1" dirty="0"/>
              <a:t>CPU</a:t>
            </a:r>
            <a:r>
              <a:rPr lang="zh-CN" altLang="zh-CN" sz="2400" b="1" dirty="0"/>
              <a:t>数据通路及控制信号如下图所示。</a:t>
            </a:r>
            <a:endParaRPr lang="zh-CN" altLang="en-US" sz="2400" b="1" dirty="0"/>
          </a:p>
        </p:txBody>
      </p:sp>
      <p:pic>
        <p:nvPicPr>
          <p:cNvPr id="304133" name="图片 304132" descr="f04-17-P3744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5135" y="1195070"/>
            <a:ext cx="5922010" cy="369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593205" y="1923415"/>
            <a:ext cx="686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pcsrc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394970" y="260985"/>
            <a:ext cx="837628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zh-CN" b="1" dirty="0"/>
              <a:t>（1）在下表中填写指令 “</a:t>
            </a:r>
            <a:r>
              <a:rPr lang="zh-CN" altLang="zh-CN" b="1" dirty="0">
                <a:sym typeface="+mn-ea"/>
              </a:rPr>
              <a:t>and  $</a:t>
            </a:r>
            <a:r>
              <a:rPr lang="en-US" altLang="zh-CN" b="1" dirty="0">
                <a:sym typeface="+mn-ea"/>
              </a:rPr>
              <a:t>3</a:t>
            </a:r>
            <a:r>
              <a:rPr lang="zh-CN" altLang="zh-CN" b="1" dirty="0">
                <a:sym typeface="+mn-ea"/>
              </a:rPr>
              <a:t>, $2, $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zh-CN" b="1" dirty="0"/>
              <a:t>”和“beq $</a:t>
            </a:r>
            <a:r>
              <a:rPr lang="en-US" altLang="zh-CN" b="1" dirty="0"/>
              <a:t>2</a:t>
            </a:r>
            <a:r>
              <a:rPr lang="zh-CN" altLang="zh-CN" b="1" dirty="0"/>
              <a:t>, $</a:t>
            </a:r>
            <a:r>
              <a:rPr lang="en-US" altLang="zh-CN" b="1" dirty="0"/>
              <a:t>3</a:t>
            </a:r>
            <a:r>
              <a:rPr lang="zh-CN" altLang="zh-CN" b="1" dirty="0"/>
              <a:t>, 0x0020”所缺的指令编码字段。</a:t>
            </a:r>
            <a:endParaRPr lang="zh-CN" altLang="zh-CN" b="1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71980" y="1299210"/>
          <a:ext cx="5520055" cy="1212850"/>
        </p:xfrm>
        <a:graphic>
          <a:graphicData uri="http://schemas.openxmlformats.org/drawingml/2006/table">
            <a:tbl>
              <a:tblPr/>
              <a:tblGrid>
                <a:gridCol w="946785"/>
                <a:gridCol w="867410"/>
                <a:gridCol w="744220"/>
                <a:gridCol w="805815"/>
                <a:gridCol w="750570"/>
                <a:gridCol w="682625"/>
                <a:gridCol w="722630"/>
              </a:tblGrid>
              <a:tr h="473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指令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[31:26]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[25:21]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[20:16]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[15:11]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[10:6]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[5:0]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beq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0" y="2854960"/>
            <a:ext cx="82296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）当以下三条指令在数据通路中执行时，在下表中的空缺处填入相应字段和各控制信号的取值。若某控制信号的值与某指令无关，则填写“X”即可。</a:t>
            </a:r>
            <a:endParaRPr lang="zh-CN" altLang="zh-CN" b="1" dirty="0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183005" y="3869055"/>
          <a:ext cx="7130415" cy="2595880"/>
        </p:xfrm>
        <a:graphic>
          <a:graphicData uri="http://schemas.openxmlformats.org/drawingml/2006/table">
            <a:tbl>
              <a:tblPr/>
              <a:tblGrid>
                <a:gridCol w="1207135"/>
                <a:gridCol w="828675"/>
                <a:gridCol w="872490"/>
                <a:gridCol w="938530"/>
                <a:gridCol w="981075"/>
                <a:gridCol w="687705"/>
                <a:gridCol w="773430"/>
                <a:gridCol w="841375"/>
              </a:tblGrid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RegDst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MemRead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MemtoReg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MemWrite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Branch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ALUSrc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RegWrite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beq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lw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F0A2(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394970" y="260985"/>
            <a:ext cx="837628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）假设指令存储器和数据存储器的延迟均是380ps，加法器延迟是100ps，ALU延迟是120ps，PC寄存器和寄存器堆延迟均为250ps，其他部件的延迟忽略不计，则lw $1, 0xF0A2($3)指令的关键路径长度是</a:t>
            </a:r>
            <a:r>
              <a:rPr lang="zh-CN" altLang="zh-CN" b="1" dirty="0">
                <a:highlight>
                  <a:srgbClr val="FFFF00"/>
                </a:highlight>
              </a:rPr>
              <a:t>250+380+250+120+380=1380ps</a:t>
            </a:r>
            <a:r>
              <a:rPr lang="zh-CN" altLang="zh-CN" b="1" dirty="0"/>
              <a:t>， beq $1, $2, 0x10E0指令的关键路径是</a:t>
            </a:r>
            <a:r>
              <a:rPr lang="zh-CN" altLang="zh-CN" b="1" dirty="0">
                <a:highlight>
                  <a:srgbClr val="FFFF00"/>
                </a:highlight>
              </a:rPr>
              <a:t>250+380+250+120= 1000ps</a:t>
            </a:r>
            <a:r>
              <a:rPr lang="zh-CN" altLang="zh-CN" b="1" dirty="0"/>
              <a:t>。</a:t>
            </a:r>
            <a:endParaRPr lang="zh-CN" altLang="zh-CN" b="1" dirty="0"/>
          </a:p>
          <a:p>
            <a:pPr indent="0" fontAlgn="auto">
              <a:lnSpc>
                <a:spcPct val="150000"/>
              </a:lnSpc>
            </a:pPr>
            <a:r>
              <a:rPr lang="zh-CN" altLang="zh-CN" b="1" dirty="0"/>
              <a:t>（4）指令“beq $1, $2, 0x10E0”的地址为0xF020 7200，则该指令的跳转目标地址为：</a:t>
            </a:r>
            <a:r>
              <a:rPr lang="zh-CN" altLang="zh-CN" b="1" dirty="0">
                <a:highlight>
                  <a:srgbClr val="FFFF00"/>
                </a:highlight>
              </a:rPr>
              <a:t>0xF020 B584</a:t>
            </a:r>
            <a:r>
              <a:rPr lang="zh-CN" altLang="zh-CN" b="1" dirty="0"/>
              <a:t>。  </a:t>
            </a:r>
            <a:endParaRPr lang="zh-CN" altLang="zh-CN" b="1" dirty="0"/>
          </a:p>
          <a:p>
            <a:pPr indent="0" fontAlgn="auto">
              <a:lnSpc>
                <a:spcPct val="150000"/>
              </a:lnSpc>
            </a:pPr>
            <a:r>
              <a:rPr lang="zh-CN" altLang="zh-CN" b="1" dirty="0"/>
              <a:t>（5）在当前时钟周期内，假设PC寄存器的值为0x0F0C0380，$2的值是0x0D214C20，$1的值是0x0100F920，CPU正在执行的指令是“</a:t>
            </a:r>
            <a:r>
              <a:rPr lang="zh-CN" altLang="zh-CN" b="1" dirty="0">
                <a:sym typeface="+mn-ea"/>
              </a:rPr>
              <a:t>addi $2, $1, 0xA030</a:t>
            </a:r>
            <a:r>
              <a:rPr lang="zh-CN" altLang="zh-CN" b="1" dirty="0"/>
              <a:t>”，寄存器堆Read data1端口的输出值是</a:t>
            </a:r>
            <a:r>
              <a:rPr lang="zh-CN" altLang="zh-CN" b="1" dirty="0">
                <a:highlight>
                  <a:srgbClr val="FFFF00"/>
                </a:highlight>
              </a:rPr>
              <a:t>0x0100F920</a:t>
            </a:r>
            <a:r>
              <a:rPr lang="zh-CN" altLang="zh-CN" b="1" dirty="0"/>
              <a:t>  ，ALU的运算结果R是</a:t>
            </a:r>
            <a:r>
              <a:rPr lang="zh-CN" altLang="zh-CN" b="1" dirty="0">
                <a:highlight>
                  <a:srgbClr val="FFFF00"/>
                </a:highlight>
              </a:rPr>
              <a:t>0x01009950</a:t>
            </a:r>
            <a:r>
              <a:rPr lang="zh-CN" altLang="zh-CN" b="1" dirty="0"/>
              <a:t>  ， 控制单元中控制信号的值是</a:t>
            </a:r>
            <a:r>
              <a:rPr lang="zh-CN" altLang="zh-CN" b="1" dirty="0">
                <a:highlight>
                  <a:srgbClr val="FFFF00"/>
                </a:highlight>
              </a:rPr>
              <a:t>  0</a:t>
            </a:r>
            <a:r>
              <a:rPr lang="zh-CN" altLang="zh-CN" b="1" dirty="0"/>
              <a:t>  ，信号的值是 </a:t>
            </a:r>
            <a:r>
              <a:rPr lang="zh-CN" altLang="zh-CN" b="1" dirty="0">
                <a:highlight>
                  <a:srgbClr val="FFFF00"/>
                </a:highlight>
              </a:rPr>
              <a:t> 0 </a:t>
            </a:r>
            <a:r>
              <a:rPr lang="zh-CN" altLang="zh-CN" b="1" dirty="0"/>
              <a:t>  ，PC寄存器的输入信号的值是</a:t>
            </a:r>
            <a:r>
              <a:rPr lang="zh-CN" altLang="zh-CN" b="1" dirty="0">
                <a:highlight>
                  <a:srgbClr val="FFFF00"/>
                </a:highlight>
              </a:rPr>
              <a:t>0x0F0C0384</a:t>
            </a:r>
            <a:r>
              <a:rPr lang="zh-CN" altLang="zh-CN" b="1" dirty="0"/>
              <a:t> 。若当前时钟周期内出现中断，则需保存的中断返回地址是</a:t>
            </a:r>
            <a:r>
              <a:rPr lang="zh-CN" altLang="zh-CN" b="1" dirty="0">
                <a:highlight>
                  <a:srgbClr val="FFFF00"/>
                </a:highlight>
              </a:rPr>
              <a:t>0x0F0C0384</a:t>
            </a:r>
            <a:r>
              <a:rPr lang="zh-CN" altLang="zh-CN" b="1" dirty="0"/>
              <a:t> 。</a:t>
            </a:r>
            <a:endParaRPr lang="zh-CN" altLang="zh-CN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87*122"/>
  <p:tag name="TABLE_ENDDRAG_RECT" val="75*383*287*122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TABLE_ENDDRAG_ORIGIN_RECT" val="278*111"/>
  <p:tag name="TABLE_ENDDRAG_RECT" val="75*394*278*111"/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TABLE_ENDDRAG_ORIGIN_RECT" val="434*95"/>
  <p:tag name="TABLE_ENDDRAG_RECT" val="175*204*434*95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TABLE_ENDDRAG_ORIGIN_RECT" val="561*203"/>
  <p:tag name="TABLE_ENDDRAG_RECT" val="93*316*561*203"/>
  <p:tag name="KSO_WM_BEAUTIFY_FLAG" val=""/>
</p:tagLst>
</file>

<file path=ppt/tags/tag25.xml><?xml version="1.0" encoding="utf-8"?>
<p:tagLst xmlns:p="http://schemas.openxmlformats.org/presentationml/2006/main">
  <p:tag name="COMMONDATA" val="eyJoZGlkIjoiMmJmNTA1ZGNjYjZiODBiNzdmN2NiZWE2MjZmZGRiZDcifQ=="/>
  <p:tag name="KSO_WPP_MARK_KEY" val="014370c3-3ba9-41f5-af3d-1432ca1b77a5"/>
</p:tagLst>
</file>

<file path=ppt/tags/tag3.xml><?xml version="1.0" encoding="utf-8"?>
<p:tagLst xmlns:p="http://schemas.openxmlformats.org/presentationml/2006/main">
  <p:tag name="TABLE_ENDDRAG_ORIGIN_RECT" val="434*95"/>
  <p:tag name="TABLE_ENDDRAG_RECT" val="175*204*434*95"/>
</p:tagLst>
</file>

<file path=ppt/tags/tag4.xml><?xml version="1.0" encoding="utf-8"?>
<p:tagLst xmlns:p="http://schemas.openxmlformats.org/presentationml/2006/main">
  <p:tag name="TABLE_ENDDRAG_ORIGIN_RECT" val="561*203"/>
  <p:tag name="TABLE_ENDDRAG_RECT" val="93*316*561*203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2817</Words>
  <Application>WPS 演示</Application>
  <PresentationFormat>全屏显示(4:3)</PresentationFormat>
  <Paragraphs>289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Helvetica</vt:lpstr>
      <vt:lpstr>Monotype.com</vt:lpstr>
      <vt:lpstr>Times New Roman</vt:lpstr>
      <vt:lpstr>Calibri</vt:lpstr>
      <vt:lpstr>Segoe Print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</dc:creator>
  <cp:lastModifiedBy>GUISL</cp:lastModifiedBy>
  <cp:revision>105</cp:revision>
  <dcterms:created xsi:type="dcterms:W3CDTF">2019-10-03T02:28:00Z</dcterms:created>
  <dcterms:modified xsi:type="dcterms:W3CDTF">2023-11-09T05:59:42Z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25DA045DFC754934AA8A88348804AF31</vt:lpwstr>
  </property>
  <property fmtid="{D5CDD505-2E9C-101B-9397-08002B2CF9AE}" pid="3" name="KSOProductBuildVer">
    <vt:lpwstr>2052-12.1.0.15712</vt:lpwstr>
  </property>
</Properties>
</file>