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724" r:id="rId3"/>
    <p:sldId id="731" r:id="rId4"/>
    <p:sldId id="725" r:id="rId5"/>
    <p:sldId id="728" r:id="rId6"/>
    <p:sldId id="736" r:id="rId7"/>
    <p:sldId id="737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/>
        </p14:section>
        <p14:section name="编写演示文稿" id="{16378913-E5ED-4281-BAF5-F1F938CB0BED}">
          <p14:sldIdLst>
            <p14:sldId id="724"/>
            <p14:sldId id="731"/>
            <p14:sldId id="725"/>
            <p14:sldId id="728"/>
            <p14:sldId id="736"/>
            <p14:sldId id="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9825" autoAdjust="0"/>
  </p:normalViewPr>
  <p:slideViewPr>
    <p:cSldViewPr>
      <p:cViewPr varScale="1">
        <p:scale>
          <a:sx n="61" d="100"/>
          <a:sy n="61" d="100"/>
        </p:scale>
        <p:origin x="1528" y="64"/>
      </p:cViewPr>
      <p:guideLst>
        <p:guide orient="horz" pos="225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 lang="zh-CN" altLang="en-US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rgbClr val="004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lIns="274320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lIns="45720" tIns="45720" rIns="45720" rtlCol="0" anchor="ctr"/>
          <a:lstStyle/>
          <a:p>
            <a:pPr eaLnBrk="1" fontAlgn="base" hangingPunct="1"/>
            <a:fld id="{9A0DB2DC-4C9A-4742-B13C-FB6460FD3503}" type="slidenum">
              <a:rPr lang="en-US" altLang="zh-CN" sz="1200" noProof="1" dirty="0"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zh-CN" altLang="en-US"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8"/>
          <p:cNvSpPr txBox="1"/>
          <p:nvPr/>
        </p:nvSpPr>
        <p:spPr>
          <a:xfrm>
            <a:off x="112128" y="78904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第三次</a:t>
            </a:r>
            <a:r>
              <a:rPr lang="zh-CN" altLang="en-US" sz="2800" dirty="0" smtClean="0"/>
              <a:t>作业</a:t>
            </a:r>
            <a:endParaRPr lang="zh-CN" altLang="en-US" sz="2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763270" y="1244600"/>
            <a:ext cx="750633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8430" indent="-138430"/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alt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假设有一个全相联映射的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，采用写回策略，刚开始时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为空。有下面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个存储器操作：  （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write Mem[15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0];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（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write Mem[15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0];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（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Read Mem[70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（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write Mem[7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0];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（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write Mem[15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0]; 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如果采用按写分配情况下，命中操作的编号序列为：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      2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/>
            <a:endParaRPr 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/>
            <a:r>
              <a:rPr 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如果采用不按写分配情况下的命中操作的编号为：</a:t>
            </a:r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endParaRPr 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/>
            <a:r>
              <a:rPr 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      4        </a:t>
            </a:r>
            <a:endParaRPr lang="en-US" altLang="en-US" sz="2400" b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fld id="{8909A62E-7848-4178-A873-9BD14CBE5497}" type="slidenum">
              <a:rPr lang="en-US" altLang="zh-CN" sz="1400" smtClean="0">
                <a:solidFill>
                  <a:srgbClr val="FFFFFF"/>
                </a:solidFill>
              </a:rPr>
            </a:fld>
            <a:endParaRPr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1845" y="1959610"/>
            <a:ext cx="776478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8430" indent="-138430" algn="l">
              <a:buClrTx/>
              <a:buSzTx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alt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假设一个计算机系统有64K字节的高速缓存。它采用4路组相联映射，每块有32B 。物理地址大小是34位，最小可寻址单位是1 B。给出34位物理地址哪些位分别对应于Cache索引、标识及块内偏移量。</a:t>
            </a: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endParaRPr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答案：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高20位（第33-14）为标识字段，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中间9位（第13-5）为索引字段，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8430" indent="-138430" algn="l">
              <a:buClrTx/>
              <a:buSz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最低5位（第4-0位）为块内偏移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75260" y="836930"/>
            <a:ext cx="8792845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38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dirty="0"/>
              <a:t> Cache-</a:t>
            </a:r>
            <a:r>
              <a:rPr lang="zh-CN" altLang="zh-CN" sz="2200" dirty="0"/>
              <a:t>主存存储层次中，主存有</a:t>
            </a:r>
            <a:r>
              <a:rPr lang="en-US" altLang="zh-CN" sz="2200" dirty="0"/>
              <a:t>0-15</a:t>
            </a:r>
            <a:r>
              <a:rPr lang="zh-CN" altLang="zh-CN" sz="2200" dirty="0"/>
              <a:t>共</a:t>
            </a:r>
            <a:r>
              <a:rPr lang="en-US" altLang="zh-CN" sz="2200" dirty="0"/>
              <a:t>16</a:t>
            </a:r>
            <a:r>
              <a:rPr lang="zh-CN" altLang="zh-CN" sz="2200" dirty="0"/>
              <a:t>块，</a:t>
            </a:r>
            <a:r>
              <a:rPr lang="en-US" altLang="zh-CN" sz="2200" dirty="0"/>
              <a:t>Cache</a:t>
            </a:r>
            <a:r>
              <a:rPr lang="zh-CN" altLang="zh-CN" sz="2200" dirty="0"/>
              <a:t>为</a:t>
            </a:r>
            <a:r>
              <a:rPr lang="en-US" altLang="zh-CN" sz="2200" dirty="0"/>
              <a:t>8</a:t>
            </a:r>
            <a:r>
              <a:rPr lang="zh-CN" altLang="zh-CN" sz="2200" dirty="0"/>
              <a:t>块，块号为</a:t>
            </a:r>
            <a:r>
              <a:rPr lang="en-US" altLang="zh-CN" sz="2200" dirty="0"/>
              <a:t>C0-C7</a:t>
            </a:r>
            <a:r>
              <a:rPr lang="zh-CN" altLang="zh-CN" sz="2200" dirty="0"/>
              <a:t>，采用</a:t>
            </a:r>
            <a:r>
              <a:rPr lang="en-US" altLang="zh-CN" sz="2200" dirty="0"/>
              <a:t>2</a:t>
            </a:r>
            <a:r>
              <a:rPr lang="zh-CN" altLang="zh-CN" sz="2200" dirty="0"/>
              <a:t>路组相联映像。设</a:t>
            </a:r>
            <a:r>
              <a:rPr lang="en-US" altLang="zh-CN" sz="2200" dirty="0"/>
              <a:t>Cache</a:t>
            </a:r>
            <a:r>
              <a:rPr lang="zh-CN" altLang="zh-CN" sz="2200" dirty="0"/>
              <a:t>初始为空，现访存块地址流为</a:t>
            </a:r>
            <a:r>
              <a:rPr lang="en-US" altLang="zh-CN" sz="2200" dirty="0"/>
              <a:t>1</a:t>
            </a:r>
            <a:r>
              <a:rPr lang="zh-CN" altLang="zh-CN" sz="2200" dirty="0"/>
              <a:t>、 </a:t>
            </a:r>
            <a:r>
              <a:rPr lang="en-US" altLang="zh-CN" sz="2200" dirty="0"/>
              <a:t>1</a:t>
            </a:r>
            <a:r>
              <a:rPr lang="zh-CN" altLang="zh-CN" sz="2200" dirty="0"/>
              <a:t>、 </a:t>
            </a:r>
            <a:r>
              <a:rPr lang="en-US" altLang="zh-CN" sz="2200" dirty="0"/>
              <a:t>2</a:t>
            </a:r>
            <a:r>
              <a:rPr lang="zh-CN" altLang="zh-CN" sz="2200" dirty="0"/>
              <a:t>、</a:t>
            </a:r>
            <a:r>
              <a:rPr lang="en-US" altLang="zh-CN" sz="2200" dirty="0"/>
              <a:t> 4</a:t>
            </a:r>
            <a:r>
              <a:rPr lang="zh-CN" altLang="zh-CN" sz="2200" dirty="0"/>
              <a:t>、</a:t>
            </a:r>
            <a:r>
              <a:rPr lang="en-US" altLang="zh-CN" sz="2200" dirty="0"/>
              <a:t> 13</a:t>
            </a:r>
            <a:r>
              <a:rPr lang="zh-CN" altLang="zh-CN" sz="2200" dirty="0"/>
              <a:t>、 </a:t>
            </a:r>
            <a:r>
              <a:rPr lang="en-US" altLang="zh-CN" sz="2200" dirty="0"/>
              <a:t>3</a:t>
            </a:r>
            <a:r>
              <a:rPr lang="zh-CN" altLang="zh-CN" sz="2200" dirty="0"/>
              <a:t>、 </a:t>
            </a:r>
            <a:r>
              <a:rPr lang="en-US" altLang="zh-CN" sz="2200" dirty="0"/>
              <a:t>9</a:t>
            </a:r>
            <a:r>
              <a:rPr lang="zh-CN" altLang="zh-CN" sz="2200" dirty="0"/>
              <a:t>、 </a:t>
            </a:r>
            <a:r>
              <a:rPr lang="en-US" altLang="zh-CN" sz="2200" dirty="0"/>
              <a:t>7</a:t>
            </a:r>
            <a:r>
              <a:rPr lang="zh-CN" altLang="zh-CN" sz="2200" dirty="0"/>
              <a:t>、</a:t>
            </a:r>
            <a:r>
              <a:rPr lang="en-US" altLang="zh-CN" sz="2200" dirty="0"/>
              <a:t> 3</a:t>
            </a:r>
            <a:r>
              <a:rPr lang="zh-CN" altLang="zh-CN" sz="2200" dirty="0"/>
              <a:t>、</a:t>
            </a:r>
            <a:r>
              <a:rPr lang="en-US" altLang="zh-CN" sz="2200" dirty="0"/>
              <a:t> 13</a:t>
            </a:r>
            <a:r>
              <a:rPr lang="zh-CN" altLang="zh-CN" sz="2200" dirty="0"/>
              <a:t>时：</a:t>
            </a:r>
            <a:endParaRPr lang="zh-CN" altLang="zh-CN" sz="2200" dirty="0"/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）画出用</a:t>
            </a:r>
            <a:r>
              <a:rPr lang="en-US" altLang="zh-CN" sz="2200" dirty="0"/>
              <a:t>LRU</a:t>
            </a:r>
            <a:r>
              <a:rPr lang="zh-CN" altLang="zh-CN" sz="2200" dirty="0"/>
              <a:t>替换算法，</a:t>
            </a:r>
            <a:r>
              <a:rPr lang="en-US" altLang="zh-CN" sz="2200" dirty="0"/>
              <a:t>Cache</a:t>
            </a:r>
            <a:r>
              <a:rPr lang="zh-CN" altLang="zh-CN" sz="2200" dirty="0"/>
              <a:t>内各块的实际替换过程图，并标出命中时刻</a:t>
            </a:r>
            <a:r>
              <a:rPr lang="zh-CN" altLang="zh-CN" sz="2200" dirty="0" smtClean="0"/>
              <a:t>。 </a:t>
            </a:r>
            <a:endParaRPr lang="zh-CN" altLang="zh-CN" sz="2200" dirty="0"/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）计算命中率</a:t>
            </a:r>
            <a:r>
              <a:rPr lang="zh-CN" altLang="zh-CN" sz="2200" dirty="0" smtClean="0"/>
              <a:t>。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6938" y="2928268"/>
          <a:ext cx="6128385" cy="3328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202"/>
                <a:gridCol w="508927"/>
                <a:gridCol w="519405"/>
                <a:gridCol w="548594"/>
                <a:gridCol w="548594"/>
                <a:gridCol w="473751"/>
                <a:gridCol w="549342"/>
                <a:gridCol w="558323"/>
                <a:gridCol w="568801"/>
                <a:gridCol w="568801"/>
                <a:gridCol w="549342"/>
              </a:tblGrid>
              <a:tr h="301610">
                <a:tc rowSpan="2"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Cache</a:t>
                      </a:r>
                      <a:r>
                        <a:rPr lang="zh-CN" sz="1050" b="1" kern="100" dirty="0">
                          <a:effectLst/>
                        </a:rPr>
                        <a:t>块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10"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</a:rPr>
                        <a:t>主存块地址流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01610">
                <a:tc vMerge="1">
                  <a:tcPr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1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1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2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4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13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9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7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/>
                        </a:rPr>
                        <a:t>13</a:t>
                      </a:r>
                      <a:endParaRPr lang="zh-CN" sz="105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C0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4*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C1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C2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9*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C4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2*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C5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C6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3*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1610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C7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7*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</a:rPr>
                        <a:t>7*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1626"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chemeClr val="tx1"/>
                          </a:solidFill>
                          <a:effectLst/>
                        </a:rPr>
                        <a:t>命中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zh-CN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328679" y="3906097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命中率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 3/10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5580" y="41275"/>
            <a:ext cx="8645525" cy="348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381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zh-CN" sz="2000" dirty="0" smtClean="0"/>
              <a:t>4</a:t>
            </a:r>
            <a:r>
              <a:rPr altLang="en-US" sz="2000" dirty="0" smtClean="0"/>
              <a:t>、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给定以下的假设，试计算直接映象</a:t>
            </a:r>
            <a:r>
              <a:rPr lang="en-US" altLang="zh-CN" sz="2000" dirty="0"/>
              <a:t>Cache</a:t>
            </a:r>
            <a:r>
              <a:rPr lang="zh-CN" altLang="en-US" sz="2000" dirty="0"/>
              <a:t>和两路组相联</a:t>
            </a:r>
            <a:r>
              <a:rPr lang="en-US" altLang="zh-CN" sz="2000" dirty="0"/>
              <a:t>Cache</a:t>
            </a:r>
            <a:r>
              <a:rPr lang="zh-CN" altLang="en-US" sz="2000" dirty="0"/>
              <a:t>的平均访问时间以及</a:t>
            </a:r>
            <a:r>
              <a:rPr lang="en-US" altLang="zh-CN" sz="2000" dirty="0"/>
              <a:t>CPU</a:t>
            </a:r>
            <a:r>
              <a:rPr lang="zh-CN" altLang="en-US" sz="2000" dirty="0"/>
              <a:t>的性能。由计算结果能得出什么结论？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）理想</a:t>
            </a:r>
            <a:r>
              <a:rPr lang="en-US" altLang="zh-CN" sz="2000" dirty="0"/>
              <a:t>Cache</a:t>
            </a:r>
            <a:r>
              <a:rPr lang="zh-CN" altLang="en-US" sz="2000" dirty="0"/>
              <a:t>情况下的</a:t>
            </a:r>
            <a:r>
              <a:rPr lang="en-US" altLang="zh-CN" sz="2000" dirty="0"/>
              <a:t>CPI</a:t>
            </a:r>
            <a:r>
              <a:rPr lang="zh-CN" altLang="en-US" sz="2000" dirty="0"/>
              <a:t>为</a:t>
            </a:r>
            <a:r>
              <a:rPr lang="en-US" altLang="zh-CN" sz="2000" dirty="0"/>
              <a:t>2.0</a:t>
            </a:r>
            <a:r>
              <a:rPr lang="zh-CN" altLang="en-US" sz="2000" dirty="0"/>
              <a:t>，时钟周期为</a:t>
            </a:r>
            <a:r>
              <a:rPr lang="en-US" altLang="zh-CN" sz="2000" dirty="0"/>
              <a:t>2 ns</a:t>
            </a:r>
            <a:r>
              <a:rPr lang="zh-CN" altLang="en-US" sz="2000" dirty="0"/>
              <a:t>，平均每条指令访存</a:t>
            </a:r>
            <a:r>
              <a:rPr lang="en-US" altLang="zh-CN" sz="2000" dirty="0"/>
              <a:t>1.2</a:t>
            </a:r>
            <a:r>
              <a:rPr lang="zh-CN" altLang="en-US" sz="2000" dirty="0"/>
              <a:t>次。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）两者</a:t>
            </a:r>
            <a:r>
              <a:rPr lang="en-US" altLang="zh-CN" sz="2000" dirty="0"/>
              <a:t>Cache</a:t>
            </a:r>
            <a:r>
              <a:rPr lang="zh-CN" altLang="en-US" sz="2000" dirty="0"/>
              <a:t>容量均为</a:t>
            </a:r>
            <a:r>
              <a:rPr lang="en-US" altLang="zh-CN" sz="2000" dirty="0"/>
              <a:t>64KB</a:t>
            </a:r>
            <a:r>
              <a:rPr lang="zh-CN" altLang="en-US" sz="2000" dirty="0"/>
              <a:t>，块大小都是</a:t>
            </a:r>
            <a:r>
              <a:rPr lang="en-US" altLang="zh-CN" sz="2000" dirty="0"/>
              <a:t>32B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两路</a:t>
            </a:r>
            <a:r>
              <a:rPr lang="zh-CN" altLang="en-US" sz="2000" dirty="0" smtClean="0"/>
              <a:t>组</a:t>
            </a:r>
            <a:r>
              <a:rPr lang="zh-CN" altLang="en-US" sz="2000" dirty="0"/>
              <a:t>相联</a:t>
            </a:r>
            <a:r>
              <a:rPr lang="en-US" altLang="zh-CN" sz="2000" dirty="0"/>
              <a:t>Cache</a:t>
            </a:r>
            <a:r>
              <a:rPr lang="zh-CN" altLang="en-US" sz="2000" dirty="0"/>
              <a:t>中的多路选择器使</a:t>
            </a:r>
            <a:r>
              <a:rPr lang="en-US" altLang="zh-CN" sz="2000" dirty="0"/>
              <a:t>CPU</a:t>
            </a:r>
            <a:r>
              <a:rPr lang="zh-CN" altLang="en-US" sz="2000" dirty="0"/>
              <a:t>的时钟周期增加了</a:t>
            </a:r>
            <a:r>
              <a:rPr lang="en-US" altLang="zh-CN" sz="2000" dirty="0" smtClean="0"/>
              <a:t>12%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）这两种</a:t>
            </a:r>
            <a:r>
              <a:rPr lang="en-US" altLang="zh-CN" sz="2000" dirty="0"/>
              <a:t>Cache</a:t>
            </a:r>
            <a:r>
              <a:rPr lang="zh-CN" altLang="en-US" sz="2000" dirty="0"/>
              <a:t>的失效开销都是</a:t>
            </a:r>
            <a:r>
              <a:rPr lang="en-US" altLang="zh-CN" sz="2000" dirty="0"/>
              <a:t>80 ns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）命中时间为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个时钟周期。</a:t>
            </a: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 smtClean="0"/>
              <a:t>）直接</a:t>
            </a:r>
            <a:r>
              <a:rPr lang="zh-CN" altLang="en-US" sz="2000" dirty="0"/>
              <a:t>映象</a:t>
            </a:r>
            <a:r>
              <a:rPr lang="en-US" altLang="zh-CN" sz="2000" dirty="0"/>
              <a:t>Cache</a:t>
            </a:r>
            <a:r>
              <a:rPr lang="zh-CN" altLang="en-US" sz="2000" dirty="0"/>
              <a:t>的失效率为</a:t>
            </a:r>
            <a:r>
              <a:rPr lang="en-US" altLang="zh-CN" sz="2000" dirty="0"/>
              <a:t>1.4%</a:t>
            </a:r>
            <a:r>
              <a:rPr lang="zh-CN" altLang="en-US" sz="2000" dirty="0" smtClean="0"/>
              <a:t>，两</a:t>
            </a:r>
            <a:r>
              <a:rPr lang="zh-CN" altLang="en-US" sz="2000" dirty="0"/>
              <a:t>路组相联</a:t>
            </a:r>
            <a:r>
              <a:rPr lang="en-US" altLang="zh-CN" sz="2000" dirty="0"/>
              <a:t>Cache</a:t>
            </a:r>
            <a:r>
              <a:rPr lang="zh-CN" altLang="en-US" sz="2000" dirty="0"/>
              <a:t>的失效率为</a:t>
            </a:r>
            <a:r>
              <a:rPr lang="en-US" altLang="zh-CN" sz="2000" dirty="0"/>
              <a:t>1.0%</a:t>
            </a:r>
            <a:r>
              <a:rPr lang="zh-CN" altLang="en-US" sz="2000" dirty="0"/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282" y="3717191"/>
            <a:ext cx="7499267" cy="16665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6" y="5589270"/>
            <a:ext cx="7896879" cy="936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8"/>
          <p:cNvSpPr txBox="1"/>
          <p:nvPr/>
        </p:nvSpPr>
        <p:spPr>
          <a:xfrm>
            <a:off x="112128" y="78904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第三次</a:t>
            </a:r>
            <a:r>
              <a:rPr lang="zh-CN" altLang="en-US" sz="2800" dirty="0" smtClean="0"/>
              <a:t>练习</a:t>
            </a:r>
            <a:endParaRPr lang="zh-CN" alt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1268730"/>
            <a:ext cx="8144510" cy="446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8"/>
          <p:cNvSpPr txBox="1"/>
          <p:nvPr/>
        </p:nvSpPr>
        <p:spPr>
          <a:xfrm>
            <a:off x="112128" y="78904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第三次</a:t>
            </a:r>
            <a:r>
              <a:rPr lang="zh-CN" altLang="en-US" sz="2800" dirty="0" smtClean="0"/>
              <a:t>练习</a:t>
            </a:r>
            <a:endParaRPr lang="zh-CN" altLang="en-US" sz="2800" dirty="0" smtClean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2485" y="1400175"/>
            <a:ext cx="7825105" cy="4618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TABLE_BEAUTIFY" val="smartTable{da4bb6c1-3aa2-4a97-9a6f-f130cdaece6f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0e781a3c-93e0-452a-bac3-95310bb0877d"/>
  <p:tag name="COMMONDATA" val="eyJoZGlkIjoiOGZiMmE4MzY3MTVjNmY3YmQwMTgxY2E1NTQ3MWU4NDUifQ==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1062</Words>
  <Application>WPS 演示</Application>
  <PresentationFormat>全屏显示(4:3)</PresentationFormat>
  <Paragraphs>296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黑体</vt:lpstr>
      <vt:lpstr>华文中宋</vt:lpstr>
      <vt:lpstr>Gill Sans MT</vt:lpstr>
      <vt:lpstr>微软雅黑</vt:lpstr>
      <vt:lpstr>Arial Unicode MS</vt:lpstr>
      <vt:lpstr>Calibri</vt:lpstr>
      <vt:lpstr>PowerPoint 2010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leaf</cp:lastModifiedBy>
  <cp:revision>69</cp:revision>
  <dcterms:created xsi:type="dcterms:W3CDTF">2013-12-20T03:00:00Z</dcterms:created>
  <dcterms:modified xsi:type="dcterms:W3CDTF">2023-11-07T01:46:56Z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EDD7755E783A45518C5F21BD529AB466</vt:lpwstr>
  </property>
</Properties>
</file>