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3.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4.xml" ContentType="application/vnd.openxmlformats-officedocument.drawingml.chart+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5.xml" ContentType="application/vnd.openxmlformats-officedocument.drawingml.chart+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rts/chart6.xml" ContentType="application/vnd.openxmlformats-officedocument.drawingml.chart+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7" r:id="rId1"/>
    <p:sldMasterId id="2147484159" r:id="rId2"/>
  </p:sldMasterIdLst>
  <p:notesMasterIdLst>
    <p:notesMasterId r:id="rId95"/>
  </p:notesMasterIdLst>
  <p:handoutMasterIdLst>
    <p:handoutMasterId r:id="rId96"/>
  </p:handoutMasterIdLst>
  <p:sldIdLst>
    <p:sldId id="397" r:id="rId3"/>
    <p:sldId id="398" r:id="rId4"/>
    <p:sldId id="296" r:id="rId5"/>
    <p:sldId id="299" r:id="rId6"/>
    <p:sldId id="298" r:id="rId7"/>
    <p:sldId id="300" r:id="rId8"/>
    <p:sldId id="301" r:id="rId9"/>
    <p:sldId id="377" r:id="rId10"/>
    <p:sldId id="470" r:id="rId11"/>
    <p:sldId id="303" r:id="rId12"/>
    <p:sldId id="304" r:id="rId13"/>
    <p:sldId id="305" r:id="rId14"/>
    <p:sldId id="307" r:id="rId15"/>
    <p:sldId id="308" r:id="rId16"/>
    <p:sldId id="309" r:id="rId17"/>
    <p:sldId id="310" r:id="rId18"/>
    <p:sldId id="528" r:id="rId19"/>
    <p:sldId id="311" r:id="rId20"/>
    <p:sldId id="312" r:id="rId21"/>
    <p:sldId id="531" r:id="rId22"/>
    <p:sldId id="314" r:id="rId23"/>
    <p:sldId id="378" r:id="rId24"/>
    <p:sldId id="316" r:id="rId25"/>
    <p:sldId id="315" r:id="rId26"/>
    <p:sldId id="317" r:id="rId27"/>
    <p:sldId id="318" r:id="rId28"/>
    <p:sldId id="319" r:id="rId29"/>
    <p:sldId id="464" r:id="rId30"/>
    <p:sldId id="465" r:id="rId31"/>
    <p:sldId id="466" r:id="rId32"/>
    <p:sldId id="320" r:id="rId33"/>
    <p:sldId id="321" r:id="rId34"/>
    <p:sldId id="322" r:id="rId35"/>
    <p:sldId id="472" r:id="rId36"/>
    <p:sldId id="400" r:id="rId37"/>
    <p:sldId id="401" r:id="rId38"/>
    <p:sldId id="402" r:id="rId39"/>
    <p:sldId id="403" r:id="rId40"/>
    <p:sldId id="417" r:id="rId41"/>
    <p:sldId id="404" r:id="rId42"/>
    <p:sldId id="405" r:id="rId43"/>
    <p:sldId id="475" r:id="rId44"/>
    <p:sldId id="406" r:id="rId45"/>
    <p:sldId id="407" r:id="rId46"/>
    <p:sldId id="408" r:id="rId47"/>
    <p:sldId id="410" r:id="rId48"/>
    <p:sldId id="411" r:id="rId49"/>
    <p:sldId id="412" r:id="rId50"/>
    <p:sldId id="414" r:id="rId51"/>
    <p:sldId id="415" r:id="rId52"/>
    <p:sldId id="416" r:id="rId53"/>
    <p:sldId id="418" r:id="rId54"/>
    <p:sldId id="467" r:id="rId55"/>
    <p:sldId id="419" r:id="rId56"/>
    <p:sldId id="462" r:id="rId57"/>
    <p:sldId id="463" r:id="rId58"/>
    <p:sldId id="420" r:id="rId59"/>
    <p:sldId id="421" r:id="rId60"/>
    <p:sldId id="423" r:id="rId61"/>
    <p:sldId id="425" r:id="rId62"/>
    <p:sldId id="468" r:id="rId63"/>
    <p:sldId id="426" r:id="rId64"/>
    <p:sldId id="428" r:id="rId65"/>
    <p:sldId id="429" r:id="rId66"/>
    <p:sldId id="473"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4" r:id="rId81"/>
    <p:sldId id="445" r:id="rId82"/>
    <p:sldId id="446" r:id="rId83"/>
    <p:sldId id="447" r:id="rId84"/>
    <p:sldId id="448" r:id="rId85"/>
    <p:sldId id="449" r:id="rId86"/>
    <p:sldId id="450" r:id="rId87"/>
    <p:sldId id="451" r:id="rId88"/>
    <p:sldId id="452" r:id="rId89"/>
    <p:sldId id="453" r:id="rId90"/>
    <p:sldId id="454" r:id="rId91"/>
    <p:sldId id="455" r:id="rId92"/>
    <p:sldId id="456" r:id="rId93"/>
    <p:sldId id="457" r:id="rId94"/>
  </p:sldIdLst>
  <p:sldSz cx="9144000" cy="6858000" type="screen4x3"/>
  <p:notesSz cx="6858000" cy="9144000"/>
  <p:defaultTextStyle>
    <a:defPPr>
      <a:defRPr lang="zh-CN"/>
    </a:defPPr>
    <a:lvl1pPr algn="l" rtl="0" eaLnBrk="0" fontAlgn="base" hangingPunct="0">
      <a:spcBef>
        <a:spcPct val="0"/>
      </a:spcBef>
      <a:spcAft>
        <a:spcPct val="0"/>
      </a:spcAft>
      <a:defRPr kumimoji="1" sz="2400" b="1" kern="1200">
        <a:solidFill>
          <a:schemeClr val="bg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bg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bg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bg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bg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7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33CC"/>
    <a:srgbClr val="0000FF"/>
    <a:srgbClr val="660066"/>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1820" autoAdjust="0"/>
  </p:normalViewPr>
  <p:slideViewPr>
    <p:cSldViewPr>
      <p:cViewPr varScale="1">
        <p:scale>
          <a:sx n="134" d="100"/>
          <a:sy n="134" d="100"/>
        </p:scale>
        <p:origin x="2340" y="96"/>
      </p:cViewPr>
      <p:guideLst>
        <p:guide orient="horz" pos="2160"/>
        <p:guide pos="2744"/>
      </p:guideLst>
    </p:cSldViewPr>
  </p:slideViewPr>
  <p:outlineViewPr>
    <p:cViewPr>
      <p:scale>
        <a:sx n="33" d="100"/>
        <a:sy n="33" d="100"/>
      </p:scale>
      <p:origin x="0" y="-69792"/>
    </p:cViewPr>
  </p:outlineViewPr>
  <p:notesTextViewPr>
    <p:cViewPr>
      <p:scale>
        <a:sx n="100" d="100"/>
        <a:sy n="100" d="100"/>
      </p:scale>
      <p:origin x="0" y="0"/>
    </p:cViewPr>
  </p:notesTextViewPr>
  <p:sorterViewPr>
    <p:cViewPr>
      <p:scale>
        <a:sx n="66" d="100"/>
        <a:sy n="66" d="100"/>
      </p:scale>
      <p:origin x="0" y="5059"/>
    </p:cViewPr>
  </p:sorterViewPr>
  <p:notesViewPr>
    <p:cSldViewPr>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notesMaster" Target="notesMasters/notes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742658312511518"/>
          <c:y val="3.4887625289576812E-2"/>
          <c:w val="0.78330019880715385"/>
          <c:h val="0.8422939068100358"/>
        </c:manualLayout>
      </c:layout>
      <c:barChart>
        <c:barDir val="bar"/>
        <c:grouping val="clustered"/>
        <c:varyColors val="0"/>
        <c:ser>
          <c:idx val="0"/>
          <c:order val="0"/>
          <c:tx>
            <c:strRef>
              <c:f>Sheet1!$A$2</c:f>
              <c:strCache>
                <c:ptCount val="1"/>
                <c:pt idx="0">
                  <c:v>TeX</c:v>
                </c:pt>
              </c:strCache>
            </c:strRef>
          </c:tx>
          <c:spPr>
            <a:solidFill>
              <a:srgbClr val="00B0F0"/>
            </a:solidFill>
            <a:ln w="22148">
              <a:solidFill>
                <a:srgbClr val="00B0F0"/>
              </a:solidFill>
              <a:prstDash val="solid"/>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Sheet1!$B$1:$F$1</c:f>
              <c:strCache>
                <c:ptCount val="5"/>
                <c:pt idx="0">
                  <c:v>位移量寻址</c:v>
                </c:pt>
                <c:pt idx="1">
                  <c:v>立即数寻址</c:v>
                </c:pt>
                <c:pt idx="2">
                  <c:v>寄存器间接寻址</c:v>
                </c:pt>
                <c:pt idx="3">
                  <c:v>比例寻址</c:v>
                </c:pt>
                <c:pt idx="4">
                  <c:v>存储器间接寻址</c:v>
                </c:pt>
              </c:strCache>
            </c:strRef>
          </c:cat>
          <c:val>
            <c:numRef>
              <c:f>Sheet1!$B$2:$F$2</c:f>
              <c:numCache>
                <c:formatCode>0%</c:formatCode>
                <c:ptCount val="5"/>
                <c:pt idx="0">
                  <c:v>0.32000000000000145</c:v>
                </c:pt>
                <c:pt idx="1">
                  <c:v>0.43000000000000038</c:v>
                </c:pt>
                <c:pt idx="2">
                  <c:v>0.24000000000000021</c:v>
                </c:pt>
                <c:pt idx="3">
                  <c:v>0</c:v>
                </c:pt>
                <c:pt idx="4">
                  <c:v>1.0000000000000005E-2</c:v>
                </c:pt>
              </c:numCache>
            </c:numRef>
          </c:val>
          <c:extLst>
            <c:ext xmlns:c16="http://schemas.microsoft.com/office/drawing/2014/chart" uri="{C3380CC4-5D6E-409C-BE32-E72D297353CC}">
              <c16:uniqueId val="{00000000-7243-44F9-AFF1-2EB5AB506CBE}"/>
            </c:ext>
          </c:extLst>
        </c:ser>
        <c:ser>
          <c:idx val="1"/>
          <c:order val="1"/>
          <c:tx>
            <c:strRef>
              <c:f>Sheet1!$A$3</c:f>
              <c:strCache>
                <c:ptCount val="1"/>
                <c:pt idx="0">
                  <c:v>spice</c:v>
                </c:pt>
              </c:strCache>
            </c:strRef>
          </c:tx>
          <c:spPr>
            <a:solidFill>
              <a:schemeClr val="accent2">
                <a:lumMod val="40000"/>
                <a:lumOff val="60000"/>
              </a:schemeClr>
            </a:solidFill>
            <a:ln w="22148">
              <a:solidFill>
                <a:schemeClr val="accent2">
                  <a:lumMod val="40000"/>
                  <a:lumOff val="60000"/>
                </a:schemeClr>
              </a:solidFill>
              <a:prstDash val="solid"/>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Sheet1!$B$1:$F$1</c:f>
              <c:strCache>
                <c:ptCount val="5"/>
                <c:pt idx="0">
                  <c:v>位移量寻址</c:v>
                </c:pt>
                <c:pt idx="1">
                  <c:v>立即数寻址</c:v>
                </c:pt>
                <c:pt idx="2">
                  <c:v>寄存器间接寻址</c:v>
                </c:pt>
                <c:pt idx="3">
                  <c:v>比例寻址</c:v>
                </c:pt>
                <c:pt idx="4">
                  <c:v>存储器间接寻址</c:v>
                </c:pt>
              </c:strCache>
            </c:strRef>
          </c:cat>
          <c:val>
            <c:numRef>
              <c:f>Sheet1!$B$3:$F$3</c:f>
              <c:numCache>
                <c:formatCode>0%</c:formatCode>
                <c:ptCount val="5"/>
                <c:pt idx="0">
                  <c:v>0.55000000000000004</c:v>
                </c:pt>
                <c:pt idx="1">
                  <c:v>0.17</c:v>
                </c:pt>
                <c:pt idx="2">
                  <c:v>3.0000000000000002E-2</c:v>
                </c:pt>
                <c:pt idx="3">
                  <c:v>0.16</c:v>
                </c:pt>
                <c:pt idx="4">
                  <c:v>6.0000000000000032E-2</c:v>
                </c:pt>
              </c:numCache>
            </c:numRef>
          </c:val>
          <c:extLst>
            <c:ext xmlns:c16="http://schemas.microsoft.com/office/drawing/2014/chart" uri="{C3380CC4-5D6E-409C-BE32-E72D297353CC}">
              <c16:uniqueId val="{00000001-7243-44F9-AFF1-2EB5AB506CBE}"/>
            </c:ext>
          </c:extLst>
        </c:ser>
        <c:ser>
          <c:idx val="2"/>
          <c:order val="2"/>
          <c:tx>
            <c:strRef>
              <c:f>Sheet1!$A$4</c:f>
              <c:strCache>
                <c:ptCount val="1"/>
                <c:pt idx="0">
                  <c:v>gcc</c:v>
                </c:pt>
              </c:strCache>
            </c:strRef>
          </c:tx>
          <c:spPr>
            <a:solidFill>
              <a:srgbClr val="FF0000"/>
            </a:solidFill>
            <a:ln w="22148">
              <a:solidFill>
                <a:srgbClr val="FF0000"/>
              </a:solidFill>
              <a:prstDash val="solid"/>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Sheet1!$B$1:$F$1</c:f>
              <c:strCache>
                <c:ptCount val="5"/>
                <c:pt idx="0">
                  <c:v>位移量寻址</c:v>
                </c:pt>
                <c:pt idx="1">
                  <c:v>立即数寻址</c:v>
                </c:pt>
                <c:pt idx="2">
                  <c:v>寄存器间接寻址</c:v>
                </c:pt>
                <c:pt idx="3">
                  <c:v>比例寻址</c:v>
                </c:pt>
                <c:pt idx="4">
                  <c:v>存储器间接寻址</c:v>
                </c:pt>
              </c:strCache>
            </c:strRef>
          </c:cat>
          <c:val>
            <c:numRef>
              <c:f>Sheet1!$B$4:$F$4</c:f>
              <c:numCache>
                <c:formatCode>0%</c:formatCode>
                <c:ptCount val="5"/>
                <c:pt idx="0">
                  <c:v>0.4</c:v>
                </c:pt>
                <c:pt idx="1">
                  <c:v>0.39000000000000146</c:v>
                </c:pt>
                <c:pt idx="2">
                  <c:v>0.11</c:v>
                </c:pt>
                <c:pt idx="3">
                  <c:v>6.0000000000000032E-2</c:v>
                </c:pt>
                <c:pt idx="4">
                  <c:v>1.0000000000000005E-2</c:v>
                </c:pt>
              </c:numCache>
            </c:numRef>
          </c:val>
          <c:extLst>
            <c:ext xmlns:c16="http://schemas.microsoft.com/office/drawing/2014/chart" uri="{C3380CC4-5D6E-409C-BE32-E72D297353CC}">
              <c16:uniqueId val="{00000002-7243-44F9-AFF1-2EB5AB506CBE}"/>
            </c:ext>
          </c:extLst>
        </c:ser>
        <c:dLbls>
          <c:showLegendKey val="0"/>
          <c:showVal val="1"/>
          <c:showCatName val="0"/>
          <c:showSerName val="0"/>
          <c:showPercent val="0"/>
          <c:showBubbleSize val="0"/>
        </c:dLbls>
        <c:gapWidth val="150"/>
        <c:axId val="162781440"/>
        <c:axId val="178929664"/>
      </c:barChart>
      <c:catAx>
        <c:axId val="162781440"/>
        <c:scaling>
          <c:orientation val="minMax"/>
        </c:scaling>
        <c:delete val="0"/>
        <c:axPos val="l"/>
        <c:numFmt formatCode="General" sourceLinked="1"/>
        <c:majorTickMark val="in"/>
        <c:minorTickMark val="none"/>
        <c:tickLblPos val="nextTo"/>
        <c:spPr>
          <a:ln w="5537">
            <a:solidFill>
              <a:srgbClr val="000000"/>
            </a:solidFill>
            <a:prstDash val="solid"/>
          </a:ln>
        </c:spPr>
        <c:txPr>
          <a:bodyPr rot="0" vert="horz"/>
          <a:lstStyle/>
          <a:p>
            <a:pPr>
              <a:defRPr sz="1570" b="0" i="0" u="none" strike="noStrike" baseline="0">
                <a:solidFill>
                  <a:srgbClr val="000000"/>
                </a:solidFill>
                <a:latin typeface="Times New Roman"/>
                <a:ea typeface="Times New Roman"/>
                <a:cs typeface="Times New Roman"/>
              </a:defRPr>
            </a:pPr>
            <a:endParaRPr lang="zh-CN"/>
          </a:p>
        </c:txPr>
        <c:crossAx val="178929664"/>
        <c:crosses val="autoZero"/>
        <c:auto val="0"/>
        <c:lblAlgn val="ctr"/>
        <c:lblOffset val="100"/>
        <c:noMultiLvlLbl val="0"/>
      </c:catAx>
      <c:valAx>
        <c:axId val="178929664"/>
        <c:scaling>
          <c:orientation val="minMax"/>
        </c:scaling>
        <c:delete val="0"/>
        <c:axPos val="b"/>
        <c:title>
          <c:tx>
            <c:rich>
              <a:bodyPr/>
              <a:lstStyle/>
              <a:p>
                <a:pPr>
                  <a:defRPr/>
                </a:pPr>
                <a:r>
                  <a:rPr lang="zh-CN" altLang="en-US" dirty="0"/>
                  <a:t>寻址方式的频率</a:t>
                </a:r>
                <a:endParaRPr lang="en-US" altLang="zh-CN" dirty="0"/>
              </a:p>
            </c:rich>
          </c:tx>
          <c:overlay val="0"/>
        </c:title>
        <c:numFmt formatCode="0%" sourceLinked="1"/>
        <c:majorTickMark val="in"/>
        <c:minorTickMark val="none"/>
        <c:tickLblPos val="low"/>
        <c:spPr>
          <a:ln w="5537">
            <a:solidFill>
              <a:srgbClr val="000000"/>
            </a:solidFill>
            <a:prstDash val="solid"/>
          </a:ln>
        </c:spPr>
        <c:txPr>
          <a:bodyPr rot="0" vert="horz"/>
          <a:lstStyle/>
          <a:p>
            <a:pPr>
              <a:defRPr sz="1570" b="0" i="0" u="none" strike="noStrike" baseline="0">
                <a:solidFill>
                  <a:srgbClr val="000000"/>
                </a:solidFill>
                <a:latin typeface="Times New Roman"/>
                <a:ea typeface="Times New Roman"/>
                <a:cs typeface="Times New Roman"/>
              </a:defRPr>
            </a:pPr>
            <a:endParaRPr lang="zh-CN"/>
          </a:p>
        </c:txPr>
        <c:crossAx val="162781440"/>
        <c:crosses val="autoZero"/>
        <c:crossBetween val="between"/>
      </c:valAx>
    </c:plotArea>
    <c:legend>
      <c:legendPos val="r"/>
      <c:layout>
        <c:manualLayout>
          <c:xMode val="edge"/>
          <c:yMode val="edge"/>
          <c:x val="0.74380991497187765"/>
          <c:y val="0.14356437421933391"/>
          <c:w val="8.4922489524380543E-2"/>
          <c:h val="0.18687299742178123"/>
        </c:manualLayout>
      </c:layout>
      <c:overlay val="0"/>
    </c:legend>
    <c:plotVisOnly val="1"/>
    <c:dispBlanksAs val="gap"/>
    <c:showDLblsOverMax val="0"/>
  </c:chart>
  <c:spPr>
    <a:solidFill>
      <a:srgbClr val="FFFFFF"/>
    </a:solidFill>
    <a:ln w="5537">
      <a:solidFill>
        <a:srgbClr val="000000"/>
      </a:solidFill>
      <a:prstDash val="solid"/>
    </a:ln>
    <a:effectLst>
      <a:outerShdw dist="35921" dir="2700000" algn="br">
        <a:srgbClr val="000000"/>
      </a:outerShdw>
    </a:effectLst>
  </c:spPr>
  <c:txPr>
    <a:bodyPr/>
    <a:lstStyle/>
    <a:p>
      <a:pPr>
        <a:defRPr sz="1570" b="0" i="0" u="none" strike="noStrike" baseline="0">
          <a:solidFill>
            <a:srgbClr val="000000"/>
          </a:solidFill>
          <a:latin typeface="Times New Roman"/>
          <a:ea typeface="Times New Roman"/>
          <a:cs typeface="Times New Roman"/>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762886597938142"/>
          <c:y val="5.2419354838709922E-2"/>
          <c:w val="0.78144329896907261"/>
          <c:h val="0.79032258064516059"/>
        </c:manualLayout>
      </c:layout>
      <c:lineChart>
        <c:grouping val="standard"/>
        <c:varyColors val="0"/>
        <c:ser>
          <c:idx val="0"/>
          <c:order val="0"/>
          <c:tx>
            <c:strRef>
              <c:f>Sheet1!$A$2</c:f>
              <c:strCache>
                <c:ptCount val="1"/>
                <c:pt idx="0">
                  <c:v>定点平均值</c:v>
                </c:pt>
              </c:strCache>
            </c:strRef>
          </c:tx>
          <c:spPr>
            <a:ln w="22060">
              <a:solidFill>
                <a:srgbClr val="000080"/>
              </a:solidFill>
              <a:prstDash val="solid"/>
            </a:ln>
          </c:spPr>
          <c:marker>
            <c:symbol val="diamond"/>
            <c:size val="8"/>
            <c:spPr>
              <a:solidFill>
                <a:srgbClr val="000080"/>
              </a:solidFill>
              <a:ln>
                <a:solidFill>
                  <a:srgbClr val="000080"/>
                </a:solidFill>
                <a:prstDash val="solid"/>
              </a:ln>
            </c:spPr>
          </c:marker>
          <c:cat>
            <c:numRef>
              <c:f>Sheet1!$B$1:$Q$1</c:f>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f>Sheet1!$B$2:$Q$2</c:f>
              <c:numCache>
                <c:formatCode>0.00%</c:formatCode>
                <c:ptCount val="16"/>
                <c:pt idx="0">
                  <c:v>0.38000000000000145</c:v>
                </c:pt>
                <c:pt idx="1">
                  <c:v>3.7999999999999999E-2</c:v>
                </c:pt>
                <c:pt idx="2">
                  <c:v>1.2999999999999998E-2</c:v>
                </c:pt>
                <c:pt idx="3">
                  <c:v>2.8000000000000001E-2</c:v>
                </c:pt>
                <c:pt idx="4">
                  <c:v>7.8000000000000014E-2</c:v>
                </c:pt>
                <c:pt idx="5">
                  <c:v>0.10500000000000002</c:v>
                </c:pt>
                <c:pt idx="6">
                  <c:v>8.0000000000000043E-2</c:v>
                </c:pt>
                <c:pt idx="7">
                  <c:v>8.0000000000000043E-2</c:v>
                </c:pt>
                <c:pt idx="8">
                  <c:v>4.0000000000000022E-2</c:v>
                </c:pt>
                <c:pt idx="9">
                  <c:v>1.0999999999999998E-2</c:v>
                </c:pt>
                <c:pt idx="10">
                  <c:v>7.0000000000000114E-3</c:v>
                </c:pt>
                <c:pt idx="11">
                  <c:v>7.0000000000000114E-3</c:v>
                </c:pt>
                <c:pt idx="12">
                  <c:v>7.0000000000000114E-3</c:v>
                </c:pt>
                <c:pt idx="13">
                  <c:v>3.5999999999999997E-2</c:v>
                </c:pt>
                <c:pt idx="14">
                  <c:v>2.5000000000000001E-2</c:v>
                </c:pt>
                <c:pt idx="15">
                  <c:v>5.7000000000000023E-2</c:v>
                </c:pt>
              </c:numCache>
            </c:numRef>
          </c:val>
          <c:smooth val="0"/>
          <c:extLst>
            <c:ext xmlns:c16="http://schemas.microsoft.com/office/drawing/2014/chart" uri="{C3380CC4-5D6E-409C-BE32-E72D297353CC}">
              <c16:uniqueId val="{00000000-B094-412A-9FFD-3D9FA232A8EE}"/>
            </c:ext>
          </c:extLst>
        </c:ser>
        <c:ser>
          <c:idx val="1"/>
          <c:order val="1"/>
          <c:tx>
            <c:strRef>
              <c:f>Sheet1!$A$3</c:f>
              <c:strCache>
                <c:ptCount val="1"/>
                <c:pt idx="0">
                  <c:v>浮点平均值</c:v>
                </c:pt>
              </c:strCache>
            </c:strRef>
          </c:tx>
          <c:spPr>
            <a:ln w="22060">
              <a:solidFill>
                <a:srgbClr val="FF00FF"/>
              </a:solidFill>
              <a:prstDash val="solid"/>
            </a:ln>
          </c:spPr>
          <c:marker>
            <c:symbol val="square"/>
            <c:size val="8"/>
            <c:spPr>
              <a:solidFill>
                <a:srgbClr val="FF00FF"/>
              </a:solidFill>
              <a:ln>
                <a:solidFill>
                  <a:srgbClr val="FF00FF"/>
                </a:solidFill>
                <a:prstDash val="solid"/>
              </a:ln>
            </c:spPr>
          </c:marker>
          <c:cat>
            <c:numRef>
              <c:f>Sheet1!$B$1:$Q$1</c:f>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f>Sheet1!$B$3:$Q$3</c:f>
              <c:numCache>
                <c:formatCode>0.00%</c:formatCode>
                <c:ptCount val="16"/>
                <c:pt idx="0">
                  <c:v>0.22</c:v>
                </c:pt>
                <c:pt idx="1">
                  <c:v>3.7999999999999999E-2</c:v>
                </c:pt>
                <c:pt idx="2">
                  <c:v>7.0000000000000114E-3</c:v>
                </c:pt>
                <c:pt idx="3">
                  <c:v>6.0000000000000032E-2</c:v>
                </c:pt>
                <c:pt idx="4">
                  <c:v>6.0000000000000032E-2</c:v>
                </c:pt>
                <c:pt idx="5">
                  <c:v>3.6999999999999998E-2</c:v>
                </c:pt>
                <c:pt idx="6">
                  <c:v>3.6999999999999998E-2</c:v>
                </c:pt>
                <c:pt idx="7">
                  <c:v>4.5000000000000012E-2</c:v>
                </c:pt>
                <c:pt idx="8">
                  <c:v>0.05</c:v>
                </c:pt>
                <c:pt idx="9">
                  <c:v>2.5000000000000001E-2</c:v>
                </c:pt>
                <c:pt idx="10">
                  <c:v>1.2999999999999998E-2</c:v>
                </c:pt>
                <c:pt idx="11">
                  <c:v>1.2E-2</c:v>
                </c:pt>
                <c:pt idx="12">
                  <c:v>4.0000000000000022E-2</c:v>
                </c:pt>
                <c:pt idx="13">
                  <c:v>0.19</c:v>
                </c:pt>
                <c:pt idx="14">
                  <c:v>6.0000000000000032E-2</c:v>
                </c:pt>
                <c:pt idx="15">
                  <c:v>0.111</c:v>
                </c:pt>
              </c:numCache>
            </c:numRef>
          </c:val>
          <c:smooth val="0"/>
          <c:extLst>
            <c:ext xmlns:c16="http://schemas.microsoft.com/office/drawing/2014/chart" uri="{C3380CC4-5D6E-409C-BE32-E72D297353CC}">
              <c16:uniqueId val="{00000001-B094-412A-9FFD-3D9FA232A8EE}"/>
            </c:ext>
          </c:extLst>
        </c:ser>
        <c:dLbls>
          <c:showLegendKey val="0"/>
          <c:showVal val="0"/>
          <c:showCatName val="0"/>
          <c:showSerName val="0"/>
          <c:showPercent val="0"/>
          <c:showBubbleSize val="0"/>
        </c:dLbls>
        <c:marker val="1"/>
        <c:smooth val="0"/>
        <c:axId val="181081984"/>
        <c:axId val="181088640"/>
      </c:lineChart>
      <c:catAx>
        <c:axId val="181081984"/>
        <c:scaling>
          <c:orientation val="minMax"/>
        </c:scaling>
        <c:delete val="0"/>
        <c:axPos val="b"/>
        <c:title>
          <c:tx>
            <c:rich>
              <a:bodyPr/>
              <a:lstStyle/>
              <a:p>
                <a:pPr>
                  <a:defRPr sz="1600"/>
                </a:pPr>
                <a:r>
                  <a:rPr lang="zh-CN" altLang="en-US" sz="1600" dirty="0"/>
                  <a:t>表示位移量所需位数</a:t>
                </a:r>
              </a:p>
            </c:rich>
          </c:tx>
          <c:layout>
            <c:manualLayout>
              <c:xMode val="edge"/>
              <c:yMode val="edge"/>
              <c:x val="0.47085224975945505"/>
              <c:y val="0.91922680695634729"/>
            </c:manualLayout>
          </c:layout>
          <c:overlay val="0"/>
        </c:title>
        <c:numFmt formatCode="General" sourceLinked="1"/>
        <c:majorTickMark val="in"/>
        <c:minorTickMark val="none"/>
        <c:tickLblPos val="nextTo"/>
        <c:spPr>
          <a:ln w="5515">
            <a:solidFill>
              <a:srgbClr val="000000"/>
            </a:solidFill>
            <a:prstDash val="solid"/>
          </a:ln>
        </c:spPr>
        <c:txPr>
          <a:bodyPr rot="0" vert="horz"/>
          <a:lstStyle/>
          <a:p>
            <a:pPr>
              <a:defRPr sz="1563" b="0" i="0" u="none" strike="noStrike" baseline="0">
                <a:solidFill>
                  <a:srgbClr val="000000"/>
                </a:solidFill>
                <a:latin typeface="Times New Roman"/>
                <a:ea typeface="Times New Roman"/>
                <a:cs typeface="Times New Roman"/>
              </a:defRPr>
            </a:pPr>
            <a:endParaRPr lang="zh-CN"/>
          </a:p>
        </c:txPr>
        <c:crossAx val="181088640"/>
        <c:crosses val="autoZero"/>
        <c:auto val="0"/>
        <c:lblAlgn val="ctr"/>
        <c:lblOffset val="100"/>
        <c:tickLblSkip val="1"/>
        <c:tickMarkSkip val="1"/>
        <c:noMultiLvlLbl val="0"/>
      </c:catAx>
      <c:valAx>
        <c:axId val="181088640"/>
        <c:scaling>
          <c:orientation val="minMax"/>
        </c:scaling>
        <c:delete val="0"/>
        <c:axPos val="l"/>
        <c:majorGridlines>
          <c:spPr>
            <a:ln w="5515">
              <a:solidFill>
                <a:srgbClr val="000000"/>
              </a:solidFill>
              <a:prstDash val="solid"/>
            </a:ln>
          </c:spPr>
        </c:majorGridlines>
        <c:title>
          <c:tx>
            <c:rich>
              <a:bodyPr rot="0" vert="horz"/>
              <a:lstStyle/>
              <a:p>
                <a:pPr>
                  <a:defRPr sz="1800" b="0" i="0" u="none" strike="noStrike" baseline="0">
                    <a:solidFill>
                      <a:srgbClr val="000000"/>
                    </a:solidFill>
                    <a:latin typeface="Times New Roman"/>
                    <a:ea typeface="Times New Roman"/>
                    <a:cs typeface="Times New Roman"/>
                  </a:defRPr>
                </a:pPr>
                <a:r>
                  <a:rPr lang="zh-CN" altLang="en-US" sz="1800" dirty="0"/>
                  <a:t>位移量</a:t>
                </a:r>
                <a:br>
                  <a:rPr lang="en-US" altLang="zh-CN" sz="1800" dirty="0"/>
                </a:br>
                <a:r>
                  <a:rPr lang="zh-CN" altLang="en-US" sz="1800" dirty="0"/>
                  <a:t>百分比</a:t>
                </a:r>
                <a:endParaRPr lang="en-US" altLang="en-US" sz="1800" dirty="0"/>
              </a:p>
            </c:rich>
          </c:tx>
          <c:layout>
            <c:manualLayout>
              <c:xMode val="edge"/>
              <c:yMode val="edge"/>
              <c:x val="1.7353579175704993E-2"/>
              <c:y val="0.38217219433637267"/>
            </c:manualLayout>
          </c:layout>
          <c:overlay val="0"/>
          <c:spPr>
            <a:noFill/>
            <a:ln w="44119">
              <a:noFill/>
            </a:ln>
          </c:spPr>
        </c:title>
        <c:numFmt formatCode="0%" sourceLinked="0"/>
        <c:majorTickMark val="in"/>
        <c:minorTickMark val="none"/>
        <c:tickLblPos val="nextTo"/>
        <c:spPr>
          <a:ln w="5515">
            <a:solidFill>
              <a:srgbClr val="000000"/>
            </a:solidFill>
            <a:prstDash val="solid"/>
          </a:ln>
        </c:spPr>
        <c:txPr>
          <a:bodyPr rot="0" vert="horz"/>
          <a:lstStyle/>
          <a:p>
            <a:pPr>
              <a:defRPr sz="1563" b="0" i="0" u="none" strike="noStrike" baseline="0">
                <a:solidFill>
                  <a:srgbClr val="000000"/>
                </a:solidFill>
                <a:latin typeface="Times New Roman"/>
                <a:ea typeface="Times New Roman"/>
                <a:cs typeface="Times New Roman"/>
              </a:defRPr>
            </a:pPr>
            <a:endParaRPr lang="zh-CN"/>
          </a:p>
        </c:txPr>
        <c:crossAx val="181081984"/>
        <c:crosses val="autoZero"/>
        <c:crossBetween val="midCat"/>
      </c:valAx>
      <c:spPr>
        <a:noFill/>
        <a:ln w="44119">
          <a:noFill/>
        </a:ln>
      </c:spPr>
    </c:plotArea>
    <c:legend>
      <c:legendPos val="r"/>
      <c:layout>
        <c:manualLayout>
          <c:xMode val="edge"/>
          <c:yMode val="edge"/>
          <c:x val="0.5847433116413594"/>
          <c:y val="5.4630377758425532E-2"/>
          <c:w val="0.37042660882140505"/>
          <c:h val="0.14102462884434988"/>
        </c:manualLayout>
      </c:layout>
      <c:overlay val="0"/>
    </c:legend>
    <c:plotVisOnly val="1"/>
    <c:dispBlanksAs val="gap"/>
    <c:showDLblsOverMax val="0"/>
  </c:chart>
  <c:spPr>
    <a:noFill/>
    <a:ln w="12700" cap="flat" cmpd="sng" algn="ctr">
      <a:solidFill>
        <a:schemeClr val="tx1"/>
      </a:solidFill>
      <a:prstDash val="solid"/>
      <a:miter lim="800000"/>
      <a:headEnd type="none" w="med" len="med"/>
      <a:tailEnd type="none" w="med" len="med"/>
    </a:ln>
  </c:spPr>
  <c:txPr>
    <a:bodyPr/>
    <a:lstStyle/>
    <a:p>
      <a:pPr>
        <a:defRPr sz="1563" b="0" i="0" u="none" strike="noStrike" baseline="0">
          <a:solidFill>
            <a:srgbClr val="000000"/>
          </a:solidFill>
          <a:latin typeface="Times New Roman"/>
          <a:ea typeface="Times New Roman"/>
          <a:cs typeface="Times New Roman"/>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981308411214982"/>
          <c:y val="3.8585209003215451E-2"/>
          <c:w val="0.67102803738318673"/>
          <c:h val="0.69453376205787787"/>
        </c:manualLayout>
      </c:layout>
      <c:barChart>
        <c:barDir val="bar"/>
        <c:grouping val="clustered"/>
        <c:varyColors val="0"/>
        <c:ser>
          <c:idx val="0"/>
          <c:order val="0"/>
          <c:tx>
            <c:strRef>
              <c:f>Sheet1!$A$2</c:f>
              <c:strCache>
                <c:ptCount val="1"/>
                <c:pt idx="0">
                  <c:v>定点平均值</c:v>
                </c:pt>
              </c:strCache>
            </c:strRef>
          </c:tx>
          <c:spPr>
            <a:solidFill>
              <a:schemeClr val="tx1">
                <a:lumMod val="75000"/>
                <a:lumOff val="25000"/>
              </a:schemeClr>
            </a:solidFill>
            <a:ln w="20202">
              <a:solidFill>
                <a:srgbClr val="000000"/>
              </a:solidFill>
              <a:prstDash val="solid"/>
            </a:ln>
          </c:spPr>
          <c:invertIfNegative val="0"/>
          <c:dLbls>
            <c:spPr>
              <a:noFill/>
              <a:ln w="40404">
                <a:noFill/>
              </a:ln>
            </c:spPr>
            <c:txPr>
              <a:bodyPr/>
              <a:lstStyle/>
              <a:p>
                <a:pPr>
                  <a:defRPr sz="1432" b="0" i="0" u="none" strike="noStrike" baseline="0">
                    <a:solidFill>
                      <a:srgbClr val="000000"/>
                    </a:solidFill>
                    <a:latin typeface="Times New Roman"/>
                    <a:ea typeface="Times New Roman"/>
                    <a:cs typeface="Times New Roman"/>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Sheet1!$B$1:$D$1</c:f>
              <c:strCache>
                <c:ptCount val="3"/>
                <c:pt idx="0">
                  <c:v>所有指令</c:v>
                </c:pt>
                <c:pt idx="1">
                  <c:v>ALU操作</c:v>
                </c:pt>
                <c:pt idx="2">
                  <c:v>载入</c:v>
                </c:pt>
              </c:strCache>
            </c:strRef>
          </c:cat>
          <c:val>
            <c:numRef>
              <c:f>Sheet1!$B$2:$D$2</c:f>
              <c:numCache>
                <c:formatCode>0%</c:formatCode>
                <c:ptCount val="3"/>
                <c:pt idx="0">
                  <c:v>0.21000000000000021</c:v>
                </c:pt>
                <c:pt idx="1">
                  <c:v>0.25</c:v>
                </c:pt>
                <c:pt idx="2">
                  <c:v>0.23</c:v>
                </c:pt>
              </c:numCache>
            </c:numRef>
          </c:val>
          <c:extLst>
            <c:ext xmlns:c16="http://schemas.microsoft.com/office/drawing/2014/chart" uri="{C3380CC4-5D6E-409C-BE32-E72D297353CC}">
              <c16:uniqueId val="{00000000-08DC-400D-85C6-261C16EFBD26}"/>
            </c:ext>
          </c:extLst>
        </c:ser>
        <c:ser>
          <c:idx val="1"/>
          <c:order val="1"/>
          <c:tx>
            <c:strRef>
              <c:f>Sheet1!$A$3</c:f>
              <c:strCache>
                <c:ptCount val="1"/>
                <c:pt idx="0">
                  <c:v>浮点数平均值</c:v>
                </c:pt>
              </c:strCache>
            </c:strRef>
          </c:tx>
          <c:spPr>
            <a:solidFill>
              <a:srgbClr val="C0C0C0"/>
            </a:solidFill>
            <a:ln w="20202">
              <a:solidFill>
                <a:srgbClr val="000000"/>
              </a:solidFill>
              <a:prstDash val="solid"/>
            </a:ln>
          </c:spPr>
          <c:invertIfNegative val="0"/>
          <c:dLbls>
            <c:spPr>
              <a:noFill/>
              <a:ln w="40404">
                <a:noFill/>
              </a:ln>
            </c:spPr>
            <c:txPr>
              <a:bodyPr/>
              <a:lstStyle/>
              <a:p>
                <a:pPr>
                  <a:defRPr sz="1432" b="0" i="0" u="none" strike="noStrike" baseline="0">
                    <a:solidFill>
                      <a:srgbClr val="000000"/>
                    </a:solidFill>
                    <a:latin typeface="Times New Roman"/>
                    <a:ea typeface="Times New Roman"/>
                    <a:cs typeface="Times New Roman"/>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Sheet1!$B$1:$D$1</c:f>
              <c:strCache>
                <c:ptCount val="3"/>
                <c:pt idx="0">
                  <c:v>所有指令</c:v>
                </c:pt>
                <c:pt idx="1">
                  <c:v>ALU操作</c:v>
                </c:pt>
                <c:pt idx="2">
                  <c:v>载入</c:v>
                </c:pt>
              </c:strCache>
            </c:strRef>
          </c:cat>
          <c:val>
            <c:numRef>
              <c:f>Sheet1!$B$3:$D$3</c:f>
              <c:numCache>
                <c:formatCode>0%</c:formatCode>
                <c:ptCount val="3"/>
                <c:pt idx="0">
                  <c:v>0.16</c:v>
                </c:pt>
                <c:pt idx="1">
                  <c:v>0.19</c:v>
                </c:pt>
                <c:pt idx="2">
                  <c:v>0.22</c:v>
                </c:pt>
              </c:numCache>
            </c:numRef>
          </c:val>
          <c:extLst>
            <c:ext xmlns:c16="http://schemas.microsoft.com/office/drawing/2014/chart" uri="{C3380CC4-5D6E-409C-BE32-E72D297353CC}">
              <c16:uniqueId val="{00000001-08DC-400D-85C6-261C16EFBD26}"/>
            </c:ext>
          </c:extLst>
        </c:ser>
        <c:dLbls>
          <c:showLegendKey val="0"/>
          <c:showVal val="0"/>
          <c:showCatName val="0"/>
          <c:showSerName val="0"/>
          <c:showPercent val="0"/>
          <c:showBubbleSize val="0"/>
        </c:dLbls>
        <c:gapWidth val="150"/>
        <c:axId val="180711808"/>
        <c:axId val="180713344"/>
      </c:barChart>
      <c:catAx>
        <c:axId val="180711808"/>
        <c:scaling>
          <c:orientation val="minMax"/>
        </c:scaling>
        <c:delete val="0"/>
        <c:axPos val="l"/>
        <c:numFmt formatCode="General" sourceLinked="1"/>
        <c:majorTickMark val="in"/>
        <c:minorTickMark val="none"/>
        <c:tickLblPos val="nextTo"/>
        <c:spPr>
          <a:ln w="5050">
            <a:solidFill>
              <a:srgbClr val="000000"/>
            </a:solidFill>
            <a:prstDash val="solid"/>
          </a:ln>
        </c:spPr>
        <c:txPr>
          <a:bodyPr rot="0" vert="horz"/>
          <a:lstStyle/>
          <a:p>
            <a:pPr>
              <a:defRPr sz="1909" b="0" i="0" u="none" strike="noStrike" baseline="0">
                <a:solidFill>
                  <a:srgbClr val="000000"/>
                </a:solidFill>
                <a:latin typeface="Times New Roman"/>
                <a:ea typeface="Times New Roman"/>
                <a:cs typeface="Times New Roman"/>
              </a:defRPr>
            </a:pPr>
            <a:endParaRPr lang="zh-CN"/>
          </a:p>
        </c:txPr>
        <c:crossAx val="180713344"/>
        <c:crosses val="autoZero"/>
        <c:auto val="0"/>
        <c:lblAlgn val="ctr"/>
        <c:lblOffset val="100"/>
        <c:tickLblSkip val="1"/>
        <c:tickMarkSkip val="1"/>
        <c:noMultiLvlLbl val="0"/>
      </c:catAx>
      <c:valAx>
        <c:axId val="180713344"/>
        <c:scaling>
          <c:orientation val="minMax"/>
        </c:scaling>
        <c:delete val="0"/>
        <c:axPos val="b"/>
        <c:numFmt formatCode="0%" sourceLinked="1"/>
        <c:majorTickMark val="in"/>
        <c:minorTickMark val="none"/>
        <c:tickLblPos val="nextTo"/>
        <c:spPr>
          <a:ln w="5050">
            <a:solidFill>
              <a:srgbClr val="000000"/>
            </a:solidFill>
            <a:prstDash val="solid"/>
          </a:ln>
        </c:spPr>
        <c:txPr>
          <a:bodyPr rot="0" vert="horz"/>
          <a:lstStyle/>
          <a:p>
            <a:pPr>
              <a:defRPr sz="1909" b="0" i="0" u="none" strike="noStrike" baseline="0">
                <a:solidFill>
                  <a:srgbClr val="000000"/>
                </a:solidFill>
                <a:latin typeface="Times New Roman"/>
                <a:ea typeface="Times New Roman"/>
                <a:cs typeface="Times New Roman"/>
              </a:defRPr>
            </a:pPr>
            <a:endParaRPr lang="zh-CN"/>
          </a:p>
        </c:txPr>
        <c:crossAx val="180711808"/>
        <c:crosses val="autoZero"/>
        <c:crossBetween val="between"/>
      </c:valAx>
      <c:spPr>
        <a:solidFill>
          <a:srgbClr val="FFFFFF"/>
        </a:solidFill>
        <a:ln w="20202">
          <a:solidFill>
            <a:srgbClr val="808080"/>
          </a:solidFill>
          <a:prstDash val="solid"/>
        </a:ln>
      </c:spPr>
    </c:plotArea>
    <c:legend>
      <c:legendPos val="b"/>
      <c:layout>
        <c:manualLayout>
          <c:xMode val="edge"/>
          <c:yMode val="edge"/>
          <c:x val="0.27045956049344638"/>
          <c:y val="0.86721390592244529"/>
          <c:w val="0.63364485981309004"/>
          <c:h val="9.3247588424437297E-2"/>
        </c:manualLayout>
      </c:layout>
      <c:overlay val="0"/>
      <c:spPr>
        <a:solidFill>
          <a:srgbClr val="FFFFFF"/>
        </a:solidFill>
        <a:ln w="5050">
          <a:solidFill>
            <a:schemeClr val="bg1"/>
          </a:solidFill>
          <a:prstDash val="solid"/>
        </a:ln>
      </c:spPr>
      <c:txPr>
        <a:bodyPr/>
        <a:lstStyle/>
        <a:p>
          <a:pPr>
            <a:defRPr sz="1750" b="0" i="0" u="none" strike="noStrike" baseline="0">
              <a:solidFill>
                <a:srgbClr val="000000"/>
              </a:solidFill>
              <a:latin typeface="Times New Roman"/>
              <a:ea typeface="Times New Roman"/>
              <a:cs typeface="Times New Roman"/>
            </a:defRPr>
          </a:pPr>
          <a:endParaRPr lang="zh-CN"/>
        </a:p>
      </c:txPr>
    </c:legend>
    <c:plotVisOnly val="1"/>
    <c:dispBlanksAs val="gap"/>
    <c:showDLblsOverMax val="0"/>
  </c:chart>
  <c:spPr>
    <a:solidFill>
      <a:srgbClr val="FFFFFF"/>
    </a:solidFill>
    <a:ln w="5050">
      <a:solidFill>
        <a:srgbClr val="000000"/>
      </a:solidFill>
      <a:prstDash val="solid"/>
    </a:ln>
    <a:effectLst>
      <a:outerShdw dist="35921" dir="2700000" algn="br">
        <a:srgbClr val="000000"/>
      </a:outerShdw>
    </a:effectLst>
  </c:spPr>
  <c:txPr>
    <a:bodyPr/>
    <a:lstStyle/>
    <a:p>
      <a:pPr>
        <a:defRPr sz="1432" b="0" i="0" u="none" strike="noStrike" baseline="0">
          <a:solidFill>
            <a:srgbClr val="000000"/>
          </a:solidFill>
          <a:latin typeface="Times New Roman"/>
          <a:ea typeface="Times New Roman"/>
          <a:cs typeface="Times New Roman"/>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458333333333333"/>
          <c:y val="5.0991501416430593E-2"/>
          <c:w val="0.88078703703703709"/>
          <c:h val="0.78186968838526916"/>
        </c:manualLayout>
      </c:layout>
      <c:lineChart>
        <c:grouping val="standard"/>
        <c:varyColors val="0"/>
        <c:ser>
          <c:idx val="0"/>
          <c:order val="0"/>
          <c:tx>
            <c:strRef>
              <c:f>Sheet1!$A$2</c:f>
              <c:strCache>
                <c:ptCount val="1"/>
                <c:pt idx="0">
                  <c:v>定点平均值</c:v>
                </c:pt>
              </c:strCache>
            </c:strRef>
          </c:tx>
          <c:spPr>
            <a:ln w="12702">
              <a:solidFill>
                <a:srgbClr val="FF0000"/>
              </a:solidFill>
              <a:prstDash val="solid"/>
            </a:ln>
          </c:spPr>
          <c:marker>
            <c:symbol val="diamond"/>
            <c:size val="5"/>
            <c:spPr>
              <a:solidFill>
                <a:srgbClr val="FF0000"/>
              </a:solidFill>
              <a:ln>
                <a:solidFill>
                  <a:srgbClr val="FF0000"/>
                </a:solidFill>
                <a:prstDash val="solid"/>
              </a:ln>
            </c:spPr>
          </c:marker>
          <c:cat>
            <c:numRef>
              <c:f>Sheet1!$B$1:$V$1</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cat>
          <c:val>
            <c:numRef>
              <c:f>Sheet1!$B$2:$V$2</c:f>
              <c:numCache>
                <c:formatCode>0.00%</c:formatCode>
                <c:ptCount val="21"/>
                <c:pt idx="0">
                  <c:v>0</c:v>
                </c:pt>
                <c:pt idx="1">
                  <c:v>3.9000000000000014E-2</c:v>
                </c:pt>
                <c:pt idx="2">
                  <c:v>0.125</c:v>
                </c:pt>
                <c:pt idx="3">
                  <c:v>0.17</c:v>
                </c:pt>
                <c:pt idx="4" formatCode="0%">
                  <c:v>0.18000000000000024</c:v>
                </c:pt>
                <c:pt idx="5">
                  <c:v>0.16300000000000001</c:v>
                </c:pt>
                <c:pt idx="6">
                  <c:v>0.10500000000000002</c:v>
                </c:pt>
                <c:pt idx="7" formatCode="0%">
                  <c:v>7.0000000000000021E-2</c:v>
                </c:pt>
                <c:pt idx="8" formatCode="0%">
                  <c:v>4.0000000000000022E-2</c:v>
                </c:pt>
                <c:pt idx="9" formatCode="0%">
                  <c:v>2.0000000000000011E-2</c:v>
                </c:pt>
                <c:pt idx="10">
                  <c:v>2.1999999999999999E-2</c:v>
                </c:pt>
                <c:pt idx="11">
                  <c:v>2.1000000000000012E-2</c:v>
                </c:pt>
                <c:pt idx="12" formatCode="0%">
                  <c:v>1.0000000000000005E-2</c:v>
                </c:pt>
                <c:pt idx="13" formatCode="0%">
                  <c:v>1.0000000000000005E-2</c:v>
                </c:pt>
                <c:pt idx="14">
                  <c:v>1.2999999999999998E-2</c:v>
                </c:pt>
                <c:pt idx="15">
                  <c:v>4.0000000000000114E-3</c:v>
                </c:pt>
                <c:pt idx="16">
                  <c:v>1.9000000000000086E-2</c:v>
                </c:pt>
                <c:pt idx="17" formatCode="0%">
                  <c:v>0</c:v>
                </c:pt>
                <c:pt idx="18">
                  <c:v>0</c:v>
                </c:pt>
                <c:pt idx="19">
                  <c:v>0</c:v>
                </c:pt>
                <c:pt idx="20">
                  <c:v>0</c:v>
                </c:pt>
              </c:numCache>
            </c:numRef>
          </c:val>
          <c:smooth val="0"/>
          <c:extLst>
            <c:ext xmlns:c16="http://schemas.microsoft.com/office/drawing/2014/chart" uri="{C3380CC4-5D6E-409C-BE32-E72D297353CC}">
              <c16:uniqueId val="{00000000-83C5-4183-9DE4-64472FA0EDDD}"/>
            </c:ext>
          </c:extLst>
        </c:ser>
        <c:ser>
          <c:idx val="1"/>
          <c:order val="1"/>
          <c:tx>
            <c:strRef>
              <c:f>Sheet1!$A$3</c:f>
              <c:strCache>
                <c:ptCount val="1"/>
                <c:pt idx="0">
                  <c:v>浮点平均值</c:v>
                </c:pt>
              </c:strCache>
            </c:strRef>
          </c:tx>
          <c:spPr>
            <a:ln w="12702">
              <a:solidFill>
                <a:srgbClr val="0000FF"/>
              </a:solidFill>
              <a:prstDash val="solid"/>
            </a:ln>
          </c:spPr>
          <c:marker>
            <c:symbol val="square"/>
            <c:size val="5"/>
            <c:spPr>
              <a:solidFill>
                <a:srgbClr val="0000FF"/>
              </a:solidFill>
              <a:ln>
                <a:solidFill>
                  <a:srgbClr val="0000FF"/>
                </a:solidFill>
                <a:prstDash val="solid"/>
              </a:ln>
            </c:spPr>
          </c:marker>
          <c:cat>
            <c:numRef>
              <c:f>Sheet1!$B$1:$V$1</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cat>
          <c:val>
            <c:numRef>
              <c:f>Sheet1!$B$3:$V$3</c:f>
              <c:numCache>
                <c:formatCode>0.00%</c:formatCode>
                <c:ptCount val="21"/>
                <c:pt idx="0">
                  <c:v>0</c:v>
                </c:pt>
                <c:pt idx="1">
                  <c:v>1.0000000000000005E-2</c:v>
                </c:pt>
                <c:pt idx="2">
                  <c:v>2.8000000000000001E-2</c:v>
                </c:pt>
                <c:pt idx="3">
                  <c:v>7.1999999999999995E-2</c:v>
                </c:pt>
                <c:pt idx="4">
                  <c:v>8.2000000000000003E-2</c:v>
                </c:pt>
                <c:pt idx="5">
                  <c:v>0.255</c:v>
                </c:pt>
                <c:pt idx="6">
                  <c:v>0.193</c:v>
                </c:pt>
                <c:pt idx="7" formatCode="0%">
                  <c:v>0.18000000000000024</c:v>
                </c:pt>
                <c:pt idx="8">
                  <c:v>7.0999999999999994E-2</c:v>
                </c:pt>
                <c:pt idx="9" formatCode="0%">
                  <c:v>4.0000000000000022E-2</c:v>
                </c:pt>
                <c:pt idx="10">
                  <c:v>2.5000000000000001E-2</c:v>
                </c:pt>
                <c:pt idx="11">
                  <c:v>2.0000000000000052E-3</c:v>
                </c:pt>
                <c:pt idx="12">
                  <c:v>4.0000000000000114E-3</c:v>
                </c:pt>
                <c:pt idx="13">
                  <c:v>3.5000000000000144E-3</c:v>
                </c:pt>
                <c:pt idx="14">
                  <c:v>3.5000000000000144E-3</c:v>
                </c:pt>
                <c:pt idx="15">
                  <c:v>3.5000000000000144E-3</c:v>
                </c:pt>
                <c:pt idx="16">
                  <c:v>2.0000000000000052E-3</c:v>
                </c:pt>
                <c:pt idx="17">
                  <c:v>3.5000000000000144E-3</c:v>
                </c:pt>
                <c:pt idx="18">
                  <c:v>2.0000000000000052E-3</c:v>
                </c:pt>
                <c:pt idx="19">
                  <c:v>1.0000000000000041E-3</c:v>
                </c:pt>
                <c:pt idx="20">
                  <c:v>1.0000000000000041E-3</c:v>
                </c:pt>
              </c:numCache>
            </c:numRef>
          </c:val>
          <c:smooth val="0"/>
          <c:extLst>
            <c:ext xmlns:c16="http://schemas.microsoft.com/office/drawing/2014/chart" uri="{C3380CC4-5D6E-409C-BE32-E72D297353CC}">
              <c16:uniqueId val="{00000001-83C5-4183-9DE4-64472FA0EDDD}"/>
            </c:ext>
          </c:extLst>
        </c:ser>
        <c:dLbls>
          <c:showLegendKey val="0"/>
          <c:showVal val="0"/>
          <c:showCatName val="0"/>
          <c:showSerName val="0"/>
          <c:showPercent val="0"/>
          <c:showBubbleSize val="0"/>
        </c:dLbls>
        <c:marker val="1"/>
        <c:smooth val="0"/>
        <c:axId val="181398144"/>
        <c:axId val="181425280"/>
      </c:lineChart>
      <c:catAx>
        <c:axId val="181398144"/>
        <c:scaling>
          <c:orientation val="minMax"/>
        </c:scaling>
        <c:delete val="0"/>
        <c:axPos val="b"/>
        <c:title>
          <c:tx>
            <c:rich>
              <a:bodyPr/>
              <a:lstStyle/>
              <a:p>
                <a:pPr>
                  <a:defRPr/>
                </a:pPr>
                <a:r>
                  <a:rPr lang="zh-CN" altLang="en-US" sz="1600" b="0" dirty="0"/>
                  <a:t>转移位移量的位数</a:t>
                </a:r>
                <a:r>
                  <a:rPr lang="en-US" altLang="zh-CN" sz="1600" b="0" dirty="0"/>
                  <a:t>(Alpha</a:t>
                </a:r>
                <a:r>
                  <a:rPr lang="zh-CN" altLang="en-US" sz="1600" b="0" dirty="0"/>
                  <a:t>系统结构</a:t>
                </a:r>
                <a:r>
                  <a:rPr lang="en-US" altLang="zh-CN" sz="1600" b="0" dirty="0"/>
                  <a:t>)</a:t>
                </a:r>
                <a:endParaRPr lang="zh-CN" altLang="en-US" sz="1600" b="0" dirty="0"/>
              </a:p>
            </c:rich>
          </c:tx>
          <c:layout>
            <c:manualLayout>
              <c:xMode val="edge"/>
              <c:yMode val="edge"/>
              <c:x val="0.44491313323291398"/>
              <c:y val="0.91503794143672557"/>
            </c:manualLayout>
          </c:layout>
          <c:overlay val="0"/>
        </c:title>
        <c:numFmt formatCode="General" sourceLinked="1"/>
        <c:majorTickMark val="in"/>
        <c:minorTickMark val="none"/>
        <c:tickLblPos val="nextTo"/>
        <c:spPr>
          <a:ln w="3176">
            <a:solidFill>
              <a:schemeClr val="tx1"/>
            </a:solidFill>
            <a:prstDash val="solid"/>
          </a:ln>
        </c:spPr>
        <c:txPr>
          <a:bodyPr rot="0" vert="horz"/>
          <a:lstStyle/>
          <a:p>
            <a:pPr>
              <a:defRPr sz="1575" b="0" i="0" u="none" strike="noStrike" baseline="0">
                <a:solidFill>
                  <a:schemeClr val="tx1"/>
                </a:solidFill>
                <a:latin typeface="楷体_GB2312"/>
                <a:ea typeface="楷体_GB2312"/>
                <a:cs typeface="楷体_GB2312"/>
              </a:defRPr>
            </a:pPr>
            <a:endParaRPr lang="zh-CN"/>
          </a:p>
        </c:txPr>
        <c:crossAx val="181425280"/>
        <c:crosses val="autoZero"/>
        <c:auto val="1"/>
        <c:lblAlgn val="ctr"/>
        <c:lblOffset val="100"/>
        <c:tickLblSkip val="1"/>
        <c:tickMarkSkip val="1"/>
        <c:noMultiLvlLbl val="0"/>
      </c:catAx>
      <c:valAx>
        <c:axId val="181425280"/>
        <c:scaling>
          <c:orientation val="minMax"/>
        </c:scaling>
        <c:delete val="0"/>
        <c:axPos val="l"/>
        <c:majorGridlines>
          <c:spPr>
            <a:ln w="3176">
              <a:solidFill>
                <a:schemeClr val="tx1"/>
              </a:solidFill>
              <a:prstDash val="solid"/>
            </a:ln>
          </c:spPr>
        </c:majorGridlines>
        <c:title>
          <c:tx>
            <c:rich>
              <a:bodyPr rot="0" vert="horz"/>
              <a:lstStyle/>
              <a:p>
                <a:pPr>
                  <a:defRPr/>
                </a:pPr>
                <a:r>
                  <a:rPr lang="zh-CN" altLang="en-US" sz="1600" b="0" dirty="0"/>
                  <a:t>距</a:t>
                </a:r>
                <a:br>
                  <a:rPr lang="en-US" altLang="zh-CN" sz="1600" b="0" dirty="0"/>
                </a:br>
                <a:r>
                  <a:rPr lang="zh-CN" altLang="en-US" sz="1600" b="0" dirty="0"/>
                  <a:t>离</a:t>
                </a:r>
                <a:br>
                  <a:rPr lang="en-US" altLang="zh-CN" sz="1600" b="0" dirty="0"/>
                </a:br>
                <a:r>
                  <a:rPr lang="zh-CN" altLang="en-US" sz="1600" b="0" dirty="0"/>
                  <a:t>的</a:t>
                </a:r>
                <a:br>
                  <a:rPr lang="en-US" altLang="zh-CN" sz="1600" b="0" dirty="0"/>
                </a:br>
                <a:r>
                  <a:rPr lang="zh-CN" altLang="en-US" sz="1600" b="0" dirty="0"/>
                  <a:t>百</a:t>
                </a:r>
                <a:br>
                  <a:rPr lang="en-US" altLang="zh-CN" sz="1600" b="0" dirty="0"/>
                </a:br>
                <a:r>
                  <a:rPr lang="zh-CN" altLang="en-US" sz="1600" b="0" dirty="0"/>
                  <a:t>分</a:t>
                </a:r>
                <a:br>
                  <a:rPr lang="en-US" altLang="zh-CN" sz="1600" b="0" dirty="0"/>
                </a:br>
                <a:r>
                  <a:rPr lang="zh-CN" altLang="en-US" sz="1600" b="0" dirty="0"/>
                  <a:t>比</a:t>
                </a:r>
                <a:endParaRPr lang="zh-CN" altLang="en-US" b="0" dirty="0"/>
              </a:p>
            </c:rich>
          </c:tx>
          <c:layout>
            <c:manualLayout>
              <c:xMode val="edge"/>
              <c:yMode val="edge"/>
              <c:x val="1.5441035487998181E-2"/>
              <c:y val="0.2234525189538521"/>
            </c:manualLayout>
          </c:layout>
          <c:overlay val="0"/>
        </c:title>
        <c:numFmt formatCode="0%" sourceLinked="0"/>
        <c:majorTickMark val="in"/>
        <c:minorTickMark val="none"/>
        <c:tickLblPos val="nextTo"/>
        <c:spPr>
          <a:ln w="3176">
            <a:solidFill>
              <a:schemeClr val="tx1"/>
            </a:solidFill>
            <a:prstDash val="solid"/>
          </a:ln>
        </c:spPr>
        <c:txPr>
          <a:bodyPr rot="0" vert="horz"/>
          <a:lstStyle/>
          <a:p>
            <a:pPr>
              <a:defRPr sz="1575" b="0" i="0" u="none" strike="noStrike" baseline="0">
                <a:solidFill>
                  <a:schemeClr val="tx1"/>
                </a:solidFill>
                <a:latin typeface="楷体_GB2312"/>
                <a:ea typeface="楷体_GB2312"/>
                <a:cs typeface="楷体_GB2312"/>
              </a:defRPr>
            </a:pPr>
            <a:endParaRPr lang="zh-CN"/>
          </a:p>
        </c:txPr>
        <c:crossAx val="181398144"/>
        <c:crosses val="autoZero"/>
        <c:crossBetween val="between"/>
      </c:valAx>
      <c:spPr>
        <a:noFill/>
        <a:ln w="25404">
          <a:noFill/>
        </a:ln>
      </c:spPr>
    </c:plotArea>
    <c:legend>
      <c:legendPos val="r"/>
      <c:layout>
        <c:manualLayout>
          <c:xMode val="edge"/>
          <c:yMode val="edge"/>
          <c:x val="0.4186054994159763"/>
          <c:y val="3.8693069574104816E-2"/>
          <c:w val="0.5798611111111116"/>
          <c:h val="0.1473087818696884"/>
        </c:manualLayout>
      </c:layout>
      <c:overlay val="0"/>
      <c:spPr>
        <a:noFill/>
        <a:ln w="3176">
          <a:solidFill>
            <a:schemeClr val="bg1"/>
          </a:solidFill>
          <a:prstDash val="solid"/>
        </a:ln>
      </c:spPr>
      <c:txPr>
        <a:bodyPr/>
        <a:lstStyle/>
        <a:p>
          <a:pPr>
            <a:defRPr sz="1655" b="0" i="0" u="none" strike="noStrike" baseline="0">
              <a:solidFill>
                <a:schemeClr val="tx1"/>
              </a:solidFill>
              <a:latin typeface="仿宋_GB2312"/>
              <a:ea typeface="仿宋_GB2312"/>
              <a:cs typeface="仿宋_GB2312"/>
            </a:defRPr>
          </a:pPr>
          <a:endParaRPr lang="zh-CN"/>
        </a:p>
      </c:txPr>
    </c:legend>
    <c:plotVisOnly val="1"/>
    <c:dispBlanksAs val="gap"/>
    <c:showDLblsOverMax val="0"/>
  </c:chart>
  <c:spPr>
    <a:noFill/>
    <a:ln>
      <a:noFill/>
    </a:ln>
  </c:spPr>
  <c:txPr>
    <a:bodyPr/>
    <a:lstStyle/>
    <a:p>
      <a:pPr>
        <a:defRPr sz="1800" b="1" i="0" u="none" strike="noStrike" baseline="0">
          <a:solidFill>
            <a:schemeClr val="tx1"/>
          </a:solidFill>
          <a:latin typeface="宋体"/>
          <a:ea typeface="宋体"/>
          <a:cs typeface="宋体"/>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102803738317782"/>
          <c:y val="3.8585209003215451E-2"/>
          <c:w val="0.69532710280373833"/>
          <c:h val="0.83922829581993552"/>
        </c:manualLayout>
      </c:layout>
      <c:barChart>
        <c:barDir val="bar"/>
        <c:grouping val="clustered"/>
        <c:varyColors val="0"/>
        <c:ser>
          <c:idx val="0"/>
          <c:order val="0"/>
          <c:tx>
            <c:strRef>
              <c:f>Sheet1!$A$2</c:f>
              <c:strCache>
                <c:ptCount val="1"/>
                <c:pt idx="0">
                  <c:v>定点平均值</c:v>
                </c:pt>
              </c:strCache>
            </c:strRef>
          </c:tx>
          <c:spPr>
            <a:solidFill>
              <a:srgbClr val="808080"/>
            </a:solidFill>
            <a:ln w="20130">
              <a:solidFill>
                <a:srgbClr val="000000"/>
              </a:solidFill>
              <a:prstDash val="solid"/>
            </a:ln>
          </c:spPr>
          <c:invertIfNegative val="0"/>
          <c:dLbls>
            <c:spPr>
              <a:noFill/>
              <a:ln w="40259">
                <a:noFill/>
              </a:ln>
            </c:spPr>
            <c:txPr>
              <a:bodyPr/>
              <a:lstStyle/>
              <a:p>
                <a:pPr>
                  <a:defRPr sz="1427" b="0" i="0" u="none" strike="noStrike" baseline="0">
                    <a:solidFill>
                      <a:srgbClr val="000000"/>
                    </a:solidFill>
                    <a:latin typeface="Times New Roman"/>
                    <a:ea typeface="Times New Roman"/>
                    <a:cs typeface="Times New Roman"/>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Sheet1!$B$1:$G$1</c:f>
              <c:strCache>
                <c:ptCount val="6"/>
                <c:pt idx="0">
                  <c:v>小于</c:v>
                </c:pt>
                <c:pt idx="1">
                  <c:v>小于等于</c:v>
                </c:pt>
                <c:pt idx="2">
                  <c:v>大于</c:v>
                </c:pt>
                <c:pt idx="3">
                  <c:v>大于等于</c:v>
                </c:pt>
                <c:pt idx="4">
                  <c:v>等于</c:v>
                </c:pt>
                <c:pt idx="5">
                  <c:v>不等于</c:v>
                </c:pt>
              </c:strCache>
            </c:strRef>
          </c:cat>
          <c:val>
            <c:numRef>
              <c:f>Sheet1!$B$2:$G$2</c:f>
              <c:numCache>
                <c:formatCode>0%</c:formatCode>
                <c:ptCount val="6"/>
                <c:pt idx="0">
                  <c:v>0.35000000000000031</c:v>
                </c:pt>
                <c:pt idx="1">
                  <c:v>0.33000000000000163</c:v>
                </c:pt>
                <c:pt idx="2">
                  <c:v>0</c:v>
                </c:pt>
                <c:pt idx="3">
                  <c:v>0.11</c:v>
                </c:pt>
                <c:pt idx="4">
                  <c:v>0.18000000000000024</c:v>
                </c:pt>
                <c:pt idx="5">
                  <c:v>2.0000000000000011E-2</c:v>
                </c:pt>
              </c:numCache>
            </c:numRef>
          </c:val>
          <c:extLst>
            <c:ext xmlns:c16="http://schemas.microsoft.com/office/drawing/2014/chart" uri="{C3380CC4-5D6E-409C-BE32-E72D297353CC}">
              <c16:uniqueId val="{00000000-B105-4895-B2BE-33763DFD474C}"/>
            </c:ext>
          </c:extLst>
        </c:ser>
        <c:ser>
          <c:idx val="1"/>
          <c:order val="1"/>
          <c:tx>
            <c:strRef>
              <c:f>Sheet1!$A$3</c:f>
              <c:strCache>
                <c:ptCount val="1"/>
                <c:pt idx="0">
                  <c:v>浮点平均值</c:v>
                </c:pt>
              </c:strCache>
            </c:strRef>
          </c:tx>
          <c:spPr>
            <a:solidFill>
              <a:srgbClr val="C0C0C0"/>
            </a:solidFill>
            <a:ln w="20130">
              <a:solidFill>
                <a:srgbClr val="FFFFFF"/>
              </a:solidFill>
              <a:prstDash val="solid"/>
            </a:ln>
          </c:spPr>
          <c:invertIfNegative val="0"/>
          <c:dLbls>
            <c:numFmt formatCode="0%" sourceLinked="0"/>
            <c:spPr>
              <a:noFill/>
              <a:ln w="40259">
                <a:noFill/>
              </a:ln>
            </c:spPr>
            <c:txPr>
              <a:bodyPr/>
              <a:lstStyle/>
              <a:p>
                <a:pPr algn="r">
                  <a:defRPr sz="1427" b="0" i="0" u="none" strike="noStrike" baseline="0">
                    <a:solidFill>
                      <a:srgbClr val="000000"/>
                    </a:solidFill>
                    <a:latin typeface="Times New Roman"/>
                    <a:ea typeface="Times New Roman"/>
                    <a:cs typeface="Times New Roman"/>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Sheet1!$B$1:$G$1</c:f>
              <c:strCache>
                <c:ptCount val="6"/>
                <c:pt idx="0">
                  <c:v>小于</c:v>
                </c:pt>
                <c:pt idx="1">
                  <c:v>小于等于</c:v>
                </c:pt>
                <c:pt idx="2">
                  <c:v>大于</c:v>
                </c:pt>
                <c:pt idx="3">
                  <c:v>大于等于</c:v>
                </c:pt>
                <c:pt idx="4">
                  <c:v>等于</c:v>
                </c:pt>
                <c:pt idx="5">
                  <c:v>不等于</c:v>
                </c:pt>
              </c:strCache>
            </c:strRef>
          </c:cat>
          <c:val>
            <c:numRef>
              <c:f>Sheet1!$B$3:$G$3</c:f>
              <c:numCache>
                <c:formatCode>0%</c:formatCode>
                <c:ptCount val="6"/>
                <c:pt idx="0">
                  <c:v>0.34</c:v>
                </c:pt>
                <c:pt idx="1">
                  <c:v>0.44</c:v>
                </c:pt>
                <c:pt idx="2">
                  <c:v>0</c:v>
                </c:pt>
                <c:pt idx="3">
                  <c:v>0</c:v>
                </c:pt>
                <c:pt idx="4">
                  <c:v>0.16</c:v>
                </c:pt>
                <c:pt idx="5">
                  <c:v>0.05</c:v>
                </c:pt>
              </c:numCache>
            </c:numRef>
          </c:val>
          <c:extLst>
            <c:ext xmlns:c16="http://schemas.microsoft.com/office/drawing/2014/chart" uri="{C3380CC4-5D6E-409C-BE32-E72D297353CC}">
              <c16:uniqueId val="{00000001-B105-4895-B2BE-33763DFD474C}"/>
            </c:ext>
          </c:extLst>
        </c:ser>
        <c:dLbls>
          <c:showLegendKey val="0"/>
          <c:showVal val="0"/>
          <c:showCatName val="0"/>
          <c:showSerName val="0"/>
          <c:showPercent val="0"/>
          <c:showBubbleSize val="0"/>
        </c:dLbls>
        <c:gapWidth val="150"/>
        <c:axId val="178532736"/>
        <c:axId val="178534272"/>
      </c:barChart>
      <c:catAx>
        <c:axId val="178532736"/>
        <c:scaling>
          <c:orientation val="minMax"/>
        </c:scaling>
        <c:delete val="0"/>
        <c:axPos val="l"/>
        <c:numFmt formatCode="General" sourceLinked="1"/>
        <c:majorTickMark val="in"/>
        <c:minorTickMark val="none"/>
        <c:tickLblPos val="nextTo"/>
        <c:spPr>
          <a:ln w="5032">
            <a:solidFill>
              <a:srgbClr val="000000"/>
            </a:solidFill>
            <a:prstDash val="solid"/>
          </a:ln>
        </c:spPr>
        <c:txPr>
          <a:bodyPr rot="0" vert="horz"/>
          <a:lstStyle/>
          <a:p>
            <a:pPr>
              <a:defRPr sz="1902" b="0" i="0" u="none" strike="noStrike" baseline="0">
                <a:solidFill>
                  <a:srgbClr val="000000"/>
                </a:solidFill>
                <a:latin typeface="Times New Roman"/>
                <a:ea typeface="Times New Roman"/>
                <a:cs typeface="Times New Roman"/>
              </a:defRPr>
            </a:pPr>
            <a:endParaRPr lang="zh-CN"/>
          </a:p>
        </c:txPr>
        <c:crossAx val="178534272"/>
        <c:crosses val="autoZero"/>
        <c:auto val="0"/>
        <c:lblAlgn val="ctr"/>
        <c:lblOffset val="100"/>
        <c:tickLblSkip val="1"/>
        <c:tickMarkSkip val="1"/>
        <c:noMultiLvlLbl val="0"/>
      </c:catAx>
      <c:valAx>
        <c:axId val="178534272"/>
        <c:scaling>
          <c:orientation val="minMax"/>
        </c:scaling>
        <c:delete val="0"/>
        <c:axPos val="b"/>
        <c:numFmt formatCode="0%" sourceLinked="1"/>
        <c:majorTickMark val="in"/>
        <c:minorTickMark val="none"/>
        <c:tickLblPos val="nextTo"/>
        <c:spPr>
          <a:ln w="5032">
            <a:solidFill>
              <a:srgbClr val="000000"/>
            </a:solidFill>
            <a:prstDash val="solid"/>
          </a:ln>
        </c:spPr>
        <c:txPr>
          <a:bodyPr rot="0" vert="horz"/>
          <a:lstStyle/>
          <a:p>
            <a:pPr>
              <a:defRPr sz="1902" b="0" i="0" u="none" strike="noStrike" baseline="0">
                <a:solidFill>
                  <a:srgbClr val="000000"/>
                </a:solidFill>
                <a:latin typeface="Times New Roman"/>
                <a:ea typeface="Times New Roman"/>
                <a:cs typeface="Times New Roman"/>
              </a:defRPr>
            </a:pPr>
            <a:endParaRPr lang="zh-CN"/>
          </a:p>
        </c:txPr>
        <c:crossAx val="178532736"/>
        <c:crosses val="autoZero"/>
        <c:crossBetween val="between"/>
      </c:valAx>
      <c:spPr>
        <a:solidFill>
          <a:srgbClr val="FFFFFF"/>
        </a:solidFill>
        <a:ln w="20130">
          <a:solidFill>
            <a:srgbClr val="808080"/>
          </a:solidFill>
          <a:prstDash val="solid"/>
        </a:ln>
      </c:spPr>
    </c:plotArea>
    <c:legend>
      <c:legendPos val="r"/>
      <c:layout>
        <c:manualLayout>
          <c:xMode val="edge"/>
          <c:yMode val="edge"/>
          <c:x val="0.64485981308411977"/>
          <c:y val="3.8585209003215451E-2"/>
          <c:w val="0.31962616822430195"/>
          <c:h val="0.14708054112916741"/>
        </c:manualLayout>
      </c:layout>
      <c:overlay val="0"/>
      <c:spPr>
        <a:solidFill>
          <a:srgbClr val="FFFFFF"/>
        </a:solidFill>
        <a:ln w="5032">
          <a:solidFill>
            <a:schemeClr val="bg1"/>
          </a:solidFill>
          <a:prstDash val="solid"/>
        </a:ln>
      </c:spPr>
      <c:txPr>
        <a:bodyPr/>
        <a:lstStyle/>
        <a:p>
          <a:pPr>
            <a:defRPr sz="1744" b="0" i="0" u="none" strike="noStrike" baseline="0">
              <a:solidFill>
                <a:srgbClr val="000000"/>
              </a:solidFill>
              <a:latin typeface="Times New Roman"/>
              <a:ea typeface="Times New Roman"/>
              <a:cs typeface="Times New Roman"/>
            </a:defRPr>
          </a:pPr>
          <a:endParaRPr lang="zh-CN"/>
        </a:p>
      </c:txPr>
    </c:legend>
    <c:plotVisOnly val="1"/>
    <c:dispBlanksAs val="gap"/>
    <c:showDLblsOverMax val="0"/>
  </c:chart>
  <c:spPr>
    <a:solidFill>
      <a:srgbClr val="FFFFFF"/>
    </a:solidFill>
    <a:ln w="5032">
      <a:solidFill>
        <a:srgbClr val="000000"/>
      </a:solidFill>
      <a:prstDash val="solid"/>
    </a:ln>
    <a:effectLst>
      <a:outerShdw dist="35921" dir="2700000" algn="br">
        <a:srgbClr val="000000"/>
      </a:outerShdw>
    </a:effectLst>
  </c:spPr>
  <c:txPr>
    <a:bodyPr/>
    <a:lstStyle/>
    <a:p>
      <a:pPr>
        <a:defRPr sz="1427" b="0" i="0" u="none" strike="noStrike" baseline="0">
          <a:solidFill>
            <a:srgbClr val="000000"/>
          </a:solidFill>
          <a:latin typeface="Times New Roman"/>
          <a:ea typeface="Times New Roman"/>
          <a:cs typeface="Times New Roman"/>
        </a:defRPr>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分支/调用</c:v>
                </c:pt>
              </c:strCache>
            </c:strRef>
          </c:tx>
          <c:spPr>
            <a:solidFill>
              <a:schemeClr val="accent2">
                <a:lumMod val="40000"/>
                <a:lumOff val="60000"/>
              </a:schemeClr>
            </a:solidFill>
            <a:ln>
              <a:solidFill>
                <a:schemeClr val="bg1"/>
              </a:solidFill>
            </a:ln>
            <a:effectLst/>
          </c:spPr>
          <c:invertIfNegative val="0"/>
          <c:cat>
            <c:strRef>
              <c:f>Sheet1!$A$2:$A$9</c:f>
              <c:strCache>
                <c:ptCount val="8"/>
                <c:pt idx="0">
                  <c:v>mcf,level 0</c:v>
                </c:pt>
                <c:pt idx="1">
                  <c:v>mcf,level 1</c:v>
                </c:pt>
                <c:pt idx="2">
                  <c:v>mcf,level 2</c:v>
                </c:pt>
                <c:pt idx="3">
                  <c:v>mcf,level 3</c:v>
                </c:pt>
                <c:pt idx="4">
                  <c:v>lucas,level 0</c:v>
                </c:pt>
                <c:pt idx="5">
                  <c:v>lucas,level 1</c:v>
                </c:pt>
                <c:pt idx="6">
                  <c:v>lucas,level 2</c:v>
                </c:pt>
                <c:pt idx="7">
                  <c:v>lucas,level 3</c:v>
                </c:pt>
              </c:strCache>
            </c:strRef>
          </c:cat>
          <c:val>
            <c:numRef>
              <c:f>Sheet1!$B$2:$B$9</c:f>
              <c:numCache>
                <c:formatCode>0%</c:formatCode>
                <c:ptCount val="8"/>
                <c:pt idx="0">
                  <c:v>0.25</c:v>
                </c:pt>
                <c:pt idx="1">
                  <c:v>0.21000000000000021</c:v>
                </c:pt>
                <c:pt idx="2">
                  <c:v>0.18000000000000024</c:v>
                </c:pt>
                <c:pt idx="3">
                  <c:v>0.18000000000000024</c:v>
                </c:pt>
                <c:pt idx="4">
                  <c:v>0.11</c:v>
                </c:pt>
              </c:numCache>
            </c:numRef>
          </c:val>
          <c:extLst>
            <c:ext xmlns:c16="http://schemas.microsoft.com/office/drawing/2014/chart" uri="{C3380CC4-5D6E-409C-BE32-E72D297353CC}">
              <c16:uniqueId val="{00000000-3B52-48AC-839E-D878E80881B0}"/>
            </c:ext>
          </c:extLst>
        </c:ser>
        <c:ser>
          <c:idx val="1"/>
          <c:order val="1"/>
          <c:tx>
            <c:strRef>
              <c:f>Sheet1!$C$1</c:f>
              <c:strCache>
                <c:ptCount val="1"/>
                <c:pt idx="0">
                  <c:v>浮点ALU操作</c:v>
                </c:pt>
              </c:strCache>
            </c:strRef>
          </c:tx>
          <c:spPr>
            <a:solidFill>
              <a:schemeClr val="accent2">
                <a:lumMod val="50000"/>
              </a:schemeClr>
            </a:solidFill>
            <a:ln>
              <a:noFill/>
            </a:ln>
            <a:effectLst/>
          </c:spPr>
          <c:invertIfNegative val="0"/>
          <c:cat>
            <c:strRef>
              <c:f>Sheet1!$A$2:$A$9</c:f>
              <c:strCache>
                <c:ptCount val="8"/>
                <c:pt idx="0">
                  <c:v>mcf,level 0</c:v>
                </c:pt>
                <c:pt idx="1">
                  <c:v>mcf,level 1</c:v>
                </c:pt>
                <c:pt idx="2">
                  <c:v>mcf,level 2</c:v>
                </c:pt>
                <c:pt idx="3">
                  <c:v>mcf,level 3</c:v>
                </c:pt>
                <c:pt idx="4">
                  <c:v>lucas,level 0</c:v>
                </c:pt>
                <c:pt idx="5">
                  <c:v>lucas,level 1</c:v>
                </c:pt>
                <c:pt idx="6">
                  <c:v>lucas,level 2</c:v>
                </c:pt>
                <c:pt idx="7">
                  <c:v>lucas,level 3</c:v>
                </c:pt>
              </c:strCache>
            </c:strRef>
          </c:cat>
          <c:val>
            <c:numRef>
              <c:f>Sheet1!$C$2:$C$9</c:f>
              <c:numCache>
                <c:formatCode>General</c:formatCode>
                <c:ptCount val="8"/>
                <c:pt idx="4">
                  <c:v>8.0000000000000043E-2</c:v>
                </c:pt>
                <c:pt idx="5">
                  <c:v>8.0000000000000043E-2</c:v>
                </c:pt>
                <c:pt idx="6">
                  <c:v>8.0000000000000043E-2</c:v>
                </c:pt>
                <c:pt idx="7">
                  <c:v>8.0000000000000043E-2</c:v>
                </c:pt>
              </c:numCache>
            </c:numRef>
          </c:val>
          <c:extLst>
            <c:ext xmlns:c16="http://schemas.microsoft.com/office/drawing/2014/chart" uri="{C3380CC4-5D6E-409C-BE32-E72D297353CC}">
              <c16:uniqueId val="{00000001-3B52-48AC-839E-D878E80881B0}"/>
            </c:ext>
          </c:extLst>
        </c:ser>
        <c:ser>
          <c:idx val="2"/>
          <c:order val="2"/>
          <c:tx>
            <c:strRef>
              <c:f>Sheet1!$D$1</c:f>
              <c:strCache>
                <c:ptCount val="1"/>
                <c:pt idx="0">
                  <c:v>Loads-stores</c:v>
                </c:pt>
              </c:strCache>
            </c:strRef>
          </c:tx>
          <c:spPr>
            <a:solidFill>
              <a:schemeClr val="accent2">
                <a:lumMod val="75000"/>
              </a:schemeClr>
            </a:solidFill>
            <a:ln>
              <a:noFill/>
            </a:ln>
            <a:effectLst/>
          </c:spPr>
          <c:invertIfNegative val="0"/>
          <c:cat>
            <c:strRef>
              <c:f>Sheet1!$A$2:$A$9</c:f>
              <c:strCache>
                <c:ptCount val="8"/>
                <c:pt idx="0">
                  <c:v>mcf,level 0</c:v>
                </c:pt>
                <c:pt idx="1">
                  <c:v>mcf,level 1</c:v>
                </c:pt>
                <c:pt idx="2">
                  <c:v>mcf,level 2</c:v>
                </c:pt>
                <c:pt idx="3">
                  <c:v>mcf,level 3</c:v>
                </c:pt>
                <c:pt idx="4">
                  <c:v>lucas,level 0</c:v>
                </c:pt>
                <c:pt idx="5">
                  <c:v>lucas,level 1</c:v>
                </c:pt>
                <c:pt idx="6">
                  <c:v>lucas,level 2</c:v>
                </c:pt>
                <c:pt idx="7">
                  <c:v>lucas,level 3</c:v>
                </c:pt>
              </c:strCache>
            </c:strRef>
          </c:cat>
          <c:val>
            <c:numRef>
              <c:f>Sheet1!$D$2:$D$9</c:f>
              <c:numCache>
                <c:formatCode>0%</c:formatCode>
                <c:ptCount val="8"/>
                <c:pt idx="0">
                  <c:v>0.35000000000000031</c:v>
                </c:pt>
                <c:pt idx="1">
                  <c:v>0.26</c:v>
                </c:pt>
                <c:pt idx="2">
                  <c:v>0.24000000000000021</c:v>
                </c:pt>
                <c:pt idx="3">
                  <c:v>0.24000000000000021</c:v>
                </c:pt>
                <c:pt idx="4">
                  <c:v>0.46</c:v>
                </c:pt>
                <c:pt idx="5">
                  <c:v>0.1</c:v>
                </c:pt>
                <c:pt idx="6">
                  <c:v>2.0000000000000011E-2</c:v>
                </c:pt>
                <c:pt idx="7">
                  <c:v>1.0000000000000005E-2</c:v>
                </c:pt>
              </c:numCache>
            </c:numRef>
          </c:val>
          <c:extLst>
            <c:ext xmlns:c16="http://schemas.microsoft.com/office/drawing/2014/chart" uri="{C3380CC4-5D6E-409C-BE32-E72D297353CC}">
              <c16:uniqueId val="{00000002-3B52-48AC-839E-D878E80881B0}"/>
            </c:ext>
          </c:extLst>
        </c:ser>
        <c:ser>
          <c:idx val="3"/>
          <c:order val="3"/>
          <c:tx>
            <c:strRef>
              <c:f>Sheet1!$E$1</c:f>
              <c:strCache>
                <c:ptCount val="1"/>
                <c:pt idx="0">
                  <c:v>定点ALU操作</c:v>
                </c:pt>
              </c:strCache>
            </c:strRef>
          </c:tx>
          <c:spPr>
            <a:solidFill>
              <a:schemeClr val="accent3">
                <a:lumMod val="65000"/>
              </a:schemeClr>
            </a:solidFill>
            <a:ln>
              <a:noFill/>
            </a:ln>
            <a:effectLst/>
          </c:spPr>
          <c:invertIfNegative val="0"/>
          <c:cat>
            <c:strRef>
              <c:f>Sheet1!$A$2:$A$9</c:f>
              <c:strCache>
                <c:ptCount val="8"/>
                <c:pt idx="0">
                  <c:v>mcf,level 0</c:v>
                </c:pt>
                <c:pt idx="1">
                  <c:v>mcf,level 1</c:v>
                </c:pt>
                <c:pt idx="2">
                  <c:v>mcf,level 2</c:v>
                </c:pt>
                <c:pt idx="3">
                  <c:v>mcf,level 3</c:v>
                </c:pt>
                <c:pt idx="4">
                  <c:v>lucas,level 0</c:v>
                </c:pt>
                <c:pt idx="5">
                  <c:v>lucas,level 1</c:v>
                </c:pt>
                <c:pt idx="6">
                  <c:v>lucas,level 2</c:v>
                </c:pt>
                <c:pt idx="7">
                  <c:v>lucas,level 3</c:v>
                </c:pt>
              </c:strCache>
            </c:strRef>
          </c:cat>
          <c:val>
            <c:numRef>
              <c:f>Sheet1!$E$2:$E$9</c:f>
              <c:numCache>
                <c:formatCode>0%</c:formatCode>
                <c:ptCount val="8"/>
                <c:pt idx="0">
                  <c:v>0.4</c:v>
                </c:pt>
                <c:pt idx="1">
                  <c:v>0.37000000000000038</c:v>
                </c:pt>
                <c:pt idx="2">
                  <c:v>0.34</c:v>
                </c:pt>
                <c:pt idx="3">
                  <c:v>0.34</c:v>
                </c:pt>
                <c:pt idx="4">
                  <c:v>0.35000000000000031</c:v>
                </c:pt>
                <c:pt idx="5">
                  <c:v>3.0000000000000002E-2</c:v>
                </c:pt>
                <c:pt idx="6">
                  <c:v>2.0000000000000011E-2</c:v>
                </c:pt>
                <c:pt idx="7">
                  <c:v>2.0000000000000011E-2</c:v>
                </c:pt>
              </c:numCache>
            </c:numRef>
          </c:val>
          <c:extLst>
            <c:ext xmlns:c16="http://schemas.microsoft.com/office/drawing/2014/chart" uri="{C3380CC4-5D6E-409C-BE32-E72D297353CC}">
              <c16:uniqueId val="{00000003-3B52-48AC-839E-D878E80881B0}"/>
            </c:ext>
          </c:extLst>
        </c:ser>
        <c:dLbls>
          <c:showLegendKey val="0"/>
          <c:showVal val="0"/>
          <c:showCatName val="0"/>
          <c:showSerName val="0"/>
          <c:showPercent val="0"/>
          <c:showBubbleSize val="0"/>
        </c:dLbls>
        <c:gapWidth val="150"/>
        <c:overlap val="100"/>
        <c:axId val="182550912"/>
        <c:axId val="182552832"/>
      </c:barChart>
      <c:catAx>
        <c:axId val="182550912"/>
        <c:scaling>
          <c:orientation val="minMax"/>
        </c:scaling>
        <c:delete val="0"/>
        <c:axPos val="l"/>
        <c:title>
          <c:tx>
            <c:rich>
              <a:bodyPr rot="0" spcFirstLastPara="1" vertOverflow="ellipsis" wrap="square" anchor="ctr" anchorCtr="1"/>
              <a:lstStyle/>
              <a:p>
                <a:pPr algn="l">
                  <a:defRPr sz="1330" b="0" i="0" u="none" strike="noStrike" kern="1200" baseline="0">
                    <a:solidFill>
                      <a:schemeClr val="tx1"/>
                    </a:solidFill>
                    <a:latin typeface="+mn-lt"/>
                    <a:ea typeface="+mn-ea"/>
                    <a:cs typeface="+mn-cs"/>
                  </a:defRPr>
                </a:pPr>
                <a:r>
                  <a:rPr lang="zh-CN" dirty="0"/>
                  <a:t>程序，编译器</a:t>
                </a:r>
                <a:endParaRPr lang="en-US" altLang="zh-CN" dirty="0"/>
              </a:p>
              <a:p>
                <a:pPr algn="l">
                  <a:defRPr sz="1330" b="0" i="0" u="none" strike="noStrike" kern="1200" baseline="0">
                    <a:solidFill>
                      <a:schemeClr val="tx1"/>
                    </a:solidFill>
                    <a:latin typeface="+mn-lt"/>
                    <a:ea typeface="+mn-ea"/>
                    <a:cs typeface="+mn-cs"/>
                  </a:defRPr>
                </a:pPr>
                <a:r>
                  <a:rPr lang="zh-CN" dirty="0"/>
                  <a:t>优化级别</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zh-CN"/>
          </a:p>
        </c:txPr>
        <c:crossAx val="182552832"/>
        <c:crosses val="autoZero"/>
        <c:auto val="1"/>
        <c:lblAlgn val="ctr"/>
        <c:lblOffset val="100"/>
        <c:noMultiLvlLbl val="0"/>
      </c:catAx>
      <c:valAx>
        <c:axId val="18255283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solidFill>
                    <a:latin typeface="+mn-lt"/>
                    <a:ea typeface="+mn-ea"/>
                    <a:cs typeface="+mn-cs"/>
                  </a:defRPr>
                </a:pPr>
                <a:r>
                  <a:rPr lang="zh-CN"/>
                  <a:t>未优化执行的指令比例</a:t>
                </a:r>
              </a:p>
            </c:rich>
          </c:tx>
          <c:overlay val="0"/>
          <c:spPr>
            <a:noFill/>
            <a:ln>
              <a:noFill/>
            </a:ln>
            <a:effectLst/>
          </c:spPr>
        </c:title>
        <c:numFmt formatCode="0%" sourceLinked="1"/>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zh-CN"/>
          </a:p>
        </c:txPr>
        <c:crossAx val="182550912"/>
        <c:crosses val="autoZero"/>
        <c:crossBetween val="between"/>
      </c:valAx>
      <c:spPr>
        <a:noFill/>
        <a:ln>
          <a:noFill/>
        </a:ln>
        <a:effectLst/>
      </c:spPr>
    </c:plotArea>
    <c:legend>
      <c:legendPos val="t"/>
      <c:layout>
        <c:manualLayout>
          <c:xMode val="edge"/>
          <c:yMode val="edge"/>
          <c:x val="0.68682841081604962"/>
          <c:y val="0.12938210047839671"/>
          <c:w val="0.17803798659205883"/>
          <c:h val="0.2351136811023633"/>
        </c:manualLayout>
      </c:layout>
      <c:overlay val="0"/>
      <c:spPr>
        <a:noFill/>
        <a:ln w="25400">
          <a:solidFill>
            <a:schemeClr val="tx1"/>
          </a:solid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zh-CN"/>
        </a:p>
      </c:txPr>
    </c:legend>
    <c:plotVisOnly val="1"/>
    <c:dispBlanksAs val="gap"/>
    <c:showDLblsOverMax val="0"/>
  </c:chart>
  <c:spPr>
    <a:solidFill>
      <a:schemeClr val="accent3"/>
    </a:solidFill>
    <a:ln>
      <a:noFill/>
    </a:ln>
    <a:effectLst/>
  </c:spPr>
  <c:txPr>
    <a:bodyPr/>
    <a:lstStyle/>
    <a:p>
      <a:pPr>
        <a:defRPr>
          <a:solidFill>
            <a:schemeClr val="tx1"/>
          </a:solidFill>
        </a:defRPr>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865977690288667"/>
          <c:y val="4.0624999999999988E-2"/>
          <c:w val="0.76612155511811431"/>
          <c:h val="0.80209448818897866"/>
        </c:manualLayout>
      </c:layout>
      <c:barChart>
        <c:barDir val="bar"/>
        <c:grouping val="clustered"/>
        <c:varyColors val="0"/>
        <c:ser>
          <c:idx val="3"/>
          <c:order val="0"/>
          <c:tx>
            <c:strRef>
              <c:f>Sheet1!$E$1</c:f>
              <c:strCache>
                <c:ptCount val="1"/>
                <c:pt idx="0">
                  <c:v>perl</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字节(8位)</c:v>
                </c:pt>
                <c:pt idx="1">
                  <c:v>半字(16位)</c:v>
                </c:pt>
                <c:pt idx="2">
                  <c:v>字(32位)</c:v>
                </c:pt>
                <c:pt idx="3">
                  <c:v>双字(64位)</c:v>
                </c:pt>
              </c:strCache>
            </c:strRef>
          </c:cat>
          <c:val>
            <c:numRef>
              <c:f>Sheet1!$E$2:$E$5</c:f>
              <c:numCache>
                <c:formatCode>0%</c:formatCode>
                <c:ptCount val="4"/>
                <c:pt idx="0">
                  <c:v>0.18</c:v>
                </c:pt>
                <c:pt idx="1">
                  <c:v>0.03</c:v>
                </c:pt>
                <c:pt idx="2">
                  <c:v>0.18</c:v>
                </c:pt>
                <c:pt idx="3">
                  <c:v>0.62</c:v>
                </c:pt>
              </c:numCache>
            </c:numRef>
          </c:val>
          <c:extLst>
            <c:ext xmlns:c16="http://schemas.microsoft.com/office/drawing/2014/chart" uri="{C3380CC4-5D6E-409C-BE32-E72D297353CC}">
              <c16:uniqueId val="{00000000-08BF-43DC-BC4A-4E954D03EBC3}"/>
            </c:ext>
          </c:extLst>
        </c:ser>
        <c:ser>
          <c:idx val="2"/>
          <c:order val="1"/>
          <c:tx>
            <c:strRef>
              <c:f>Sheet1!$D$1</c:f>
              <c:strCache>
                <c:ptCount val="1"/>
                <c:pt idx="0">
                  <c:v>gzip</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字节(8位)</c:v>
                </c:pt>
                <c:pt idx="1">
                  <c:v>半字(16位)</c:v>
                </c:pt>
                <c:pt idx="2">
                  <c:v>字(32位)</c:v>
                </c:pt>
                <c:pt idx="3">
                  <c:v>双字(64位)</c:v>
                </c:pt>
              </c:strCache>
            </c:strRef>
          </c:cat>
          <c:val>
            <c:numRef>
              <c:f>Sheet1!$D$2:$D$5</c:f>
              <c:numCache>
                <c:formatCode>0%</c:formatCode>
                <c:ptCount val="4"/>
                <c:pt idx="0">
                  <c:v>0.22</c:v>
                </c:pt>
                <c:pt idx="1">
                  <c:v>0.19</c:v>
                </c:pt>
                <c:pt idx="2">
                  <c:v>0.28000000000000003</c:v>
                </c:pt>
                <c:pt idx="3">
                  <c:v>0.31</c:v>
                </c:pt>
              </c:numCache>
            </c:numRef>
          </c:val>
          <c:extLst>
            <c:ext xmlns:c16="http://schemas.microsoft.com/office/drawing/2014/chart" uri="{C3380CC4-5D6E-409C-BE32-E72D297353CC}">
              <c16:uniqueId val="{00000001-08BF-43DC-BC4A-4E954D03EBC3}"/>
            </c:ext>
          </c:extLst>
        </c:ser>
        <c:ser>
          <c:idx val="1"/>
          <c:order val="2"/>
          <c:tx>
            <c:strRef>
              <c:f>Sheet1!$C$1</c:f>
              <c:strCache>
                <c:ptCount val="1"/>
                <c:pt idx="0">
                  <c:v>equake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字节(8位)</c:v>
                </c:pt>
                <c:pt idx="1">
                  <c:v>半字(16位)</c:v>
                </c:pt>
                <c:pt idx="2">
                  <c:v>字(32位)</c:v>
                </c:pt>
                <c:pt idx="3">
                  <c:v>双字(64位)</c:v>
                </c:pt>
              </c:strCache>
            </c:strRef>
          </c:cat>
          <c:val>
            <c:numRef>
              <c:f>Sheet1!$C$2:$C$5</c:f>
              <c:numCache>
                <c:formatCode>0%</c:formatCode>
                <c:ptCount val="4"/>
                <c:pt idx="0">
                  <c:v>0</c:v>
                </c:pt>
                <c:pt idx="1">
                  <c:v>0</c:v>
                </c:pt>
                <c:pt idx="2">
                  <c:v>0.06</c:v>
                </c:pt>
                <c:pt idx="3">
                  <c:v>0.94</c:v>
                </c:pt>
              </c:numCache>
            </c:numRef>
          </c:val>
          <c:extLst>
            <c:ext xmlns:c16="http://schemas.microsoft.com/office/drawing/2014/chart" uri="{C3380CC4-5D6E-409C-BE32-E72D297353CC}">
              <c16:uniqueId val="{00000002-08BF-43DC-BC4A-4E954D03EBC3}"/>
            </c:ext>
          </c:extLst>
        </c:ser>
        <c:ser>
          <c:idx val="0"/>
          <c:order val="3"/>
          <c:tx>
            <c:strRef>
              <c:f>Sheet1!$B$1</c:f>
              <c:strCache>
                <c:ptCount val="1"/>
                <c:pt idx="0">
                  <c:v>applu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字节(8位)</c:v>
                </c:pt>
                <c:pt idx="1">
                  <c:v>半字(16位)</c:v>
                </c:pt>
                <c:pt idx="2">
                  <c:v>字(32位)</c:v>
                </c:pt>
                <c:pt idx="3">
                  <c:v>双字(64位)</c:v>
                </c:pt>
              </c:strCache>
            </c:strRef>
          </c:cat>
          <c:val>
            <c:numRef>
              <c:f>Sheet1!$B$2:$B$5</c:f>
              <c:numCache>
                <c:formatCode>0%</c:formatCode>
                <c:ptCount val="4"/>
                <c:pt idx="0">
                  <c:v>0</c:v>
                </c:pt>
                <c:pt idx="1">
                  <c:v>0</c:v>
                </c:pt>
                <c:pt idx="2">
                  <c:v>0.4</c:v>
                </c:pt>
                <c:pt idx="3">
                  <c:v>0.6</c:v>
                </c:pt>
              </c:numCache>
            </c:numRef>
          </c:val>
          <c:extLst>
            <c:ext xmlns:c16="http://schemas.microsoft.com/office/drawing/2014/chart" uri="{C3380CC4-5D6E-409C-BE32-E72D297353CC}">
              <c16:uniqueId val="{00000003-08BF-43DC-BC4A-4E954D03EBC3}"/>
            </c:ext>
          </c:extLst>
        </c:ser>
        <c:dLbls>
          <c:showLegendKey val="0"/>
          <c:showVal val="1"/>
          <c:showCatName val="0"/>
          <c:showSerName val="0"/>
          <c:showPercent val="0"/>
          <c:showBubbleSize val="0"/>
        </c:dLbls>
        <c:gapWidth val="182"/>
        <c:axId val="183179136"/>
        <c:axId val="183180672"/>
      </c:barChart>
      <c:dateAx>
        <c:axId val="183179136"/>
        <c:scaling>
          <c:orientation val="minMax"/>
        </c:scaling>
        <c:delete val="0"/>
        <c:axPos val="l"/>
        <c:numFmt formatCode="General" sourceLinked="1"/>
        <c:majorTickMark val="in"/>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3180672"/>
        <c:crosses val="autoZero"/>
        <c:auto val="0"/>
        <c:lblOffset val="100"/>
        <c:baseTimeUnit val="days"/>
      </c:dateAx>
      <c:valAx>
        <c:axId val="183180672"/>
        <c:scaling>
          <c:orientation val="minMax"/>
        </c:scaling>
        <c:delete val="0"/>
        <c:axPos val="b"/>
        <c:numFmt formatCode="0%" sourceLinked="1"/>
        <c:majorTickMark val="in"/>
        <c:minorTickMark val="none"/>
        <c:tickLblPos val="nextTo"/>
        <c:spPr>
          <a:noFill/>
          <a:ln w="25400">
            <a:solidFill>
              <a:schemeClr val="tx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3179136"/>
        <c:crosses val="autoZero"/>
        <c:crossBetween val="between"/>
      </c:valAx>
      <c:spPr>
        <a:solidFill>
          <a:schemeClr val="bg1"/>
        </a:solidFill>
        <a:ln>
          <a:noFill/>
        </a:ln>
        <a:effectLst/>
      </c:spPr>
    </c:plotArea>
    <c:legend>
      <c:legendPos val="b"/>
      <c:layout>
        <c:manualLayout>
          <c:xMode val="edge"/>
          <c:yMode val="edge"/>
          <c:x val="0.81255135697710734"/>
          <c:y val="0.26639010596045093"/>
          <c:w val="0.10425558061682873"/>
          <c:h val="0.3919707706088237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D4015F-784C-4BA7-8A10-70C57EA7536E}" type="datetimeFigureOut">
              <a:rPr lang="zh-CN" altLang="en-US" smtClean="0"/>
              <a:pPr/>
              <a:t>2024/9/19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67C1AD-A6EE-46E6-A593-9DCA114D7FCB}" type="slidenum">
              <a:rPr lang="zh-CN" altLang="en-US" smtClean="0"/>
              <a:pPr/>
              <a:t>‹#›</a:t>
            </a:fld>
            <a:endParaRPr lang="zh-CN" altLang="en-US"/>
          </a:p>
        </p:txBody>
      </p:sp>
    </p:spTree>
    <p:extLst>
      <p:ext uri="{BB962C8B-B14F-4D97-AF65-F5344CB8AC3E}">
        <p14:creationId xmlns:p14="http://schemas.microsoft.com/office/powerpoint/2010/main" val="2814280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8A947D88-9481-43E0-8F16-56507113B4E2}" type="datetimeFigureOut">
              <a:rPr lang="zh-CN" altLang="en-US"/>
              <a:pPr>
                <a:defRPr/>
              </a:pPr>
              <a:t>2024/9/19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87C3A349-E91E-4B2A-BA0F-534E6256F94A}" type="slidenum">
              <a:rPr lang="zh-CN" altLang="en-US"/>
              <a:pPr>
                <a:defRPr/>
              </a:pPr>
              <a:t>‹#›</a:t>
            </a:fld>
            <a:endParaRPr lang="zh-CN" altLang="en-US"/>
          </a:p>
        </p:txBody>
      </p:sp>
    </p:spTree>
    <p:extLst>
      <p:ext uri="{BB962C8B-B14F-4D97-AF65-F5344CB8AC3E}">
        <p14:creationId xmlns:p14="http://schemas.microsoft.com/office/powerpoint/2010/main" val="12177967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fld id="{8897AFA4-684F-41A1-BD2E-BCACD586E1E1}" type="slidenum">
              <a:rPr lang="zh-CN" altLang="en-US" sz="1200" smtClean="0"/>
              <a:pPr/>
              <a:t>2</a:t>
            </a:fld>
            <a:endParaRPr lang="zh-CN" altLang="en-US" sz="1200"/>
          </a:p>
        </p:txBody>
      </p:sp>
    </p:spTree>
    <p:extLst>
      <p:ext uri="{BB962C8B-B14F-4D97-AF65-F5344CB8AC3E}">
        <p14:creationId xmlns:p14="http://schemas.microsoft.com/office/powerpoint/2010/main" val="307847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fld id="{8897AFA4-684F-41A1-BD2E-BCACD586E1E1}" type="slidenum">
              <a:rPr lang="zh-CN" altLang="en-US" sz="1200" smtClean="0"/>
              <a:pPr/>
              <a:t>12</a:t>
            </a:fld>
            <a:endParaRPr lang="zh-CN" altLang="en-US" sz="1200"/>
          </a:p>
        </p:txBody>
      </p:sp>
    </p:spTree>
    <p:extLst>
      <p:ext uri="{BB962C8B-B14F-4D97-AF65-F5344CB8AC3E}">
        <p14:creationId xmlns:p14="http://schemas.microsoft.com/office/powerpoint/2010/main" val="1429855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fld id="{8897AFA4-684F-41A1-BD2E-BCACD586E1E1}" type="slidenum">
              <a:rPr lang="zh-CN" altLang="en-US" sz="1200" smtClean="0"/>
              <a:pPr/>
              <a:t>15</a:t>
            </a:fld>
            <a:endParaRPr lang="zh-CN" altLang="en-US" sz="1200"/>
          </a:p>
        </p:txBody>
      </p:sp>
    </p:spTree>
    <p:extLst>
      <p:ext uri="{BB962C8B-B14F-4D97-AF65-F5344CB8AC3E}">
        <p14:creationId xmlns:p14="http://schemas.microsoft.com/office/powerpoint/2010/main" val="2318387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24</a:t>
            </a:fld>
            <a:endParaRPr lang="zh-CN" altLang="en-US"/>
          </a:p>
        </p:txBody>
      </p:sp>
    </p:spTree>
    <p:extLst>
      <p:ext uri="{BB962C8B-B14F-4D97-AF65-F5344CB8AC3E}">
        <p14:creationId xmlns:p14="http://schemas.microsoft.com/office/powerpoint/2010/main" val="2964271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27</a:t>
            </a:fld>
            <a:endParaRPr lang="zh-CN" altLang="en-US"/>
          </a:p>
        </p:txBody>
      </p:sp>
    </p:spTree>
    <p:extLst>
      <p:ext uri="{BB962C8B-B14F-4D97-AF65-F5344CB8AC3E}">
        <p14:creationId xmlns:p14="http://schemas.microsoft.com/office/powerpoint/2010/main" val="1305364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28</a:t>
            </a:fld>
            <a:endParaRPr lang="zh-CN" altLang="en-US"/>
          </a:p>
        </p:txBody>
      </p:sp>
    </p:spTree>
    <p:extLst>
      <p:ext uri="{BB962C8B-B14F-4D97-AF65-F5344CB8AC3E}">
        <p14:creationId xmlns:p14="http://schemas.microsoft.com/office/powerpoint/2010/main" val="3784329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29</a:t>
            </a:fld>
            <a:endParaRPr lang="zh-CN" altLang="en-US"/>
          </a:p>
        </p:txBody>
      </p:sp>
    </p:spTree>
    <p:extLst>
      <p:ext uri="{BB962C8B-B14F-4D97-AF65-F5344CB8AC3E}">
        <p14:creationId xmlns:p14="http://schemas.microsoft.com/office/powerpoint/2010/main" val="2086730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30</a:t>
            </a:fld>
            <a:endParaRPr lang="zh-CN" altLang="en-US"/>
          </a:p>
        </p:txBody>
      </p:sp>
    </p:spTree>
    <p:extLst>
      <p:ext uri="{BB962C8B-B14F-4D97-AF65-F5344CB8AC3E}">
        <p14:creationId xmlns:p14="http://schemas.microsoft.com/office/powerpoint/2010/main" val="2574414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31</a:t>
            </a:fld>
            <a:endParaRPr lang="zh-CN" altLang="en-US"/>
          </a:p>
        </p:txBody>
      </p:sp>
    </p:spTree>
    <p:extLst>
      <p:ext uri="{BB962C8B-B14F-4D97-AF65-F5344CB8AC3E}">
        <p14:creationId xmlns:p14="http://schemas.microsoft.com/office/powerpoint/2010/main" val="2475561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32</a:t>
            </a:fld>
            <a:endParaRPr lang="zh-CN" altLang="en-US"/>
          </a:p>
        </p:txBody>
      </p:sp>
    </p:spTree>
    <p:extLst>
      <p:ext uri="{BB962C8B-B14F-4D97-AF65-F5344CB8AC3E}">
        <p14:creationId xmlns:p14="http://schemas.microsoft.com/office/powerpoint/2010/main" val="1323243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33</a:t>
            </a:fld>
            <a:endParaRPr lang="zh-CN" altLang="en-US"/>
          </a:p>
        </p:txBody>
      </p:sp>
    </p:spTree>
    <p:extLst>
      <p:ext uri="{BB962C8B-B14F-4D97-AF65-F5344CB8AC3E}">
        <p14:creationId xmlns:p14="http://schemas.microsoft.com/office/powerpoint/2010/main" val="3114576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fld id="{8897AFA4-684F-41A1-BD2E-BCACD586E1E1}" type="slidenum">
              <a:rPr lang="zh-CN" altLang="en-US" sz="1200" smtClean="0"/>
              <a:pPr/>
              <a:t>3</a:t>
            </a:fld>
            <a:endParaRPr lang="zh-CN" altLang="en-US" sz="1200"/>
          </a:p>
        </p:txBody>
      </p:sp>
    </p:spTree>
    <p:extLst>
      <p:ext uri="{BB962C8B-B14F-4D97-AF65-F5344CB8AC3E}">
        <p14:creationId xmlns:p14="http://schemas.microsoft.com/office/powerpoint/2010/main" val="2897861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34</a:t>
            </a:fld>
            <a:endParaRPr lang="zh-CN" altLang="en-US"/>
          </a:p>
        </p:txBody>
      </p:sp>
    </p:spTree>
    <p:extLst>
      <p:ext uri="{BB962C8B-B14F-4D97-AF65-F5344CB8AC3E}">
        <p14:creationId xmlns:p14="http://schemas.microsoft.com/office/powerpoint/2010/main" val="3114576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35</a:t>
            </a:fld>
            <a:endParaRPr lang="zh-CN" altLang="en-US"/>
          </a:p>
        </p:txBody>
      </p:sp>
    </p:spTree>
    <p:extLst>
      <p:ext uri="{BB962C8B-B14F-4D97-AF65-F5344CB8AC3E}">
        <p14:creationId xmlns:p14="http://schemas.microsoft.com/office/powerpoint/2010/main" val="6491100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36</a:t>
            </a:fld>
            <a:endParaRPr lang="zh-CN" altLang="en-US"/>
          </a:p>
        </p:txBody>
      </p:sp>
    </p:spTree>
    <p:extLst>
      <p:ext uri="{BB962C8B-B14F-4D97-AF65-F5344CB8AC3E}">
        <p14:creationId xmlns:p14="http://schemas.microsoft.com/office/powerpoint/2010/main" val="39713160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37</a:t>
            </a:fld>
            <a:endParaRPr lang="zh-CN" altLang="en-US"/>
          </a:p>
        </p:txBody>
      </p:sp>
    </p:spTree>
    <p:extLst>
      <p:ext uri="{BB962C8B-B14F-4D97-AF65-F5344CB8AC3E}">
        <p14:creationId xmlns:p14="http://schemas.microsoft.com/office/powerpoint/2010/main" val="1333831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40</a:t>
            </a:fld>
            <a:endParaRPr lang="zh-CN" altLang="en-US"/>
          </a:p>
        </p:txBody>
      </p:sp>
    </p:spTree>
    <p:extLst>
      <p:ext uri="{BB962C8B-B14F-4D97-AF65-F5344CB8AC3E}">
        <p14:creationId xmlns:p14="http://schemas.microsoft.com/office/powerpoint/2010/main" val="2480112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41</a:t>
            </a:fld>
            <a:endParaRPr lang="zh-CN" altLang="en-US"/>
          </a:p>
        </p:txBody>
      </p:sp>
    </p:spTree>
    <p:extLst>
      <p:ext uri="{BB962C8B-B14F-4D97-AF65-F5344CB8AC3E}">
        <p14:creationId xmlns:p14="http://schemas.microsoft.com/office/powerpoint/2010/main" val="23406696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43</a:t>
            </a:fld>
            <a:endParaRPr lang="zh-CN" altLang="en-US"/>
          </a:p>
        </p:txBody>
      </p:sp>
    </p:spTree>
    <p:extLst>
      <p:ext uri="{BB962C8B-B14F-4D97-AF65-F5344CB8AC3E}">
        <p14:creationId xmlns:p14="http://schemas.microsoft.com/office/powerpoint/2010/main" val="36537185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44</a:t>
            </a:fld>
            <a:endParaRPr lang="zh-CN" altLang="en-US"/>
          </a:p>
        </p:txBody>
      </p:sp>
    </p:spTree>
    <p:extLst>
      <p:ext uri="{BB962C8B-B14F-4D97-AF65-F5344CB8AC3E}">
        <p14:creationId xmlns:p14="http://schemas.microsoft.com/office/powerpoint/2010/main" val="29914084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45</a:t>
            </a:fld>
            <a:endParaRPr lang="zh-CN" altLang="en-US"/>
          </a:p>
        </p:txBody>
      </p:sp>
    </p:spTree>
    <p:extLst>
      <p:ext uri="{BB962C8B-B14F-4D97-AF65-F5344CB8AC3E}">
        <p14:creationId xmlns:p14="http://schemas.microsoft.com/office/powerpoint/2010/main" val="3181512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46</a:t>
            </a:fld>
            <a:endParaRPr lang="zh-CN" altLang="en-US"/>
          </a:p>
        </p:txBody>
      </p:sp>
    </p:spTree>
    <p:extLst>
      <p:ext uri="{BB962C8B-B14F-4D97-AF65-F5344CB8AC3E}">
        <p14:creationId xmlns:p14="http://schemas.microsoft.com/office/powerpoint/2010/main" val="4116745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fld id="{8897AFA4-684F-41A1-BD2E-BCACD586E1E1}" type="slidenum">
              <a:rPr lang="zh-CN" altLang="en-US" sz="1200" smtClean="0"/>
              <a:pPr/>
              <a:t>4</a:t>
            </a:fld>
            <a:endParaRPr lang="zh-CN" altLang="en-US" sz="1200"/>
          </a:p>
        </p:txBody>
      </p:sp>
    </p:spTree>
    <p:extLst>
      <p:ext uri="{BB962C8B-B14F-4D97-AF65-F5344CB8AC3E}">
        <p14:creationId xmlns:p14="http://schemas.microsoft.com/office/powerpoint/2010/main" val="3078478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47</a:t>
            </a:fld>
            <a:endParaRPr lang="zh-CN" altLang="en-US"/>
          </a:p>
        </p:txBody>
      </p:sp>
    </p:spTree>
    <p:extLst>
      <p:ext uri="{BB962C8B-B14F-4D97-AF65-F5344CB8AC3E}">
        <p14:creationId xmlns:p14="http://schemas.microsoft.com/office/powerpoint/2010/main" val="15969664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48</a:t>
            </a:fld>
            <a:endParaRPr lang="zh-CN" altLang="en-US"/>
          </a:p>
        </p:txBody>
      </p:sp>
    </p:spTree>
    <p:extLst>
      <p:ext uri="{BB962C8B-B14F-4D97-AF65-F5344CB8AC3E}">
        <p14:creationId xmlns:p14="http://schemas.microsoft.com/office/powerpoint/2010/main" val="17705594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49</a:t>
            </a:fld>
            <a:endParaRPr lang="zh-CN" altLang="en-US"/>
          </a:p>
        </p:txBody>
      </p:sp>
    </p:spTree>
    <p:extLst>
      <p:ext uri="{BB962C8B-B14F-4D97-AF65-F5344CB8AC3E}">
        <p14:creationId xmlns:p14="http://schemas.microsoft.com/office/powerpoint/2010/main" val="37706602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50</a:t>
            </a:fld>
            <a:endParaRPr lang="zh-CN" altLang="en-US"/>
          </a:p>
        </p:txBody>
      </p:sp>
    </p:spTree>
    <p:extLst>
      <p:ext uri="{BB962C8B-B14F-4D97-AF65-F5344CB8AC3E}">
        <p14:creationId xmlns:p14="http://schemas.microsoft.com/office/powerpoint/2010/main" val="35150900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51</a:t>
            </a:fld>
            <a:endParaRPr lang="zh-CN" altLang="en-US"/>
          </a:p>
        </p:txBody>
      </p:sp>
    </p:spTree>
    <p:extLst>
      <p:ext uri="{BB962C8B-B14F-4D97-AF65-F5344CB8AC3E}">
        <p14:creationId xmlns:p14="http://schemas.microsoft.com/office/powerpoint/2010/main" val="3960891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52</a:t>
            </a:fld>
            <a:endParaRPr lang="zh-CN" altLang="en-US"/>
          </a:p>
        </p:txBody>
      </p:sp>
    </p:spTree>
    <p:extLst>
      <p:ext uri="{BB962C8B-B14F-4D97-AF65-F5344CB8AC3E}">
        <p14:creationId xmlns:p14="http://schemas.microsoft.com/office/powerpoint/2010/main" val="1491510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53</a:t>
            </a:fld>
            <a:endParaRPr lang="zh-CN" altLang="en-US"/>
          </a:p>
        </p:txBody>
      </p:sp>
    </p:spTree>
    <p:extLst>
      <p:ext uri="{BB962C8B-B14F-4D97-AF65-F5344CB8AC3E}">
        <p14:creationId xmlns:p14="http://schemas.microsoft.com/office/powerpoint/2010/main" val="1491510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54</a:t>
            </a:fld>
            <a:endParaRPr lang="zh-CN" altLang="en-US"/>
          </a:p>
        </p:txBody>
      </p:sp>
    </p:spTree>
    <p:extLst>
      <p:ext uri="{BB962C8B-B14F-4D97-AF65-F5344CB8AC3E}">
        <p14:creationId xmlns:p14="http://schemas.microsoft.com/office/powerpoint/2010/main" val="14817608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55</a:t>
            </a:fld>
            <a:endParaRPr lang="zh-CN" altLang="en-US"/>
          </a:p>
        </p:txBody>
      </p:sp>
    </p:spTree>
    <p:extLst>
      <p:ext uri="{BB962C8B-B14F-4D97-AF65-F5344CB8AC3E}">
        <p14:creationId xmlns:p14="http://schemas.microsoft.com/office/powerpoint/2010/main" val="34225970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56</a:t>
            </a:fld>
            <a:endParaRPr lang="zh-CN" altLang="en-US"/>
          </a:p>
        </p:txBody>
      </p:sp>
    </p:spTree>
    <p:extLst>
      <p:ext uri="{BB962C8B-B14F-4D97-AF65-F5344CB8AC3E}">
        <p14:creationId xmlns:p14="http://schemas.microsoft.com/office/powerpoint/2010/main" val="1481760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fld id="{8897AFA4-684F-41A1-BD2E-BCACD586E1E1}" type="slidenum">
              <a:rPr lang="zh-CN" altLang="en-US" sz="1200" smtClean="0"/>
              <a:pPr/>
              <a:t>5</a:t>
            </a:fld>
            <a:endParaRPr lang="zh-CN" altLang="en-US" sz="1200"/>
          </a:p>
        </p:txBody>
      </p:sp>
    </p:spTree>
    <p:extLst>
      <p:ext uri="{BB962C8B-B14F-4D97-AF65-F5344CB8AC3E}">
        <p14:creationId xmlns:p14="http://schemas.microsoft.com/office/powerpoint/2010/main" val="32345056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57</a:t>
            </a:fld>
            <a:endParaRPr lang="zh-CN" altLang="en-US"/>
          </a:p>
        </p:txBody>
      </p:sp>
    </p:spTree>
    <p:extLst>
      <p:ext uri="{BB962C8B-B14F-4D97-AF65-F5344CB8AC3E}">
        <p14:creationId xmlns:p14="http://schemas.microsoft.com/office/powerpoint/2010/main" val="42471530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58</a:t>
            </a:fld>
            <a:endParaRPr lang="zh-CN" altLang="en-US"/>
          </a:p>
        </p:txBody>
      </p:sp>
    </p:spTree>
    <p:extLst>
      <p:ext uri="{BB962C8B-B14F-4D97-AF65-F5344CB8AC3E}">
        <p14:creationId xmlns:p14="http://schemas.microsoft.com/office/powerpoint/2010/main" val="37244036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59</a:t>
            </a:fld>
            <a:endParaRPr lang="zh-CN" altLang="en-US"/>
          </a:p>
        </p:txBody>
      </p:sp>
    </p:spTree>
    <p:extLst>
      <p:ext uri="{BB962C8B-B14F-4D97-AF65-F5344CB8AC3E}">
        <p14:creationId xmlns:p14="http://schemas.microsoft.com/office/powerpoint/2010/main" val="8372130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60</a:t>
            </a:fld>
            <a:endParaRPr lang="zh-CN" altLang="en-US"/>
          </a:p>
        </p:txBody>
      </p:sp>
    </p:spTree>
    <p:extLst>
      <p:ext uri="{BB962C8B-B14F-4D97-AF65-F5344CB8AC3E}">
        <p14:creationId xmlns:p14="http://schemas.microsoft.com/office/powerpoint/2010/main" val="29776727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61</a:t>
            </a:fld>
            <a:endParaRPr lang="zh-CN" altLang="en-US"/>
          </a:p>
        </p:txBody>
      </p:sp>
    </p:spTree>
    <p:extLst>
      <p:ext uri="{BB962C8B-B14F-4D97-AF65-F5344CB8AC3E}">
        <p14:creationId xmlns:p14="http://schemas.microsoft.com/office/powerpoint/2010/main" val="17821661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62</a:t>
            </a:fld>
            <a:endParaRPr lang="zh-CN" altLang="en-US"/>
          </a:p>
        </p:txBody>
      </p:sp>
    </p:spTree>
    <p:extLst>
      <p:ext uri="{BB962C8B-B14F-4D97-AF65-F5344CB8AC3E}">
        <p14:creationId xmlns:p14="http://schemas.microsoft.com/office/powerpoint/2010/main" val="8439327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63</a:t>
            </a:fld>
            <a:endParaRPr lang="zh-CN" altLang="en-US"/>
          </a:p>
        </p:txBody>
      </p:sp>
    </p:spTree>
    <p:extLst>
      <p:ext uri="{BB962C8B-B14F-4D97-AF65-F5344CB8AC3E}">
        <p14:creationId xmlns:p14="http://schemas.microsoft.com/office/powerpoint/2010/main" val="945292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64</a:t>
            </a:fld>
            <a:endParaRPr lang="zh-CN" altLang="en-US"/>
          </a:p>
        </p:txBody>
      </p:sp>
    </p:spTree>
    <p:extLst>
      <p:ext uri="{BB962C8B-B14F-4D97-AF65-F5344CB8AC3E}">
        <p14:creationId xmlns:p14="http://schemas.microsoft.com/office/powerpoint/2010/main" val="35969428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65</a:t>
            </a:fld>
            <a:endParaRPr lang="zh-CN" altLang="en-US"/>
          </a:p>
        </p:txBody>
      </p:sp>
    </p:spTree>
    <p:extLst>
      <p:ext uri="{BB962C8B-B14F-4D97-AF65-F5344CB8AC3E}">
        <p14:creationId xmlns:p14="http://schemas.microsoft.com/office/powerpoint/2010/main" val="14665550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66</a:t>
            </a:fld>
            <a:endParaRPr lang="zh-CN" altLang="en-US"/>
          </a:p>
        </p:txBody>
      </p:sp>
    </p:spTree>
    <p:extLst>
      <p:ext uri="{BB962C8B-B14F-4D97-AF65-F5344CB8AC3E}">
        <p14:creationId xmlns:p14="http://schemas.microsoft.com/office/powerpoint/2010/main" val="3519075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fld id="{8897AFA4-684F-41A1-BD2E-BCACD586E1E1}" type="slidenum">
              <a:rPr lang="zh-CN" altLang="en-US" sz="1200" smtClean="0"/>
              <a:pPr/>
              <a:t>6</a:t>
            </a:fld>
            <a:endParaRPr lang="zh-CN" altLang="en-US" sz="1200"/>
          </a:p>
        </p:txBody>
      </p:sp>
    </p:spTree>
    <p:extLst>
      <p:ext uri="{BB962C8B-B14F-4D97-AF65-F5344CB8AC3E}">
        <p14:creationId xmlns:p14="http://schemas.microsoft.com/office/powerpoint/2010/main" val="39346175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67</a:t>
            </a:fld>
            <a:endParaRPr lang="zh-CN" altLang="en-US"/>
          </a:p>
        </p:txBody>
      </p:sp>
    </p:spTree>
    <p:extLst>
      <p:ext uri="{BB962C8B-B14F-4D97-AF65-F5344CB8AC3E}">
        <p14:creationId xmlns:p14="http://schemas.microsoft.com/office/powerpoint/2010/main" val="36560292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68</a:t>
            </a:fld>
            <a:endParaRPr lang="zh-CN" altLang="en-US"/>
          </a:p>
        </p:txBody>
      </p:sp>
    </p:spTree>
    <p:extLst>
      <p:ext uri="{BB962C8B-B14F-4D97-AF65-F5344CB8AC3E}">
        <p14:creationId xmlns:p14="http://schemas.microsoft.com/office/powerpoint/2010/main" val="40943621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69</a:t>
            </a:fld>
            <a:endParaRPr lang="zh-CN" altLang="en-US"/>
          </a:p>
        </p:txBody>
      </p:sp>
    </p:spTree>
    <p:extLst>
      <p:ext uri="{BB962C8B-B14F-4D97-AF65-F5344CB8AC3E}">
        <p14:creationId xmlns:p14="http://schemas.microsoft.com/office/powerpoint/2010/main" val="32402798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70</a:t>
            </a:fld>
            <a:endParaRPr lang="zh-CN" altLang="en-US"/>
          </a:p>
        </p:txBody>
      </p:sp>
    </p:spTree>
    <p:extLst>
      <p:ext uri="{BB962C8B-B14F-4D97-AF65-F5344CB8AC3E}">
        <p14:creationId xmlns:p14="http://schemas.microsoft.com/office/powerpoint/2010/main" val="13297325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71</a:t>
            </a:fld>
            <a:endParaRPr lang="zh-CN" altLang="en-US"/>
          </a:p>
        </p:txBody>
      </p:sp>
    </p:spTree>
    <p:extLst>
      <p:ext uri="{BB962C8B-B14F-4D97-AF65-F5344CB8AC3E}">
        <p14:creationId xmlns:p14="http://schemas.microsoft.com/office/powerpoint/2010/main" val="36907666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72</a:t>
            </a:fld>
            <a:endParaRPr lang="zh-CN" altLang="en-US"/>
          </a:p>
        </p:txBody>
      </p:sp>
    </p:spTree>
    <p:extLst>
      <p:ext uri="{BB962C8B-B14F-4D97-AF65-F5344CB8AC3E}">
        <p14:creationId xmlns:p14="http://schemas.microsoft.com/office/powerpoint/2010/main" val="10413377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73</a:t>
            </a:fld>
            <a:endParaRPr lang="zh-CN" altLang="en-US"/>
          </a:p>
        </p:txBody>
      </p:sp>
    </p:spTree>
    <p:extLst>
      <p:ext uri="{BB962C8B-B14F-4D97-AF65-F5344CB8AC3E}">
        <p14:creationId xmlns:p14="http://schemas.microsoft.com/office/powerpoint/2010/main" val="3090463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74</a:t>
            </a:fld>
            <a:endParaRPr lang="zh-CN" altLang="en-US"/>
          </a:p>
        </p:txBody>
      </p:sp>
    </p:spTree>
    <p:extLst>
      <p:ext uri="{BB962C8B-B14F-4D97-AF65-F5344CB8AC3E}">
        <p14:creationId xmlns:p14="http://schemas.microsoft.com/office/powerpoint/2010/main" val="38402704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75</a:t>
            </a:fld>
            <a:endParaRPr lang="zh-CN" altLang="en-US"/>
          </a:p>
        </p:txBody>
      </p:sp>
    </p:spTree>
    <p:extLst>
      <p:ext uri="{BB962C8B-B14F-4D97-AF65-F5344CB8AC3E}">
        <p14:creationId xmlns:p14="http://schemas.microsoft.com/office/powerpoint/2010/main" val="16571921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76</a:t>
            </a:fld>
            <a:endParaRPr lang="zh-CN" altLang="en-US"/>
          </a:p>
        </p:txBody>
      </p:sp>
    </p:spTree>
    <p:extLst>
      <p:ext uri="{BB962C8B-B14F-4D97-AF65-F5344CB8AC3E}">
        <p14:creationId xmlns:p14="http://schemas.microsoft.com/office/powerpoint/2010/main" val="1344525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fld id="{8897AFA4-684F-41A1-BD2E-BCACD586E1E1}" type="slidenum">
              <a:rPr lang="zh-CN" altLang="en-US" sz="1200" smtClean="0"/>
              <a:pPr/>
              <a:t>7</a:t>
            </a:fld>
            <a:endParaRPr lang="zh-CN" altLang="en-US" sz="1200"/>
          </a:p>
        </p:txBody>
      </p:sp>
    </p:spTree>
    <p:extLst>
      <p:ext uri="{BB962C8B-B14F-4D97-AF65-F5344CB8AC3E}">
        <p14:creationId xmlns:p14="http://schemas.microsoft.com/office/powerpoint/2010/main" val="50816362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77</a:t>
            </a:fld>
            <a:endParaRPr lang="zh-CN" altLang="en-US"/>
          </a:p>
        </p:txBody>
      </p:sp>
    </p:spTree>
    <p:extLst>
      <p:ext uri="{BB962C8B-B14F-4D97-AF65-F5344CB8AC3E}">
        <p14:creationId xmlns:p14="http://schemas.microsoft.com/office/powerpoint/2010/main" val="5002641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78</a:t>
            </a:fld>
            <a:endParaRPr lang="zh-CN" altLang="en-US"/>
          </a:p>
        </p:txBody>
      </p:sp>
    </p:spTree>
    <p:extLst>
      <p:ext uri="{BB962C8B-B14F-4D97-AF65-F5344CB8AC3E}">
        <p14:creationId xmlns:p14="http://schemas.microsoft.com/office/powerpoint/2010/main" val="38061456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79</a:t>
            </a:fld>
            <a:endParaRPr lang="zh-CN" altLang="en-US"/>
          </a:p>
        </p:txBody>
      </p:sp>
    </p:spTree>
    <p:extLst>
      <p:ext uri="{BB962C8B-B14F-4D97-AF65-F5344CB8AC3E}">
        <p14:creationId xmlns:p14="http://schemas.microsoft.com/office/powerpoint/2010/main" val="42762599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80</a:t>
            </a:fld>
            <a:endParaRPr lang="zh-CN" altLang="en-US"/>
          </a:p>
        </p:txBody>
      </p:sp>
    </p:spTree>
    <p:extLst>
      <p:ext uri="{BB962C8B-B14F-4D97-AF65-F5344CB8AC3E}">
        <p14:creationId xmlns:p14="http://schemas.microsoft.com/office/powerpoint/2010/main" val="193555468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81</a:t>
            </a:fld>
            <a:endParaRPr lang="zh-CN" altLang="en-US"/>
          </a:p>
        </p:txBody>
      </p:sp>
    </p:spTree>
    <p:extLst>
      <p:ext uri="{BB962C8B-B14F-4D97-AF65-F5344CB8AC3E}">
        <p14:creationId xmlns:p14="http://schemas.microsoft.com/office/powerpoint/2010/main" val="27328496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82</a:t>
            </a:fld>
            <a:endParaRPr lang="zh-CN" altLang="en-US"/>
          </a:p>
        </p:txBody>
      </p:sp>
    </p:spTree>
    <p:extLst>
      <p:ext uri="{BB962C8B-B14F-4D97-AF65-F5344CB8AC3E}">
        <p14:creationId xmlns:p14="http://schemas.microsoft.com/office/powerpoint/2010/main" val="412122609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pPr>
                <a:defRPr/>
              </a:pPr>
              <a:t>83</a:t>
            </a:fld>
            <a:endParaRPr lang="zh-CN" altLang="en-US"/>
          </a:p>
        </p:txBody>
      </p:sp>
    </p:spTree>
    <p:extLst>
      <p:ext uri="{BB962C8B-B14F-4D97-AF65-F5344CB8AC3E}">
        <p14:creationId xmlns:p14="http://schemas.microsoft.com/office/powerpoint/2010/main" val="3780315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fld id="{8897AFA4-684F-41A1-BD2E-BCACD586E1E1}" type="slidenum">
              <a:rPr lang="zh-CN" altLang="en-US" sz="1200" smtClean="0"/>
              <a:pPr/>
              <a:t>8</a:t>
            </a:fld>
            <a:endParaRPr lang="zh-CN" altLang="en-US" sz="1200"/>
          </a:p>
        </p:txBody>
      </p:sp>
    </p:spTree>
    <p:extLst>
      <p:ext uri="{BB962C8B-B14F-4D97-AF65-F5344CB8AC3E}">
        <p14:creationId xmlns:p14="http://schemas.microsoft.com/office/powerpoint/2010/main" val="1668585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fld id="{8897AFA4-684F-41A1-BD2E-BCACD586E1E1}" type="slidenum">
              <a:rPr lang="zh-CN" altLang="en-US" sz="1200" smtClean="0"/>
              <a:pPr/>
              <a:t>10</a:t>
            </a:fld>
            <a:endParaRPr lang="zh-CN" altLang="en-US" sz="1200"/>
          </a:p>
        </p:txBody>
      </p:sp>
    </p:spTree>
    <p:extLst>
      <p:ext uri="{BB962C8B-B14F-4D97-AF65-F5344CB8AC3E}">
        <p14:creationId xmlns:p14="http://schemas.microsoft.com/office/powerpoint/2010/main" val="18627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fld id="{8897AFA4-684F-41A1-BD2E-BCACD586E1E1}" type="slidenum">
              <a:rPr lang="zh-CN" altLang="en-US" sz="1200" smtClean="0"/>
              <a:pPr/>
              <a:t>11</a:t>
            </a:fld>
            <a:endParaRPr lang="zh-CN" altLang="en-US" sz="1200"/>
          </a:p>
        </p:txBody>
      </p:sp>
    </p:spTree>
    <p:extLst>
      <p:ext uri="{BB962C8B-B14F-4D97-AF65-F5344CB8AC3E}">
        <p14:creationId xmlns:p14="http://schemas.microsoft.com/office/powerpoint/2010/main" val="3863879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2.bin"/><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1.bin"/><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3.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4.bin"/><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5.bin"/><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6.bin"/><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7.bin"/><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8.bin"/><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9.bin"/><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0.bin"/><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FFFFF"/>
        </a:solidFill>
        <a:effectLst/>
      </p:bgPr>
    </p:bg>
    <p:spTree>
      <p:nvGrpSpPr>
        <p:cNvPr id="1" name=""/>
        <p:cNvGrpSpPr/>
        <p:nvPr/>
      </p:nvGrpSpPr>
      <p:grpSpPr>
        <a:xfrm>
          <a:off x="0" y="0"/>
          <a:ext cx="0" cy="0"/>
          <a:chOff x="0" y="0"/>
          <a:chExt cx="0" cy="0"/>
        </a:xfrm>
      </p:grpSpPr>
      <p:graphicFrame>
        <p:nvGraphicFramePr>
          <p:cNvPr id="4" name="Object 65"/>
          <p:cNvGraphicFramePr>
            <a:graphicFrameLocks noChangeAspect="1"/>
          </p:cNvGraphicFramePr>
          <p:nvPr/>
        </p:nvGraphicFramePr>
        <p:xfrm>
          <a:off x="0" y="0"/>
          <a:ext cx="4416425" cy="5876925"/>
        </p:xfrm>
        <a:graphic>
          <a:graphicData uri="http://schemas.openxmlformats.org/presentationml/2006/ole">
            <mc:AlternateContent xmlns:mc="http://schemas.openxmlformats.org/markup-compatibility/2006">
              <mc:Choice xmlns:v="urn:schemas-microsoft-com:vml" Requires="v">
                <p:oleObj name="Image" r:id="rId2" imgW="3415873" imgH="4546032" progId="">
                  <p:embed/>
                </p:oleObj>
              </mc:Choice>
              <mc:Fallback>
                <p:oleObj name="Image" r:id="rId2" imgW="3415873" imgH="4546032" progId="">
                  <p:embed/>
                  <p:pic>
                    <p:nvPicPr>
                      <p:cNvPr id="0" name="Picture 2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416425" cy="587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Freeform 68"/>
          <p:cNvSpPr>
            <a:spLocks/>
          </p:cNvSpPr>
          <p:nvPr/>
        </p:nvSpPr>
        <p:spPr bwMode="ltGray">
          <a:xfrm>
            <a:off x="2239963" y="-15875"/>
            <a:ext cx="6916737" cy="6873875"/>
          </a:xfrm>
          <a:custGeom>
            <a:avLst/>
            <a:gdLst>
              <a:gd name="T0" fmla="*/ 2147483646 w 4357"/>
              <a:gd name="T1" fmla="*/ 0 h 4330"/>
              <a:gd name="T2" fmla="*/ 2147483646 w 4357"/>
              <a:gd name="T3" fmla="*/ 2147483646 h 4330"/>
              <a:gd name="T4" fmla="*/ 2147483646 w 4357"/>
              <a:gd name="T5" fmla="*/ 2147483646 h 4330"/>
              <a:gd name="T6" fmla="*/ 2147483646 w 4357"/>
              <a:gd name="T7" fmla="*/ 2147483646 h 4330"/>
              <a:gd name="T8" fmla="*/ 2147483646 w 4357"/>
              <a:gd name="T9" fmla="*/ 2147483646 h 4330"/>
              <a:gd name="T10" fmla="*/ 2147483646 w 4357"/>
              <a:gd name="T11" fmla="*/ 2147483646 h 4330"/>
              <a:gd name="T12" fmla="*/ 0 w 4357"/>
              <a:gd name="T13" fmla="*/ 2147483646 h 4330"/>
              <a:gd name="T14" fmla="*/ 2147483646 w 4357"/>
              <a:gd name="T15" fmla="*/ 2147483646 h 4330"/>
              <a:gd name="T16" fmla="*/ 2147483646 w 4357"/>
              <a:gd name="T17" fmla="*/ 2147483646 h 4330"/>
              <a:gd name="T18" fmla="*/ 2147483646 w 4357"/>
              <a:gd name="T19" fmla="*/ 0 h 43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57" h="4330">
                <a:moveTo>
                  <a:pt x="189" y="0"/>
                </a:moveTo>
                <a:lnTo>
                  <a:pt x="561" y="181"/>
                </a:lnTo>
                <a:lnTo>
                  <a:pt x="943" y="489"/>
                </a:lnTo>
                <a:lnTo>
                  <a:pt x="1221" y="955"/>
                </a:lnTo>
                <a:lnTo>
                  <a:pt x="1413" y="1618"/>
                </a:lnTo>
                <a:lnTo>
                  <a:pt x="1290" y="2648"/>
                </a:lnTo>
                <a:lnTo>
                  <a:pt x="0" y="4330"/>
                </a:lnTo>
                <a:lnTo>
                  <a:pt x="4349" y="4330"/>
                </a:lnTo>
                <a:lnTo>
                  <a:pt x="4357" y="3"/>
                </a:lnTo>
                <a:lnTo>
                  <a:pt x="189" y="0"/>
                </a:lnTo>
                <a:close/>
              </a:path>
            </a:pathLst>
          </a:custGeom>
          <a:gradFill rotWithShape="1">
            <a:gsLst>
              <a:gs pos="0">
                <a:schemeClr val="folHlink"/>
              </a:gs>
              <a:gs pos="100000">
                <a:schemeClr val="tx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Freeform 71"/>
          <p:cNvSpPr>
            <a:spLocks/>
          </p:cNvSpPr>
          <p:nvPr/>
        </p:nvSpPr>
        <p:spPr bwMode="gray">
          <a:xfrm>
            <a:off x="3059113" y="1196975"/>
            <a:ext cx="3822700" cy="6880225"/>
          </a:xfrm>
          <a:custGeom>
            <a:avLst/>
            <a:gdLst>
              <a:gd name="T0" fmla="*/ 858 w 2408"/>
              <a:gd name="T1" fmla="*/ 0 h 4334"/>
              <a:gd name="T2" fmla="*/ 1984 w 2408"/>
              <a:gd name="T3" fmla="*/ 2582 h 4334"/>
              <a:gd name="T4" fmla="*/ 0 w 2408"/>
              <a:gd name="T5" fmla="*/ 4326 h 4334"/>
              <a:gd name="T6" fmla="*/ 1208 w 2408"/>
              <a:gd name="T7" fmla="*/ 4334 h 4334"/>
              <a:gd name="T8" fmla="*/ 2272 w 2408"/>
              <a:gd name="T9" fmla="*/ 2566 h 4334"/>
              <a:gd name="T10" fmla="*/ 998 w 2408"/>
              <a:gd name="T11" fmla="*/ 2 h 4334"/>
              <a:gd name="T12" fmla="*/ 858 w 2408"/>
              <a:gd name="T13" fmla="*/ 0 h 4334"/>
            </a:gdLst>
            <a:ahLst/>
            <a:cxnLst>
              <a:cxn ang="0">
                <a:pos x="T0" y="T1"/>
              </a:cxn>
              <a:cxn ang="0">
                <a:pos x="T2" y="T3"/>
              </a:cxn>
              <a:cxn ang="0">
                <a:pos x="T4" y="T5"/>
              </a:cxn>
              <a:cxn ang="0">
                <a:pos x="T6" y="T7"/>
              </a:cxn>
              <a:cxn ang="0">
                <a:pos x="T8" y="T9"/>
              </a:cxn>
              <a:cxn ang="0">
                <a:pos x="T10" y="T11"/>
              </a:cxn>
              <a:cxn ang="0">
                <a:pos x="T12" y="T13"/>
              </a:cxn>
            </a:cxnLst>
            <a:rect l="0" t="0" r="r" b="b"/>
            <a:pathLst>
              <a:path w="2408" h="4334">
                <a:moveTo>
                  <a:pt x="858" y="0"/>
                </a:moveTo>
                <a:cubicBezTo>
                  <a:pt x="2020" y="270"/>
                  <a:pt x="2408" y="1630"/>
                  <a:pt x="1984" y="2582"/>
                </a:cubicBezTo>
                <a:cubicBezTo>
                  <a:pt x="1560" y="3534"/>
                  <a:pt x="880" y="3975"/>
                  <a:pt x="0" y="4326"/>
                </a:cubicBezTo>
                <a:lnTo>
                  <a:pt x="1208" y="4334"/>
                </a:lnTo>
                <a:cubicBezTo>
                  <a:pt x="1520" y="4078"/>
                  <a:pt x="2144" y="3342"/>
                  <a:pt x="2272" y="2566"/>
                </a:cubicBezTo>
                <a:cubicBezTo>
                  <a:pt x="2400" y="1790"/>
                  <a:pt x="2278" y="418"/>
                  <a:pt x="998" y="2"/>
                </a:cubicBezTo>
                <a:lnTo>
                  <a:pt x="858" y="0"/>
                </a:lnTo>
                <a:close/>
              </a:path>
            </a:pathLst>
          </a:custGeom>
          <a:gradFill rotWithShape="1">
            <a:gsLst>
              <a:gs pos="0">
                <a:schemeClr val="hlink">
                  <a:gamma/>
                  <a:tint val="27451"/>
                  <a:invGamma/>
                </a:schemeClr>
              </a:gs>
              <a:gs pos="100000">
                <a:schemeClr val="hlink"/>
              </a:gs>
            </a:gsLst>
            <a:lin ang="5400000" scaled="1"/>
          </a:grad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charset="0"/>
            </a:endParaRPr>
          </a:p>
        </p:txBody>
      </p:sp>
      <p:sp>
        <p:nvSpPr>
          <p:cNvPr id="7" name="Freeform 66"/>
          <p:cNvSpPr>
            <a:spLocks/>
          </p:cNvSpPr>
          <p:nvPr/>
        </p:nvSpPr>
        <p:spPr bwMode="ltGray">
          <a:xfrm>
            <a:off x="0" y="4483100"/>
            <a:ext cx="4122738" cy="2368550"/>
          </a:xfrm>
          <a:custGeom>
            <a:avLst/>
            <a:gdLst>
              <a:gd name="T0" fmla="*/ 0 w 2597"/>
              <a:gd name="T1" fmla="*/ 489 h 1492"/>
              <a:gd name="T2" fmla="*/ 1328 w 2597"/>
              <a:gd name="T3" fmla="*/ 840 h 1492"/>
              <a:gd name="T4" fmla="*/ 2488 w 2597"/>
              <a:gd name="T5" fmla="*/ 0 h 1492"/>
              <a:gd name="T6" fmla="*/ 1712 w 2597"/>
              <a:gd name="T7" fmla="*/ 1124 h 1492"/>
              <a:gd name="T8" fmla="*/ 636 w 2597"/>
              <a:gd name="T9" fmla="*/ 1492 h 1492"/>
              <a:gd name="T10" fmla="*/ 1 w 2597"/>
              <a:gd name="T11" fmla="*/ 1492 h 1492"/>
              <a:gd name="T12" fmla="*/ 0 w 2597"/>
              <a:gd name="T13" fmla="*/ 489 h 1492"/>
            </a:gdLst>
            <a:ahLst/>
            <a:cxnLst>
              <a:cxn ang="0">
                <a:pos x="T0" y="T1"/>
              </a:cxn>
              <a:cxn ang="0">
                <a:pos x="T2" y="T3"/>
              </a:cxn>
              <a:cxn ang="0">
                <a:pos x="T4" y="T5"/>
              </a:cxn>
              <a:cxn ang="0">
                <a:pos x="T6" y="T7"/>
              </a:cxn>
              <a:cxn ang="0">
                <a:pos x="T8" y="T9"/>
              </a:cxn>
              <a:cxn ang="0">
                <a:pos x="T10" y="T11"/>
              </a:cxn>
              <a:cxn ang="0">
                <a:pos x="T12" y="T13"/>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bg2">
                  <a:gamma/>
                  <a:shade val="24314"/>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charset="0"/>
            </a:endParaRPr>
          </a:p>
        </p:txBody>
      </p:sp>
      <p:sp>
        <p:nvSpPr>
          <p:cNvPr id="8" name="Freeform 67"/>
          <p:cNvSpPr>
            <a:spLocks/>
          </p:cNvSpPr>
          <p:nvPr/>
        </p:nvSpPr>
        <p:spPr bwMode="gray">
          <a:xfrm>
            <a:off x="-12700" y="4149725"/>
            <a:ext cx="4152900" cy="2708275"/>
          </a:xfrm>
          <a:custGeom>
            <a:avLst/>
            <a:gdLst>
              <a:gd name="T0" fmla="*/ 0 w 2576"/>
              <a:gd name="T1" fmla="*/ 1688 h 1688"/>
              <a:gd name="T2" fmla="*/ 0 w 2576"/>
              <a:gd name="T3" fmla="*/ 1112 h 1688"/>
              <a:gd name="T4" fmla="*/ 2576 w 2576"/>
              <a:gd name="T5" fmla="*/ 0 h 1688"/>
              <a:gd name="T6" fmla="*/ 2135 w 2576"/>
              <a:gd name="T7" fmla="*/ 826 h 1688"/>
              <a:gd name="T8" fmla="*/ 635 w 2576"/>
              <a:gd name="T9" fmla="*/ 1688 h 1688"/>
              <a:gd name="T10" fmla="*/ 0 w 2576"/>
              <a:gd name="T11" fmla="*/ 1688 h 1688"/>
            </a:gdLst>
            <a:ahLst/>
            <a:cxnLst>
              <a:cxn ang="0">
                <a:pos x="T0" y="T1"/>
              </a:cxn>
              <a:cxn ang="0">
                <a:pos x="T2" y="T3"/>
              </a:cxn>
              <a:cxn ang="0">
                <a:pos x="T4" y="T5"/>
              </a:cxn>
              <a:cxn ang="0">
                <a:pos x="T6" y="T7"/>
              </a:cxn>
              <a:cxn ang="0">
                <a:pos x="T8" y="T9"/>
              </a:cxn>
              <a:cxn ang="0">
                <a:pos x="T10" y="T11"/>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gradFill rotWithShape="1">
            <a:gsLst>
              <a:gs pos="0">
                <a:schemeClr val="accent2"/>
              </a:gs>
              <a:gs pos="100000">
                <a:schemeClr val="accent2">
                  <a:gamma/>
                  <a:shade val="46275"/>
                  <a:invGamma/>
                </a:schemeClr>
              </a:gs>
            </a:gsLst>
            <a:lin ang="0" scaled="1"/>
          </a:grad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charset="0"/>
            </a:endParaRPr>
          </a:p>
        </p:txBody>
      </p:sp>
      <p:sp>
        <p:nvSpPr>
          <p:cNvPr id="9" name="Rectangle 69"/>
          <p:cNvSpPr>
            <a:spLocks noChangeArrowheads="1"/>
          </p:cNvSpPr>
          <p:nvPr/>
        </p:nvSpPr>
        <p:spPr bwMode="gray">
          <a:xfrm>
            <a:off x="4284663" y="3933825"/>
            <a:ext cx="4875212" cy="4318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kumimoji="0" lang="zh-CN" altLang="en-US" sz="1800" b="0">
              <a:solidFill>
                <a:srgbClr val="000000"/>
              </a:solidFill>
              <a:latin typeface="Arial" panose="020B0604020202020204" pitchFamily="34" charset="0"/>
            </a:endParaRPr>
          </a:p>
        </p:txBody>
      </p:sp>
      <p:sp>
        <p:nvSpPr>
          <p:cNvPr id="10" name="Line 75"/>
          <p:cNvSpPr>
            <a:spLocks noChangeShapeType="1"/>
          </p:cNvSpPr>
          <p:nvPr/>
        </p:nvSpPr>
        <p:spPr bwMode="white">
          <a:xfrm>
            <a:off x="4297363" y="3937000"/>
            <a:ext cx="4859337"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70"/>
          <p:cNvSpPr>
            <a:spLocks noChangeShapeType="1"/>
          </p:cNvSpPr>
          <p:nvPr/>
        </p:nvSpPr>
        <p:spPr bwMode="white">
          <a:xfrm>
            <a:off x="4284663" y="4365625"/>
            <a:ext cx="4859337"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2" name="图片 11"/>
          <p:cNvPicPr>
            <a:picLocks noChangeAspect="1"/>
          </p:cNvPicPr>
          <p:nvPr/>
        </p:nvPicPr>
        <p:blipFill>
          <a:blip r:embed="rId4"/>
          <a:stretch>
            <a:fillRect/>
          </a:stretch>
        </p:blipFill>
        <p:spPr>
          <a:xfrm>
            <a:off x="6122988" y="6165850"/>
            <a:ext cx="603250" cy="604838"/>
          </a:xfrm>
          <a:prstGeom prst="rect">
            <a:avLst/>
          </a:prstGeom>
          <a:effectLst>
            <a:outerShdw blurRad="50800" dist="38100" dir="2700000" algn="tl" rotWithShape="0">
              <a:prstClr val="black">
                <a:alpha val="40000"/>
              </a:prstClr>
            </a:outerShdw>
          </a:effectLst>
        </p:spPr>
      </p:pic>
      <p:pic>
        <p:nvPicPr>
          <p:cNvPr id="13" name="图片 12"/>
          <p:cNvPicPr>
            <a:picLocks noChangeAspect="1"/>
          </p:cNvPicPr>
          <p:nvPr/>
        </p:nvPicPr>
        <p:blipFill>
          <a:blip r:embed="rId5"/>
          <a:stretch>
            <a:fillRect/>
          </a:stretch>
        </p:blipFill>
        <p:spPr>
          <a:xfrm>
            <a:off x="6804025" y="6237288"/>
            <a:ext cx="2152650" cy="523875"/>
          </a:xfrm>
          <a:prstGeom prst="rect">
            <a:avLst/>
          </a:prstGeom>
          <a:effectLst>
            <a:outerShdw blurRad="50800" dist="38100" dir="2700000" algn="tl" rotWithShape="0">
              <a:prstClr val="black">
                <a:alpha val="40000"/>
              </a:prstClr>
            </a:outerShdw>
          </a:effectLst>
        </p:spPr>
      </p:pic>
      <p:sp>
        <p:nvSpPr>
          <p:cNvPr id="3074" name="Rectangle 2"/>
          <p:cNvSpPr>
            <a:spLocks noGrp="1" noChangeArrowheads="1"/>
          </p:cNvSpPr>
          <p:nvPr>
            <p:ph type="ctrTitle"/>
          </p:nvPr>
        </p:nvSpPr>
        <p:spPr>
          <a:xfrm>
            <a:off x="4724400" y="3048000"/>
            <a:ext cx="4114800" cy="762000"/>
          </a:xfrm>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lvl1pPr algn="l">
              <a:defRPr sz="4400" b="0" i="1"/>
            </a:lvl1pPr>
          </a:lstStyle>
          <a:p>
            <a:pPr lvl="0"/>
            <a:r>
              <a:rPr lang="zh-CN" altLang="en-US" noProof="0"/>
              <a:t>单击此处编辑母版标题样式</a:t>
            </a:r>
            <a:endParaRPr lang="en-US" altLang="zh-CN" noProof="0" dirty="0"/>
          </a:p>
        </p:txBody>
      </p:sp>
      <p:sp>
        <p:nvSpPr>
          <p:cNvPr id="3075" name="Rectangle 3"/>
          <p:cNvSpPr>
            <a:spLocks noGrp="1" noChangeArrowheads="1"/>
          </p:cNvSpPr>
          <p:nvPr>
            <p:ph type="subTitle" idx="1"/>
          </p:nvPr>
        </p:nvSpPr>
        <p:spPr bwMode="white">
          <a:xfrm>
            <a:off x="4724400" y="3886200"/>
            <a:ext cx="4267200" cy="533400"/>
          </a:xfrm>
        </p:spPr>
        <p:txBody>
          <a:bodyPr/>
          <a:lstStyle>
            <a:lvl1pPr marL="0" indent="0">
              <a:buFont typeface="Wingdings" pitchFamily="2" charset="2"/>
              <a:buNone/>
              <a:defRPr sz="2400" b="0">
                <a:solidFill>
                  <a:schemeClr val="bg1"/>
                </a:solidFill>
              </a:defRPr>
            </a:lvl1pPr>
          </a:lstStyle>
          <a:p>
            <a:pPr lvl="0"/>
            <a:r>
              <a:rPr lang="zh-CN" altLang="en-US" noProof="0"/>
              <a:t>单击此处编辑母版副标题样式</a:t>
            </a:r>
            <a:endParaRPr lang="en-US" altLang="zh-CN" noProof="0" dirty="0"/>
          </a:p>
        </p:txBody>
      </p:sp>
      <p:sp>
        <p:nvSpPr>
          <p:cNvPr id="14" name="Rectangle 72"/>
          <p:cNvSpPr>
            <a:spLocks noGrp="1" noChangeArrowheads="1"/>
          </p:cNvSpPr>
          <p:nvPr>
            <p:ph type="dt" sz="half" idx="10"/>
          </p:nvPr>
        </p:nvSpPr>
        <p:spPr>
          <a:xfrm>
            <a:off x="457200" y="6564313"/>
            <a:ext cx="2133600" cy="157162"/>
          </a:xfrm>
        </p:spPr>
        <p:txBody>
          <a:bodyPr/>
          <a:lstStyle>
            <a:lvl1pPr algn="l" eaLnBrk="0" hangingPunct="0">
              <a:defRPr kumimoji="1" sz="1400" b="0" smtClean="0">
                <a:latin typeface="Times New Roman" pitchFamily="18" charset="0"/>
                <a:ea typeface="宋体" charset="-122"/>
              </a:defRPr>
            </a:lvl1pPr>
          </a:lstStyle>
          <a:p>
            <a:pPr>
              <a:defRPr/>
            </a:pPr>
            <a:fld id="{786C62E1-EDE2-47F5-B015-580A9A9CF881}" type="datetime1">
              <a:rPr lang="zh-CN" altLang="en-US" smtClean="0"/>
              <a:pPr>
                <a:defRPr/>
              </a:pPr>
              <a:t>2024/9/19</a:t>
            </a:fld>
            <a:endParaRPr lang="zh-CN" altLang="en-US"/>
          </a:p>
        </p:txBody>
      </p:sp>
      <p:sp>
        <p:nvSpPr>
          <p:cNvPr id="15" name="Rectangle 73"/>
          <p:cNvSpPr>
            <a:spLocks noGrp="1" noChangeArrowheads="1"/>
          </p:cNvSpPr>
          <p:nvPr>
            <p:ph type="ftr" sz="quarter" idx="11"/>
          </p:nvPr>
        </p:nvSpPr>
        <p:spPr>
          <a:xfrm>
            <a:off x="3124200" y="6550025"/>
            <a:ext cx="2895600" cy="171450"/>
          </a:xfrm>
        </p:spPr>
        <p:txBody>
          <a:bodyPr/>
          <a:lstStyle>
            <a:lvl1pPr algn="ctr" eaLnBrk="0" hangingPunct="0">
              <a:defRPr kumimoji="1" sz="1400" b="1">
                <a:latin typeface="Times New Roman" pitchFamily="18" charset="0"/>
              </a:defRPr>
            </a:lvl1pPr>
          </a:lstStyle>
          <a:p>
            <a:pPr>
              <a:defRPr/>
            </a:pPr>
            <a:endParaRPr lang="en-US" altLang="zh-CN"/>
          </a:p>
        </p:txBody>
      </p:sp>
      <p:sp>
        <p:nvSpPr>
          <p:cNvPr id="16" name="Rectangle 74"/>
          <p:cNvSpPr>
            <a:spLocks noGrp="1" noChangeArrowheads="1"/>
          </p:cNvSpPr>
          <p:nvPr>
            <p:ph type="sldNum" sz="quarter" idx="12"/>
          </p:nvPr>
        </p:nvSpPr>
        <p:spPr>
          <a:xfrm>
            <a:off x="6553200" y="6535738"/>
            <a:ext cx="2133600" cy="185737"/>
          </a:xfrm>
        </p:spPr>
        <p:txBody>
          <a:bodyPr/>
          <a:lstStyle>
            <a:lvl1pPr algn="r" eaLnBrk="0" hangingPunct="0">
              <a:defRPr kumimoji="1" sz="1400" b="1">
                <a:solidFill>
                  <a:srgbClr val="FFFFFF"/>
                </a:solidFill>
                <a:latin typeface="Times New Roman" pitchFamily="18" charset="0"/>
              </a:defRPr>
            </a:lvl1pPr>
          </a:lstStyle>
          <a:p>
            <a:pPr>
              <a:defRPr/>
            </a:pPr>
            <a:fld id="{9905912F-6489-4CB1-A801-2D6BC6226D7B}" type="slidenum">
              <a:rPr lang="en-US" altLang="zh-CN"/>
              <a:pPr>
                <a:defRPr/>
              </a:pPr>
              <a:t>‹#›</a:t>
            </a:fld>
            <a:endParaRPr lang="en-US" altLang="zh-CN"/>
          </a:p>
        </p:txBody>
      </p:sp>
    </p:spTree>
    <p:extLst>
      <p:ext uri="{BB962C8B-B14F-4D97-AF65-F5344CB8AC3E}">
        <p14:creationId xmlns:p14="http://schemas.microsoft.com/office/powerpoint/2010/main" val="1634828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4" name="Freeform 67"/>
          <p:cNvSpPr>
            <a:spLocks/>
          </p:cNvSpPr>
          <p:nvPr/>
        </p:nvSpPr>
        <p:spPr bwMode="ltGray">
          <a:xfrm>
            <a:off x="-1588" y="6413500"/>
            <a:ext cx="4205288" cy="444500"/>
          </a:xfrm>
          <a:custGeom>
            <a:avLst/>
            <a:gdLst>
              <a:gd name="T0" fmla="*/ 2147483646 w 2649"/>
              <a:gd name="T1" fmla="*/ 2147483646 h 280"/>
              <a:gd name="T2" fmla="*/ 2147483646 w 2649"/>
              <a:gd name="T3" fmla="*/ 2147483646 h 280"/>
              <a:gd name="T4" fmla="*/ 2147483646 w 2649"/>
              <a:gd name="T5" fmla="*/ 0 h 280"/>
              <a:gd name="T6" fmla="*/ 0 w 2649"/>
              <a:gd name="T7" fmla="*/ 2147483646 h 280"/>
              <a:gd name="T8" fmla="*/ 2147483646 w 2649"/>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 name="Freeform 68"/>
          <p:cNvSpPr>
            <a:spLocks/>
          </p:cNvSpPr>
          <p:nvPr/>
        </p:nvSpPr>
        <p:spPr bwMode="ltGray">
          <a:xfrm>
            <a:off x="4932363" y="6337300"/>
            <a:ext cx="4211637" cy="520700"/>
          </a:xfrm>
          <a:custGeom>
            <a:avLst/>
            <a:gdLst>
              <a:gd name="T0" fmla="*/ 0 w 2653"/>
              <a:gd name="T1" fmla="*/ 2147483646 h 328"/>
              <a:gd name="T2" fmla="*/ 2147483646 w 2653"/>
              <a:gd name="T3" fmla="*/ 2147483646 h 328"/>
              <a:gd name="T4" fmla="*/ 2147483646 w 2653"/>
              <a:gd name="T5" fmla="*/ 0 h 328"/>
              <a:gd name="T6" fmla="*/ 2147483646 w 2653"/>
              <a:gd name="T7" fmla="*/ 2147483646 h 328"/>
              <a:gd name="T8" fmla="*/ 0 w 2653"/>
              <a:gd name="T9" fmla="*/ 2147483646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aphicFrame>
        <p:nvGraphicFramePr>
          <p:cNvPr id="6"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name="Image" r:id="rId2" imgW="4101587" imgH="406063" progId="">
                  <p:embed/>
                </p:oleObj>
              </mc:Choice>
              <mc:Fallback>
                <p:oleObj name="Image" r:id="rId2" imgW="4101587" imgH="406063" progId="">
                  <p:embed/>
                  <p:pic>
                    <p:nvPicPr>
                      <p:cNvPr id="0" name="Picture 2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Freeform 70"/>
          <p:cNvSpPr>
            <a:spLocks/>
          </p:cNvSpPr>
          <p:nvPr/>
        </p:nvSpPr>
        <p:spPr bwMode="ltGray">
          <a:xfrm flipH="1">
            <a:off x="0" y="793750"/>
            <a:ext cx="3635375" cy="444500"/>
          </a:xfrm>
          <a:custGeom>
            <a:avLst/>
            <a:gdLst>
              <a:gd name="T0" fmla="*/ 0 w 2096"/>
              <a:gd name="T1" fmla="*/ 2147483646 h 280"/>
              <a:gd name="T2" fmla="*/ 2147483646 w 2096"/>
              <a:gd name="T3" fmla="*/ 2147483646 h 280"/>
              <a:gd name="T4" fmla="*/ 2147483646 w 2096"/>
              <a:gd name="T5" fmla="*/ 2147483646 h 280"/>
              <a:gd name="T6" fmla="*/ 2147483646 w 2096"/>
              <a:gd name="T7" fmla="*/ 0 h 280"/>
              <a:gd name="T8" fmla="*/ 0 w 2096"/>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71"/>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charset="0"/>
            </a:endParaRPr>
          </a:p>
        </p:txBody>
      </p:sp>
      <p:sp>
        <p:nvSpPr>
          <p:cNvPr id="9" name="Freeform 72"/>
          <p:cNvSpPr>
            <a:spLocks/>
          </p:cNvSpPr>
          <p:nvPr/>
        </p:nvSpPr>
        <p:spPr bwMode="gray">
          <a:xfrm>
            <a:off x="4978400" y="800100"/>
            <a:ext cx="4165600" cy="444500"/>
          </a:xfrm>
          <a:custGeom>
            <a:avLst/>
            <a:gdLst>
              <a:gd name="T0" fmla="*/ 0 w 2624"/>
              <a:gd name="T1" fmla="*/ 2147483646 h 280"/>
              <a:gd name="T2" fmla="*/ 2147483646 w 2624"/>
              <a:gd name="T3" fmla="*/ 2147483646 h 280"/>
              <a:gd name="T4" fmla="*/ 2147483646 w 2624"/>
              <a:gd name="T5" fmla="*/ 2147483646 h 280"/>
              <a:gd name="T6" fmla="*/ 2147483646 w 2624"/>
              <a:gd name="T7" fmla="*/ 0 h 280"/>
              <a:gd name="T8" fmla="*/ 0 w 2624"/>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 name="图片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13932" y="5988731"/>
            <a:ext cx="21082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38200" y="228600"/>
            <a:ext cx="71628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219200"/>
            <a:ext cx="8229600" cy="4953000"/>
          </a:xfrm>
        </p:spPr>
        <p:txBody>
          <a:bodyPr/>
          <a:lstStyle/>
          <a:p>
            <a:pPr lvl="0"/>
            <a:r>
              <a:rPr lang="zh-CN" altLang="en-US" noProof="0"/>
              <a:t>单击图标添加表格</a:t>
            </a:r>
          </a:p>
        </p:txBody>
      </p:sp>
      <p:sp>
        <p:nvSpPr>
          <p:cNvPr id="11" name="灯片编号占位符 4"/>
          <p:cNvSpPr>
            <a:spLocks noGrp="1"/>
          </p:cNvSpPr>
          <p:nvPr>
            <p:ph type="sldNum" sz="quarter" idx="10"/>
          </p:nvPr>
        </p:nvSpPr>
        <p:spPr>
          <a:xfrm>
            <a:off x="4094163" y="6705600"/>
            <a:ext cx="838200" cy="152400"/>
          </a:xfrm>
        </p:spPr>
        <p:txBody>
          <a:bodyPr/>
          <a:lstStyle>
            <a:lvl1pPr eaLnBrk="0" hangingPunct="0">
              <a:defRPr kumimoji="1" b="1" smtClean="0"/>
            </a:lvl1pPr>
          </a:lstStyle>
          <a:p>
            <a:pPr>
              <a:defRPr/>
            </a:pPr>
            <a:fld id="{B257E81C-43E3-4DB0-8B3F-DC6A262FA00D}" type="slidenum">
              <a:rPr lang="zh-CN" altLang="en-US"/>
              <a:pPr>
                <a:defRPr/>
              </a:pPr>
              <a:t>‹#›</a:t>
            </a:fld>
            <a:endParaRPr lang="zh-CN" altLang="en-US" dirty="0"/>
          </a:p>
        </p:txBody>
      </p:sp>
      <p:sp>
        <p:nvSpPr>
          <p:cNvPr id="12" name="日期占位符 5"/>
          <p:cNvSpPr>
            <a:spLocks noGrp="1"/>
          </p:cNvSpPr>
          <p:nvPr>
            <p:ph type="dt" sz="half" idx="11"/>
          </p:nvPr>
        </p:nvSpPr>
        <p:spPr/>
        <p:txBody>
          <a:bodyPr/>
          <a:lstStyle>
            <a:lvl1pPr eaLnBrk="0" hangingPunct="0">
              <a:defRPr kumimoji="1" smtClean="0"/>
            </a:lvl1pPr>
          </a:lstStyle>
          <a:p>
            <a:pPr>
              <a:defRPr/>
            </a:pPr>
            <a:fld id="{7F4D0178-1B69-404A-A946-316AEB41BE12}" type="datetime1">
              <a:rPr lang="zh-CN" altLang="en-US" smtClean="0"/>
              <a:pPr>
                <a:defRPr/>
              </a:pPr>
              <a:t>2024/9/19</a:t>
            </a:fld>
            <a:endParaRPr lang="zh-CN" altLang="en-US"/>
          </a:p>
        </p:txBody>
      </p:sp>
    </p:spTree>
    <p:extLst>
      <p:ext uri="{BB962C8B-B14F-4D97-AF65-F5344CB8AC3E}">
        <p14:creationId xmlns:p14="http://schemas.microsoft.com/office/powerpoint/2010/main" val="1735980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1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reeform 67"/>
          <p:cNvSpPr>
            <a:spLocks/>
          </p:cNvSpPr>
          <p:nvPr/>
        </p:nvSpPr>
        <p:spPr bwMode="ltGray">
          <a:xfrm>
            <a:off x="-1588" y="6413500"/>
            <a:ext cx="4205288" cy="444500"/>
          </a:xfrm>
          <a:custGeom>
            <a:avLst/>
            <a:gdLst>
              <a:gd name="T0" fmla="*/ 2147483646 w 2649"/>
              <a:gd name="T1" fmla="*/ 2147483646 h 280"/>
              <a:gd name="T2" fmla="*/ 2147483646 w 2649"/>
              <a:gd name="T3" fmla="*/ 2147483646 h 280"/>
              <a:gd name="T4" fmla="*/ 2147483646 w 2649"/>
              <a:gd name="T5" fmla="*/ 0 h 280"/>
              <a:gd name="T6" fmla="*/ 0 w 2649"/>
              <a:gd name="T7" fmla="*/ 2147483646 h 280"/>
              <a:gd name="T8" fmla="*/ 2147483646 w 2649"/>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 name="Freeform 68"/>
          <p:cNvSpPr>
            <a:spLocks/>
          </p:cNvSpPr>
          <p:nvPr/>
        </p:nvSpPr>
        <p:spPr bwMode="ltGray">
          <a:xfrm>
            <a:off x="4932363" y="6337300"/>
            <a:ext cx="4211637" cy="520700"/>
          </a:xfrm>
          <a:custGeom>
            <a:avLst/>
            <a:gdLst>
              <a:gd name="T0" fmla="*/ 0 w 2653"/>
              <a:gd name="T1" fmla="*/ 2147483646 h 328"/>
              <a:gd name="T2" fmla="*/ 2147483646 w 2653"/>
              <a:gd name="T3" fmla="*/ 2147483646 h 328"/>
              <a:gd name="T4" fmla="*/ 2147483646 w 2653"/>
              <a:gd name="T5" fmla="*/ 0 h 328"/>
              <a:gd name="T6" fmla="*/ 2147483646 w 2653"/>
              <a:gd name="T7" fmla="*/ 2147483646 h 328"/>
              <a:gd name="T8" fmla="*/ 0 w 2653"/>
              <a:gd name="T9" fmla="*/ 2147483646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aphicFrame>
        <p:nvGraphicFramePr>
          <p:cNvPr id="6"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name="Image" r:id="rId3" imgW="4101587" imgH="406063" progId="">
                  <p:embed/>
                </p:oleObj>
              </mc:Choice>
              <mc:Fallback>
                <p:oleObj name="Image" r:id="rId3" imgW="4101587" imgH="406063" progId="">
                  <p:embed/>
                  <p:pic>
                    <p:nvPicPr>
                      <p:cNvPr id="0" name="Picture 2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a:solidFill>
                              <a:srgbClr val="EB592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
        <p:nvSpPr>
          <p:cNvPr id="7" name="Freeform 70"/>
          <p:cNvSpPr>
            <a:spLocks/>
          </p:cNvSpPr>
          <p:nvPr/>
        </p:nvSpPr>
        <p:spPr bwMode="ltGray">
          <a:xfrm flipH="1">
            <a:off x="0" y="793750"/>
            <a:ext cx="3635375" cy="444500"/>
          </a:xfrm>
          <a:custGeom>
            <a:avLst/>
            <a:gdLst>
              <a:gd name="T0" fmla="*/ 0 w 2096"/>
              <a:gd name="T1" fmla="*/ 2147483646 h 280"/>
              <a:gd name="T2" fmla="*/ 2147483646 w 2096"/>
              <a:gd name="T3" fmla="*/ 2147483646 h 280"/>
              <a:gd name="T4" fmla="*/ 2147483646 w 2096"/>
              <a:gd name="T5" fmla="*/ 2147483646 h 280"/>
              <a:gd name="T6" fmla="*/ 2147483646 w 2096"/>
              <a:gd name="T7" fmla="*/ 0 h 280"/>
              <a:gd name="T8" fmla="*/ 0 w 2096"/>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71"/>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charset="0"/>
            </a:endParaRPr>
          </a:p>
        </p:txBody>
      </p:sp>
      <p:sp>
        <p:nvSpPr>
          <p:cNvPr id="9" name="Freeform 72"/>
          <p:cNvSpPr>
            <a:spLocks/>
          </p:cNvSpPr>
          <p:nvPr/>
        </p:nvSpPr>
        <p:spPr bwMode="gray">
          <a:xfrm>
            <a:off x="4978400" y="800100"/>
            <a:ext cx="4165600" cy="444500"/>
          </a:xfrm>
          <a:custGeom>
            <a:avLst/>
            <a:gdLst>
              <a:gd name="T0" fmla="*/ 0 w 2624"/>
              <a:gd name="T1" fmla="*/ 2147483646 h 280"/>
              <a:gd name="T2" fmla="*/ 2147483646 w 2624"/>
              <a:gd name="T3" fmla="*/ 2147483646 h 280"/>
              <a:gd name="T4" fmla="*/ 2147483646 w 2624"/>
              <a:gd name="T5" fmla="*/ 2147483646 h 280"/>
              <a:gd name="T6" fmla="*/ 2147483646 w 2624"/>
              <a:gd name="T7" fmla="*/ 0 h 280"/>
              <a:gd name="T8" fmla="*/ 0 w 2624"/>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 name="图片 9"/>
          <p:cNvPicPr>
            <a:picLocks noChangeAspect="1"/>
          </p:cNvPicPr>
          <p:nvPr/>
        </p:nvPicPr>
        <p:blipFill>
          <a:blip r:embed="rId5"/>
          <a:stretch>
            <a:fillRect/>
          </a:stretch>
        </p:blipFill>
        <p:spPr>
          <a:xfrm>
            <a:off x="7777163" y="6597650"/>
            <a:ext cx="1258887" cy="219075"/>
          </a:xfrm>
          <a:prstGeom prst="rect">
            <a:avLst/>
          </a:prstGeom>
          <a:effectLst>
            <a:outerShdw blurRad="50800" dist="38100" dir="2700000" algn="tl" rotWithShape="0">
              <a:prstClr val="black">
                <a:alpha val="40000"/>
              </a:prstClr>
            </a:outerShdw>
          </a:effectLst>
        </p:spPr>
      </p:pic>
      <p:sp>
        <p:nvSpPr>
          <p:cNvPr id="2" name="标题 1"/>
          <p:cNvSpPr>
            <a:spLocks noGrp="1"/>
          </p:cNvSpPr>
          <p:nvPr>
            <p:ph type="title"/>
          </p:nvPr>
        </p:nvSpPr>
        <p:spPr>
          <a:xfrm>
            <a:off x="457200" y="44624"/>
            <a:ext cx="8229600" cy="936104"/>
          </a:xfrm>
        </p:spPr>
        <p:txBody>
          <a:bodyPr/>
          <a:lstStyle>
            <a:lvl1pPr>
              <a:defRPr sz="4000" b="1">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b="0"/>
            </a:lvl1pPr>
            <a:lvl2pPr>
              <a:defRPr b="0"/>
            </a:lvl2pPr>
            <a:lvl3pPr>
              <a:defRPr b="0"/>
            </a:lvl3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1" name="日期占位符 6"/>
          <p:cNvSpPr>
            <a:spLocks noGrp="1"/>
          </p:cNvSpPr>
          <p:nvPr>
            <p:ph type="dt" sz="half" idx="10"/>
          </p:nvPr>
        </p:nvSpPr>
        <p:spPr/>
        <p:txBody>
          <a:bodyPr/>
          <a:lstStyle>
            <a:lvl1pPr eaLnBrk="0" hangingPunct="0">
              <a:defRPr kumimoji="1" smtClean="0"/>
            </a:lvl1pPr>
          </a:lstStyle>
          <a:p>
            <a:pPr>
              <a:defRPr/>
            </a:pPr>
            <a:fld id="{1EE4B41B-2AB8-4159-B58E-CE0C181666FA}" type="datetime1">
              <a:rPr lang="zh-CN" altLang="en-US" smtClean="0"/>
              <a:pPr>
                <a:defRPr/>
              </a:pPr>
              <a:t>2024/9/19</a:t>
            </a:fld>
            <a:endParaRPr lang="zh-CN" altLang="en-US"/>
          </a:p>
        </p:txBody>
      </p:sp>
      <p:sp>
        <p:nvSpPr>
          <p:cNvPr id="12" name="灯片编号占位符 7"/>
          <p:cNvSpPr>
            <a:spLocks noGrp="1"/>
          </p:cNvSpPr>
          <p:nvPr>
            <p:ph type="sldNum" sz="quarter" idx="11"/>
          </p:nvPr>
        </p:nvSpPr>
        <p:spPr/>
        <p:txBody>
          <a:bodyPr/>
          <a:lstStyle>
            <a:lvl1pPr eaLnBrk="0" hangingPunct="0">
              <a:defRPr kumimoji="1" b="1" smtClean="0"/>
            </a:lvl1pPr>
          </a:lstStyle>
          <a:p>
            <a:pPr>
              <a:defRPr/>
            </a:pPr>
            <a:fld id="{009F60FC-E0B4-4CC2-ADF5-327266E99CD9}" type="slidenum">
              <a:rPr lang="zh-CN" altLang="en-US"/>
              <a:pPr>
                <a:defRPr/>
              </a:pPr>
              <a:t>‹#›</a:t>
            </a:fld>
            <a:endParaRPr lang="zh-CN" altLang="en-US" dirty="0"/>
          </a:p>
        </p:txBody>
      </p:sp>
      <p:sp>
        <p:nvSpPr>
          <p:cNvPr id="13" name="页脚占位符 8"/>
          <p:cNvSpPr>
            <a:spLocks noGrp="1"/>
          </p:cNvSpPr>
          <p:nvPr>
            <p:ph type="ftr" sz="quarter" idx="12"/>
          </p:nvPr>
        </p:nvSpPr>
        <p:spPr>
          <a:xfrm>
            <a:off x="3124200" y="6356350"/>
            <a:ext cx="2895600" cy="365125"/>
          </a:xfrm>
        </p:spPr>
        <p:txBody>
          <a:bodyPr/>
          <a:lstStyle>
            <a:lvl1pPr eaLnBrk="0" hangingPunct="0">
              <a:defRPr kumimoji="1" b="1"/>
            </a:lvl1pPr>
          </a:lstStyle>
          <a:p>
            <a:pPr>
              <a:defRPr/>
            </a:pPr>
            <a:endParaRPr lang="en-US" altLang="zh-CN"/>
          </a:p>
        </p:txBody>
      </p:sp>
    </p:spTree>
    <p:extLst>
      <p:ext uri="{BB962C8B-B14F-4D97-AF65-F5344CB8AC3E}">
        <p14:creationId xmlns:p14="http://schemas.microsoft.com/office/powerpoint/2010/main" val="1394256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2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reeform 67"/>
          <p:cNvSpPr>
            <a:spLocks/>
          </p:cNvSpPr>
          <p:nvPr/>
        </p:nvSpPr>
        <p:spPr bwMode="ltGray">
          <a:xfrm>
            <a:off x="-1588" y="6413500"/>
            <a:ext cx="4205288" cy="444500"/>
          </a:xfrm>
          <a:custGeom>
            <a:avLst/>
            <a:gdLst>
              <a:gd name="T0" fmla="*/ 2147483646 w 2649"/>
              <a:gd name="T1" fmla="*/ 2147483646 h 280"/>
              <a:gd name="T2" fmla="*/ 2147483646 w 2649"/>
              <a:gd name="T3" fmla="*/ 2147483646 h 280"/>
              <a:gd name="T4" fmla="*/ 2147483646 w 2649"/>
              <a:gd name="T5" fmla="*/ 0 h 280"/>
              <a:gd name="T6" fmla="*/ 0 w 2649"/>
              <a:gd name="T7" fmla="*/ 2147483646 h 280"/>
              <a:gd name="T8" fmla="*/ 2147483646 w 2649"/>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 name="Freeform 68"/>
          <p:cNvSpPr>
            <a:spLocks/>
          </p:cNvSpPr>
          <p:nvPr/>
        </p:nvSpPr>
        <p:spPr bwMode="ltGray">
          <a:xfrm>
            <a:off x="4932363" y="6337300"/>
            <a:ext cx="4211637" cy="520700"/>
          </a:xfrm>
          <a:custGeom>
            <a:avLst/>
            <a:gdLst>
              <a:gd name="T0" fmla="*/ 0 w 2653"/>
              <a:gd name="T1" fmla="*/ 2147483646 h 328"/>
              <a:gd name="T2" fmla="*/ 2147483646 w 2653"/>
              <a:gd name="T3" fmla="*/ 2147483646 h 328"/>
              <a:gd name="T4" fmla="*/ 2147483646 w 2653"/>
              <a:gd name="T5" fmla="*/ 0 h 328"/>
              <a:gd name="T6" fmla="*/ 2147483646 w 2653"/>
              <a:gd name="T7" fmla="*/ 2147483646 h 328"/>
              <a:gd name="T8" fmla="*/ 0 w 2653"/>
              <a:gd name="T9" fmla="*/ 2147483646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aphicFrame>
        <p:nvGraphicFramePr>
          <p:cNvPr id="6"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name="Image" r:id="rId3" imgW="4101587" imgH="406063" progId="">
                  <p:embed/>
                </p:oleObj>
              </mc:Choice>
              <mc:Fallback>
                <p:oleObj name="Image" r:id="rId3" imgW="4101587" imgH="406063" progId="">
                  <p:embed/>
                  <p:pic>
                    <p:nvPicPr>
                      <p:cNvPr id="0" name="Picture 2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a:solidFill>
                              <a:srgbClr val="EB592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
        <p:nvSpPr>
          <p:cNvPr id="7" name="Freeform 70"/>
          <p:cNvSpPr>
            <a:spLocks/>
          </p:cNvSpPr>
          <p:nvPr/>
        </p:nvSpPr>
        <p:spPr bwMode="ltGray">
          <a:xfrm flipH="1">
            <a:off x="0" y="793750"/>
            <a:ext cx="3635375" cy="444500"/>
          </a:xfrm>
          <a:custGeom>
            <a:avLst/>
            <a:gdLst>
              <a:gd name="T0" fmla="*/ 0 w 2096"/>
              <a:gd name="T1" fmla="*/ 2147483646 h 280"/>
              <a:gd name="T2" fmla="*/ 2147483646 w 2096"/>
              <a:gd name="T3" fmla="*/ 2147483646 h 280"/>
              <a:gd name="T4" fmla="*/ 2147483646 w 2096"/>
              <a:gd name="T5" fmla="*/ 2147483646 h 280"/>
              <a:gd name="T6" fmla="*/ 2147483646 w 2096"/>
              <a:gd name="T7" fmla="*/ 0 h 280"/>
              <a:gd name="T8" fmla="*/ 0 w 2096"/>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71"/>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charset="0"/>
            </a:endParaRPr>
          </a:p>
        </p:txBody>
      </p:sp>
      <p:sp>
        <p:nvSpPr>
          <p:cNvPr id="9" name="Freeform 72"/>
          <p:cNvSpPr>
            <a:spLocks/>
          </p:cNvSpPr>
          <p:nvPr/>
        </p:nvSpPr>
        <p:spPr bwMode="gray">
          <a:xfrm>
            <a:off x="4978400" y="800100"/>
            <a:ext cx="4165600" cy="444500"/>
          </a:xfrm>
          <a:custGeom>
            <a:avLst/>
            <a:gdLst>
              <a:gd name="T0" fmla="*/ 0 w 2624"/>
              <a:gd name="T1" fmla="*/ 2147483646 h 280"/>
              <a:gd name="T2" fmla="*/ 2147483646 w 2624"/>
              <a:gd name="T3" fmla="*/ 2147483646 h 280"/>
              <a:gd name="T4" fmla="*/ 2147483646 w 2624"/>
              <a:gd name="T5" fmla="*/ 2147483646 h 280"/>
              <a:gd name="T6" fmla="*/ 2147483646 w 2624"/>
              <a:gd name="T7" fmla="*/ 0 h 280"/>
              <a:gd name="T8" fmla="*/ 0 w 2624"/>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 name="图片 9"/>
          <p:cNvPicPr>
            <a:picLocks noChangeAspect="1"/>
          </p:cNvPicPr>
          <p:nvPr/>
        </p:nvPicPr>
        <p:blipFill>
          <a:blip r:embed="rId5"/>
          <a:stretch>
            <a:fillRect/>
          </a:stretch>
        </p:blipFill>
        <p:spPr>
          <a:xfrm>
            <a:off x="7777163" y="6597650"/>
            <a:ext cx="1258887" cy="219075"/>
          </a:xfrm>
          <a:prstGeom prst="rect">
            <a:avLst/>
          </a:prstGeom>
          <a:effectLst>
            <a:outerShdw blurRad="50800" dist="38100" dir="2700000" algn="tl" rotWithShape="0">
              <a:prstClr val="black">
                <a:alpha val="40000"/>
              </a:prstClr>
            </a:outerShdw>
          </a:effectLst>
        </p:spPr>
      </p:pic>
      <p:sp>
        <p:nvSpPr>
          <p:cNvPr id="2" name="标题 1"/>
          <p:cNvSpPr>
            <a:spLocks noGrp="1"/>
          </p:cNvSpPr>
          <p:nvPr>
            <p:ph type="title"/>
          </p:nvPr>
        </p:nvSpPr>
        <p:spPr>
          <a:xfrm>
            <a:off x="457200" y="44624"/>
            <a:ext cx="8229600" cy="936104"/>
          </a:xfrm>
        </p:spPr>
        <p:txBody>
          <a:bodyPr/>
          <a:lstStyle>
            <a:lvl1pPr>
              <a:defRPr sz="4000" b="1">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b="0"/>
            </a:lvl1pPr>
            <a:lvl2pPr>
              <a:defRPr b="0"/>
            </a:lvl2pPr>
            <a:lvl3pPr>
              <a:defRPr b="0"/>
            </a:lvl3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1" name="日期占位符 6"/>
          <p:cNvSpPr>
            <a:spLocks noGrp="1"/>
          </p:cNvSpPr>
          <p:nvPr>
            <p:ph type="dt" sz="half" idx="10"/>
          </p:nvPr>
        </p:nvSpPr>
        <p:spPr/>
        <p:txBody>
          <a:bodyPr/>
          <a:lstStyle>
            <a:lvl1pPr eaLnBrk="0" hangingPunct="0">
              <a:defRPr kumimoji="1" smtClean="0"/>
            </a:lvl1pPr>
          </a:lstStyle>
          <a:p>
            <a:pPr>
              <a:defRPr/>
            </a:pPr>
            <a:fld id="{51E8A94E-3ABD-417A-85C9-1CE71E4861AE}" type="datetime1">
              <a:rPr lang="zh-CN" altLang="en-US" smtClean="0"/>
              <a:pPr>
                <a:defRPr/>
              </a:pPr>
              <a:t>2024/9/19</a:t>
            </a:fld>
            <a:endParaRPr lang="zh-CN" altLang="en-US"/>
          </a:p>
        </p:txBody>
      </p:sp>
      <p:sp>
        <p:nvSpPr>
          <p:cNvPr id="12" name="灯片编号占位符 7"/>
          <p:cNvSpPr>
            <a:spLocks noGrp="1"/>
          </p:cNvSpPr>
          <p:nvPr>
            <p:ph type="sldNum" sz="quarter" idx="11"/>
          </p:nvPr>
        </p:nvSpPr>
        <p:spPr/>
        <p:txBody>
          <a:bodyPr/>
          <a:lstStyle>
            <a:lvl1pPr eaLnBrk="0" hangingPunct="0">
              <a:defRPr kumimoji="1" b="1" smtClean="0"/>
            </a:lvl1pPr>
          </a:lstStyle>
          <a:p>
            <a:pPr>
              <a:defRPr/>
            </a:pPr>
            <a:fld id="{B7DD194A-DE90-4371-B780-02E0277B6164}" type="slidenum">
              <a:rPr lang="zh-CN" altLang="en-US"/>
              <a:pPr>
                <a:defRPr/>
              </a:pPr>
              <a:t>‹#›</a:t>
            </a:fld>
            <a:endParaRPr lang="zh-CN" altLang="en-US" dirty="0"/>
          </a:p>
        </p:txBody>
      </p:sp>
      <p:sp>
        <p:nvSpPr>
          <p:cNvPr id="13" name="页脚占位符 8"/>
          <p:cNvSpPr>
            <a:spLocks noGrp="1"/>
          </p:cNvSpPr>
          <p:nvPr>
            <p:ph type="ftr" sz="quarter" idx="12"/>
          </p:nvPr>
        </p:nvSpPr>
        <p:spPr>
          <a:xfrm>
            <a:off x="3124200" y="6356350"/>
            <a:ext cx="2895600" cy="365125"/>
          </a:xfrm>
        </p:spPr>
        <p:txBody>
          <a:bodyPr/>
          <a:lstStyle>
            <a:lvl1pPr eaLnBrk="0" hangingPunct="0">
              <a:defRPr kumimoji="1" b="1"/>
            </a:lvl1pPr>
          </a:lstStyle>
          <a:p>
            <a:pPr>
              <a:defRPr/>
            </a:pPr>
            <a:endParaRPr lang="en-US" altLang="zh-CN"/>
          </a:p>
        </p:txBody>
      </p:sp>
    </p:spTree>
    <p:extLst>
      <p:ext uri="{BB962C8B-B14F-4D97-AF65-F5344CB8AC3E}">
        <p14:creationId xmlns:p14="http://schemas.microsoft.com/office/powerpoint/2010/main" val="2597815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reeform 67"/>
          <p:cNvSpPr>
            <a:spLocks/>
          </p:cNvSpPr>
          <p:nvPr/>
        </p:nvSpPr>
        <p:spPr bwMode="ltGray">
          <a:xfrm>
            <a:off x="-1588" y="6413500"/>
            <a:ext cx="4205288" cy="444500"/>
          </a:xfrm>
          <a:custGeom>
            <a:avLst/>
            <a:gdLst>
              <a:gd name="T0" fmla="*/ 2147483646 w 2649"/>
              <a:gd name="T1" fmla="*/ 2147483646 h 280"/>
              <a:gd name="T2" fmla="*/ 2147483646 w 2649"/>
              <a:gd name="T3" fmla="*/ 2147483646 h 280"/>
              <a:gd name="T4" fmla="*/ 2147483646 w 2649"/>
              <a:gd name="T5" fmla="*/ 0 h 280"/>
              <a:gd name="T6" fmla="*/ 0 w 2649"/>
              <a:gd name="T7" fmla="*/ 2147483646 h 280"/>
              <a:gd name="T8" fmla="*/ 2147483646 w 2649"/>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 name="Freeform 68"/>
          <p:cNvSpPr>
            <a:spLocks/>
          </p:cNvSpPr>
          <p:nvPr/>
        </p:nvSpPr>
        <p:spPr bwMode="ltGray">
          <a:xfrm>
            <a:off x="4932363" y="6337300"/>
            <a:ext cx="4211637" cy="520700"/>
          </a:xfrm>
          <a:custGeom>
            <a:avLst/>
            <a:gdLst>
              <a:gd name="T0" fmla="*/ 0 w 2653"/>
              <a:gd name="T1" fmla="*/ 2147483646 h 328"/>
              <a:gd name="T2" fmla="*/ 2147483646 w 2653"/>
              <a:gd name="T3" fmla="*/ 2147483646 h 328"/>
              <a:gd name="T4" fmla="*/ 2147483646 w 2653"/>
              <a:gd name="T5" fmla="*/ 0 h 328"/>
              <a:gd name="T6" fmla="*/ 2147483646 w 2653"/>
              <a:gd name="T7" fmla="*/ 2147483646 h 328"/>
              <a:gd name="T8" fmla="*/ 0 w 2653"/>
              <a:gd name="T9" fmla="*/ 2147483646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aphicFrame>
        <p:nvGraphicFramePr>
          <p:cNvPr id="6"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name="Image" r:id="rId3" imgW="4101587" imgH="406063" progId="">
                  <p:embed/>
                </p:oleObj>
              </mc:Choice>
              <mc:Fallback>
                <p:oleObj name="Image" r:id="rId3" imgW="4101587" imgH="406063" progId="">
                  <p:embed/>
                  <p:pic>
                    <p:nvPicPr>
                      <p:cNvPr id="0" name="Picture 2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a:solidFill>
                              <a:srgbClr val="EB592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
        <p:nvSpPr>
          <p:cNvPr id="7" name="Freeform 70"/>
          <p:cNvSpPr>
            <a:spLocks/>
          </p:cNvSpPr>
          <p:nvPr/>
        </p:nvSpPr>
        <p:spPr bwMode="ltGray">
          <a:xfrm flipH="1">
            <a:off x="0" y="793750"/>
            <a:ext cx="3635375" cy="444500"/>
          </a:xfrm>
          <a:custGeom>
            <a:avLst/>
            <a:gdLst>
              <a:gd name="T0" fmla="*/ 0 w 2096"/>
              <a:gd name="T1" fmla="*/ 2147483646 h 280"/>
              <a:gd name="T2" fmla="*/ 2147483646 w 2096"/>
              <a:gd name="T3" fmla="*/ 2147483646 h 280"/>
              <a:gd name="T4" fmla="*/ 2147483646 w 2096"/>
              <a:gd name="T5" fmla="*/ 2147483646 h 280"/>
              <a:gd name="T6" fmla="*/ 2147483646 w 2096"/>
              <a:gd name="T7" fmla="*/ 0 h 280"/>
              <a:gd name="T8" fmla="*/ 0 w 2096"/>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71"/>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charset="0"/>
            </a:endParaRPr>
          </a:p>
        </p:txBody>
      </p:sp>
      <p:sp>
        <p:nvSpPr>
          <p:cNvPr id="9" name="Freeform 72"/>
          <p:cNvSpPr>
            <a:spLocks/>
          </p:cNvSpPr>
          <p:nvPr/>
        </p:nvSpPr>
        <p:spPr bwMode="gray">
          <a:xfrm>
            <a:off x="4978400" y="800100"/>
            <a:ext cx="4165600" cy="444500"/>
          </a:xfrm>
          <a:custGeom>
            <a:avLst/>
            <a:gdLst>
              <a:gd name="T0" fmla="*/ 0 w 2624"/>
              <a:gd name="T1" fmla="*/ 2147483646 h 280"/>
              <a:gd name="T2" fmla="*/ 2147483646 w 2624"/>
              <a:gd name="T3" fmla="*/ 2147483646 h 280"/>
              <a:gd name="T4" fmla="*/ 2147483646 w 2624"/>
              <a:gd name="T5" fmla="*/ 2147483646 h 280"/>
              <a:gd name="T6" fmla="*/ 2147483646 w 2624"/>
              <a:gd name="T7" fmla="*/ 0 h 280"/>
              <a:gd name="T8" fmla="*/ 0 w 2624"/>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 name="图片 9"/>
          <p:cNvPicPr>
            <a:picLocks noChangeAspect="1"/>
          </p:cNvPicPr>
          <p:nvPr/>
        </p:nvPicPr>
        <p:blipFill>
          <a:blip r:embed="rId5"/>
          <a:stretch>
            <a:fillRect/>
          </a:stretch>
        </p:blipFill>
        <p:spPr>
          <a:xfrm>
            <a:off x="7777163" y="6597650"/>
            <a:ext cx="1258887" cy="219075"/>
          </a:xfrm>
          <a:prstGeom prst="rect">
            <a:avLst/>
          </a:prstGeom>
          <a:effectLst>
            <a:outerShdw blurRad="50800" dist="38100" dir="2700000" algn="tl" rotWithShape="0">
              <a:prstClr val="black">
                <a:alpha val="40000"/>
              </a:prstClr>
            </a:outerShdw>
          </a:effectLst>
        </p:spPr>
      </p:pic>
      <p:sp>
        <p:nvSpPr>
          <p:cNvPr id="2" name="标题 1"/>
          <p:cNvSpPr>
            <a:spLocks noGrp="1"/>
          </p:cNvSpPr>
          <p:nvPr>
            <p:ph type="title"/>
          </p:nvPr>
        </p:nvSpPr>
        <p:spPr>
          <a:xfrm>
            <a:off x="457200" y="44624"/>
            <a:ext cx="8229600" cy="936104"/>
          </a:xfrm>
        </p:spPr>
        <p:txBody>
          <a:bodyPr/>
          <a:lstStyle>
            <a:lvl1pPr>
              <a:defRPr sz="4000" b="1">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b="0"/>
            </a:lvl1pPr>
            <a:lvl2pPr>
              <a:defRPr b="0"/>
            </a:lvl2pPr>
            <a:lvl3pPr>
              <a:defRPr b="0"/>
            </a:lvl3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1" name="日期占位符 6"/>
          <p:cNvSpPr>
            <a:spLocks noGrp="1"/>
          </p:cNvSpPr>
          <p:nvPr>
            <p:ph type="dt" sz="half" idx="10"/>
          </p:nvPr>
        </p:nvSpPr>
        <p:spPr/>
        <p:txBody>
          <a:bodyPr/>
          <a:lstStyle>
            <a:lvl1pPr eaLnBrk="0" hangingPunct="0">
              <a:defRPr kumimoji="1"/>
            </a:lvl1pPr>
          </a:lstStyle>
          <a:p>
            <a:pPr>
              <a:defRPr/>
            </a:pPr>
            <a:fld id="{D28DD695-7EDA-46F1-A790-5981C8926425}" type="datetime1">
              <a:rPr lang="zh-CN" altLang="en-US" smtClean="0"/>
              <a:pPr>
                <a:defRPr/>
              </a:pPr>
              <a:t>2024/9/19</a:t>
            </a:fld>
            <a:endParaRPr lang="zh-CN" altLang="en-US"/>
          </a:p>
        </p:txBody>
      </p:sp>
      <p:sp>
        <p:nvSpPr>
          <p:cNvPr id="12" name="灯片编号占位符 7"/>
          <p:cNvSpPr>
            <a:spLocks noGrp="1"/>
          </p:cNvSpPr>
          <p:nvPr>
            <p:ph type="sldNum" sz="quarter" idx="11"/>
          </p:nvPr>
        </p:nvSpPr>
        <p:spPr/>
        <p:txBody>
          <a:bodyPr/>
          <a:lstStyle>
            <a:lvl1pPr eaLnBrk="0" hangingPunct="0">
              <a:defRPr kumimoji="1" b="1"/>
            </a:lvl1pPr>
          </a:lstStyle>
          <a:p>
            <a:pPr>
              <a:defRPr/>
            </a:pPr>
            <a:fld id="{6117CB6D-49C7-42E8-96C1-B0CF3CF6427A}" type="slidenum">
              <a:rPr lang="zh-CN" altLang="en-US"/>
              <a:pPr>
                <a:defRPr/>
              </a:pPr>
              <a:t>‹#›</a:t>
            </a:fld>
            <a:endParaRPr lang="zh-CN" altLang="en-US" dirty="0"/>
          </a:p>
        </p:txBody>
      </p:sp>
      <p:sp>
        <p:nvSpPr>
          <p:cNvPr id="13" name="页脚占位符 8"/>
          <p:cNvSpPr>
            <a:spLocks noGrp="1"/>
          </p:cNvSpPr>
          <p:nvPr>
            <p:ph type="ftr" sz="quarter" idx="12"/>
          </p:nvPr>
        </p:nvSpPr>
        <p:spPr>
          <a:xfrm>
            <a:off x="3124200" y="6356350"/>
            <a:ext cx="2895600" cy="365125"/>
          </a:xfrm>
        </p:spPr>
        <p:txBody>
          <a:bodyPr/>
          <a:lstStyle>
            <a:lvl1pPr eaLnBrk="0" hangingPunct="0">
              <a:defRPr kumimoji="1" b="1"/>
            </a:lvl1pPr>
          </a:lstStyle>
          <a:p>
            <a:pPr>
              <a:defRPr/>
            </a:pPr>
            <a:endParaRPr lang="zh-CN" altLang="en-US"/>
          </a:p>
        </p:txBody>
      </p:sp>
    </p:spTree>
    <p:extLst>
      <p:ext uri="{BB962C8B-B14F-4D97-AF65-F5344CB8AC3E}">
        <p14:creationId xmlns:p14="http://schemas.microsoft.com/office/powerpoint/2010/main" val="1453946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reeform 67"/>
          <p:cNvSpPr>
            <a:spLocks/>
          </p:cNvSpPr>
          <p:nvPr/>
        </p:nvSpPr>
        <p:spPr bwMode="ltGray">
          <a:xfrm>
            <a:off x="-1588" y="6413500"/>
            <a:ext cx="4205288" cy="444500"/>
          </a:xfrm>
          <a:custGeom>
            <a:avLst/>
            <a:gdLst>
              <a:gd name="T0" fmla="*/ 2147483646 w 2649"/>
              <a:gd name="T1" fmla="*/ 2147483646 h 280"/>
              <a:gd name="T2" fmla="*/ 2147483646 w 2649"/>
              <a:gd name="T3" fmla="*/ 2147483646 h 280"/>
              <a:gd name="T4" fmla="*/ 2147483646 w 2649"/>
              <a:gd name="T5" fmla="*/ 0 h 280"/>
              <a:gd name="T6" fmla="*/ 0 w 2649"/>
              <a:gd name="T7" fmla="*/ 2147483646 h 280"/>
              <a:gd name="T8" fmla="*/ 2147483646 w 2649"/>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 name="Freeform 68"/>
          <p:cNvSpPr>
            <a:spLocks/>
          </p:cNvSpPr>
          <p:nvPr/>
        </p:nvSpPr>
        <p:spPr bwMode="ltGray">
          <a:xfrm>
            <a:off x="4932363" y="6337300"/>
            <a:ext cx="4211637" cy="520700"/>
          </a:xfrm>
          <a:custGeom>
            <a:avLst/>
            <a:gdLst>
              <a:gd name="T0" fmla="*/ 0 w 2653"/>
              <a:gd name="T1" fmla="*/ 2147483646 h 328"/>
              <a:gd name="T2" fmla="*/ 2147483646 w 2653"/>
              <a:gd name="T3" fmla="*/ 2147483646 h 328"/>
              <a:gd name="T4" fmla="*/ 2147483646 w 2653"/>
              <a:gd name="T5" fmla="*/ 0 h 328"/>
              <a:gd name="T6" fmla="*/ 2147483646 w 2653"/>
              <a:gd name="T7" fmla="*/ 2147483646 h 328"/>
              <a:gd name="T8" fmla="*/ 0 w 2653"/>
              <a:gd name="T9" fmla="*/ 2147483646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aphicFrame>
        <p:nvGraphicFramePr>
          <p:cNvPr id="6"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name="Image" r:id="rId3" imgW="4101587" imgH="406063" progId="">
                  <p:embed/>
                </p:oleObj>
              </mc:Choice>
              <mc:Fallback>
                <p:oleObj name="Image" r:id="rId3" imgW="4101587" imgH="406063" progId="">
                  <p:embed/>
                  <p:pic>
                    <p:nvPicPr>
                      <p:cNvPr id="0" name="Picture 2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a:solidFill>
                              <a:srgbClr val="EB592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
        <p:nvSpPr>
          <p:cNvPr id="7" name="Freeform 70"/>
          <p:cNvSpPr>
            <a:spLocks/>
          </p:cNvSpPr>
          <p:nvPr/>
        </p:nvSpPr>
        <p:spPr bwMode="ltGray">
          <a:xfrm flipH="1">
            <a:off x="0" y="793750"/>
            <a:ext cx="3635375" cy="444500"/>
          </a:xfrm>
          <a:custGeom>
            <a:avLst/>
            <a:gdLst>
              <a:gd name="T0" fmla="*/ 0 w 2096"/>
              <a:gd name="T1" fmla="*/ 2147483646 h 280"/>
              <a:gd name="T2" fmla="*/ 2147483646 w 2096"/>
              <a:gd name="T3" fmla="*/ 2147483646 h 280"/>
              <a:gd name="T4" fmla="*/ 2147483646 w 2096"/>
              <a:gd name="T5" fmla="*/ 2147483646 h 280"/>
              <a:gd name="T6" fmla="*/ 2147483646 w 2096"/>
              <a:gd name="T7" fmla="*/ 0 h 280"/>
              <a:gd name="T8" fmla="*/ 0 w 2096"/>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71"/>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charset="0"/>
            </a:endParaRPr>
          </a:p>
        </p:txBody>
      </p:sp>
      <p:sp>
        <p:nvSpPr>
          <p:cNvPr id="9" name="Freeform 72"/>
          <p:cNvSpPr>
            <a:spLocks/>
          </p:cNvSpPr>
          <p:nvPr/>
        </p:nvSpPr>
        <p:spPr bwMode="gray">
          <a:xfrm>
            <a:off x="4978400" y="800100"/>
            <a:ext cx="4165600" cy="444500"/>
          </a:xfrm>
          <a:custGeom>
            <a:avLst/>
            <a:gdLst>
              <a:gd name="T0" fmla="*/ 0 w 2624"/>
              <a:gd name="T1" fmla="*/ 2147483646 h 280"/>
              <a:gd name="T2" fmla="*/ 2147483646 w 2624"/>
              <a:gd name="T3" fmla="*/ 2147483646 h 280"/>
              <a:gd name="T4" fmla="*/ 2147483646 w 2624"/>
              <a:gd name="T5" fmla="*/ 2147483646 h 280"/>
              <a:gd name="T6" fmla="*/ 2147483646 w 2624"/>
              <a:gd name="T7" fmla="*/ 0 h 280"/>
              <a:gd name="T8" fmla="*/ 0 w 2624"/>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 name="图片 9"/>
          <p:cNvPicPr>
            <a:picLocks noChangeAspect="1"/>
          </p:cNvPicPr>
          <p:nvPr/>
        </p:nvPicPr>
        <p:blipFill>
          <a:blip r:embed="rId5"/>
          <a:stretch>
            <a:fillRect/>
          </a:stretch>
        </p:blipFill>
        <p:spPr>
          <a:xfrm>
            <a:off x="7777163" y="6597650"/>
            <a:ext cx="1258887" cy="219075"/>
          </a:xfrm>
          <a:prstGeom prst="rect">
            <a:avLst/>
          </a:prstGeom>
          <a:effectLst>
            <a:outerShdw blurRad="50800" dist="38100" dir="2700000" algn="tl" rotWithShape="0">
              <a:prstClr val="black">
                <a:alpha val="40000"/>
              </a:prstClr>
            </a:outerShdw>
          </a:effectLst>
        </p:spPr>
      </p:pic>
      <p:sp>
        <p:nvSpPr>
          <p:cNvPr id="2" name="标题 1"/>
          <p:cNvSpPr>
            <a:spLocks noGrp="1"/>
          </p:cNvSpPr>
          <p:nvPr>
            <p:ph type="title"/>
          </p:nvPr>
        </p:nvSpPr>
        <p:spPr>
          <a:xfrm>
            <a:off x="457200" y="44624"/>
            <a:ext cx="8229600" cy="936104"/>
          </a:xfrm>
        </p:spPr>
        <p:txBody>
          <a:bodyPr/>
          <a:lstStyle>
            <a:lvl1pPr>
              <a:defRPr sz="4000" b="1">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b="0"/>
            </a:lvl1pPr>
            <a:lvl2pPr>
              <a:defRPr b="0"/>
            </a:lvl2pPr>
            <a:lvl3pPr>
              <a:defRPr b="0"/>
            </a:lvl3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1" name="日期占位符 6"/>
          <p:cNvSpPr>
            <a:spLocks noGrp="1"/>
          </p:cNvSpPr>
          <p:nvPr>
            <p:ph type="dt" sz="half" idx="10"/>
          </p:nvPr>
        </p:nvSpPr>
        <p:spPr/>
        <p:txBody>
          <a:bodyPr/>
          <a:lstStyle>
            <a:lvl1pPr eaLnBrk="0" hangingPunct="0">
              <a:defRPr kumimoji="1">
                <a:solidFill>
                  <a:prstClr val="black">
                    <a:tint val="75000"/>
                  </a:prstClr>
                </a:solidFill>
              </a:defRPr>
            </a:lvl1pPr>
          </a:lstStyle>
          <a:p>
            <a:pPr>
              <a:defRPr/>
            </a:pPr>
            <a:fld id="{7521D569-181F-4D0E-A3F8-D1F42CA9EB67}" type="datetime1">
              <a:rPr lang="zh-CN" altLang="en-US" smtClean="0"/>
              <a:pPr>
                <a:defRPr/>
              </a:pPr>
              <a:t>2024/9/19</a:t>
            </a:fld>
            <a:endParaRPr lang="zh-CN" altLang="en-US"/>
          </a:p>
        </p:txBody>
      </p:sp>
      <p:sp>
        <p:nvSpPr>
          <p:cNvPr id="12" name="灯片编号占位符 7"/>
          <p:cNvSpPr>
            <a:spLocks noGrp="1"/>
          </p:cNvSpPr>
          <p:nvPr>
            <p:ph type="sldNum" sz="quarter" idx="11"/>
          </p:nvPr>
        </p:nvSpPr>
        <p:spPr/>
        <p:txBody>
          <a:bodyPr/>
          <a:lstStyle>
            <a:lvl1pPr eaLnBrk="0" hangingPunct="0">
              <a:defRPr kumimoji="1" b="1">
                <a:solidFill>
                  <a:prstClr val="black">
                    <a:tint val="75000"/>
                  </a:prstClr>
                </a:solidFill>
              </a:defRPr>
            </a:lvl1pPr>
          </a:lstStyle>
          <a:p>
            <a:pPr>
              <a:defRPr/>
            </a:pPr>
            <a:fld id="{778FDC6F-14C0-4C5F-B504-C8A55FD6EDAD}" type="slidenum">
              <a:rPr lang="zh-CN" altLang="en-US"/>
              <a:pPr>
                <a:defRPr/>
              </a:pPr>
              <a:t>‹#›</a:t>
            </a:fld>
            <a:endParaRPr lang="zh-CN" altLang="en-US" dirty="0"/>
          </a:p>
        </p:txBody>
      </p:sp>
      <p:sp>
        <p:nvSpPr>
          <p:cNvPr id="13" name="页脚占位符 8"/>
          <p:cNvSpPr>
            <a:spLocks noGrp="1"/>
          </p:cNvSpPr>
          <p:nvPr>
            <p:ph type="ftr" sz="quarter" idx="12"/>
          </p:nvPr>
        </p:nvSpPr>
        <p:spPr>
          <a:xfrm>
            <a:off x="3124200" y="6356350"/>
            <a:ext cx="2895600" cy="365125"/>
          </a:xfrm>
        </p:spPr>
        <p:txBody>
          <a:bodyPr/>
          <a:lstStyle>
            <a:lvl1pPr eaLnBrk="0" hangingPunct="0">
              <a:defRPr kumimoji="1" b="1">
                <a:solidFill>
                  <a:prstClr val="black">
                    <a:tint val="75000"/>
                  </a:prstClr>
                </a:solidFill>
              </a:defRPr>
            </a:lvl1pPr>
          </a:lstStyle>
          <a:p>
            <a:pPr>
              <a:defRPr/>
            </a:pPr>
            <a:endParaRPr lang="zh-CN" altLang="en-US"/>
          </a:p>
        </p:txBody>
      </p:sp>
    </p:spTree>
    <p:extLst>
      <p:ext uri="{BB962C8B-B14F-4D97-AF65-F5344CB8AC3E}">
        <p14:creationId xmlns:p14="http://schemas.microsoft.com/office/powerpoint/2010/main" val="3400177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3D6658C-7DDE-49BF-99F4-1187CB755B68}" type="datetime1">
              <a:rPr lang="zh-CN" altLang="en-US" smtClean="0">
                <a:solidFill>
                  <a:srgbClr val="146194">
                    <a:lumMod val="50000"/>
                  </a:srgbClr>
                </a:solidFill>
              </a:rPr>
              <a:pPr/>
              <a:t>2024/9/19</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3399058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0E5661D-34B0-4F0E-945A-07CCA9F9D2DC}" type="datetime1">
              <a:rPr lang="zh-CN" altLang="en-US" smtClean="0">
                <a:solidFill>
                  <a:srgbClr val="146194">
                    <a:lumMod val="50000"/>
                  </a:srgbClr>
                </a:solidFill>
              </a:rPr>
              <a:pPr/>
              <a:t>2024/9/19</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3374840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E71CE15-92BE-4128-BFB9-E53BBE7E18CD}" type="datetime1">
              <a:rPr lang="zh-CN" altLang="en-US" smtClean="0">
                <a:solidFill>
                  <a:srgbClr val="146194">
                    <a:lumMod val="50000"/>
                  </a:srgbClr>
                </a:solidFill>
              </a:rPr>
              <a:pPr/>
              <a:t>2024/9/19</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19171271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a:t>单击此处编辑母版标题样式</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72BF356-9892-4C41-B56C-DAE5010369CD}" type="datetime1">
              <a:rPr lang="zh-CN" altLang="en-US" smtClean="0">
                <a:solidFill>
                  <a:srgbClr val="146194">
                    <a:lumMod val="50000"/>
                  </a:srgbClr>
                </a:solidFill>
              </a:rPr>
              <a:pPr/>
              <a:t>2024/9/19</a:t>
            </a:fld>
            <a:endParaRPr lang="en-US" dirty="0">
              <a:solidFill>
                <a:srgbClr val="146194">
                  <a:lumMod val="50000"/>
                </a:srgbClr>
              </a:solidFill>
            </a:endParaRPr>
          </a:p>
        </p:txBody>
      </p:sp>
      <p:sp>
        <p:nvSpPr>
          <p:cNvPr id="6" name="Footer Placeholder 5"/>
          <p:cNvSpPr>
            <a:spLocks noGrp="1"/>
          </p:cNvSpPr>
          <p:nvPr>
            <p:ph type="ftr" sz="quarter" idx="11"/>
          </p:nvPr>
        </p:nvSpPr>
        <p:spPr/>
        <p:txBody>
          <a:bodyPr/>
          <a:lstStyle/>
          <a:p>
            <a:endParaRPr lang="en-US" dirty="0">
              <a:solidFill>
                <a:srgbClr val="146194">
                  <a:lumMod val="50000"/>
                </a:srgbClr>
              </a:solidFill>
            </a:endParaRPr>
          </a:p>
        </p:txBody>
      </p:sp>
      <p:sp>
        <p:nvSpPr>
          <p:cNvPr id="7" name="Slide Number Placeholder 6"/>
          <p:cNvSpPr>
            <a:spLocks noGrp="1"/>
          </p:cNvSpPr>
          <p:nvPr>
            <p:ph type="sldNum" sz="quarter" idx="12"/>
          </p:nvPr>
        </p:nvSpPr>
        <p:spPr/>
        <p:txBody>
          <a:bodyPr/>
          <a:lstStyle/>
          <a:p>
            <a:fld id="{D57F1E4F-1CFF-5643-939E-02111984F565}" type="slidenum">
              <a:rPr lang="en-US" smtClean="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35507098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7189FBE-2B36-45E4-AA7C-7CD8EB0281DA}" type="datetime1">
              <a:rPr lang="zh-CN" altLang="en-US" smtClean="0">
                <a:solidFill>
                  <a:srgbClr val="146194">
                    <a:lumMod val="50000"/>
                  </a:srgbClr>
                </a:solidFill>
              </a:rPr>
              <a:pPr/>
              <a:t>2024/9/19</a:t>
            </a:fld>
            <a:endParaRPr lang="en-US" dirty="0">
              <a:solidFill>
                <a:srgbClr val="146194">
                  <a:lumMod val="50000"/>
                </a:srgbClr>
              </a:solidFill>
            </a:endParaRPr>
          </a:p>
        </p:txBody>
      </p:sp>
      <p:sp>
        <p:nvSpPr>
          <p:cNvPr id="8" name="Footer Placeholder 7"/>
          <p:cNvSpPr>
            <a:spLocks noGrp="1"/>
          </p:cNvSpPr>
          <p:nvPr>
            <p:ph type="ftr" sz="quarter" idx="11"/>
          </p:nvPr>
        </p:nvSpPr>
        <p:spPr/>
        <p:txBody>
          <a:bodyPr/>
          <a:lstStyle/>
          <a:p>
            <a:endParaRPr lang="en-US" dirty="0">
              <a:solidFill>
                <a:srgbClr val="146194">
                  <a:lumMod val="50000"/>
                </a:srgbClr>
              </a:solidFill>
            </a:endParaRPr>
          </a:p>
        </p:txBody>
      </p:sp>
      <p:sp>
        <p:nvSpPr>
          <p:cNvPr id="9" name="Slide Number Placeholder 8"/>
          <p:cNvSpPr>
            <a:spLocks noGrp="1"/>
          </p:cNvSpPr>
          <p:nvPr>
            <p:ph type="sldNum" sz="quarter" idx="12"/>
          </p:nvPr>
        </p:nvSpPr>
        <p:spPr/>
        <p:txBody>
          <a:bodyPr/>
          <a:lstStyle/>
          <a:p>
            <a:fld id="{D57F1E4F-1CFF-5643-939E-02111984F565}" type="slidenum">
              <a:rPr lang="en-US" smtClean="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2557218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Freeform 67"/>
          <p:cNvSpPr>
            <a:spLocks/>
          </p:cNvSpPr>
          <p:nvPr/>
        </p:nvSpPr>
        <p:spPr bwMode="ltGray">
          <a:xfrm>
            <a:off x="-1588" y="6413500"/>
            <a:ext cx="4205288" cy="444500"/>
          </a:xfrm>
          <a:custGeom>
            <a:avLst/>
            <a:gdLst>
              <a:gd name="T0" fmla="*/ 2147483646 w 2649"/>
              <a:gd name="T1" fmla="*/ 2147483646 h 280"/>
              <a:gd name="T2" fmla="*/ 2147483646 w 2649"/>
              <a:gd name="T3" fmla="*/ 2147483646 h 280"/>
              <a:gd name="T4" fmla="*/ 2147483646 w 2649"/>
              <a:gd name="T5" fmla="*/ 0 h 280"/>
              <a:gd name="T6" fmla="*/ 0 w 2649"/>
              <a:gd name="T7" fmla="*/ 2147483646 h 280"/>
              <a:gd name="T8" fmla="*/ 2147483646 w 2649"/>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 name="Freeform 68"/>
          <p:cNvSpPr>
            <a:spLocks/>
          </p:cNvSpPr>
          <p:nvPr/>
        </p:nvSpPr>
        <p:spPr bwMode="ltGray">
          <a:xfrm>
            <a:off x="4932363" y="6337300"/>
            <a:ext cx="4211637" cy="520700"/>
          </a:xfrm>
          <a:custGeom>
            <a:avLst/>
            <a:gdLst>
              <a:gd name="T0" fmla="*/ 0 w 2653"/>
              <a:gd name="T1" fmla="*/ 2147483646 h 328"/>
              <a:gd name="T2" fmla="*/ 2147483646 w 2653"/>
              <a:gd name="T3" fmla="*/ 2147483646 h 328"/>
              <a:gd name="T4" fmla="*/ 2147483646 w 2653"/>
              <a:gd name="T5" fmla="*/ 0 h 328"/>
              <a:gd name="T6" fmla="*/ 2147483646 w 2653"/>
              <a:gd name="T7" fmla="*/ 2147483646 h 328"/>
              <a:gd name="T8" fmla="*/ 0 w 2653"/>
              <a:gd name="T9" fmla="*/ 2147483646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aphicFrame>
        <p:nvGraphicFramePr>
          <p:cNvPr id="6"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name="Image" r:id="rId2" imgW="4101587" imgH="406063" progId="">
                  <p:embed/>
                </p:oleObj>
              </mc:Choice>
              <mc:Fallback>
                <p:oleObj name="Image" r:id="rId2" imgW="4101587" imgH="406063" progId="">
                  <p:embed/>
                  <p:pic>
                    <p:nvPicPr>
                      <p:cNvPr id="0" name="Picture 2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Freeform 70"/>
          <p:cNvSpPr>
            <a:spLocks/>
          </p:cNvSpPr>
          <p:nvPr userDrawn="1"/>
        </p:nvSpPr>
        <p:spPr bwMode="ltGray">
          <a:xfrm flipH="1">
            <a:off x="0" y="793750"/>
            <a:ext cx="3635375" cy="444500"/>
          </a:xfrm>
          <a:custGeom>
            <a:avLst/>
            <a:gdLst>
              <a:gd name="T0" fmla="*/ 0 w 2096"/>
              <a:gd name="T1" fmla="*/ 2147483646 h 280"/>
              <a:gd name="T2" fmla="*/ 2147483646 w 2096"/>
              <a:gd name="T3" fmla="*/ 2147483646 h 280"/>
              <a:gd name="T4" fmla="*/ 2147483646 w 2096"/>
              <a:gd name="T5" fmla="*/ 2147483646 h 280"/>
              <a:gd name="T6" fmla="*/ 2147483646 w 2096"/>
              <a:gd name="T7" fmla="*/ 0 h 280"/>
              <a:gd name="T8" fmla="*/ 0 w 2096"/>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71"/>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charset="0"/>
            </a:endParaRPr>
          </a:p>
        </p:txBody>
      </p:sp>
      <p:sp>
        <p:nvSpPr>
          <p:cNvPr id="9" name="Freeform 72"/>
          <p:cNvSpPr>
            <a:spLocks/>
          </p:cNvSpPr>
          <p:nvPr/>
        </p:nvSpPr>
        <p:spPr bwMode="gray">
          <a:xfrm>
            <a:off x="4978400" y="800100"/>
            <a:ext cx="4165600" cy="444500"/>
          </a:xfrm>
          <a:custGeom>
            <a:avLst/>
            <a:gdLst>
              <a:gd name="T0" fmla="*/ 0 w 2624"/>
              <a:gd name="T1" fmla="*/ 2147483646 h 280"/>
              <a:gd name="T2" fmla="*/ 2147483646 w 2624"/>
              <a:gd name="T3" fmla="*/ 2147483646 h 280"/>
              <a:gd name="T4" fmla="*/ 2147483646 w 2624"/>
              <a:gd name="T5" fmla="*/ 2147483646 h 280"/>
              <a:gd name="T6" fmla="*/ 2147483646 w 2624"/>
              <a:gd name="T7" fmla="*/ 0 h 280"/>
              <a:gd name="T8" fmla="*/ 0 w 2624"/>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 name="图片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86188" y="6338888"/>
            <a:ext cx="1506537"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38800" y="228600"/>
            <a:ext cx="7162800" cy="563563"/>
          </a:xfrm>
        </p:spPr>
        <p:txBody>
          <a:bodyPr/>
          <a:lstStyle>
            <a:lvl1pPr>
              <a:defRPr>
                <a:solidFill>
                  <a:schemeClr val="bg1"/>
                </a:solidFill>
              </a:defRPr>
            </a:lvl1pPr>
          </a:lstStyle>
          <a:p>
            <a:r>
              <a:rPr lang="zh-CN" altLang="en-US" dirty="0"/>
              <a:t>单击此处编辑母版标题样式</a:t>
            </a:r>
          </a:p>
        </p:txBody>
      </p:sp>
      <p:sp>
        <p:nvSpPr>
          <p:cNvPr id="3" name="内容占位符 2"/>
          <p:cNvSpPr>
            <a:spLocks noGrp="1"/>
          </p:cNvSpPr>
          <p:nvPr>
            <p:ph idx="1"/>
          </p:nvPr>
        </p:nvSpPr>
        <p:spPr>
          <a:xfrm>
            <a:off x="396000" y="819000"/>
            <a:ext cx="8229600" cy="5426472"/>
          </a:xfrm>
        </p:spPr>
        <p:txBody>
          <a:bodyPr tIns="46800"/>
          <a:lstStyle>
            <a:lvl1pPr>
              <a:lnSpc>
                <a:spcPct val="120000"/>
              </a:lnSpc>
              <a:defRPr/>
            </a:lvl1pPr>
            <a:lvl2pPr>
              <a:lnSpc>
                <a:spcPct val="120000"/>
              </a:lnSpc>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灯片编号占位符 4"/>
          <p:cNvSpPr>
            <a:spLocks noGrp="1"/>
          </p:cNvSpPr>
          <p:nvPr>
            <p:ph type="sldNum" sz="quarter" idx="10"/>
          </p:nvPr>
        </p:nvSpPr>
        <p:spPr/>
        <p:txBody>
          <a:bodyPr/>
          <a:lstStyle>
            <a:lvl1pPr eaLnBrk="0" hangingPunct="0">
              <a:defRPr kumimoji="1" b="1" smtClean="0"/>
            </a:lvl1pPr>
          </a:lstStyle>
          <a:p>
            <a:pPr>
              <a:defRPr/>
            </a:pPr>
            <a:fld id="{16FB8BBF-24BB-42C6-9019-0A2DE3877C3C}" type="slidenum">
              <a:rPr lang="zh-CN" altLang="en-US"/>
              <a:pPr>
                <a:defRPr/>
              </a:pPr>
              <a:t>‹#›</a:t>
            </a:fld>
            <a:endParaRPr lang="zh-CN" altLang="en-US" dirty="0"/>
          </a:p>
        </p:txBody>
      </p:sp>
      <p:sp>
        <p:nvSpPr>
          <p:cNvPr id="12" name="日期占位符 5"/>
          <p:cNvSpPr>
            <a:spLocks noGrp="1"/>
          </p:cNvSpPr>
          <p:nvPr>
            <p:ph type="dt" sz="half" idx="11"/>
          </p:nvPr>
        </p:nvSpPr>
        <p:spPr/>
        <p:txBody>
          <a:bodyPr/>
          <a:lstStyle>
            <a:lvl1pPr eaLnBrk="0" hangingPunct="0">
              <a:defRPr kumimoji="1" smtClean="0"/>
            </a:lvl1pPr>
          </a:lstStyle>
          <a:p>
            <a:pPr>
              <a:defRPr/>
            </a:pPr>
            <a:fld id="{ABCF7F94-2C8D-4341-B99E-7068AEB6AA45}" type="datetime1">
              <a:rPr lang="zh-CN" altLang="en-US" smtClean="0"/>
              <a:pPr>
                <a:defRPr/>
              </a:pPr>
              <a:t>2024/9/19</a:t>
            </a:fld>
            <a:endParaRPr lang="zh-CN" altLang="en-US" dirty="0"/>
          </a:p>
        </p:txBody>
      </p:sp>
    </p:spTree>
    <p:extLst>
      <p:ext uri="{BB962C8B-B14F-4D97-AF65-F5344CB8AC3E}">
        <p14:creationId xmlns:p14="http://schemas.microsoft.com/office/powerpoint/2010/main" val="10062120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796B66E-9003-47C0-95E2-5E1CD4E8BE0E}" type="datetime1">
              <a:rPr lang="zh-CN" altLang="en-US" smtClean="0">
                <a:solidFill>
                  <a:srgbClr val="146194">
                    <a:lumMod val="50000"/>
                  </a:srgbClr>
                </a:solidFill>
              </a:rPr>
              <a:pPr/>
              <a:t>2024/9/19</a:t>
            </a:fld>
            <a:endParaRPr lang="en-US" dirty="0">
              <a:solidFill>
                <a:srgbClr val="146194">
                  <a:lumMod val="50000"/>
                </a:srgbClr>
              </a:solidFill>
            </a:endParaRPr>
          </a:p>
        </p:txBody>
      </p:sp>
      <p:sp>
        <p:nvSpPr>
          <p:cNvPr id="4" name="Footer Placeholder 3"/>
          <p:cNvSpPr>
            <a:spLocks noGrp="1"/>
          </p:cNvSpPr>
          <p:nvPr>
            <p:ph type="ftr" sz="quarter" idx="11"/>
          </p:nvPr>
        </p:nvSpPr>
        <p:spPr/>
        <p:txBody>
          <a:bodyPr/>
          <a:lstStyle/>
          <a:p>
            <a:endParaRPr lang="en-US" dirty="0">
              <a:solidFill>
                <a:srgbClr val="146194">
                  <a:lumMod val="50000"/>
                </a:srgbClr>
              </a:solidFill>
            </a:endParaRPr>
          </a:p>
        </p:txBody>
      </p:sp>
      <p:sp>
        <p:nvSpPr>
          <p:cNvPr id="5" name="Slide Number Placeholder 4"/>
          <p:cNvSpPr>
            <a:spLocks noGrp="1"/>
          </p:cNvSpPr>
          <p:nvPr>
            <p:ph type="sldNum" sz="quarter" idx="12"/>
          </p:nvPr>
        </p:nvSpPr>
        <p:spPr/>
        <p:txBody>
          <a:bodyPr/>
          <a:lstStyle/>
          <a:p>
            <a:fld id="{D57F1E4F-1CFF-5643-939E-02111984F565}" type="slidenum">
              <a:rPr lang="en-US" smtClean="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2878540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A14A2-1DF0-48C5-9077-902B81D69475}" type="datetime1">
              <a:rPr lang="zh-CN" altLang="en-US" smtClean="0">
                <a:solidFill>
                  <a:srgbClr val="146194">
                    <a:lumMod val="50000"/>
                  </a:srgbClr>
                </a:solidFill>
              </a:rPr>
              <a:pPr/>
              <a:t>2024/9/19</a:t>
            </a:fld>
            <a:endParaRPr lang="en-US" dirty="0">
              <a:solidFill>
                <a:srgbClr val="146194">
                  <a:lumMod val="50000"/>
                </a:srgbClr>
              </a:solidFill>
            </a:endParaRPr>
          </a:p>
        </p:txBody>
      </p:sp>
      <p:sp>
        <p:nvSpPr>
          <p:cNvPr id="3" name="Footer Placeholder 2"/>
          <p:cNvSpPr>
            <a:spLocks noGrp="1"/>
          </p:cNvSpPr>
          <p:nvPr>
            <p:ph type="ftr" sz="quarter" idx="11"/>
          </p:nvPr>
        </p:nvSpPr>
        <p:spPr/>
        <p:txBody>
          <a:bodyPr/>
          <a:lstStyle/>
          <a:p>
            <a:endParaRPr lang="en-US" dirty="0">
              <a:solidFill>
                <a:srgbClr val="146194">
                  <a:lumMod val="50000"/>
                </a:srgbClr>
              </a:solidFill>
            </a:endParaRPr>
          </a:p>
        </p:txBody>
      </p:sp>
      <p:sp>
        <p:nvSpPr>
          <p:cNvPr id="4" name="Slide Number Placeholder 3"/>
          <p:cNvSpPr>
            <a:spLocks noGrp="1"/>
          </p:cNvSpPr>
          <p:nvPr>
            <p:ph type="sldNum" sz="quarter" idx="12"/>
          </p:nvPr>
        </p:nvSpPr>
        <p:spPr/>
        <p:txBody>
          <a:bodyPr/>
          <a:lstStyle/>
          <a:p>
            <a:fld id="{D57F1E4F-1CFF-5643-939E-02111984F565}" type="slidenum">
              <a:rPr lang="en-US" smtClean="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16132626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0B09DC4-29BC-4BE0-947A-0EDF3FB83C86}" type="datetime1">
              <a:rPr lang="zh-CN" altLang="en-US" smtClean="0">
                <a:solidFill>
                  <a:srgbClr val="146194">
                    <a:lumMod val="50000"/>
                  </a:srgbClr>
                </a:solidFill>
              </a:rPr>
              <a:pPr/>
              <a:t>2024/9/19</a:t>
            </a:fld>
            <a:endParaRPr lang="en-US" dirty="0">
              <a:solidFill>
                <a:srgbClr val="146194">
                  <a:lumMod val="50000"/>
                </a:srgbClr>
              </a:solidFill>
            </a:endParaRPr>
          </a:p>
        </p:txBody>
      </p:sp>
      <p:sp>
        <p:nvSpPr>
          <p:cNvPr id="6" name="Footer Placeholder 5"/>
          <p:cNvSpPr>
            <a:spLocks noGrp="1"/>
          </p:cNvSpPr>
          <p:nvPr>
            <p:ph type="ftr" sz="quarter" idx="11"/>
          </p:nvPr>
        </p:nvSpPr>
        <p:spPr/>
        <p:txBody>
          <a:bodyPr/>
          <a:lstStyle/>
          <a:p>
            <a:endParaRPr lang="en-US" dirty="0">
              <a:solidFill>
                <a:srgbClr val="146194">
                  <a:lumMod val="50000"/>
                </a:srgbClr>
              </a:solidFill>
            </a:endParaRPr>
          </a:p>
        </p:txBody>
      </p:sp>
      <p:sp>
        <p:nvSpPr>
          <p:cNvPr id="7" name="Slide Number Placeholder 6"/>
          <p:cNvSpPr>
            <a:spLocks noGrp="1"/>
          </p:cNvSpPr>
          <p:nvPr>
            <p:ph type="sldNum" sz="quarter" idx="12"/>
          </p:nvPr>
        </p:nvSpPr>
        <p:spPr/>
        <p:txBody>
          <a:bodyPr/>
          <a:lstStyle/>
          <a:p>
            <a:fld id="{D57F1E4F-1CFF-5643-939E-02111984F565}" type="slidenum">
              <a:rPr lang="en-US" smtClean="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1641760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067F053-1147-4132-A18A-ACF7648D74EF}" type="datetime1">
              <a:rPr lang="zh-CN" altLang="en-US" smtClean="0">
                <a:solidFill>
                  <a:srgbClr val="146194">
                    <a:lumMod val="50000"/>
                  </a:srgbClr>
                </a:solidFill>
              </a:rPr>
              <a:pPr/>
              <a:t>2024/9/19</a:t>
            </a:fld>
            <a:endParaRPr lang="en-US" dirty="0">
              <a:solidFill>
                <a:srgbClr val="146194">
                  <a:lumMod val="50000"/>
                </a:srgbClr>
              </a:solidFill>
            </a:endParaRPr>
          </a:p>
        </p:txBody>
      </p:sp>
      <p:sp>
        <p:nvSpPr>
          <p:cNvPr id="6" name="Footer Placeholder 5"/>
          <p:cNvSpPr>
            <a:spLocks noGrp="1"/>
          </p:cNvSpPr>
          <p:nvPr>
            <p:ph type="ftr" sz="quarter" idx="11"/>
          </p:nvPr>
        </p:nvSpPr>
        <p:spPr>
          <a:xfrm>
            <a:off x="533400" y="6172200"/>
            <a:ext cx="5811724" cy="365125"/>
          </a:xfrm>
        </p:spPr>
        <p:txBody>
          <a:bodyPr/>
          <a:lstStyle/>
          <a:p>
            <a:endParaRPr lang="en-US" dirty="0">
              <a:solidFill>
                <a:srgbClr val="146194">
                  <a:lumMod val="50000"/>
                </a:srgbClr>
              </a:solidFill>
            </a:endParaRPr>
          </a:p>
        </p:txBody>
      </p:sp>
      <p:sp>
        <p:nvSpPr>
          <p:cNvPr id="7" name="Slide Number Placeholder 6"/>
          <p:cNvSpPr>
            <a:spLocks noGrp="1"/>
          </p:cNvSpPr>
          <p:nvPr>
            <p:ph type="sldNum" sz="quarter" idx="12"/>
          </p:nvPr>
        </p:nvSpPr>
        <p:spPr/>
        <p:txBody>
          <a:bodyPr/>
          <a:lstStyle/>
          <a:p>
            <a:fld id="{D57F1E4F-1CFF-5643-939E-02111984F565}" type="slidenum">
              <a:rPr lang="en-US" smtClean="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27816939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CN" altLang="en-US"/>
              <a:t>单击此处编辑母版标题样式</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361EEE15-962A-4C6C-9A4E-E6F28365BD1E}" type="datetime1">
              <a:rPr lang="zh-CN" altLang="en-US" smtClean="0">
                <a:solidFill>
                  <a:srgbClr val="146194">
                    <a:lumMod val="50000"/>
                  </a:srgbClr>
                </a:solidFill>
              </a:rPr>
              <a:pPr/>
              <a:t>2024/9/19</a:t>
            </a:fld>
            <a:endParaRPr lang="en-US" dirty="0">
              <a:solidFill>
                <a:srgbClr val="146194">
                  <a:lumMod val="50000"/>
                </a:srgbClr>
              </a:solidFill>
            </a:endParaRPr>
          </a:p>
        </p:txBody>
      </p:sp>
      <p:sp>
        <p:nvSpPr>
          <p:cNvPr id="4" name="Footer Placeholder 3"/>
          <p:cNvSpPr>
            <a:spLocks noGrp="1"/>
          </p:cNvSpPr>
          <p:nvPr>
            <p:ph type="ftr" sz="quarter" idx="11"/>
          </p:nvPr>
        </p:nvSpPr>
        <p:spPr/>
        <p:txBody>
          <a:bodyPr/>
          <a:lstStyle/>
          <a:p>
            <a:endParaRPr lang="en-US" dirty="0">
              <a:solidFill>
                <a:srgbClr val="146194">
                  <a:lumMod val="50000"/>
                </a:srgbClr>
              </a:solidFill>
            </a:endParaRPr>
          </a:p>
        </p:txBody>
      </p:sp>
      <p:sp>
        <p:nvSpPr>
          <p:cNvPr id="5" name="Slide Number Placeholder 4"/>
          <p:cNvSpPr>
            <a:spLocks noGrp="1"/>
          </p:cNvSpPr>
          <p:nvPr>
            <p:ph type="sldNum" sz="quarter" idx="12"/>
          </p:nvPr>
        </p:nvSpPr>
        <p:spPr/>
        <p:txBody>
          <a:bodyPr/>
          <a:lstStyle/>
          <a:p>
            <a:fld id="{D57F1E4F-1CFF-5643-939E-02111984F565}" type="slidenum">
              <a:rPr lang="en-US" smtClean="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32461618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FD6761-D492-4737-A7B0-8266210A9A4F}" type="datetime1">
              <a:rPr lang="zh-CN" altLang="en-US" smtClean="0">
                <a:solidFill>
                  <a:srgbClr val="146194">
                    <a:lumMod val="50000"/>
                  </a:srgbClr>
                </a:solidFill>
              </a:rPr>
              <a:pPr/>
              <a:t>2024/9/19</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28162716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BF84086-49E1-4D37-AFD0-52C3B5E23940}" type="datetime1">
              <a:rPr lang="zh-CN" altLang="en-US" smtClean="0">
                <a:solidFill>
                  <a:srgbClr val="146194">
                    <a:lumMod val="50000"/>
                  </a:srgbClr>
                </a:solidFill>
              </a:rPr>
              <a:pPr/>
              <a:t>2024/9/19</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solidFill>
                  <a:srgbClr val="146194">
                    <a:lumMod val="50000"/>
                  </a:srgbClr>
                </a:solidFill>
              </a:rPr>
              <a:pPr/>
              <a:t>‹#›</a:t>
            </a:fld>
            <a:endParaRPr lang="en-US" dirty="0">
              <a:solidFill>
                <a:srgbClr val="146194">
                  <a:lumMod val="50000"/>
                </a:srgbClr>
              </a:solidFill>
            </a:endParaRPr>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defTabSz="457200" eaLnBrk="1" fontAlgn="auto" hangingPunct="1">
              <a:spcBef>
                <a:spcPts val="0"/>
              </a:spcBef>
              <a:spcAft>
                <a:spcPts val="0"/>
              </a:spcAft>
            </a:pPr>
            <a:r>
              <a:rPr kumimoji="0" lang="en-US" sz="8000" b="0" dirty="0">
                <a:solidFill>
                  <a:prstClr val="white"/>
                </a:solidFill>
                <a:latin typeface="Century Gothic" panose="020B0502020202020204"/>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algn="r" defTabSz="457200" eaLnBrk="1" fontAlgn="auto" hangingPunct="1">
              <a:spcBef>
                <a:spcPts val="0"/>
              </a:spcBef>
              <a:spcAft>
                <a:spcPts val="0"/>
              </a:spcAft>
            </a:pPr>
            <a:r>
              <a:rPr kumimoji="0" lang="en-US" sz="8000" b="0" dirty="0">
                <a:solidFill>
                  <a:prstClr val="white"/>
                </a:solidFill>
                <a:latin typeface="Century Gothic" panose="020B0502020202020204"/>
              </a:rPr>
              <a:t>”</a:t>
            </a:r>
          </a:p>
        </p:txBody>
      </p:sp>
    </p:spTree>
    <p:extLst>
      <p:ext uri="{BB962C8B-B14F-4D97-AF65-F5344CB8AC3E}">
        <p14:creationId xmlns:p14="http://schemas.microsoft.com/office/powerpoint/2010/main" val="37478671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F4FDCF4-E123-463D-94E2-2BD03155530A}" type="datetime1">
              <a:rPr lang="zh-CN" altLang="en-US" smtClean="0">
                <a:solidFill>
                  <a:srgbClr val="146194">
                    <a:lumMod val="50000"/>
                  </a:srgbClr>
                </a:solidFill>
              </a:rPr>
              <a:pPr/>
              <a:t>2024/9/19</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18265907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7EE4EFF-F56C-406A-9F0E-04035A496CF1}" type="datetime1">
              <a:rPr lang="zh-CN" altLang="en-US" smtClean="0">
                <a:solidFill>
                  <a:srgbClr val="146194">
                    <a:lumMod val="50000"/>
                  </a:srgbClr>
                </a:solidFill>
              </a:rPr>
              <a:pPr/>
              <a:t>2024/9/19</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solidFill>
                  <a:srgbClr val="146194">
                    <a:lumMod val="50000"/>
                  </a:srgbClr>
                </a:solidFill>
              </a:rPr>
              <a:pPr/>
              <a:t>‹#›</a:t>
            </a:fld>
            <a:endParaRPr lang="en-US" dirty="0">
              <a:solidFill>
                <a:srgbClr val="146194">
                  <a:lumMod val="50000"/>
                </a:srgbClr>
              </a:solidFill>
            </a:endParaRPr>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defTabSz="457200" eaLnBrk="1" fontAlgn="auto" hangingPunct="1">
              <a:spcBef>
                <a:spcPts val="0"/>
              </a:spcBef>
              <a:spcAft>
                <a:spcPts val="0"/>
              </a:spcAft>
            </a:pPr>
            <a:r>
              <a:rPr kumimoji="0" lang="en-US" sz="8000" b="0" dirty="0">
                <a:solidFill>
                  <a:prstClr val="white"/>
                </a:solidFill>
                <a:latin typeface="Century Gothic" panose="020B0502020202020204"/>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algn="r" defTabSz="457200" eaLnBrk="1" fontAlgn="auto" hangingPunct="1">
              <a:spcBef>
                <a:spcPts val="0"/>
              </a:spcBef>
              <a:spcAft>
                <a:spcPts val="0"/>
              </a:spcAft>
            </a:pPr>
            <a:r>
              <a:rPr kumimoji="0" lang="en-US" sz="8000" b="0" dirty="0">
                <a:solidFill>
                  <a:prstClr val="white"/>
                </a:solidFill>
                <a:latin typeface="Century Gothic" panose="020B0502020202020204"/>
              </a:rPr>
              <a:t>”</a:t>
            </a:r>
          </a:p>
        </p:txBody>
      </p:sp>
    </p:spTree>
    <p:extLst>
      <p:ext uri="{BB962C8B-B14F-4D97-AF65-F5344CB8AC3E}">
        <p14:creationId xmlns:p14="http://schemas.microsoft.com/office/powerpoint/2010/main" val="25764008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7EC1D4-5D5F-4CE2-A4B1-F20D3AFE93CC}" type="datetime1">
              <a:rPr lang="zh-CN" altLang="en-US" smtClean="0">
                <a:solidFill>
                  <a:srgbClr val="146194">
                    <a:lumMod val="50000"/>
                  </a:srgbClr>
                </a:solidFill>
              </a:rPr>
              <a:pPr/>
              <a:t>2024/9/19</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4053506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Freeform 67"/>
          <p:cNvSpPr>
            <a:spLocks/>
          </p:cNvSpPr>
          <p:nvPr/>
        </p:nvSpPr>
        <p:spPr bwMode="ltGray">
          <a:xfrm>
            <a:off x="-1588" y="6413500"/>
            <a:ext cx="4205288" cy="444500"/>
          </a:xfrm>
          <a:custGeom>
            <a:avLst/>
            <a:gdLst>
              <a:gd name="T0" fmla="*/ 2147483646 w 2649"/>
              <a:gd name="T1" fmla="*/ 2147483646 h 280"/>
              <a:gd name="T2" fmla="*/ 2147483646 w 2649"/>
              <a:gd name="T3" fmla="*/ 2147483646 h 280"/>
              <a:gd name="T4" fmla="*/ 2147483646 w 2649"/>
              <a:gd name="T5" fmla="*/ 0 h 280"/>
              <a:gd name="T6" fmla="*/ 0 w 2649"/>
              <a:gd name="T7" fmla="*/ 2147483646 h 280"/>
              <a:gd name="T8" fmla="*/ 2147483646 w 2649"/>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 name="Freeform 68"/>
          <p:cNvSpPr>
            <a:spLocks/>
          </p:cNvSpPr>
          <p:nvPr/>
        </p:nvSpPr>
        <p:spPr bwMode="ltGray">
          <a:xfrm>
            <a:off x="4932363" y="6337300"/>
            <a:ext cx="4211637" cy="520700"/>
          </a:xfrm>
          <a:custGeom>
            <a:avLst/>
            <a:gdLst>
              <a:gd name="T0" fmla="*/ 0 w 2653"/>
              <a:gd name="T1" fmla="*/ 2147483646 h 328"/>
              <a:gd name="T2" fmla="*/ 2147483646 w 2653"/>
              <a:gd name="T3" fmla="*/ 2147483646 h 328"/>
              <a:gd name="T4" fmla="*/ 2147483646 w 2653"/>
              <a:gd name="T5" fmla="*/ 0 h 328"/>
              <a:gd name="T6" fmla="*/ 2147483646 w 2653"/>
              <a:gd name="T7" fmla="*/ 2147483646 h 328"/>
              <a:gd name="T8" fmla="*/ 0 w 2653"/>
              <a:gd name="T9" fmla="*/ 2147483646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aphicFrame>
        <p:nvGraphicFramePr>
          <p:cNvPr id="6"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name="Image" r:id="rId2" imgW="4101587" imgH="406063" progId="">
                  <p:embed/>
                </p:oleObj>
              </mc:Choice>
              <mc:Fallback>
                <p:oleObj name="Image" r:id="rId2" imgW="4101587" imgH="406063" progId="">
                  <p:embed/>
                  <p:pic>
                    <p:nvPicPr>
                      <p:cNvPr id="0" name="Picture 2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Freeform 70"/>
          <p:cNvSpPr>
            <a:spLocks/>
          </p:cNvSpPr>
          <p:nvPr/>
        </p:nvSpPr>
        <p:spPr bwMode="ltGray">
          <a:xfrm flipH="1">
            <a:off x="0" y="793750"/>
            <a:ext cx="3635375" cy="444500"/>
          </a:xfrm>
          <a:custGeom>
            <a:avLst/>
            <a:gdLst>
              <a:gd name="T0" fmla="*/ 0 w 2096"/>
              <a:gd name="T1" fmla="*/ 2147483646 h 280"/>
              <a:gd name="T2" fmla="*/ 2147483646 w 2096"/>
              <a:gd name="T3" fmla="*/ 2147483646 h 280"/>
              <a:gd name="T4" fmla="*/ 2147483646 w 2096"/>
              <a:gd name="T5" fmla="*/ 2147483646 h 280"/>
              <a:gd name="T6" fmla="*/ 2147483646 w 2096"/>
              <a:gd name="T7" fmla="*/ 0 h 280"/>
              <a:gd name="T8" fmla="*/ 0 w 2096"/>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71"/>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charset="0"/>
            </a:endParaRPr>
          </a:p>
        </p:txBody>
      </p:sp>
      <p:sp>
        <p:nvSpPr>
          <p:cNvPr id="9" name="Freeform 72"/>
          <p:cNvSpPr>
            <a:spLocks/>
          </p:cNvSpPr>
          <p:nvPr/>
        </p:nvSpPr>
        <p:spPr bwMode="gray">
          <a:xfrm>
            <a:off x="4978400" y="800100"/>
            <a:ext cx="4165600" cy="444500"/>
          </a:xfrm>
          <a:custGeom>
            <a:avLst/>
            <a:gdLst>
              <a:gd name="T0" fmla="*/ 0 w 2624"/>
              <a:gd name="T1" fmla="*/ 2147483646 h 280"/>
              <a:gd name="T2" fmla="*/ 2147483646 w 2624"/>
              <a:gd name="T3" fmla="*/ 2147483646 h 280"/>
              <a:gd name="T4" fmla="*/ 2147483646 w 2624"/>
              <a:gd name="T5" fmla="*/ 2147483646 h 280"/>
              <a:gd name="T6" fmla="*/ 2147483646 w 2624"/>
              <a:gd name="T7" fmla="*/ 0 h 280"/>
              <a:gd name="T8" fmla="*/ 0 w 2624"/>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 name="图片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71863" y="6005513"/>
            <a:ext cx="21082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11" name="灯片编号占位符 4"/>
          <p:cNvSpPr>
            <a:spLocks noGrp="1"/>
          </p:cNvSpPr>
          <p:nvPr>
            <p:ph type="sldNum" sz="quarter" idx="10"/>
          </p:nvPr>
        </p:nvSpPr>
        <p:spPr/>
        <p:txBody>
          <a:bodyPr/>
          <a:lstStyle>
            <a:lvl1pPr eaLnBrk="0" hangingPunct="0">
              <a:defRPr kumimoji="1" b="1" smtClean="0"/>
            </a:lvl1pPr>
          </a:lstStyle>
          <a:p>
            <a:pPr>
              <a:defRPr/>
            </a:pPr>
            <a:fld id="{DB443EDF-3EBC-45A1-A2A1-3C555B62371A}" type="slidenum">
              <a:rPr lang="zh-CN" altLang="en-US"/>
              <a:pPr>
                <a:defRPr/>
              </a:pPr>
              <a:t>‹#›</a:t>
            </a:fld>
            <a:endParaRPr lang="zh-CN" altLang="en-US" dirty="0"/>
          </a:p>
        </p:txBody>
      </p:sp>
      <p:sp>
        <p:nvSpPr>
          <p:cNvPr id="12" name="日期占位符 5"/>
          <p:cNvSpPr>
            <a:spLocks noGrp="1"/>
          </p:cNvSpPr>
          <p:nvPr>
            <p:ph type="dt" sz="half" idx="11"/>
          </p:nvPr>
        </p:nvSpPr>
        <p:spPr/>
        <p:txBody>
          <a:bodyPr/>
          <a:lstStyle>
            <a:lvl1pPr eaLnBrk="0" hangingPunct="0">
              <a:defRPr kumimoji="1" smtClean="0"/>
            </a:lvl1pPr>
          </a:lstStyle>
          <a:p>
            <a:pPr>
              <a:defRPr/>
            </a:pPr>
            <a:fld id="{3B619500-1456-408C-8A4D-BA7CE1A24C33}" type="datetime1">
              <a:rPr lang="zh-CN" altLang="en-US" smtClean="0"/>
              <a:pPr>
                <a:defRPr/>
              </a:pPr>
              <a:t>2024/9/19</a:t>
            </a:fld>
            <a:endParaRPr lang="zh-CN" altLang="en-US"/>
          </a:p>
        </p:txBody>
      </p:sp>
    </p:spTree>
    <p:extLst>
      <p:ext uri="{BB962C8B-B14F-4D97-AF65-F5344CB8AC3E}">
        <p14:creationId xmlns:p14="http://schemas.microsoft.com/office/powerpoint/2010/main" val="15931050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B51DDD8-6796-4AE6-9D11-3D9FD1B1AF78}" type="datetime1">
              <a:rPr lang="zh-CN" altLang="en-US" smtClean="0">
                <a:solidFill>
                  <a:srgbClr val="146194">
                    <a:lumMod val="50000"/>
                  </a:srgbClr>
                </a:solidFill>
              </a:rPr>
              <a:pPr/>
              <a:t>2024/9/19</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27982178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2E47C82-2622-4388-AEE3-46779445D353}" type="datetime1">
              <a:rPr lang="zh-CN" altLang="en-US" smtClean="0">
                <a:solidFill>
                  <a:srgbClr val="146194">
                    <a:lumMod val="50000"/>
                  </a:srgbClr>
                </a:solidFill>
              </a:rPr>
              <a:pPr/>
              <a:t>2024/9/19</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117717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Freeform 67"/>
          <p:cNvSpPr>
            <a:spLocks/>
          </p:cNvSpPr>
          <p:nvPr/>
        </p:nvSpPr>
        <p:spPr bwMode="ltGray">
          <a:xfrm>
            <a:off x="-1588" y="6413500"/>
            <a:ext cx="4205288" cy="444500"/>
          </a:xfrm>
          <a:custGeom>
            <a:avLst/>
            <a:gdLst>
              <a:gd name="T0" fmla="*/ 2147483646 w 2649"/>
              <a:gd name="T1" fmla="*/ 2147483646 h 280"/>
              <a:gd name="T2" fmla="*/ 2147483646 w 2649"/>
              <a:gd name="T3" fmla="*/ 2147483646 h 280"/>
              <a:gd name="T4" fmla="*/ 2147483646 w 2649"/>
              <a:gd name="T5" fmla="*/ 0 h 280"/>
              <a:gd name="T6" fmla="*/ 0 w 2649"/>
              <a:gd name="T7" fmla="*/ 2147483646 h 280"/>
              <a:gd name="T8" fmla="*/ 2147483646 w 2649"/>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Freeform 68"/>
          <p:cNvSpPr>
            <a:spLocks/>
          </p:cNvSpPr>
          <p:nvPr/>
        </p:nvSpPr>
        <p:spPr bwMode="ltGray">
          <a:xfrm>
            <a:off x="4932363" y="6337300"/>
            <a:ext cx="4211637" cy="520700"/>
          </a:xfrm>
          <a:custGeom>
            <a:avLst/>
            <a:gdLst>
              <a:gd name="T0" fmla="*/ 0 w 2653"/>
              <a:gd name="T1" fmla="*/ 2147483646 h 328"/>
              <a:gd name="T2" fmla="*/ 2147483646 w 2653"/>
              <a:gd name="T3" fmla="*/ 2147483646 h 328"/>
              <a:gd name="T4" fmla="*/ 2147483646 w 2653"/>
              <a:gd name="T5" fmla="*/ 0 h 328"/>
              <a:gd name="T6" fmla="*/ 2147483646 w 2653"/>
              <a:gd name="T7" fmla="*/ 2147483646 h 328"/>
              <a:gd name="T8" fmla="*/ 0 w 2653"/>
              <a:gd name="T9" fmla="*/ 2147483646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aphicFrame>
        <p:nvGraphicFramePr>
          <p:cNvPr id="7"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name="Image" r:id="rId2" imgW="4101587" imgH="406063" progId="">
                  <p:embed/>
                </p:oleObj>
              </mc:Choice>
              <mc:Fallback>
                <p:oleObj name="Image" r:id="rId2" imgW="4101587" imgH="406063" progId="">
                  <p:embed/>
                  <p:pic>
                    <p:nvPicPr>
                      <p:cNvPr id="0" name="Picture 2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Freeform 70"/>
          <p:cNvSpPr>
            <a:spLocks/>
          </p:cNvSpPr>
          <p:nvPr/>
        </p:nvSpPr>
        <p:spPr bwMode="ltGray">
          <a:xfrm flipH="1">
            <a:off x="0" y="793750"/>
            <a:ext cx="3635375" cy="444500"/>
          </a:xfrm>
          <a:custGeom>
            <a:avLst/>
            <a:gdLst>
              <a:gd name="T0" fmla="*/ 0 w 2096"/>
              <a:gd name="T1" fmla="*/ 2147483646 h 280"/>
              <a:gd name="T2" fmla="*/ 2147483646 w 2096"/>
              <a:gd name="T3" fmla="*/ 2147483646 h 280"/>
              <a:gd name="T4" fmla="*/ 2147483646 w 2096"/>
              <a:gd name="T5" fmla="*/ 2147483646 h 280"/>
              <a:gd name="T6" fmla="*/ 2147483646 w 2096"/>
              <a:gd name="T7" fmla="*/ 0 h 280"/>
              <a:gd name="T8" fmla="*/ 0 w 2096"/>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71"/>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charset="0"/>
            </a:endParaRPr>
          </a:p>
        </p:txBody>
      </p:sp>
      <p:sp>
        <p:nvSpPr>
          <p:cNvPr id="10" name="Freeform 72"/>
          <p:cNvSpPr>
            <a:spLocks/>
          </p:cNvSpPr>
          <p:nvPr/>
        </p:nvSpPr>
        <p:spPr bwMode="gray">
          <a:xfrm>
            <a:off x="4978400" y="800100"/>
            <a:ext cx="4165600" cy="444500"/>
          </a:xfrm>
          <a:custGeom>
            <a:avLst/>
            <a:gdLst>
              <a:gd name="T0" fmla="*/ 0 w 2624"/>
              <a:gd name="T1" fmla="*/ 2147483646 h 280"/>
              <a:gd name="T2" fmla="*/ 2147483646 w 2624"/>
              <a:gd name="T3" fmla="*/ 2147483646 h 280"/>
              <a:gd name="T4" fmla="*/ 2147483646 w 2624"/>
              <a:gd name="T5" fmla="*/ 2147483646 h 280"/>
              <a:gd name="T6" fmla="*/ 2147483646 w 2624"/>
              <a:gd name="T7" fmla="*/ 0 h 280"/>
              <a:gd name="T8" fmla="*/ 0 w 2624"/>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1" name="图片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71863" y="6005513"/>
            <a:ext cx="21082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192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192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 name="灯片编号占位符 5"/>
          <p:cNvSpPr>
            <a:spLocks noGrp="1"/>
          </p:cNvSpPr>
          <p:nvPr>
            <p:ph type="sldNum" sz="quarter" idx="10"/>
          </p:nvPr>
        </p:nvSpPr>
        <p:spPr/>
        <p:txBody>
          <a:bodyPr/>
          <a:lstStyle>
            <a:lvl1pPr eaLnBrk="0" hangingPunct="0">
              <a:defRPr kumimoji="1" b="1" smtClean="0"/>
            </a:lvl1pPr>
          </a:lstStyle>
          <a:p>
            <a:pPr>
              <a:defRPr/>
            </a:pPr>
            <a:fld id="{4544D7EA-CD1F-4337-A4A1-41F733F5BE97}" type="slidenum">
              <a:rPr lang="zh-CN" altLang="en-US"/>
              <a:pPr>
                <a:defRPr/>
              </a:pPr>
              <a:t>‹#›</a:t>
            </a:fld>
            <a:endParaRPr lang="zh-CN" altLang="en-US" dirty="0"/>
          </a:p>
        </p:txBody>
      </p:sp>
      <p:sp>
        <p:nvSpPr>
          <p:cNvPr id="13" name="日期占位符 6"/>
          <p:cNvSpPr>
            <a:spLocks noGrp="1"/>
          </p:cNvSpPr>
          <p:nvPr>
            <p:ph type="dt" sz="half" idx="11"/>
          </p:nvPr>
        </p:nvSpPr>
        <p:spPr/>
        <p:txBody>
          <a:bodyPr/>
          <a:lstStyle>
            <a:lvl1pPr eaLnBrk="0" hangingPunct="0">
              <a:defRPr kumimoji="1" smtClean="0"/>
            </a:lvl1pPr>
          </a:lstStyle>
          <a:p>
            <a:pPr>
              <a:defRPr/>
            </a:pPr>
            <a:fld id="{8F75E37E-BD50-4F84-9B8B-FDB853B028BC}" type="datetime1">
              <a:rPr lang="zh-CN" altLang="en-US" smtClean="0"/>
              <a:pPr>
                <a:defRPr/>
              </a:pPr>
              <a:t>2024/9/19</a:t>
            </a:fld>
            <a:endParaRPr lang="zh-CN" altLang="en-US"/>
          </a:p>
        </p:txBody>
      </p:sp>
    </p:spTree>
    <p:extLst>
      <p:ext uri="{BB962C8B-B14F-4D97-AF65-F5344CB8AC3E}">
        <p14:creationId xmlns:p14="http://schemas.microsoft.com/office/powerpoint/2010/main" val="327012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Freeform 67"/>
          <p:cNvSpPr>
            <a:spLocks/>
          </p:cNvSpPr>
          <p:nvPr/>
        </p:nvSpPr>
        <p:spPr bwMode="ltGray">
          <a:xfrm>
            <a:off x="-1588" y="6413500"/>
            <a:ext cx="4205288" cy="444500"/>
          </a:xfrm>
          <a:custGeom>
            <a:avLst/>
            <a:gdLst>
              <a:gd name="T0" fmla="*/ 2147483646 w 2649"/>
              <a:gd name="T1" fmla="*/ 2147483646 h 280"/>
              <a:gd name="T2" fmla="*/ 2147483646 w 2649"/>
              <a:gd name="T3" fmla="*/ 2147483646 h 280"/>
              <a:gd name="T4" fmla="*/ 2147483646 w 2649"/>
              <a:gd name="T5" fmla="*/ 0 h 280"/>
              <a:gd name="T6" fmla="*/ 0 w 2649"/>
              <a:gd name="T7" fmla="*/ 2147483646 h 280"/>
              <a:gd name="T8" fmla="*/ 2147483646 w 2649"/>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68"/>
          <p:cNvSpPr>
            <a:spLocks/>
          </p:cNvSpPr>
          <p:nvPr/>
        </p:nvSpPr>
        <p:spPr bwMode="ltGray">
          <a:xfrm>
            <a:off x="4932363" y="6337300"/>
            <a:ext cx="4211637" cy="520700"/>
          </a:xfrm>
          <a:custGeom>
            <a:avLst/>
            <a:gdLst>
              <a:gd name="T0" fmla="*/ 0 w 2653"/>
              <a:gd name="T1" fmla="*/ 2147483646 h 328"/>
              <a:gd name="T2" fmla="*/ 2147483646 w 2653"/>
              <a:gd name="T3" fmla="*/ 2147483646 h 328"/>
              <a:gd name="T4" fmla="*/ 2147483646 w 2653"/>
              <a:gd name="T5" fmla="*/ 0 h 328"/>
              <a:gd name="T6" fmla="*/ 2147483646 w 2653"/>
              <a:gd name="T7" fmla="*/ 2147483646 h 328"/>
              <a:gd name="T8" fmla="*/ 0 w 2653"/>
              <a:gd name="T9" fmla="*/ 2147483646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aphicFrame>
        <p:nvGraphicFramePr>
          <p:cNvPr id="9"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name="Image" r:id="rId2" imgW="4101587" imgH="406063" progId="">
                  <p:embed/>
                </p:oleObj>
              </mc:Choice>
              <mc:Fallback>
                <p:oleObj name="Image" r:id="rId2" imgW="4101587" imgH="406063" progId="">
                  <p:embed/>
                  <p:pic>
                    <p:nvPicPr>
                      <p:cNvPr id="0" name="Picture 2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Freeform 70"/>
          <p:cNvSpPr>
            <a:spLocks/>
          </p:cNvSpPr>
          <p:nvPr/>
        </p:nvSpPr>
        <p:spPr bwMode="ltGray">
          <a:xfrm flipH="1">
            <a:off x="0" y="793750"/>
            <a:ext cx="3635375" cy="444500"/>
          </a:xfrm>
          <a:custGeom>
            <a:avLst/>
            <a:gdLst>
              <a:gd name="T0" fmla="*/ 0 w 2096"/>
              <a:gd name="T1" fmla="*/ 2147483646 h 280"/>
              <a:gd name="T2" fmla="*/ 2147483646 w 2096"/>
              <a:gd name="T3" fmla="*/ 2147483646 h 280"/>
              <a:gd name="T4" fmla="*/ 2147483646 w 2096"/>
              <a:gd name="T5" fmla="*/ 2147483646 h 280"/>
              <a:gd name="T6" fmla="*/ 2147483646 w 2096"/>
              <a:gd name="T7" fmla="*/ 0 h 280"/>
              <a:gd name="T8" fmla="*/ 0 w 2096"/>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71"/>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charset="0"/>
            </a:endParaRPr>
          </a:p>
        </p:txBody>
      </p:sp>
      <p:sp>
        <p:nvSpPr>
          <p:cNvPr id="12" name="Freeform 72"/>
          <p:cNvSpPr>
            <a:spLocks/>
          </p:cNvSpPr>
          <p:nvPr/>
        </p:nvSpPr>
        <p:spPr bwMode="gray">
          <a:xfrm>
            <a:off x="4978400" y="800100"/>
            <a:ext cx="4165600" cy="444500"/>
          </a:xfrm>
          <a:custGeom>
            <a:avLst/>
            <a:gdLst>
              <a:gd name="T0" fmla="*/ 0 w 2624"/>
              <a:gd name="T1" fmla="*/ 2147483646 h 280"/>
              <a:gd name="T2" fmla="*/ 2147483646 w 2624"/>
              <a:gd name="T3" fmla="*/ 2147483646 h 280"/>
              <a:gd name="T4" fmla="*/ 2147483646 w 2624"/>
              <a:gd name="T5" fmla="*/ 2147483646 h 280"/>
              <a:gd name="T6" fmla="*/ 2147483646 w 2624"/>
              <a:gd name="T7" fmla="*/ 0 h 280"/>
              <a:gd name="T8" fmla="*/ 0 w 2624"/>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3" name="图片 1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71863" y="6005513"/>
            <a:ext cx="21082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 name="灯片编号占位符 7"/>
          <p:cNvSpPr>
            <a:spLocks noGrp="1"/>
          </p:cNvSpPr>
          <p:nvPr>
            <p:ph type="sldNum" sz="quarter" idx="10"/>
          </p:nvPr>
        </p:nvSpPr>
        <p:spPr/>
        <p:txBody>
          <a:bodyPr/>
          <a:lstStyle>
            <a:lvl1pPr eaLnBrk="0" hangingPunct="0">
              <a:defRPr kumimoji="1" b="1" smtClean="0"/>
            </a:lvl1pPr>
          </a:lstStyle>
          <a:p>
            <a:pPr>
              <a:defRPr/>
            </a:pPr>
            <a:fld id="{DABF8582-5602-42E2-A961-C9467694B603}" type="slidenum">
              <a:rPr lang="zh-CN" altLang="en-US"/>
              <a:pPr>
                <a:defRPr/>
              </a:pPr>
              <a:t>‹#›</a:t>
            </a:fld>
            <a:endParaRPr lang="zh-CN" altLang="en-US" dirty="0"/>
          </a:p>
        </p:txBody>
      </p:sp>
      <p:sp>
        <p:nvSpPr>
          <p:cNvPr id="15" name="日期占位符 8"/>
          <p:cNvSpPr>
            <a:spLocks noGrp="1"/>
          </p:cNvSpPr>
          <p:nvPr>
            <p:ph type="dt" sz="half" idx="11"/>
          </p:nvPr>
        </p:nvSpPr>
        <p:spPr/>
        <p:txBody>
          <a:bodyPr/>
          <a:lstStyle>
            <a:lvl1pPr eaLnBrk="0" hangingPunct="0">
              <a:defRPr kumimoji="1" smtClean="0"/>
            </a:lvl1pPr>
          </a:lstStyle>
          <a:p>
            <a:pPr>
              <a:defRPr/>
            </a:pPr>
            <a:fld id="{35F72BDB-33EE-48A7-8291-9FF384E9F9E0}" type="datetime1">
              <a:rPr lang="zh-CN" altLang="en-US" smtClean="0"/>
              <a:pPr>
                <a:defRPr/>
              </a:pPr>
              <a:t>2024/9/19</a:t>
            </a:fld>
            <a:endParaRPr lang="zh-CN" altLang="en-US"/>
          </a:p>
        </p:txBody>
      </p:sp>
    </p:spTree>
    <p:extLst>
      <p:ext uri="{BB962C8B-B14F-4D97-AF65-F5344CB8AC3E}">
        <p14:creationId xmlns:p14="http://schemas.microsoft.com/office/powerpoint/2010/main" val="421918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Freeform 67"/>
          <p:cNvSpPr>
            <a:spLocks/>
          </p:cNvSpPr>
          <p:nvPr/>
        </p:nvSpPr>
        <p:spPr bwMode="ltGray">
          <a:xfrm>
            <a:off x="-1588" y="6413500"/>
            <a:ext cx="4205288" cy="444500"/>
          </a:xfrm>
          <a:custGeom>
            <a:avLst/>
            <a:gdLst>
              <a:gd name="T0" fmla="*/ 2147483646 w 2649"/>
              <a:gd name="T1" fmla="*/ 2147483646 h 280"/>
              <a:gd name="T2" fmla="*/ 2147483646 w 2649"/>
              <a:gd name="T3" fmla="*/ 2147483646 h 280"/>
              <a:gd name="T4" fmla="*/ 2147483646 w 2649"/>
              <a:gd name="T5" fmla="*/ 0 h 280"/>
              <a:gd name="T6" fmla="*/ 0 w 2649"/>
              <a:gd name="T7" fmla="*/ 2147483646 h 280"/>
              <a:gd name="T8" fmla="*/ 2147483646 w 2649"/>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Freeform 68"/>
          <p:cNvSpPr>
            <a:spLocks/>
          </p:cNvSpPr>
          <p:nvPr/>
        </p:nvSpPr>
        <p:spPr bwMode="ltGray">
          <a:xfrm>
            <a:off x="4932363" y="6337300"/>
            <a:ext cx="4211637" cy="520700"/>
          </a:xfrm>
          <a:custGeom>
            <a:avLst/>
            <a:gdLst>
              <a:gd name="T0" fmla="*/ 0 w 2653"/>
              <a:gd name="T1" fmla="*/ 2147483646 h 328"/>
              <a:gd name="T2" fmla="*/ 2147483646 w 2653"/>
              <a:gd name="T3" fmla="*/ 2147483646 h 328"/>
              <a:gd name="T4" fmla="*/ 2147483646 w 2653"/>
              <a:gd name="T5" fmla="*/ 0 h 328"/>
              <a:gd name="T6" fmla="*/ 2147483646 w 2653"/>
              <a:gd name="T7" fmla="*/ 2147483646 h 328"/>
              <a:gd name="T8" fmla="*/ 0 w 2653"/>
              <a:gd name="T9" fmla="*/ 2147483646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aphicFrame>
        <p:nvGraphicFramePr>
          <p:cNvPr id="7"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name="Image" r:id="rId2" imgW="4101587" imgH="406063" progId="">
                  <p:embed/>
                </p:oleObj>
              </mc:Choice>
              <mc:Fallback>
                <p:oleObj name="Image" r:id="rId2" imgW="4101587" imgH="406063" progId="">
                  <p:embed/>
                  <p:pic>
                    <p:nvPicPr>
                      <p:cNvPr id="0" name="Picture 2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Freeform 70"/>
          <p:cNvSpPr>
            <a:spLocks/>
          </p:cNvSpPr>
          <p:nvPr/>
        </p:nvSpPr>
        <p:spPr bwMode="ltGray">
          <a:xfrm flipH="1">
            <a:off x="0" y="793750"/>
            <a:ext cx="3635375" cy="444500"/>
          </a:xfrm>
          <a:custGeom>
            <a:avLst/>
            <a:gdLst>
              <a:gd name="T0" fmla="*/ 0 w 2096"/>
              <a:gd name="T1" fmla="*/ 2147483646 h 280"/>
              <a:gd name="T2" fmla="*/ 2147483646 w 2096"/>
              <a:gd name="T3" fmla="*/ 2147483646 h 280"/>
              <a:gd name="T4" fmla="*/ 2147483646 w 2096"/>
              <a:gd name="T5" fmla="*/ 2147483646 h 280"/>
              <a:gd name="T6" fmla="*/ 2147483646 w 2096"/>
              <a:gd name="T7" fmla="*/ 0 h 280"/>
              <a:gd name="T8" fmla="*/ 0 w 2096"/>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71"/>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charset="0"/>
            </a:endParaRPr>
          </a:p>
        </p:txBody>
      </p:sp>
      <p:sp>
        <p:nvSpPr>
          <p:cNvPr id="10" name="Freeform 72"/>
          <p:cNvSpPr>
            <a:spLocks/>
          </p:cNvSpPr>
          <p:nvPr/>
        </p:nvSpPr>
        <p:spPr bwMode="gray">
          <a:xfrm>
            <a:off x="4978400" y="800100"/>
            <a:ext cx="4165600" cy="444500"/>
          </a:xfrm>
          <a:custGeom>
            <a:avLst/>
            <a:gdLst>
              <a:gd name="T0" fmla="*/ 0 w 2624"/>
              <a:gd name="T1" fmla="*/ 2147483646 h 280"/>
              <a:gd name="T2" fmla="*/ 2147483646 w 2624"/>
              <a:gd name="T3" fmla="*/ 2147483646 h 280"/>
              <a:gd name="T4" fmla="*/ 2147483646 w 2624"/>
              <a:gd name="T5" fmla="*/ 2147483646 h 280"/>
              <a:gd name="T6" fmla="*/ 2147483646 w 2624"/>
              <a:gd name="T7" fmla="*/ 0 h 280"/>
              <a:gd name="T8" fmla="*/ 0 w 2624"/>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1" name="图片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71863" y="6005513"/>
            <a:ext cx="21082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2" name="灯片编号占位符 5"/>
          <p:cNvSpPr>
            <a:spLocks noGrp="1"/>
          </p:cNvSpPr>
          <p:nvPr>
            <p:ph type="sldNum" sz="quarter" idx="10"/>
          </p:nvPr>
        </p:nvSpPr>
        <p:spPr/>
        <p:txBody>
          <a:bodyPr/>
          <a:lstStyle>
            <a:lvl1pPr eaLnBrk="0" hangingPunct="0">
              <a:defRPr kumimoji="1" b="1" smtClean="0"/>
            </a:lvl1pPr>
          </a:lstStyle>
          <a:p>
            <a:pPr>
              <a:defRPr/>
            </a:pPr>
            <a:fld id="{9918492B-6767-4D01-9081-71EE0969A3F4}" type="slidenum">
              <a:rPr lang="zh-CN" altLang="en-US"/>
              <a:pPr>
                <a:defRPr/>
              </a:pPr>
              <a:t>‹#›</a:t>
            </a:fld>
            <a:endParaRPr lang="zh-CN" altLang="en-US" dirty="0"/>
          </a:p>
        </p:txBody>
      </p:sp>
      <p:sp>
        <p:nvSpPr>
          <p:cNvPr id="13" name="日期占位符 6"/>
          <p:cNvSpPr>
            <a:spLocks noGrp="1"/>
          </p:cNvSpPr>
          <p:nvPr>
            <p:ph type="dt" sz="half" idx="11"/>
          </p:nvPr>
        </p:nvSpPr>
        <p:spPr/>
        <p:txBody>
          <a:bodyPr/>
          <a:lstStyle>
            <a:lvl1pPr eaLnBrk="0" hangingPunct="0">
              <a:defRPr kumimoji="1" smtClean="0"/>
            </a:lvl1pPr>
          </a:lstStyle>
          <a:p>
            <a:pPr>
              <a:defRPr/>
            </a:pPr>
            <a:fld id="{EE9B395F-7EBC-4A9D-9905-886EB9B9FF3B}" type="datetime1">
              <a:rPr lang="zh-CN" altLang="en-US" smtClean="0"/>
              <a:pPr>
                <a:defRPr/>
              </a:pPr>
              <a:t>2024/9/19</a:t>
            </a:fld>
            <a:endParaRPr lang="zh-CN" altLang="en-US"/>
          </a:p>
        </p:txBody>
      </p:sp>
    </p:spTree>
    <p:extLst>
      <p:ext uri="{BB962C8B-B14F-4D97-AF65-F5344CB8AC3E}">
        <p14:creationId xmlns:p14="http://schemas.microsoft.com/office/powerpoint/2010/main" val="575357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Freeform 67"/>
          <p:cNvSpPr>
            <a:spLocks/>
          </p:cNvSpPr>
          <p:nvPr/>
        </p:nvSpPr>
        <p:spPr bwMode="ltGray">
          <a:xfrm>
            <a:off x="-1588" y="6413500"/>
            <a:ext cx="4205288" cy="444500"/>
          </a:xfrm>
          <a:custGeom>
            <a:avLst/>
            <a:gdLst>
              <a:gd name="T0" fmla="*/ 2147483646 w 2649"/>
              <a:gd name="T1" fmla="*/ 2147483646 h 280"/>
              <a:gd name="T2" fmla="*/ 2147483646 w 2649"/>
              <a:gd name="T3" fmla="*/ 2147483646 h 280"/>
              <a:gd name="T4" fmla="*/ 2147483646 w 2649"/>
              <a:gd name="T5" fmla="*/ 0 h 280"/>
              <a:gd name="T6" fmla="*/ 0 w 2649"/>
              <a:gd name="T7" fmla="*/ 2147483646 h 280"/>
              <a:gd name="T8" fmla="*/ 2147483646 w 2649"/>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Freeform 68"/>
          <p:cNvSpPr>
            <a:spLocks/>
          </p:cNvSpPr>
          <p:nvPr/>
        </p:nvSpPr>
        <p:spPr bwMode="ltGray">
          <a:xfrm>
            <a:off x="4932363" y="6337300"/>
            <a:ext cx="4211637" cy="520700"/>
          </a:xfrm>
          <a:custGeom>
            <a:avLst/>
            <a:gdLst>
              <a:gd name="T0" fmla="*/ 0 w 2653"/>
              <a:gd name="T1" fmla="*/ 2147483646 h 328"/>
              <a:gd name="T2" fmla="*/ 2147483646 w 2653"/>
              <a:gd name="T3" fmla="*/ 2147483646 h 328"/>
              <a:gd name="T4" fmla="*/ 2147483646 w 2653"/>
              <a:gd name="T5" fmla="*/ 0 h 328"/>
              <a:gd name="T6" fmla="*/ 2147483646 w 2653"/>
              <a:gd name="T7" fmla="*/ 2147483646 h 328"/>
              <a:gd name="T8" fmla="*/ 0 w 2653"/>
              <a:gd name="T9" fmla="*/ 2147483646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aphicFrame>
        <p:nvGraphicFramePr>
          <p:cNvPr id="7"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name="Image" r:id="rId2" imgW="4101587" imgH="406063" progId="">
                  <p:embed/>
                </p:oleObj>
              </mc:Choice>
              <mc:Fallback>
                <p:oleObj name="Image" r:id="rId2" imgW="4101587" imgH="406063" progId="">
                  <p:embed/>
                  <p:pic>
                    <p:nvPicPr>
                      <p:cNvPr id="0" name="Picture 2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Freeform 70"/>
          <p:cNvSpPr>
            <a:spLocks/>
          </p:cNvSpPr>
          <p:nvPr/>
        </p:nvSpPr>
        <p:spPr bwMode="ltGray">
          <a:xfrm flipH="1">
            <a:off x="0" y="793750"/>
            <a:ext cx="3635375" cy="444500"/>
          </a:xfrm>
          <a:custGeom>
            <a:avLst/>
            <a:gdLst>
              <a:gd name="T0" fmla="*/ 0 w 2096"/>
              <a:gd name="T1" fmla="*/ 2147483646 h 280"/>
              <a:gd name="T2" fmla="*/ 2147483646 w 2096"/>
              <a:gd name="T3" fmla="*/ 2147483646 h 280"/>
              <a:gd name="T4" fmla="*/ 2147483646 w 2096"/>
              <a:gd name="T5" fmla="*/ 2147483646 h 280"/>
              <a:gd name="T6" fmla="*/ 2147483646 w 2096"/>
              <a:gd name="T7" fmla="*/ 0 h 280"/>
              <a:gd name="T8" fmla="*/ 0 w 2096"/>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71"/>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charset="0"/>
            </a:endParaRPr>
          </a:p>
        </p:txBody>
      </p:sp>
      <p:sp>
        <p:nvSpPr>
          <p:cNvPr id="10" name="Freeform 72"/>
          <p:cNvSpPr>
            <a:spLocks/>
          </p:cNvSpPr>
          <p:nvPr/>
        </p:nvSpPr>
        <p:spPr bwMode="gray">
          <a:xfrm>
            <a:off x="4978400" y="800100"/>
            <a:ext cx="4165600" cy="444500"/>
          </a:xfrm>
          <a:custGeom>
            <a:avLst/>
            <a:gdLst>
              <a:gd name="T0" fmla="*/ 0 w 2624"/>
              <a:gd name="T1" fmla="*/ 2147483646 h 280"/>
              <a:gd name="T2" fmla="*/ 2147483646 w 2624"/>
              <a:gd name="T3" fmla="*/ 2147483646 h 280"/>
              <a:gd name="T4" fmla="*/ 2147483646 w 2624"/>
              <a:gd name="T5" fmla="*/ 2147483646 h 280"/>
              <a:gd name="T6" fmla="*/ 2147483646 w 2624"/>
              <a:gd name="T7" fmla="*/ 0 h 280"/>
              <a:gd name="T8" fmla="*/ 0 w 2624"/>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1" name="图片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71863" y="6005513"/>
            <a:ext cx="21082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2" name="灯片编号占位符 5"/>
          <p:cNvSpPr>
            <a:spLocks noGrp="1"/>
          </p:cNvSpPr>
          <p:nvPr>
            <p:ph type="sldNum" sz="quarter" idx="10"/>
          </p:nvPr>
        </p:nvSpPr>
        <p:spPr/>
        <p:txBody>
          <a:bodyPr/>
          <a:lstStyle>
            <a:lvl1pPr eaLnBrk="0" hangingPunct="0">
              <a:defRPr kumimoji="1" b="1" smtClean="0"/>
            </a:lvl1pPr>
          </a:lstStyle>
          <a:p>
            <a:pPr>
              <a:defRPr/>
            </a:pPr>
            <a:fld id="{D8693B7A-FA05-44F8-A053-40A2ACC3C467}" type="slidenum">
              <a:rPr lang="zh-CN" altLang="en-US"/>
              <a:pPr>
                <a:defRPr/>
              </a:pPr>
              <a:t>‹#›</a:t>
            </a:fld>
            <a:endParaRPr lang="zh-CN" altLang="en-US" dirty="0"/>
          </a:p>
        </p:txBody>
      </p:sp>
      <p:sp>
        <p:nvSpPr>
          <p:cNvPr id="13" name="日期占位符 6"/>
          <p:cNvSpPr>
            <a:spLocks noGrp="1"/>
          </p:cNvSpPr>
          <p:nvPr>
            <p:ph type="dt" sz="half" idx="11"/>
          </p:nvPr>
        </p:nvSpPr>
        <p:spPr/>
        <p:txBody>
          <a:bodyPr/>
          <a:lstStyle>
            <a:lvl1pPr eaLnBrk="0" hangingPunct="0">
              <a:defRPr kumimoji="1" smtClean="0"/>
            </a:lvl1pPr>
          </a:lstStyle>
          <a:p>
            <a:pPr>
              <a:defRPr/>
            </a:pPr>
            <a:fld id="{D4A75614-122F-48AD-95A0-D9C4C3D9EFA1}" type="datetime1">
              <a:rPr lang="zh-CN" altLang="en-US" smtClean="0"/>
              <a:pPr>
                <a:defRPr/>
              </a:pPr>
              <a:t>2024/9/19</a:t>
            </a:fld>
            <a:endParaRPr lang="zh-CN" altLang="en-US"/>
          </a:p>
        </p:txBody>
      </p:sp>
    </p:spTree>
    <p:extLst>
      <p:ext uri="{BB962C8B-B14F-4D97-AF65-F5344CB8AC3E}">
        <p14:creationId xmlns:p14="http://schemas.microsoft.com/office/powerpoint/2010/main" val="2181134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4" name="Freeform 67"/>
          <p:cNvSpPr>
            <a:spLocks/>
          </p:cNvSpPr>
          <p:nvPr/>
        </p:nvSpPr>
        <p:spPr bwMode="ltGray">
          <a:xfrm>
            <a:off x="-1588" y="6413500"/>
            <a:ext cx="4205288" cy="444500"/>
          </a:xfrm>
          <a:custGeom>
            <a:avLst/>
            <a:gdLst>
              <a:gd name="T0" fmla="*/ 2147483646 w 2649"/>
              <a:gd name="T1" fmla="*/ 2147483646 h 280"/>
              <a:gd name="T2" fmla="*/ 2147483646 w 2649"/>
              <a:gd name="T3" fmla="*/ 2147483646 h 280"/>
              <a:gd name="T4" fmla="*/ 2147483646 w 2649"/>
              <a:gd name="T5" fmla="*/ 0 h 280"/>
              <a:gd name="T6" fmla="*/ 0 w 2649"/>
              <a:gd name="T7" fmla="*/ 2147483646 h 280"/>
              <a:gd name="T8" fmla="*/ 2147483646 w 2649"/>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 name="Freeform 68"/>
          <p:cNvSpPr>
            <a:spLocks/>
          </p:cNvSpPr>
          <p:nvPr/>
        </p:nvSpPr>
        <p:spPr bwMode="ltGray">
          <a:xfrm>
            <a:off x="4932363" y="6337300"/>
            <a:ext cx="4211637" cy="520700"/>
          </a:xfrm>
          <a:custGeom>
            <a:avLst/>
            <a:gdLst>
              <a:gd name="T0" fmla="*/ 0 w 2653"/>
              <a:gd name="T1" fmla="*/ 2147483646 h 328"/>
              <a:gd name="T2" fmla="*/ 2147483646 w 2653"/>
              <a:gd name="T3" fmla="*/ 2147483646 h 328"/>
              <a:gd name="T4" fmla="*/ 2147483646 w 2653"/>
              <a:gd name="T5" fmla="*/ 0 h 328"/>
              <a:gd name="T6" fmla="*/ 2147483646 w 2653"/>
              <a:gd name="T7" fmla="*/ 2147483646 h 328"/>
              <a:gd name="T8" fmla="*/ 0 w 2653"/>
              <a:gd name="T9" fmla="*/ 2147483646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aphicFrame>
        <p:nvGraphicFramePr>
          <p:cNvPr id="6"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name="Image" r:id="rId2" imgW="4101587" imgH="406063" progId="">
                  <p:embed/>
                </p:oleObj>
              </mc:Choice>
              <mc:Fallback>
                <p:oleObj name="Image" r:id="rId2" imgW="4101587" imgH="406063" progId="">
                  <p:embed/>
                  <p:pic>
                    <p:nvPicPr>
                      <p:cNvPr id="0" name="Picture 2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Freeform 70"/>
          <p:cNvSpPr>
            <a:spLocks/>
          </p:cNvSpPr>
          <p:nvPr/>
        </p:nvSpPr>
        <p:spPr bwMode="ltGray">
          <a:xfrm flipH="1">
            <a:off x="0" y="793750"/>
            <a:ext cx="3635375" cy="444500"/>
          </a:xfrm>
          <a:custGeom>
            <a:avLst/>
            <a:gdLst>
              <a:gd name="T0" fmla="*/ 0 w 2096"/>
              <a:gd name="T1" fmla="*/ 2147483646 h 280"/>
              <a:gd name="T2" fmla="*/ 2147483646 w 2096"/>
              <a:gd name="T3" fmla="*/ 2147483646 h 280"/>
              <a:gd name="T4" fmla="*/ 2147483646 w 2096"/>
              <a:gd name="T5" fmla="*/ 2147483646 h 280"/>
              <a:gd name="T6" fmla="*/ 2147483646 w 2096"/>
              <a:gd name="T7" fmla="*/ 0 h 280"/>
              <a:gd name="T8" fmla="*/ 0 w 2096"/>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71"/>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charset="0"/>
            </a:endParaRPr>
          </a:p>
        </p:txBody>
      </p:sp>
      <p:sp>
        <p:nvSpPr>
          <p:cNvPr id="9" name="Freeform 72"/>
          <p:cNvSpPr>
            <a:spLocks/>
          </p:cNvSpPr>
          <p:nvPr/>
        </p:nvSpPr>
        <p:spPr bwMode="gray">
          <a:xfrm>
            <a:off x="4978400" y="800100"/>
            <a:ext cx="4165600" cy="444500"/>
          </a:xfrm>
          <a:custGeom>
            <a:avLst/>
            <a:gdLst>
              <a:gd name="T0" fmla="*/ 0 w 2624"/>
              <a:gd name="T1" fmla="*/ 2147483646 h 280"/>
              <a:gd name="T2" fmla="*/ 2147483646 w 2624"/>
              <a:gd name="T3" fmla="*/ 2147483646 h 280"/>
              <a:gd name="T4" fmla="*/ 2147483646 w 2624"/>
              <a:gd name="T5" fmla="*/ 2147483646 h 280"/>
              <a:gd name="T6" fmla="*/ 2147483646 w 2624"/>
              <a:gd name="T7" fmla="*/ 0 h 280"/>
              <a:gd name="T8" fmla="*/ 0 w 2624"/>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 name="图片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71863" y="6005513"/>
            <a:ext cx="21082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灯片编号占位符 4"/>
          <p:cNvSpPr>
            <a:spLocks noGrp="1"/>
          </p:cNvSpPr>
          <p:nvPr>
            <p:ph type="sldNum" sz="quarter" idx="10"/>
          </p:nvPr>
        </p:nvSpPr>
        <p:spPr/>
        <p:txBody>
          <a:bodyPr/>
          <a:lstStyle>
            <a:lvl1pPr eaLnBrk="0" hangingPunct="0">
              <a:defRPr kumimoji="1" b="1" smtClean="0"/>
            </a:lvl1pPr>
          </a:lstStyle>
          <a:p>
            <a:pPr>
              <a:defRPr/>
            </a:pPr>
            <a:fld id="{3EF632A3-7FEE-4E93-BC1C-498D0DC0DFAC}" type="slidenum">
              <a:rPr lang="zh-CN" altLang="en-US"/>
              <a:pPr>
                <a:defRPr/>
              </a:pPr>
              <a:t>‹#›</a:t>
            </a:fld>
            <a:endParaRPr lang="zh-CN" altLang="en-US" dirty="0"/>
          </a:p>
        </p:txBody>
      </p:sp>
      <p:sp>
        <p:nvSpPr>
          <p:cNvPr id="12" name="日期占位符 5"/>
          <p:cNvSpPr>
            <a:spLocks noGrp="1"/>
          </p:cNvSpPr>
          <p:nvPr>
            <p:ph type="dt" sz="half" idx="11"/>
          </p:nvPr>
        </p:nvSpPr>
        <p:spPr/>
        <p:txBody>
          <a:bodyPr/>
          <a:lstStyle>
            <a:lvl1pPr eaLnBrk="0" hangingPunct="0">
              <a:defRPr kumimoji="1" smtClean="0"/>
            </a:lvl1pPr>
          </a:lstStyle>
          <a:p>
            <a:pPr>
              <a:defRPr/>
            </a:pPr>
            <a:fld id="{9C8CFC97-5DF5-4CE6-93C8-1C9B5515427E}" type="datetime1">
              <a:rPr lang="zh-CN" altLang="en-US" smtClean="0"/>
              <a:pPr>
                <a:defRPr/>
              </a:pPr>
              <a:t>2024/9/19</a:t>
            </a:fld>
            <a:endParaRPr lang="zh-CN" altLang="en-US"/>
          </a:p>
        </p:txBody>
      </p:sp>
    </p:spTree>
    <p:extLst>
      <p:ext uri="{BB962C8B-B14F-4D97-AF65-F5344CB8AC3E}">
        <p14:creationId xmlns:p14="http://schemas.microsoft.com/office/powerpoint/2010/main" val="1104234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Freeform 67"/>
          <p:cNvSpPr>
            <a:spLocks/>
          </p:cNvSpPr>
          <p:nvPr/>
        </p:nvSpPr>
        <p:spPr bwMode="ltGray">
          <a:xfrm>
            <a:off x="-1588" y="6413500"/>
            <a:ext cx="4205288" cy="444500"/>
          </a:xfrm>
          <a:custGeom>
            <a:avLst/>
            <a:gdLst>
              <a:gd name="T0" fmla="*/ 2147483646 w 2649"/>
              <a:gd name="T1" fmla="*/ 2147483646 h 280"/>
              <a:gd name="T2" fmla="*/ 2147483646 w 2649"/>
              <a:gd name="T3" fmla="*/ 2147483646 h 280"/>
              <a:gd name="T4" fmla="*/ 2147483646 w 2649"/>
              <a:gd name="T5" fmla="*/ 0 h 280"/>
              <a:gd name="T6" fmla="*/ 0 w 2649"/>
              <a:gd name="T7" fmla="*/ 2147483646 h 280"/>
              <a:gd name="T8" fmla="*/ 2147483646 w 2649"/>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 name="Freeform 68"/>
          <p:cNvSpPr>
            <a:spLocks/>
          </p:cNvSpPr>
          <p:nvPr/>
        </p:nvSpPr>
        <p:spPr bwMode="ltGray">
          <a:xfrm>
            <a:off x="4932363" y="6337300"/>
            <a:ext cx="4211637" cy="520700"/>
          </a:xfrm>
          <a:custGeom>
            <a:avLst/>
            <a:gdLst>
              <a:gd name="T0" fmla="*/ 0 w 2653"/>
              <a:gd name="T1" fmla="*/ 2147483646 h 328"/>
              <a:gd name="T2" fmla="*/ 2147483646 w 2653"/>
              <a:gd name="T3" fmla="*/ 2147483646 h 328"/>
              <a:gd name="T4" fmla="*/ 2147483646 w 2653"/>
              <a:gd name="T5" fmla="*/ 0 h 328"/>
              <a:gd name="T6" fmla="*/ 2147483646 w 2653"/>
              <a:gd name="T7" fmla="*/ 2147483646 h 328"/>
              <a:gd name="T8" fmla="*/ 0 w 2653"/>
              <a:gd name="T9" fmla="*/ 2147483646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aphicFrame>
        <p:nvGraphicFramePr>
          <p:cNvPr id="6"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name="Image" r:id="rId2" imgW="4101587" imgH="406063" progId="">
                  <p:embed/>
                </p:oleObj>
              </mc:Choice>
              <mc:Fallback>
                <p:oleObj name="Image" r:id="rId2" imgW="4101587" imgH="406063" progId="">
                  <p:embed/>
                  <p:pic>
                    <p:nvPicPr>
                      <p:cNvPr id="0" name="Picture 2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Freeform 70"/>
          <p:cNvSpPr>
            <a:spLocks/>
          </p:cNvSpPr>
          <p:nvPr/>
        </p:nvSpPr>
        <p:spPr bwMode="ltGray">
          <a:xfrm flipH="1">
            <a:off x="0" y="793750"/>
            <a:ext cx="3635375" cy="444500"/>
          </a:xfrm>
          <a:custGeom>
            <a:avLst/>
            <a:gdLst>
              <a:gd name="T0" fmla="*/ 0 w 2096"/>
              <a:gd name="T1" fmla="*/ 2147483646 h 280"/>
              <a:gd name="T2" fmla="*/ 2147483646 w 2096"/>
              <a:gd name="T3" fmla="*/ 2147483646 h 280"/>
              <a:gd name="T4" fmla="*/ 2147483646 w 2096"/>
              <a:gd name="T5" fmla="*/ 2147483646 h 280"/>
              <a:gd name="T6" fmla="*/ 2147483646 w 2096"/>
              <a:gd name="T7" fmla="*/ 0 h 280"/>
              <a:gd name="T8" fmla="*/ 0 w 2096"/>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71"/>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charset="0"/>
            </a:endParaRPr>
          </a:p>
        </p:txBody>
      </p:sp>
      <p:sp>
        <p:nvSpPr>
          <p:cNvPr id="9" name="Freeform 72"/>
          <p:cNvSpPr>
            <a:spLocks/>
          </p:cNvSpPr>
          <p:nvPr/>
        </p:nvSpPr>
        <p:spPr bwMode="gray">
          <a:xfrm>
            <a:off x="4978400" y="800100"/>
            <a:ext cx="4165600" cy="444500"/>
          </a:xfrm>
          <a:custGeom>
            <a:avLst/>
            <a:gdLst>
              <a:gd name="T0" fmla="*/ 0 w 2624"/>
              <a:gd name="T1" fmla="*/ 2147483646 h 280"/>
              <a:gd name="T2" fmla="*/ 2147483646 w 2624"/>
              <a:gd name="T3" fmla="*/ 2147483646 h 280"/>
              <a:gd name="T4" fmla="*/ 2147483646 w 2624"/>
              <a:gd name="T5" fmla="*/ 2147483646 h 280"/>
              <a:gd name="T6" fmla="*/ 2147483646 w 2624"/>
              <a:gd name="T7" fmla="*/ 0 h 280"/>
              <a:gd name="T8" fmla="*/ 0 w 2624"/>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 name="图片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71863" y="6005513"/>
            <a:ext cx="21082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6629400" y="228600"/>
            <a:ext cx="2057400" cy="5943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600"/>
            <a:ext cx="6019800" cy="5943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灯片编号占位符 4"/>
          <p:cNvSpPr>
            <a:spLocks noGrp="1"/>
          </p:cNvSpPr>
          <p:nvPr>
            <p:ph type="sldNum" sz="quarter" idx="10"/>
          </p:nvPr>
        </p:nvSpPr>
        <p:spPr/>
        <p:txBody>
          <a:bodyPr/>
          <a:lstStyle>
            <a:lvl1pPr eaLnBrk="0" hangingPunct="0">
              <a:defRPr kumimoji="1" b="1" smtClean="0"/>
            </a:lvl1pPr>
          </a:lstStyle>
          <a:p>
            <a:pPr>
              <a:defRPr/>
            </a:pPr>
            <a:fld id="{C8A34E30-D3F5-4116-921C-DB73AF418832}" type="slidenum">
              <a:rPr lang="zh-CN" altLang="en-US"/>
              <a:pPr>
                <a:defRPr/>
              </a:pPr>
              <a:t>‹#›</a:t>
            </a:fld>
            <a:endParaRPr lang="zh-CN" altLang="en-US" dirty="0"/>
          </a:p>
        </p:txBody>
      </p:sp>
      <p:sp>
        <p:nvSpPr>
          <p:cNvPr id="12" name="日期占位符 5"/>
          <p:cNvSpPr>
            <a:spLocks noGrp="1"/>
          </p:cNvSpPr>
          <p:nvPr>
            <p:ph type="dt" sz="half" idx="11"/>
          </p:nvPr>
        </p:nvSpPr>
        <p:spPr/>
        <p:txBody>
          <a:bodyPr/>
          <a:lstStyle>
            <a:lvl1pPr eaLnBrk="0" hangingPunct="0">
              <a:defRPr kumimoji="1" smtClean="0"/>
            </a:lvl1pPr>
          </a:lstStyle>
          <a:p>
            <a:pPr>
              <a:defRPr/>
            </a:pPr>
            <a:fld id="{0333D78B-D2DD-477F-B730-27D735BE482A}" type="datetime1">
              <a:rPr lang="zh-CN" altLang="en-US" smtClean="0"/>
              <a:pPr>
                <a:defRPr/>
              </a:pPr>
              <a:t>2024/9/19</a:t>
            </a:fld>
            <a:endParaRPr lang="zh-CN" altLang="en-US"/>
          </a:p>
        </p:txBody>
      </p:sp>
    </p:spTree>
    <p:extLst>
      <p:ext uri="{BB962C8B-B14F-4D97-AF65-F5344CB8AC3E}">
        <p14:creationId xmlns:p14="http://schemas.microsoft.com/office/powerpoint/2010/main" val="2602813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Freeform 67"/>
          <p:cNvSpPr>
            <a:spLocks/>
          </p:cNvSpPr>
          <p:nvPr/>
        </p:nvSpPr>
        <p:spPr bwMode="ltGray">
          <a:xfrm>
            <a:off x="-1588" y="6413500"/>
            <a:ext cx="4205288" cy="444500"/>
          </a:xfrm>
          <a:custGeom>
            <a:avLst/>
            <a:gdLst>
              <a:gd name="T0" fmla="*/ 2147483646 w 2649"/>
              <a:gd name="T1" fmla="*/ 2147483646 h 280"/>
              <a:gd name="T2" fmla="*/ 2147483646 w 2649"/>
              <a:gd name="T3" fmla="*/ 2147483646 h 280"/>
              <a:gd name="T4" fmla="*/ 2147483646 w 2649"/>
              <a:gd name="T5" fmla="*/ 0 h 280"/>
              <a:gd name="T6" fmla="*/ 0 w 2649"/>
              <a:gd name="T7" fmla="*/ 2147483646 h 280"/>
              <a:gd name="T8" fmla="*/ 2147483646 w 2649"/>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1" name="Freeform 68"/>
          <p:cNvSpPr>
            <a:spLocks/>
          </p:cNvSpPr>
          <p:nvPr/>
        </p:nvSpPr>
        <p:spPr bwMode="ltGray">
          <a:xfrm>
            <a:off x="4932363" y="6337300"/>
            <a:ext cx="4211637" cy="520700"/>
          </a:xfrm>
          <a:custGeom>
            <a:avLst/>
            <a:gdLst>
              <a:gd name="T0" fmla="*/ 0 w 2653"/>
              <a:gd name="T1" fmla="*/ 2147483646 h 328"/>
              <a:gd name="T2" fmla="*/ 2147483646 w 2653"/>
              <a:gd name="T3" fmla="*/ 2147483646 h 328"/>
              <a:gd name="T4" fmla="*/ 2147483646 w 2653"/>
              <a:gd name="T5" fmla="*/ 0 h 328"/>
              <a:gd name="T6" fmla="*/ 2147483646 w 2653"/>
              <a:gd name="T7" fmla="*/ 2147483646 h 328"/>
              <a:gd name="T8" fmla="*/ 0 w 2653"/>
              <a:gd name="T9" fmla="*/ 2147483646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aphicFrame>
        <p:nvGraphicFramePr>
          <p:cNvPr id="2052"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name="Image" r:id="rId16" imgW="4101587" imgH="406063" progId="">
                  <p:embed/>
                </p:oleObj>
              </mc:Choice>
              <mc:Fallback>
                <p:oleObj name="Image" r:id="rId16" imgW="4101587" imgH="406063" progId="">
                  <p:embed/>
                  <p:pic>
                    <p:nvPicPr>
                      <p:cNvPr id="0" name="Picture 30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a:solidFill>
                              <a:srgbClr val="EB592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
        <p:nvSpPr>
          <p:cNvPr id="2053" name="Freeform 70"/>
          <p:cNvSpPr>
            <a:spLocks/>
          </p:cNvSpPr>
          <p:nvPr/>
        </p:nvSpPr>
        <p:spPr bwMode="ltGray">
          <a:xfrm flipH="1">
            <a:off x="0" y="793750"/>
            <a:ext cx="3635375" cy="444500"/>
          </a:xfrm>
          <a:custGeom>
            <a:avLst/>
            <a:gdLst>
              <a:gd name="T0" fmla="*/ 0 w 2096"/>
              <a:gd name="T1" fmla="*/ 2147483646 h 280"/>
              <a:gd name="T2" fmla="*/ 2147483646 w 2096"/>
              <a:gd name="T3" fmla="*/ 2147483646 h 280"/>
              <a:gd name="T4" fmla="*/ 2147483646 w 2096"/>
              <a:gd name="T5" fmla="*/ 2147483646 h 280"/>
              <a:gd name="T6" fmla="*/ 2147483646 w 2096"/>
              <a:gd name="T7" fmla="*/ 0 h 280"/>
              <a:gd name="T8" fmla="*/ 0 w 2096"/>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95" name="Freeform 71"/>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charset="0"/>
            </a:endParaRPr>
          </a:p>
        </p:txBody>
      </p:sp>
      <p:sp>
        <p:nvSpPr>
          <p:cNvPr id="2055" name="Rectangle 3"/>
          <p:cNvSpPr>
            <a:spLocks noGrp="1" noChangeArrowheads="1"/>
          </p:cNvSpPr>
          <p:nvPr>
            <p:ph type="body" idx="1"/>
          </p:nvPr>
        </p:nvSpPr>
        <p:spPr bwMode="auto">
          <a:xfrm>
            <a:off x="392338" y="941487"/>
            <a:ext cx="8428133" cy="539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2" name="Rectangle 5"/>
          <p:cNvSpPr>
            <a:spLocks noGrp="1" noChangeArrowheads="1"/>
          </p:cNvSpPr>
          <p:nvPr>
            <p:ph type="ftr" sz="quarter" idx="3"/>
          </p:nvPr>
        </p:nvSpPr>
        <p:spPr bwMode="auto">
          <a:xfrm>
            <a:off x="7086600" y="6629400"/>
            <a:ext cx="19812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1000" b="0">
                <a:solidFill>
                  <a:srgbClr val="FFFFFF"/>
                </a:solidFill>
                <a:latin typeface="+mn-lt"/>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4114800" y="6705600"/>
            <a:ext cx="8382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0" sz="1000" b="0" smtClean="0">
                <a:solidFill>
                  <a:srgbClr val="692AA2"/>
                </a:solidFill>
                <a:latin typeface="+mn-lt"/>
                <a:ea typeface="宋体" charset="-122"/>
              </a:defRPr>
            </a:lvl1pPr>
          </a:lstStyle>
          <a:p>
            <a:pPr>
              <a:defRPr/>
            </a:pPr>
            <a:fld id="{423B31F8-5ADB-464C-816C-CA68215E1259}" type="slidenum">
              <a:rPr lang="zh-CN" altLang="en-US"/>
              <a:pPr>
                <a:defRPr/>
              </a:pPr>
              <a:t>‹#›</a:t>
            </a:fld>
            <a:endParaRPr lang="zh-CN" altLang="en-US" dirty="0"/>
          </a:p>
        </p:txBody>
      </p:sp>
      <p:sp>
        <p:nvSpPr>
          <p:cNvPr id="2058" name="Rectangle 2"/>
          <p:cNvSpPr>
            <a:spLocks noGrp="1" noChangeArrowheads="1"/>
          </p:cNvSpPr>
          <p:nvPr>
            <p:ph type="title"/>
          </p:nvPr>
        </p:nvSpPr>
        <p:spPr bwMode="white">
          <a:xfrm>
            <a:off x="838200" y="228600"/>
            <a:ext cx="7162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3" name="Rectangle 4"/>
          <p:cNvSpPr>
            <a:spLocks noGrp="1" noChangeArrowheads="1"/>
          </p:cNvSpPr>
          <p:nvPr>
            <p:ph type="dt" sz="half" idx="2"/>
          </p:nvPr>
        </p:nvSpPr>
        <p:spPr bwMode="auto">
          <a:xfrm>
            <a:off x="381000" y="6553200"/>
            <a:ext cx="1676400" cy="21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1000" b="1" smtClean="0">
                <a:solidFill>
                  <a:srgbClr val="FFFFFF"/>
                </a:solidFill>
                <a:latin typeface="Verdana" pitchFamily="34" charset="0"/>
                <a:ea typeface="宋体" pitchFamily="2" charset="-122"/>
              </a:defRPr>
            </a:lvl1pPr>
          </a:lstStyle>
          <a:p>
            <a:pPr>
              <a:defRPr/>
            </a:pPr>
            <a:fld id="{257D7D5B-5ED3-4B77-A95B-38D2FC020CD5}" type="datetime1">
              <a:rPr lang="zh-CN" altLang="en-US" smtClean="0"/>
              <a:pPr>
                <a:defRPr/>
              </a:pPr>
              <a:t>2024/9/19</a:t>
            </a:fld>
            <a:endParaRPr lang="zh-CN" altLang="en-US"/>
          </a:p>
        </p:txBody>
      </p:sp>
      <p:sp>
        <p:nvSpPr>
          <p:cNvPr id="2060" name="Freeform 72"/>
          <p:cNvSpPr>
            <a:spLocks/>
          </p:cNvSpPr>
          <p:nvPr/>
        </p:nvSpPr>
        <p:spPr bwMode="gray">
          <a:xfrm>
            <a:off x="4978400" y="800100"/>
            <a:ext cx="4165600" cy="444500"/>
          </a:xfrm>
          <a:custGeom>
            <a:avLst/>
            <a:gdLst>
              <a:gd name="T0" fmla="*/ 0 w 2624"/>
              <a:gd name="T1" fmla="*/ 2147483646 h 280"/>
              <a:gd name="T2" fmla="*/ 2147483646 w 2624"/>
              <a:gd name="T3" fmla="*/ 2147483646 h 280"/>
              <a:gd name="T4" fmla="*/ 2147483646 w 2624"/>
              <a:gd name="T5" fmla="*/ 2147483646 h 280"/>
              <a:gd name="T6" fmla="*/ 2147483646 w 2624"/>
              <a:gd name="T7" fmla="*/ 0 h 280"/>
              <a:gd name="T8" fmla="*/ 0 w 2624"/>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4" name="图片 3"/>
          <p:cNvPicPr>
            <a:picLocks noChangeAspect="1"/>
          </p:cNvPicPr>
          <p:nvPr/>
        </p:nvPicPr>
        <p:blipFill>
          <a:blip r:embed="rId18"/>
          <a:stretch>
            <a:fillRect/>
          </a:stretch>
        </p:blipFill>
        <p:spPr>
          <a:xfrm>
            <a:off x="7777163" y="6597650"/>
            <a:ext cx="1258887" cy="219075"/>
          </a:xfrm>
          <a:prstGeom prst="rect">
            <a:avLst/>
          </a:prstGeom>
          <a:effectLst>
            <a:outerShdw blurRad="50800" dist="38100" dir="2700000" algn="tl" rotWithShape="0">
              <a:prstClr val="black">
                <a:alpha val="40000"/>
              </a:prstClr>
            </a:outerShdw>
          </a:effectLst>
        </p:spPr>
      </p:pic>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50" r:id="rId6"/>
    <p:sldLayoutId id="2147484151" r:id="rId7"/>
    <p:sldLayoutId id="2147484152" r:id="rId8"/>
    <p:sldLayoutId id="2147484153" r:id="rId9"/>
    <p:sldLayoutId id="2147484154" r:id="rId10"/>
    <p:sldLayoutId id="2147484155" r:id="rId11"/>
    <p:sldLayoutId id="2147484156" r:id="rId12"/>
    <p:sldLayoutId id="2147484157" r:id="rId13"/>
    <p:sldLayoutId id="2147484158" r:id="rId14"/>
  </p:sldLayoutIdLst>
  <p:hf hdr="0" dt="0"/>
  <p:txStyles>
    <p:titleStyle>
      <a:lvl1pPr algn="ctr" rtl="0" fontAlgn="base">
        <a:spcBef>
          <a:spcPct val="0"/>
        </a:spcBef>
        <a:spcAft>
          <a:spcPct val="0"/>
        </a:spcAft>
        <a:defRPr sz="3200" b="1">
          <a:solidFill>
            <a:schemeClr val="bg1"/>
          </a:solidFill>
          <a:latin typeface="+mj-lt"/>
          <a:ea typeface="+mj-ea"/>
          <a:cs typeface="+mj-cs"/>
        </a:defRPr>
      </a:lvl1pPr>
      <a:lvl2pPr algn="ctr" rtl="0" fontAlgn="base">
        <a:spcBef>
          <a:spcPct val="0"/>
        </a:spcBef>
        <a:spcAft>
          <a:spcPct val="0"/>
        </a:spcAft>
        <a:defRPr sz="3200" b="1">
          <a:solidFill>
            <a:schemeClr val="bg1"/>
          </a:solidFill>
          <a:latin typeface="Arial" charset="0"/>
          <a:ea typeface="黑体" panose="02010609060101010101" pitchFamily="49" charset="-122"/>
        </a:defRPr>
      </a:lvl2pPr>
      <a:lvl3pPr algn="ctr" rtl="0" fontAlgn="base">
        <a:spcBef>
          <a:spcPct val="0"/>
        </a:spcBef>
        <a:spcAft>
          <a:spcPct val="0"/>
        </a:spcAft>
        <a:defRPr sz="3200" b="1">
          <a:solidFill>
            <a:schemeClr val="bg1"/>
          </a:solidFill>
          <a:latin typeface="Arial" charset="0"/>
          <a:ea typeface="黑体" panose="02010609060101010101" pitchFamily="49" charset="-122"/>
        </a:defRPr>
      </a:lvl3pPr>
      <a:lvl4pPr algn="ctr" rtl="0" fontAlgn="base">
        <a:spcBef>
          <a:spcPct val="0"/>
        </a:spcBef>
        <a:spcAft>
          <a:spcPct val="0"/>
        </a:spcAft>
        <a:defRPr sz="3200" b="1">
          <a:solidFill>
            <a:schemeClr val="bg1"/>
          </a:solidFill>
          <a:latin typeface="Arial" charset="0"/>
          <a:ea typeface="黑体" panose="02010609060101010101" pitchFamily="49" charset="-122"/>
        </a:defRPr>
      </a:lvl4pPr>
      <a:lvl5pPr algn="ctr" rtl="0" fontAlgn="base">
        <a:spcBef>
          <a:spcPct val="0"/>
        </a:spcBef>
        <a:spcAft>
          <a:spcPct val="0"/>
        </a:spcAft>
        <a:defRPr sz="3200" b="1">
          <a:solidFill>
            <a:schemeClr val="bg1"/>
          </a:solidFill>
          <a:latin typeface="Arial" charset="0"/>
          <a:ea typeface="黑体" panose="02010609060101010101" pitchFamily="49" charset="-122"/>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fontAlgn="base">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400">
          <a:solidFill>
            <a:schemeClr val="tx1"/>
          </a:solidFill>
          <a:latin typeface="Arial" charset="0"/>
          <a:ea typeface="黑体" panose="02010609060101010101" pitchFamily="49" charset="-122"/>
        </a:defRPr>
      </a:lvl2pPr>
      <a:lvl3pPr marL="1143000" indent="-228600" algn="l" rtl="0" fontAlgn="base">
        <a:spcBef>
          <a:spcPct val="20000"/>
        </a:spcBef>
        <a:spcAft>
          <a:spcPct val="0"/>
        </a:spcAft>
        <a:buClr>
          <a:schemeClr val="tx1"/>
        </a:buClr>
        <a:buChar char="•"/>
        <a:defRPr sz="2200">
          <a:solidFill>
            <a:schemeClr val="tx1"/>
          </a:solidFill>
          <a:latin typeface="Arial" charset="0"/>
          <a:ea typeface="黑体" panose="02010609060101010101" pitchFamily="49" charset="-122"/>
        </a:defRPr>
      </a:lvl3pPr>
      <a:lvl4pPr marL="1600200" indent="-228600" algn="l" rtl="0" fontAlgn="base">
        <a:spcBef>
          <a:spcPct val="20000"/>
        </a:spcBef>
        <a:spcAft>
          <a:spcPct val="0"/>
        </a:spcAft>
        <a:buChar char="–"/>
        <a:defRPr sz="2000">
          <a:solidFill>
            <a:schemeClr val="tx1"/>
          </a:solidFill>
          <a:latin typeface="Arial" charset="0"/>
          <a:ea typeface="黑体" panose="02010609060101010101" pitchFamily="49" charset="-122"/>
        </a:defRPr>
      </a:lvl4pPr>
      <a:lvl5pPr marL="2057400" indent="-228600" algn="l" rtl="0" fontAlgn="base">
        <a:spcBef>
          <a:spcPct val="20000"/>
        </a:spcBef>
        <a:spcAft>
          <a:spcPct val="0"/>
        </a:spcAft>
        <a:buChar char="»"/>
        <a:defRPr sz="2000">
          <a:solidFill>
            <a:schemeClr val="tx1"/>
          </a:solidFill>
          <a:latin typeface="Arial" charset="0"/>
          <a:ea typeface="黑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defTabSz="457200" eaLnBrk="1" fontAlgn="auto" hangingPunct="1">
              <a:spcBef>
                <a:spcPts val="0"/>
              </a:spcBef>
              <a:spcAft>
                <a:spcPts val="0"/>
              </a:spcAft>
            </a:pPr>
            <a:fld id="{B03F3F54-7CD8-433A-8671-0DD792C82348}" type="datetime1">
              <a:rPr kumimoji="0" lang="zh-CN" altLang="en-US" smtClean="0">
                <a:solidFill>
                  <a:srgbClr val="146194">
                    <a:lumMod val="50000"/>
                  </a:srgbClr>
                </a:solidFill>
              </a:rPr>
              <a:pPr defTabSz="457200" eaLnBrk="1" fontAlgn="auto" hangingPunct="1">
                <a:spcBef>
                  <a:spcPts val="0"/>
                </a:spcBef>
                <a:spcAft>
                  <a:spcPts val="0"/>
                </a:spcAft>
              </a:pPr>
              <a:t>2024/9/19</a:t>
            </a:fld>
            <a:endParaRPr kumimoji="0" lang="en-US" dirty="0">
              <a:solidFill>
                <a:srgbClr val="146194">
                  <a:lumMod val="50000"/>
                </a:srgbClr>
              </a:solidFill>
            </a:endParaRPr>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defTabSz="457200" eaLnBrk="1" fontAlgn="auto" hangingPunct="1">
              <a:spcBef>
                <a:spcPts val="0"/>
              </a:spcBef>
              <a:spcAft>
                <a:spcPts val="0"/>
              </a:spcAft>
            </a:pPr>
            <a:endParaRPr kumimoji="0" lang="en-US" dirty="0">
              <a:solidFill>
                <a:srgbClr val="146194">
                  <a:lumMod val="50000"/>
                </a:srgbClr>
              </a:solidFill>
            </a:endParaRPr>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pPr defTabSz="457200" eaLnBrk="1" fontAlgn="auto" hangingPunct="1">
              <a:spcBef>
                <a:spcPts val="0"/>
              </a:spcBef>
              <a:spcAft>
                <a:spcPts val="0"/>
              </a:spcAft>
            </a:pPr>
            <a:fld id="{D57F1E4F-1CFF-5643-939E-02111984F565}" type="slidenum">
              <a:rPr kumimoji="0" lang="en-US" smtClean="0">
                <a:solidFill>
                  <a:srgbClr val="146194">
                    <a:lumMod val="50000"/>
                  </a:srgbClr>
                </a:solidFill>
              </a:rPr>
              <a:pPr defTabSz="457200" eaLnBrk="1" fontAlgn="auto" hangingPunct="1">
                <a:spcBef>
                  <a:spcPts val="0"/>
                </a:spcBef>
                <a:spcAft>
                  <a:spcPts val="0"/>
                </a:spcAft>
              </a:pPr>
              <a:t>‹#›</a:t>
            </a:fld>
            <a:endParaRPr kumimoji="0" lang="en-US" dirty="0">
              <a:solidFill>
                <a:srgbClr val="146194">
                  <a:lumMod val="50000"/>
                </a:srgbClr>
              </a:solidFill>
            </a:endParaRPr>
          </a:p>
        </p:txBody>
      </p:sp>
    </p:spTree>
    <p:extLst>
      <p:ext uri="{BB962C8B-B14F-4D97-AF65-F5344CB8AC3E}">
        <p14:creationId xmlns:p14="http://schemas.microsoft.com/office/powerpoint/2010/main" val="2403522519"/>
      </p:ext>
    </p:extLst>
  </p:cSld>
  <p:clrMap bg1="dk1" tx1="lt1" bg2="dk2" tx2="lt2" accent1="accent1" accent2="accent2" accent3="accent3" accent4="accent4" accent5="accent5" accent6="accent6" hlink="hlink" folHlink="folHlink"/>
  <p:sldLayoutIdLst>
    <p:sldLayoutId id="2147484160" r:id="rId1"/>
    <p:sldLayoutId id="2147484161" r:id="rId2"/>
    <p:sldLayoutId id="2147484162" r:id="rId3"/>
    <p:sldLayoutId id="2147484163" r:id="rId4"/>
    <p:sldLayoutId id="2147484164" r:id="rId5"/>
    <p:sldLayoutId id="2147484165" r:id="rId6"/>
    <p:sldLayoutId id="2147484166" r:id="rId7"/>
    <p:sldLayoutId id="2147484167" r:id="rId8"/>
    <p:sldLayoutId id="2147484168" r:id="rId9"/>
    <p:sldLayoutId id="2147484169" r:id="rId10"/>
    <p:sldLayoutId id="2147484170" r:id="rId11"/>
    <p:sldLayoutId id="2147484171" r:id="rId12"/>
    <p:sldLayoutId id="2147484172" r:id="rId13"/>
    <p:sldLayoutId id="2147484173" r:id="rId14"/>
    <p:sldLayoutId id="2147484174" r:id="rId15"/>
    <p:sldLayoutId id="2147484175" r:id="rId16"/>
    <p:sldLayoutId id="2147484176" r:id="rId17"/>
  </p:sldLayoutIdLst>
  <p:hf hdr="0" dt="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package" Target="../embeddings/Microsoft_Visio___66666666666666666666666666666666666666666666666666666666666666666.vsdx"/><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2132856"/>
            <a:ext cx="8064896" cy="1524000"/>
          </a:xfrm>
        </p:spPr>
        <p:txBody>
          <a:bodyPr>
            <a:normAutofit fontScale="90000"/>
          </a:bodyPr>
          <a:lstStyle/>
          <a:p>
            <a:r>
              <a:rPr lang="zh-CN" altLang="en-US" sz="4900" b="1" dirty="0">
                <a:solidFill>
                  <a:schemeClr val="bg1"/>
                </a:solidFill>
                <a:latin typeface="华文中宋" panose="02010600040101010101" pitchFamily="2" charset="-122"/>
                <a:ea typeface="华文中宋" panose="02010600040101010101" pitchFamily="2" charset="-122"/>
              </a:rPr>
              <a:t>第二章  指令系统原理与实例</a:t>
            </a:r>
            <a:br>
              <a:rPr lang="en-US" altLang="zh-CN" sz="4900" b="1" dirty="0">
                <a:latin typeface="华文中宋" panose="02010600040101010101" pitchFamily="2" charset="-122"/>
                <a:ea typeface="华文中宋" panose="02010600040101010101" pitchFamily="2" charset="-122"/>
              </a:rPr>
            </a:br>
            <a:br>
              <a:rPr lang="en-US" altLang="zh-CN" sz="4900" b="1" dirty="0">
                <a:latin typeface="华文中宋" panose="02010600040101010101" pitchFamily="2" charset="-122"/>
                <a:ea typeface="华文中宋" panose="02010600040101010101" pitchFamily="2" charset="-122"/>
              </a:rPr>
            </a:br>
            <a:r>
              <a:rPr lang="zh-CN" altLang="en-US" sz="4400" b="1" dirty="0">
                <a:latin typeface="华文中宋" panose="02010600040101010101" pitchFamily="2" charset="-122"/>
                <a:ea typeface="华文中宋" panose="02010600040101010101" pitchFamily="2" charset="-122"/>
              </a:rPr>
              <a:t>（参考教材附录</a:t>
            </a:r>
            <a:r>
              <a:rPr lang="en-US" altLang="zh-CN" sz="4400" b="1" dirty="0">
                <a:latin typeface="华文中宋" panose="02010600040101010101" pitchFamily="2" charset="-122"/>
                <a:ea typeface="华文中宋" panose="02010600040101010101" pitchFamily="2" charset="-122"/>
              </a:rPr>
              <a:t>B</a:t>
            </a:r>
            <a:r>
              <a:rPr lang="zh-CN" altLang="en-US" sz="4400" b="1" dirty="0">
                <a:latin typeface="华文中宋" panose="02010600040101010101" pitchFamily="2" charset="-122"/>
                <a:ea typeface="华文中宋" panose="02010600040101010101" pitchFamily="2" charset="-122"/>
              </a:rPr>
              <a:t>）</a:t>
            </a:r>
            <a:endParaRPr lang="zh-CN" altLang="en-US" sz="3600" b="1" dirty="0">
              <a:latin typeface="华文中宋" panose="02010600040101010101" pitchFamily="2" charset="-122"/>
              <a:ea typeface="华文中宋" panose="02010600040101010101" pitchFamily="2" charset="-122"/>
            </a:endParaRPr>
          </a:p>
        </p:txBody>
      </p:sp>
      <p:sp>
        <p:nvSpPr>
          <p:cNvPr id="3" name="灯片编号占位符 2"/>
          <p:cNvSpPr>
            <a:spLocks noGrp="1"/>
          </p:cNvSpPr>
          <p:nvPr>
            <p:ph type="sldNum" sz="quarter" idx="12"/>
          </p:nvPr>
        </p:nvSpPr>
        <p:spPr/>
        <p:txBody>
          <a:bodyPr/>
          <a:lstStyle/>
          <a:p>
            <a:fld id="{D57F1E4F-1CFF-5643-939E-02111984F565}" type="slidenum">
              <a:rPr lang="en-US" smtClean="0">
                <a:solidFill>
                  <a:srgbClr val="146194">
                    <a:lumMod val="50000"/>
                  </a:srgbClr>
                </a:solidFill>
              </a:rPr>
              <a:pPr/>
              <a:t>1</a:t>
            </a:fld>
            <a:endParaRPr lang="en-US" dirty="0">
              <a:solidFill>
                <a:srgbClr val="146194">
                  <a:lumMod val="50000"/>
                </a:srgbClr>
              </a:solidFill>
            </a:endParaRPr>
          </a:p>
        </p:txBody>
      </p:sp>
    </p:spTree>
    <p:extLst>
      <p:ext uri="{BB962C8B-B14F-4D97-AF65-F5344CB8AC3E}">
        <p14:creationId xmlns:p14="http://schemas.microsoft.com/office/powerpoint/2010/main" val="23439179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dirty="0"/>
              <a:t>2.2</a:t>
            </a:r>
            <a:r>
              <a:rPr lang="zh-CN" altLang="en-US" dirty="0"/>
              <a:t>指令集系统结构的分类</a:t>
            </a:r>
            <a:endParaRPr lang="en-US" altLang="zh-CN" dirty="0"/>
          </a:p>
        </p:txBody>
      </p:sp>
      <p:sp>
        <p:nvSpPr>
          <p:cNvPr id="4099" name="内容占位符 2"/>
          <p:cNvSpPr>
            <a:spLocks noGrp="1"/>
          </p:cNvSpPr>
          <p:nvPr>
            <p:ph idx="1"/>
          </p:nvPr>
        </p:nvSpPr>
        <p:spPr>
          <a:xfrm>
            <a:off x="396000" y="1340768"/>
            <a:ext cx="8229600" cy="4904704"/>
          </a:xfrm>
        </p:spPr>
        <p:txBody>
          <a:bodyPr/>
          <a:lstStyle/>
          <a:p>
            <a:pPr marL="0" indent="0">
              <a:buNone/>
            </a:pPr>
            <a:r>
              <a:rPr lang="zh-CN" altLang="en-US" dirty="0">
                <a:solidFill>
                  <a:schemeClr val="tx1"/>
                </a:solidFill>
              </a:rPr>
              <a:t>按照</a:t>
            </a:r>
            <a:r>
              <a:rPr lang="zh-CN" altLang="en-US" dirty="0">
                <a:solidFill>
                  <a:srgbClr val="FF0000"/>
                </a:solidFill>
              </a:rPr>
              <a:t>通用寄存器</a:t>
            </a:r>
            <a:r>
              <a:rPr lang="zh-CN" altLang="en-US" dirty="0">
                <a:solidFill>
                  <a:schemeClr val="tx1"/>
                </a:solidFill>
              </a:rPr>
              <a:t>访问方式划分，有两种通用寄存器系统结构的计算机：</a:t>
            </a:r>
            <a:endParaRPr lang="en-US" altLang="zh-CN" dirty="0">
              <a:solidFill>
                <a:schemeClr val="tx1"/>
              </a:solidFill>
            </a:endParaRPr>
          </a:p>
          <a:p>
            <a:pPr marL="0" indent="0">
              <a:buNone/>
            </a:pPr>
            <a:r>
              <a:rPr lang="zh-CN" altLang="en-US" sz="2400" dirty="0"/>
              <a:t>（</a:t>
            </a:r>
            <a:r>
              <a:rPr lang="en-US" altLang="zh-CN" sz="2400" dirty="0"/>
              <a:t>1</a:t>
            </a:r>
            <a:r>
              <a:rPr lang="zh-CN" altLang="en-US" sz="2400" dirty="0"/>
              <a:t>）</a:t>
            </a:r>
            <a:r>
              <a:rPr lang="en-US" altLang="zh-CN" sz="2400" dirty="0"/>
              <a:t>  </a:t>
            </a:r>
            <a:r>
              <a:rPr lang="en-US" altLang="zh-CN" sz="2400" dirty="0">
                <a:solidFill>
                  <a:schemeClr val="accent1"/>
                </a:solidFill>
              </a:rPr>
              <a:t>register-memory</a:t>
            </a:r>
            <a:r>
              <a:rPr lang="zh-CN" altLang="en-US" sz="2400" dirty="0">
                <a:solidFill>
                  <a:schemeClr val="accent1"/>
                </a:solidFill>
              </a:rPr>
              <a:t>系统结构</a:t>
            </a:r>
            <a:r>
              <a:rPr lang="zh-CN" altLang="en-US" sz="2400" dirty="0"/>
              <a:t>，一般指令都可以访问存储器。</a:t>
            </a:r>
            <a:endParaRPr lang="en-US" altLang="zh-CN" sz="2400" dirty="0"/>
          </a:p>
          <a:p>
            <a:pPr marL="0" indent="0">
              <a:buNone/>
            </a:pPr>
            <a:r>
              <a:rPr lang="zh-CN" altLang="en-US" sz="2400" dirty="0"/>
              <a:t>（</a:t>
            </a:r>
            <a:r>
              <a:rPr lang="en-US" altLang="zh-CN" sz="2400" dirty="0"/>
              <a:t>2</a:t>
            </a:r>
            <a:r>
              <a:rPr lang="zh-CN" altLang="en-US" sz="2400" dirty="0"/>
              <a:t>）</a:t>
            </a:r>
            <a:r>
              <a:rPr lang="en-US" altLang="zh-CN" sz="2400" dirty="0">
                <a:solidFill>
                  <a:schemeClr val="accent1"/>
                </a:solidFill>
              </a:rPr>
              <a:t> </a:t>
            </a:r>
            <a:r>
              <a:rPr lang="en-US" altLang="zh-CN" sz="2400" dirty="0"/>
              <a:t>  </a:t>
            </a:r>
            <a:r>
              <a:rPr lang="en-US" altLang="zh-CN" sz="2400" dirty="0">
                <a:solidFill>
                  <a:schemeClr val="accent1"/>
                </a:solidFill>
              </a:rPr>
              <a:t>register-register</a:t>
            </a:r>
            <a:r>
              <a:rPr lang="zh-CN" altLang="en-US" sz="2400" dirty="0">
                <a:solidFill>
                  <a:schemeClr val="accent1"/>
                </a:solidFill>
              </a:rPr>
              <a:t>或</a:t>
            </a:r>
            <a:r>
              <a:rPr lang="en-US" altLang="zh-CN" sz="2400" dirty="0">
                <a:solidFill>
                  <a:schemeClr val="accent1"/>
                </a:solidFill>
              </a:rPr>
              <a:t> load-store</a:t>
            </a:r>
            <a:r>
              <a:rPr lang="zh-CN" altLang="en-US" sz="2400" dirty="0">
                <a:solidFill>
                  <a:schemeClr val="accent1"/>
                </a:solidFill>
              </a:rPr>
              <a:t>系统结构</a:t>
            </a:r>
            <a:r>
              <a:rPr lang="zh-CN" altLang="en-US" sz="2400" dirty="0"/>
              <a:t>，只能通过</a:t>
            </a:r>
            <a:r>
              <a:rPr lang="en-US" altLang="zh-CN" sz="2400" dirty="0"/>
              <a:t>load</a:t>
            </a:r>
            <a:r>
              <a:rPr lang="zh-CN" altLang="en-US" sz="2400" dirty="0"/>
              <a:t>和</a:t>
            </a:r>
            <a:r>
              <a:rPr lang="en-US" altLang="zh-CN" sz="2400" dirty="0"/>
              <a:t>store</a:t>
            </a:r>
            <a:r>
              <a:rPr lang="zh-CN" altLang="en-US" sz="2400" dirty="0"/>
              <a:t>指令来访问内存</a:t>
            </a:r>
            <a:br>
              <a:rPr lang="en-US" altLang="zh-CN" sz="2400" dirty="0"/>
            </a:br>
            <a:r>
              <a:rPr lang="en-US" altLang="zh-CN" sz="2400" dirty="0"/>
              <a:t>       </a:t>
            </a:r>
            <a:r>
              <a:rPr lang="zh-CN" altLang="en-US" sz="2400" dirty="0"/>
              <a:t>教材提到的纯</a:t>
            </a:r>
            <a:r>
              <a:rPr lang="en-US" altLang="zh-CN" sz="2400" dirty="0"/>
              <a:t> </a:t>
            </a:r>
            <a:r>
              <a:rPr lang="en-US" altLang="zh-CN" sz="2400" dirty="0">
                <a:solidFill>
                  <a:schemeClr val="accent1"/>
                </a:solidFill>
              </a:rPr>
              <a:t>memory-memory</a:t>
            </a:r>
            <a:r>
              <a:rPr lang="zh-CN" altLang="en-US" sz="2400" dirty="0">
                <a:solidFill>
                  <a:schemeClr val="accent1"/>
                </a:solidFill>
              </a:rPr>
              <a:t>系统结构</a:t>
            </a:r>
            <a:r>
              <a:rPr lang="zh-CN" altLang="en-US" sz="2400" dirty="0"/>
              <a:t>，现实中</a:t>
            </a:r>
            <a:r>
              <a:rPr lang="zh-CN" altLang="en-US" sz="2400" dirty="0">
                <a:solidFill>
                  <a:schemeClr val="accent1"/>
                </a:solidFill>
              </a:rPr>
              <a:t>不存在</a:t>
            </a:r>
            <a:r>
              <a:rPr lang="zh-CN" altLang="en-US" sz="2400" dirty="0"/>
              <a:t>的结构，把所有的数据都保存在存储器中。</a:t>
            </a:r>
            <a:endParaRPr lang="en-US" altLang="zh-CN" sz="2400" dirty="0"/>
          </a:p>
          <a:p>
            <a:pPr marL="0" indent="0">
              <a:buNone/>
            </a:pPr>
            <a:r>
              <a:rPr lang="en-US" altLang="zh-CN" sz="2400" dirty="0"/>
              <a:t>        </a:t>
            </a:r>
            <a:r>
              <a:rPr lang="zh-CN" altLang="en-US" sz="2400" dirty="0"/>
              <a:t>此外，有的</a:t>
            </a:r>
            <a:r>
              <a:rPr lang="en-US" altLang="zh-CN" sz="2400" dirty="0"/>
              <a:t>ISA</a:t>
            </a:r>
            <a:r>
              <a:rPr lang="zh-CN" altLang="en-US" sz="2400" dirty="0"/>
              <a:t>在累加器外扩展了其他寄存器，称为</a:t>
            </a:r>
            <a:endParaRPr lang="en-US" altLang="zh-CN" sz="2400" dirty="0"/>
          </a:p>
          <a:p>
            <a:pPr marL="0" indent="0">
              <a:buNone/>
            </a:pPr>
            <a:r>
              <a:rPr lang="zh-CN" altLang="en-US" sz="2400" dirty="0">
                <a:solidFill>
                  <a:srgbClr val="FF0000"/>
                </a:solidFill>
              </a:rPr>
              <a:t>扩展累加器</a:t>
            </a:r>
            <a:r>
              <a:rPr lang="zh-CN" altLang="en-US" sz="2400" dirty="0"/>
              <a:t>计算机。</a:t>
            </a:r>
            <a:br>
              <a:rPr lang="en-US" altLang="zh-CN" sz="2400" dirty="0"/>
            </a:br>
            <a:br>
              <a:rPr lang="en-US" altLang="zh-CN" sz="2400" dirty="0"/>
            </a:br>
            <a:r>
              <a:rPr lang="en-US" altLang="zh-CN" dirty="0"/>
              <a:t>    </a:t>
            </a:r>
            <a:endParaRPr lang="en-US" altLang="zh-CN" sz="24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10</a:t>
            </a:fld>
            <a:endParaRPr lang="zh-CN" altLang="en-US" dirty="0"/>
          </a:p>
        </p:txBody>
      </p:sp>
    </p:spTree>
    <p:extLst>
      <p:ext uri="{BB962C8B-B14F-4D97-AF65-F5344CB8AC3E}">
        <p14:creationId xmlns:p14="http://schemas.microsoft.com/office/powerpoint/2010/main" val="419891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ox(i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box(i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box(in)">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box(in)">
                                      <p:cBhvr>
                                        <p:cTn id="27"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dirty="0"/>
              <a:t>2.2</a:t>
            </a:r>
            <a:r>
              <a:rPr lang="zh-CN" altLang="en-US" dirty="0"/>
              <a:t>指令集系统结构的分类</a:t>
            </a:r>
            <a:endParaRPr lang="en-US" altLang="zh-CN" dirty="0"/>
          </a:p>
        </p:txBody>
      </p:sp>
      <p:sp>
        <p:nvSpPr>
          <p:cNvPr id="4099" name="内容占位符 2"/>
          <p:cNvSpPr>
            <a:spLocks noGrp="1"/>
          </p:cNvSpPr>
          <p:nvPr>
            <p:ph idx="1"/>
          </p:nvPr>
        </p:nvSpPr>
        <p:spPr/>
        <p:txBody>
          <a:bodyPr/>
          <a:lstStyle/>
          <a:p>
            <a:r>
              <a:rPr lang="zh-CN" altLang="en-US" dirty="0">
                <a:solidFill>
                  <a:srgbClr val="FF0000"/>
                </a:solidFill>
              </a:rPr>
              <a:t>通用寄存器（</a:t>
            </a:r>
            <a:r>
              <a:rPr lang="en-US" altLang="zh-CN" dirty="0">
                <a:solidFill>
                  <a:srgbClr val="FF0000"/>
                </a:solidFill>
              </a:rPr>
              <a:t>GPR</a:t>
            </a:r>
            <a:r>
              <a:rPr lang="zh-CN" altLang="en-US" dirty="0">
                <a:solidFill>
                  <a:srgbClr val="FF0000"/>
                </a:solidFill>
              </a:rPr>
              <a:t>）出现的原因：</a:t>
            </a:r>
            <a:endParaRPr lang="en-US" altLang="zh-CN" dirty="0">
              <a:solidFill>
                <a:srgbClr val="FF0000"/>
              </a:solidFill>
            </a:endParaRPr>
          </a:p>
          <a:p>
            <a:pPr marL="0" indent="0">
              <a:buFont typeface="Wingdings" pitchFamily="2" charset="2"/>
              <a:buChar char="Ø"/>
            </a:pPr>
            <a:r>
              <a:rPr lang="en-US" altLang="zh-CN" dirty="0"/>
              <a:t>   </a:t>
            </a:r>
            <a:r>
              <a:rPr lang="zh-CN" altLang="en-US" sz="2400" dirty="0"/>
              <a:t>寄存器比存储器快</a:t>
            </a:r>
            <a:endParaRPr lang="en-US" altLang="zh-CN" sz="2400" dirty="0"/>
          </a:p>
          <a:p>
            <a:pPr marL="0" indent="0">
              <a:buFont typeface="Wingdings" pitchFamily="2" charset="2"/>
              <a:buChar char="Ø"/>
            </a:pPr>
            <a:r>
              <a:rPr lang="en-US" altLang="zh-CN" sz="2400" dirty="0"/>
              <a:t>    </a:t>
            </a:r>
            <a:r>
              <a:rPr lang="zh-CN" altLang="en-US" sz="2400" dirty="0"/>
              <a:t>编译器使用寄存器很方便，比使用其他存储形式效率更高。</a:t>
            </a:r>
            <a:endParaRPr lang="en-US" altLang="zh-CN" sz="2400" dirty="0"/>
          </a:p>
          <a:p>
            <a:pPr marL="0" indent="0">
              <a:buNone/>
            </a:pPr>
            <a:r>
              <a:rPr lang="zh-CN" altLang="en-US" sz="2400" dirty="0"/>
              <a:t>例如：</a:t>
            </a:r>
            <a:r>
              <a:rPr lang="en-US" altLang="zh-CN" sz="2400" dirty="0"/>
              <a:t>(A*B) – (C*D) –(E*F) </a:t>
            </a:r>
            <a:r>
              <a:rPr lang="zh-CN" altLang="en-US" sz="2400" dirty="0"/>
              <a:t>在寄存器系统结构的计算机上，可以按任意顺序来执行三个乘法，但是在堆栈计算机上则只有一种计算顺序，因为操作数隐含在堆栈中，且必须多次载入。</a:t>
            </a:r>
            <a:endParaRPr lang="en-US" altLang="zh-CN" sz="2400" dirty="0"/>
          </a:p>
          <a:p>
            <a:pPr marL="0" indent="0">
              <a:buFont typeface="Wingdings" pitchFamily="2" charset="2"/>
              <a:buChar char="Ø"/>
            </a:pPr>
            <a:r>
              <a:rPr lang="en-US" altLang="zh-CN" sz="2400" dirty="0"/>
              <a:t>    </a:t>
            </a:r>
            <a:r>
              <a:rPr lang="zh-CN" altLang="en-US" sz="2400" dirty="0"/>
              <a:t>寄存器用来存放变量，减少了数据流量，加速程序运行（寄存器比存储器快）；改善代码密度（</a:t>
            </a:r>
            <a:r>
              <a:rPr lang="zh-CN" altLang="en-US" sz="2400" dirty="0">
                <a:solidFill>
                  <a:srgbClr val="C00000"/>
                </a:solidFill>
              </a:rPr>
              <a:t>寄存器地址</a:t>
            </a:r>
            <a:r>
              <a:rPr lang="zh-CN" altLang="en-US" sz="2400" dirty="0"/>
              <a:t>比</a:t>
            </a:r>
            <a:r>
              <a:rPr lang="zh-CN" altLang="en-US" sz="2400" dirty="0">
                <a:solidFill>
                  <a:srgbClr val="FF33CC"/>
                </a:solidFill>
              </a:rPr>
              <a:t>存储器地址</a:t>
            </a:r>
            <a:r>
              <a:rPr lang="zh-CN" altLang="en-US" sz="2400" dirty="0"/>
              <a:t>的位数少）。</a:t>
            </a:r>
            <a:br>
              <a:rPr lang="en-US" altLang="zh-CN" sz="2400" dirty="0"/>
            </a:br>
            <a:br>
              <a:rPr lang="en-US" altLang="zh-CN" dirty="0"/>
            </a:br>
            <a:r>
              <a:rPr lang="en-US" altLang="zh-CN" dirty="0"/>
              <a:t>    </a:t>
            </a:r>
            <a:endParaRPr lang="en-US" altLang="zh-CN" sz="24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11</a:t>
            </a:fld>
            <a:endParaRPr lang="zh-CN" altLang="en-US" dirty="0"/>
          </a:p>
        </p:txBody>
      </p:sp>
    </p:spTree>
    <p:extLst>
      <p:ext uri="{BB962C8B-B14F-4D97-AF65-F5344CB8AC3E}">
        <p14:creationId xmlns:p14="http://schemas.microsoft.com/office/powerpoint/2010/main" val="3159920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ox(i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box(i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box(in)">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box(in)">
                                      <p:cBhvr>
                                        <p:cTn id="27"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dirty="0"/>
              <a:t>2.2</a:t>
            </a:r>
            <a:r>
              <a:rPr lang="zh-CN" altLang="en-US" dirty="0"/>
              <a:t>指令集系统结构的分类</a:t>
            </a:r>
            <a:endParaRPr lang="en-US" altLang="zh-CN" dirty="0"/>
          </a:p>
        </p:txBody>
      </p:sp>
      <p:sp>
        <p:nvSpPr>
          <p:cNvPr id="4099" name="内容占位符 2"/>
          <p:cNvSpPr>
            <a:spLocks noGrp="1"/>
          </p:cNvSpPr>
          <p:nvPr>
            <p:ph idx="1"/>
          </p:nvPr>
        </p:nvSpPr>
        <p:spPr>
          <a:xfrm>
            <a:off x="428596" y="1142984"/>
            <a:ext cx="8229600" cy="4950312"/>
          </a:xfrm>
        </p:spPr>
        <p:txBody>
          <a:bodyPr/>
          <a:lstStyle/>
          <a:p>
            <a:pPr>
              <a:buFont typeface="Wingdings" pitchFamily="2" charset="2"/>
              <a:buChar char="l"/>
            </a:pPr>
            <a:r>
              <a:rPr lang="zh-CN" altLang="en-US" dirty="0">
                <a:solidFill>
                  <a:schemeClr val="tx1"/>
                </a:solidFill>
              </a:rPr>
              <a:t>通用寄存器</a:t>
            </a:r>
            <a:r>
              <a:rPr lang="en-US" altLang="zh-CN" dirty="0">
                <a:solidFill>
                  <a:schemeClr val="tx1"/>
                </a:solidFill>
              </a:rPr>
              <a:t>ISA</a:t>
            </a:r>
            <a:r>
              <a:rPr lang="zh-CN" altLang="en-US" dirty="0">
                <a:solidFill>
                  <a:schemeClr val="tx1"/>
                </a:solidFill>
              </a:rPr>
              <a:t>运算类指令的两个特性：</a:t>
            </a:r>
            <a:br>
              <a:rPr lang="en-US" altLang="zh-CN" dirty="0"/>
            </a:br>
            <a:endParaRPr lang="en-US" altLang="zh-CN" dirty="0"/>
          </a:p>
          <a:p>
            <a:pPr>
              <a:buFont typeface="Wingdings" pitchFamily="2" charset="2"/>
              <a:buChar char="l"/>
            </a:pPr>
            <a:r>
              <a:rPr lang="en-US" altLang="zh-CN" sz="2400" dirty="0">
                <a:solidFill>
                  <a:srgbClr val="FF0000"/>
                </a:solidFill>
              </a:rPr>
              <a:t>ALU</a:t>
            </a:r>
            <a:r>
              <a:rPr lang="zh-CN" altLang="en-US" sz="2400" dirty="0">
                <a:solidFill>
                  <a:srgbClr val="FF0000"/>
                </a:solidFill>
              </a:rPr>
              <a:t>指令中包括两个还是三个操作数。</a:t>
            </a:r>
            <a:r>
              <a:rPr lang="zh-CN" altLang="en-US" sz="2400" dirty="0">
                <a:solidFill>
                  <a:srgbClr val="660066"/>
                </a:solidFill>
              </a:rPr>
              <a:t>在三个操作数格式中，指令包含一个结果（目的操作数）和两个源操作数。</a:t>
            </a:r>
            <a:r>
              <a:rPr lang="zh-CN" altLang="en-US" sz="2400" dirty="0">
                <a:solidFill>
                  <a:srgbClr val="C00000"/>
                </a:solidFill>
              </a:rPr>
              <a:t>在两个操作数的格式中，有一个既是结果操作数也是源操作数。</a:t>
            </a:r>
            <a:endParaRPr lang="en-US" altLang="zh-CN" sz="2400" dirty="0">
              <a:solidFill>
                <a:srgbClr val="C00000"/>
              </a:solidFill>
            </a:endParaRPr>
          </a:p>
          <a:p>
            <a:pPr>
              <a:buFont typeface="Wingdings" pitchFamily="2" charset="2"/>
              <a:buChar char="l"/>
            </a:pPr>
            <a:r>
              <a:rPr lang="en-US" altLang="zh-CN" sz="2400" dirty="0">
                <a:solidFill>
                  <a:srgbClr val="FF0000"/>
                </a:solidFill>
              </a:rPr>
              <a:t>ALU</a:t>
            </a:r>
            <a:r>
              <a:rPr lang="zh-CN" altLang="en-US" sz="2400" dirty="0">
                <a:solidFill>
                  <a:srgbClr val="FF0000"/>
                </a:solidFill>
              </a:rPr>
              <a:t>指令中包括多少个存储器操作数。</a:t>
            </a:r>
            <a:br>
              <a:rPr lang="en-US" altLang="zh-CN" sz="2400" dirty="0"/>
            </a:br>
            <a:r>
              <a:rPr lang="zh-CN" altLang="en-US" sz="2400" dirty="0"/>
              <a:t>典型的</a:t>
            </a:r>
            <a:r>
              <a:rPr lang="en-US" altLang="zh-CN" sz="2400" dirty="0"/>
              <a:t>ALU</a:t>
            </a:r>
            <a:r>
              <a:rPr lang="zh-CN" altLang="en-US" sz="2400" dirty="0"/>
              <a:t>指令中所支持的存储器操作数的数量可能是从</a:t>
            </a:r>
            <a:r>
              <a:rPr lang="en-US" altLang="zh-CN" sz="2400" dirty="0">
                <a:solidFill>
                  <a:srgbClr val="C00000"/>
                </a:solidFill>
              </a:rPr>
              <a:t>0~3</a:t>
            </a:r>
            <a:r>
              <a:rPr lang="zh-CN" altLang="en-US" sz="2400" dirty="0">
                <a:solidFill>
                  <a:srgbClr val="C00000"/>
                </a:solidFill>
              </a:rPr>
              <a:t>个</a:t>
            </a:r>
            <a:r>
              <a:rPr lang="zh-CN" altLang="en-US" sz="2400" dirty="0"/>
              <a:t>不等。</a:t>
            </a:r>
            <a:endParaRPr lang="en-US" altLang="zh-CN" sz="24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12</a:t>
            </a:fld>
            <a:endParaRPr lang="zh-CN" altLang="en-US" dirty="0"/>
          </a:p>
        </p:txBody>
      </p:sp>
    </p:spTree>
    <p:extLst>
      <p:ext uri="{BB962C8B-B14F-4D97-AF65-F5344CB8AC3E}">
        <p14:creationId xmlns:p14="http://schemas.microsoft.com/office/powerpoint/2010/main" val="174619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ox(i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box(in)">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3860" name="Group 36"/>
          <p:cNvGraphicFramePr>
            <a:graphicFrameLocks noGrp="1"/>
          </p:cNvGraphicFramePr>
          <p:nvPr>
            <p:ph idx="1"/>
            <p:extLst>
              <p:ext uri="{D42A27DB-BD31-4B8C-83A1-F6EECF244321}">
                <p14:modId xmlns:p14="http://schemas.microsoft.com/office/powerpoint/2010/main" val="3840517181"/>
              </p:ext>
            </p:extLst>
          </p:nvPr>
        </p:nvGraphicFramePr>
        <p:xfrm>
          <a:off x="395536" y="1340768"/>
          <a:ext cx="8352928" cy="3857625"/>
        </p:xfrm>
        <a:graphic>
          <a:graphicData uri="http://schemas.openxmlformats.org/drawingml/2006/table">
            <a:tbl>
              <a:tblPr/>
              <a:tblGrid>
                <a:gridCol w="1357887">
                  <a:extLst>
                    <a:ext uri="{9D8B030D-6E8A-4147-A177-3AD203B41FA5}">
                      <a16:colId xmlns:a16="http://schemas.microsoft.com/office/drawing/2014/main" val="20000"/>
                    </a:ext>
                  </a:extLst>
                </a:gridCol>
                <a:gridCol w="1522433">
                  <a:extLst>
                    <a:ext uri="{9D8B030D-6E8A-4147-A177-3AD203B41FA5}">
                      <a16:colId xmlns:a16="http://schemas.microsoft.com/office/drawing/2014/main" val="20001"/>
                    </a:ext>
                  </a:extLst>
                </a:gridCol>
                <a:gridCol w="1718450">
                  <a:extLst>
                    <a:ext uri="{9D8B030D-6E8A-4147-A177-3AD203B41FA5}">
                      <a16:colId xmlns:a16="http://schemas.microsoft.com/office/drawing/2014/main" val="20002"/>
                    </a:ext>
                  </a:extLst>
                </a:gridCol>
                <a:gridCol w="3754158">
                  <a:extLst>
                    <a:ext uri="{9D8B030D-6E8A-4147-A177-3AD203B41FA5}">
                      <a16:colId xmlns:a16="http://schemas.microsoft.com/office/drawing/2014/main" val="20003"/>
                    </a:ext>
                  </a:extLst>
                </a:gridCol>
              </a:tblGrid>
              <a:tr h="787400">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zh-CN" altLang="en-US" sz="2000" b="1" i="0" u="none" strike="noStrike" cap="none" normalizeH="0" baseline="0" dirty="0">
                          <a:ln>
                            <a:noFill/>
                          </a:ln>
                          <a:solidFill>
                            <a:schemeClr val="accent3"/>
                          </a:solidFill>
                          <a:effectLst/>
                          <a:latin typeface="Tahoma" pitchFamily="34" charset="0"/>
                          <a:ea typeface="SimSun" pitchFamily="2" charset="-122"/>
                        </a:rPr>
                        <a:t>存储器</a:t>
                      </a:r>
                      <a:endParaRPr kumimoji="0" lang="en-US" altLang="zh-CN" sz="2000" b="1" i="0" u="none" strike="noStrike" cap="none" normalizeH="0" baseline="0" dirty="0">
                        <a:ln>
                          <a:noFill/>
                        </a:ln>
                        <a:solidFill>
                          <a:schemeClr val="accent3"/>
                        </a:solidFill>
                        <a:effectLst/>
                        <a:latin typeface="Tahoma" pitchFamily="34" charset="0"/>
                        <a:ea typeface="SimSun"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zh-CN" altLang="en-US" sz="2000" b="1" i="0" u="none" strike="noStrike" cap="none" normalizeH="0" baseline="0" dirty="0">
                          <a:ln>
                            <a:noFill/>
                          </a:ln>
                          <a:solidFill>
                            <a:schemeClr val="accent3"/>
                          </a:solidFill>
                          <a:effectLst/>
                          <a:latin typeface="Tahoma" pitchFamily="34" charset="0"/>
                          <a:ea typeface="SimSun" pitchFamily="2" charset="-122"/>
                        </a:rPr>
                        <a:t>地址个数</a:t>
                      </a:r>
                      <a:endParaRPr kumimoji="0" lang="en-US" altLang="zh-CN" sz="2000" b="1" i="0" u="none" strike="noStrike" cap="none" normalizeH="0" baseline="0" dirty="0">
                        <a:ln>
                          <a:noFill/>
                        </a:ln>
                        <a:solidFill>
                          <a:schemeClr val="accent3"/>
                        </a:solidFill>
                        <a:effectLst/>
                        <a:latin typeface="Tahoma" pitchFamily="34" charset="0"/>
                        <a:ea typeface="SimSun" pitchFamily="2" charset="-122"/>
                      </a:endParaRPr>
                    </a:p>
                  </a:txBody>
                  <a:tcPr marL="83943" marR="839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zh-CN" altLang="en-US" sz="2000" b="1" i="0" u="none" strike="noStrike" cap="none" normalizeH="0" baseline="0" dirty="0">
                          <a:ln>
                            <a:noFill/>
                          </a:ln>
                          <a:solidFill>
                            <a:schemeClr val="accent3"/>
                          </a:solidFill>
                          <a:effectLst/>
                          <a:latin typeface="Tahoma" pitchFamily="34" charset="0"/>
                          <a:ea typeface="SimSun" pitchFamily="2" charset="-122"/>
                        </a:rPr>
                        <a:t>最多操作数个数</a:t>
                      </a:r>
                      <a:endParaRPr kumimoji="0" lang="en-US" altLang="zh-CN" sz="2000" b="1" i="0" u="none" strike="noStrike" cap="none" normalizeH="0" baseline="0" dirty="0">
                        <a:ln>
                          <a:noFill/>
                        </a:ln>
                        <a:solidFill>
                          <a:schemeClr val="accent3"/>
                        </a:solidFill>
                        <a:effectLst/>
                        <a:latin typeface="Tahoma" pitchFamily="34" charset="0"/>
                        <a:ea typeface="SimSun" pitchFamily="2"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zh-CN" altLang="en-US" sz="2000" b="1" i="0" u="none" strike="noStrike" cap="none" normalizeH="0" baseline="0" dirty="0">
                          <a:ln>
                            <a:noFill/>
                          </a:ln>
                          <a:solidFill>
                            <a:schemeClr val="accent3"/>
                          </a:solidFill>
                          <a:effectLst/>
                          <a:latin typeface="Tahoma" pitchFamily="34" charset="0"/>
                          <a:ea typeface="SimSun" pitchFamily="2" charset="-122"/>
                        </a:rPr>
                        <a:t>系统结构类型</a:t>
                      </a:r>
                      <a:endParaRPr kumimoji="0" lang="en-US" altLang="zh-CN" sz="2000" b="1" i="0" u="none" strike="noStrike" cap="none" normalizeH="0" baseline="0" dirty="0">
                        <a:ln>
                          <a:noFill/>
                        </a:ln>
                        <a:solidFill>
                          <a:schemeClr val="accent3"/>
                        </a:solidFill>
                        <a:effectLst/>
                        <a:latin typeface="Tahoma" pitchFamily="34" charset="0"/>
                        <a:ea typeface="SimSun" pitchFamily="2"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zh-CN" altLang="en-US" sz="2000" b="1" i="0" u="none" strike="noStrike" cap="none" normalizeH="0" baseline="0" dirty="0">
                          <a:ln>
                            <a:noFill/>
                          </a:ln>
                          <a:solidFill>
                            <a:schemeClr val="accent3"/>
                          </a:solidFill>
                          <a:effectLst/>
                          <a:latin typeface="Tahoma" pitchFamily="34" charset="0"/>
                          <a:ea typeface="SimSun" pitchFamily="2" charset="-122"/>
                        </a:rPr>
                        <a:t>举例</a:t>
                      </a:r>
                      <a:endParaRPr kumimoji="0" lang="en-US" altLang="zh-CN" sz="2000" b="1" i="0" u="none" strike="noStrike" cap="none" normalizeH="0" baseline="0" dirty="0">
                        <a:ln>
                          <a:noFill/>
                        </a:ln>
                        <a:solidFill>
                          <a:schemeClr val="accent3"/>
                        </a:solidFill>
                        <a:effectLst/>
                        <a:latin typeface="Tahoma" pitchFamily="34" charset="0"/>
                        <a:ea typeface="SimSun" pitchFamily="2" charset="-122"/>
                      </a:endParaRPr>
                    </a:p>
                  </a:txBody>
                  <a:tcPr marL="83943" marR="8394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0"/>
                  </a:ext>
                </a:extLst>
              </a:tr>
              <a:tr h="787400">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SimSun" pitchFamily="2" charset="-122"/>
                        </a:rPr>
                        <a:t>0</a:t>
                      </a:r>
                    </a:p>
                  </a:txBody>
                  <a:tcPr marL="83943" marR="839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SimSun" pitchFamily="2" charset="-122"/>
                        </a:rPr>
                        <a:t>3</a:t>
                      </a: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SimSun" pitchFamily="2" charset="-122"/>
                        </a:rPr>
                        <a:t>Load-store</a:t>
                      </a:r>
                    </a:p>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SimSun" pitchFamily="2" charset="-122"/>
                        </a:rPr>
                        <a:t>（</a:t>
                      </a:r>
                      <a:r>
                        <a:rPr kumimoji="0" lang="en-US" altLang="zh-CN" sz="2000" b="0" i="0" u="none" strike="noStrike" cap="none" normalizeH="0" baseline="0" dirty="0" err="1">
                          <a:ln>
                            <a:noFill/>
                          </a:ln>
                          <a:solidFill>
                            <a:schemeClr val="tx1"/>
                          </a:solidFill>
                          <a:effectLst/>
                          <a:latin typeface="Tahoma" pitchFamily="34" charset="0"/>
                          <a:ea typeface="SimSun" pitchFamily="2" charset="-122"/>
                        </a:rPr>
                        <a:t>Reg-Reg</a:t>
                      </a:r>
                      <a:r>
                        <a:rPr kumimoji="0" lang="zh-CN" altLang="en-US" sz="2000" b="0" i="0" u="none" strike="noStrike" cap="none" normalizeH="0" baseline="0" dirty="0">
                          <a:ln>
                            <a:noFill/>
                          </a:ln>
                          <a:solidFill>
                            <a:schemeClr val="tx1"/>
                          </a:solidFill>
                          <a:effectLst/>
                          <a:latin typeface="Tahoma" pitchFamily="34" charset="0"/>
                          <a:ea typeface="SimSun" pitchFamily="2" charset="-122"/>
                        </a:rPr>
                        <a:t>）</a:t>
                      </a:r>
                      <a:endParaRPr kumimoji="0" lang="en-US" altLang="zh-CN" sz="2000" b="0" i="0" u="none" strike="noStrike" cap="none" normalizeH="0" baseline="0" dirty="0">
                        <a:ln>
                          <a:noFill/>
                        </a:ln>
                        <a:solidFill>
                          <a:schemeClr val="tx1"/>
                        </a:solidFill>
                        <a:effectLst/>
                        <a:latin typeface="Tahoma" pitchFamily="34" charset="0"/>
                        <a:ea typeface="SimSun" pitchFamily="2"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SimSun" pitchFamily="2" charset="-122"/>
                        </a:rPr>
                        <a:t>Alpha, ARM,</a:t>
                      </a:r>
                      <a:r>
                        <a:rPr kumimoji="0" lang="en-US" altLang="zh-CN" sz="2000" b="0" i="0" u="none" strike="noStrike" cap="none" normalizeH="0" baseline="0" dirty="0">
                          <a:ln>
                            <a:noFill/>
                          </a:ln>
                          <a:solidFill>
                            <a:srgbClr val="FF0000"/>
                          </a:solidFill>
                          <a:effectLst/>
                          <a:latin typeface="Tahoma" pitchFamily="34" charset="0"/>
                          <a:ea typeface="SimSun" pitchFamily="2" charset="-122"/>
                        </a:rPr>
                        <a:t> MIPS</a:t>
                      </a:r>
                      <a:r>
                        <a:rPr kumimoji="0" lang="en-US" altLang="zh-CN" sz="2000" b="0" i="0" u="none" strike="noStrike" cap="none" normalizeH="0" baseline="0" dirty="0">
                          <a:ln>
                            <a:noFill/>
                          </a:ln>
                          <a:solidFill>
                            <a:schemeClr val="tx1"/>
                          </a:solidFill>
                          <a:effectLst/>
                          <a:latin typeface="Tahoma" pitchFamily="34" charset="0"/>
                          <a:ea typeface="SimSun" pitchFamily="2" charset="-122"/>
                        </a:rPr>
                        <a:t>, PowerPC, SPARC, </a:t>
                      </a:r>
                      <a:r>
                        <a:rPr kumimoji="0" lang="en-US" altLang="zh-CN" sz="2000" b="0" i="0" u="none" strike="noStrike" cap="none" normalizeH="0" baseline="0" dirty="0" err="1">
                          <a:ln>
                            <a:noFill/>
                          </a:ln>
                          <a:solidFill>
                            <a:schemeClr val="tx1"/>
                          </a:solidFill>
                          <a:effectLst/>
                          <a:latin typeface="Tahoma" pitchFamily="34" charset="0"/>
                          <a:ea typeface="SimSun" pitchFamily="2" charset="-122"/>
                        </a:rPr>
                        <a:t>superH</a:t>
                      </a:r>
                      <a:r>
                        <a:rPr kumimoji="0" lang="en-US" altLang="zh-CN" sz="2000" b="0" i="0" u="none" strike="noStrike" cap="none" normalizeH="0" baseline="0" dirty="0">
                          <a:ln>
                            <a:noFill/>
                          </a:ln>
                          <a:solidFill>
                            <a:schemeClr val="tx1"/>
                          </a:solidFill>
                          <a:effectLst/>
                          <a:latin typeface="Tahoma" pitchFamily="34" charset="0"/>
                          <a:ea typeface="SimSun" pitchFamily="2" charset="-122"/>
                        </a:rPr>
                        <a:t>, TM32</a:t>
                      </a:r>
                    </a:p>
                  </a:txBody>
                  <a:tcPr marL="83943" marR="8394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787400">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SimSun" pitchFamily="2" charset="-122"/>
                        </a:rPr>
                        <a:t>1</a:t>
                      </a:r>
                    </a:p>
                  </a:txBody>
                  <a:tcPr marL="83943" marR="839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SimSun" pitchFamily="2" charset="-122"/>
                        </a:rPr>
                        <a:t>2</a:t>
                      </a: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altLang="zh-CN" sz="2000" b="0" i="0" u="none" strike="noStrike" cap="none" normalizeH="0" baseline="0" dirty="0" err="1">
                          <a:ln>
                            <a:noFill/>
                          </a:ln>
                          <a:solidFill>
                            <a:schemeClr val="tx1"/>
                          </a:solidFill>
                          <a:effectLst/>
                          <a:latin typeface="Tahoma" pitchFamily="34" charset="0"/>
                          <a:ea typeface="SimSun" pitchFamily="2" charset="-122"/>
                        </a:rPr>
                        <a:t>Reg</a:t>
                      </a:r>
                      <a:r>
                        <a:rPr kumimoji="0" lang="en-US" altLang="zh-CN" sz="2000" b="0" i="0" u="none" strike="noStrike" cap="none" normalizeH="0" baseline="0" dirty="0">
                          <a:ln>
                            <a:noFill/>
                          </a:ln>
                          <a:solidFill>
                            <a:schemeClr val="tx1"/>
                          </a:solidFill>
                          <a:effectLst/>
                          <a:latin typeface="Tahoma" pitchFamily="34" charset="0"/>
                          <a:ea typeface="SimSun" pitchFamily="2" charset="-122"/>
                        </a:rPr>
                        <a:t>-Mem</a:t>
                      </a: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defRPr/>
                      </a:pPr>
                      <a:r>
                        <a:rPr kumimoji="0" lang="en-US" altLang="zh-CN" sz="2000" b="0" i="0" u="none" strike="noStrike" cap="none" normalizeH="0" baseline="0" dirty="0">
                          <a:ln>
                            <a:noFill/>
                          </a:ln>
                          <a:solidFill>
                            <a:schemeClr val="tx1"/>
                          </a:solidFill>
                          <a:effectLst/>
                          <a:latin typeface="Tahoma" pitchFamily="34" charset="0"/>
                          <a:ea typeface="SimSun" pitchFamily="2" charset="-122"/>
                        </a:rPr>
                        <a:t>IBM360/370, </a:t>
                      </a:r>
                      <a:r>
                        <a:rPr kumimoji="0" lang="en-US" altLang="zh-CN" sz="2000" b="0" i="0" u="none" strike="noStrike" cap="none" normalizeH="0" baseline="0" dirty="0">
                          <a:ln>
                            <a:noFill/>
                          </a:ln>
                          <a:solidFill>
                            <a:srgbClr val="FF0000"/>
                          </a:solidFill>
                          <a:effectLst/>
                          <a:latin typeface="Tahoma" pitchFamily="34" charset="0"/>
                          <a:ea typeface="SimSun" pitchFamily="2" charset="-122"/>
                        </a:rPr>
                        <a:t>Inter80x86,</a:t>
                      </a:r>
                      <a:r>
                        <a:rPr kumimoji="0" lang="en-US" altLang="zh-CN" sz="2000" b="0" i="0" u="none" strike="noStrike" cap="none" normalizeH="0" baseline="0" dirty="0">
                          <a:ln>
                            <a:noFill/>
                          </a:ln>
                          <a:solidFill>
                            <a:schemeClr val="tx1"/>
                          </a:solidFill>
                          <a:effectLst/>
                          <a:latin typeface="Tahoma" pitchFamily="34" charset="0"/>
                          <a:ea typeface="SimSun" pitchFamily="2" charset="-122"/>
                        </a:rPr>
                        <a:t> Motorola 6800, T1 TMS320C54x</a:t>
                      </a:r>
                    </a:p>
                  </a:txBody>
                  <a:tcPr marL="83943" marR="8394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2"/>
                  </a:ext>
                </a:extLst>
              </a:tr>
              <a:tr h="708025">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SimSun" pitchFamily="2" charset="-122"/>
                        </a:rPr>
                        <a:t>2</a:t>
                      </a:r>
                    </a:p>
                  </a:txBody>
                  <a:tcPr marL="83943" marR="839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SimSun" pitchFamily="2" charset="-122"/>
                        </a:rPr>
                        <a:t>2</a:t>
                      </a: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SimSun" pitchFamily="2" charset="-122"/>
                        </a:rPr>
                        <a:t>Mem-Mem</a:t>
                      </a: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SimSun" pitchFamily="2" charset="-122"/>
                        </a:rPr>
                        <a:t>VAX(</a:t>
                      </a:r>
                      <a:r>
                        <a:rPr kumimoji="0" lang="zh-CN" altLang="en-US" sz="2000" b="0" i="0" u="none" strike="noStrike" cap="none" normalizeH="0" baseline="0" dirty="0">
                          <a:ln>
                            <a:noFill/>
                          </a:ln>
                          <a:solidFill>
                            <a:schemeClr val="tx1"/>
                          </a:solidFill>
                          <a:effectLst/>
                          <a:latin typeface="Tahoma" pitchFamily="34" charset="0"/>
                          <a:ea typeface="SimSun" pitchFamily="2" charset="-122"/>
                        </a:rPr>
                        <a:t>也有</a:t>
                      </a:r>
                      <a:r>
                        <a:rPr kumimoji="0" lang="en-US" altLang="zh-CN" sz="2000" b="0" i="0" u="none" strike="noStrike" cap="none" normalizeH="0" baseline="0" dirty="0">
                          <a:ln>
                            <a:noFill/>
                          </a:ln>
                          <a:solidFill>
                            <a:schemeClr val="tx1"/>
                          </a:solidFill>
                          <a:effectLst/>
                          <a:latin typeface="Tahoma" pitchFamily="34" charset="0"/>
                          <a:ea typeface="SimSun" pitchFamily="2" charset="-122"/>
                        </a:rPr>
                        <a:t>3</a:t>
                      </a:r>
                      <a:r>
                        <a:rPr kumimoji="0" lang="zh-CN" altLang="en-US" sz="2000" b="0" i="0" u="none" strike="noStrike" cap="none" normalizeH="0" baseline="0" dirty="0">
                          <a:ln>
                            <a:noFill/>
                          </a:ln>
                          <a:solidFill>
                            <a:schemeClr val="tx1"/>
                          </a:solidFill>
                          <a:effectLst/>
                          <a:latin typeface="Tahoma" pitchFamily="34" charset="0"/>
                          <a:ea typeface="SimSun" pitchFamily="2" charset="-122"/>
                        </a:rPr>
                        <a:t>个操作数的格式</a:t>
                      </a:r>
                      <a:r>
                        <a:rPr kumimoji="0" lang="en-US" altLang="zh-CN" sz="2000" b="0" i="0" u="none" strike="noStrike" cap="none" normalizeH="0" baseline="0" dirty="0">
                          <a:ln>
                            <a:noFill/>
                          </a:ln>
                          <a:solidFill>
                            <a:schemeClr val="tx1"/>
                          </a:solidFill>
                          <a:effectLst/>
                          <a:latin typeface="Tahoma" pitchFamily="34" charset="0"/>
                          <a:ea typeface="SimSun" pitchFamily="2" charset="-122"/>
                        </a:rPr>
                        <a:t>)</a:t>
                      </a:r>
                    </a:p>
                  </a:txBody>
                  <a:tcPr marL="83943" marR="8394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3"/>
                  </a:ext>
                </a:extLst>
              </a:tr>
              <a:tr h="787400">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SimSun" pitchFamily="2" charset="-122"/>
                        </a:rPr>
                        <a:t>3</a:t>
                      </a:r>
                    </a:p>
                  </a:txBody>
                  <a:tcPr marL="83943" marR="839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SimSun" pitchFamily="2" charset="-122"/>
                        </a:rPr>
                        <a:t>3</a:t>
                      </a: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SimSun" pitchFamily="2" charset="-122"/>
                        </a:rPr>
                        <a:t>Mem-Mem</a:t>
                      </a: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SimSun" pitchFamily="2" charset="-122"/>
                        </a:rPr>
                        <a:t>VAX(</a:t>
                      </a:r>
                      <a:r>
                        <a:rPr kumimoji="0" lang="zh-CN" altLang="en-US" sz="2000" b="0" i="0" u="none" strike="noStrike" cap="none" normalizeH="0" baseline="0" dirty="0">
                          <a:ln>
                            <a:noFill/>
                          </a:ln>
                          <a:solidFill>
                            <a:schemeClr val="tx1"/>
                          </a:solidFill>
                          <a:effectLst/>
                          <a:latin typeface="Tahoma" pitchFamily="34" charset="0"/>
                          <a:ea typeface="SimSun" pitchFamily="2" charset="-122"/>
                        </a:rPr>
                        <a:t>也有</a:t>
                      </a:r>
                      <a:r>
                        <a:rPr kumimoji="0" lang="en-US" altLang="zh-CN" sz="2000" b="0" i="0" u="none" strike="noStrike" cap="none" normalizeH="0" baseline="0" dirty="0">
                          <a:ln>
                            <a:noFill/>
                          </a:ln>
                          <a:solidFill>
                            <a:schemeClr val="tx1"/>
                          </a:solidFill>
                          <a:effectLst/>
                          <a:latin typeface="Tahoma" pitchFamily="34" charset="0"/>
                          <a:ea typeface="SimSun" pitchFamily="2" charset="-122"/>
                        </a:rPr>
                        <a:t>2</a:t>
                      </a:r>
                      <a:r>
                        <a:rPr kumimoji="0" lang="zh-CN" altLang="en-US" sz="2000" b="0" i="0" u="none" strike="noStrike" cap="none" normalizeH="0" baseline="0" dirty="0">
                          <a:ln>
                            <a:noFill/>
                          </a:ln>
                          <a:solidFill>
                            <a:schemeClr val="tx1"/>
                          </a:solidFill>
                          <a:effectLst/>
                          <a:latin typeface="Tahoma" pitchFamily="34" charset="0"/>
                          <a:ea typeface="SimSun" pitchFamily="2" charset="-122"/>
                        </a:rPr>
                        <a:t>个操作数的格式</a:t>
                      </a:r>
                      <a:r>
                        <a:rPr kumimoji="0" lang="en-US" altLang="zh-CN" sz="2000" b="0" i="0" u="none" strike="noStrike" cap="none" normalizeH="0" baseline="0" dirty="0">
                          <a:ln>
                            <a:noFill/>
                          </a:ln>
                          <a:solidFill>
                            <a:schemeClr val="tx1"/>
                          </a:solidFill>
                          <a:effectLst/>
                          <a:latin typeface="Tahoma" pitchFamily="34" charset="0"/>
                          <a:ea typeface="SimSun" pitchFamily="2" charset="-122"/>
                        </a:rPr>
                        <a:t>)</a:t>
                      </a:r>
                    </a:p>
                  </a:txBody>
                  <a:tcPr marL="83943" marR="8394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4"/>
                  </a:ext>
                </a:extLst>
              </a:tr>
            </a:tbl>
          </a:graphicData>
        </a:graphic>
      </p:graphicFrame>
      <p:sp>
        <p:nvSpPr>
          <p:cNvPr id="10" name="标题 1"/>
          <p:cNvSpPr>
            <a:spLocks noGrp="1"/>
          </p:cNvSpPr>
          <p:nvPr>
            <p:ph type="title"/>
          </p:nvPr>
        </p:nvSpPr>
        <p:spPr/>
        <p:txBody>
          <a:bodyPr/>
          <a:lstStyle/>
          <a:p>
            <a:r>
              <a:rPr lang="en-US" altLang="zh-CN" dirty="0"/>
              <a:t>2.2</a:t>
            </a:r>
            <a:r>
              <a:rPr lang="zh-CN" altLang="en-US" dirty="0"/>
              <a:t>指令集系统结构的分类</a:t>
            </a:r>
            <a:endParaRPr lang="en-US" altLang="zh-CN"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13</a:t>
            </a:fld>
            <a:endParaRPr lang="zh-CN" altLang="en-US" dirty="0"/>
          </a:p>
        </p:txBody>
      </p:sp>
    </p:spTree>
    <p:extLst>
      <p:ext uri="{BB962C8B-B14F-4D97-AF65-F5344CB8AC3E}">
        <p14:creationId xmlns:p14="http://schemas.microsoft.com/office/powerpoint/2010/main" val="1495543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3860" name="Group 36"/>
          <p:cNvGraphicFramePr>
            <a:graphicFrameLocks noGrp="1"/>
          </p:cNvGraphicFramePr>
          <p:nvPr>
            <p:ph idx="1"/>
            <p:extLst>
              <p:ext uri="{D42A27DB-BD31-4B8C-83A1-F6EECF244321}">
                <p14:modId xmlns:p14="http://schemas.microsoft.com/office/powerpoint/2010/main" val="3106743205"/>
              </p:ext>
            </p:extLst>
          </p:nvPr>
        </p:nvGraphicFramePr>
        <p:xfrm>
          <a:off x="323528" y="1412776"/>
          <a:ext cx="8424936" cy="4573096"/>
        </p:xfrm>
        <a:graphic>
          <a:graphicData uri="http://schemas.openxmlformats.org/drawingml/2006/table">
            <a:tbl>
              <a:tblPr/>
              <a:tblGrid>
                <a:gridCol w="1944216">
                  <a:extLst>
                    <a:ext uri="{9D8B030D-6E8A-4147-A177-3AD203B41FA5}">
                      <a16:colId xmlns:a16="http://schemas.microsoft.com/office/drawing/2014/main" val="20000"/>
                    </a:ext>
                  </a:extLst>
                </a:gridCol>
                <a:gridCol w="3024336">
                  <a:extLst>
                    <a:ext uri="{9D8B030D-6E8A-4147-A177-3AD203B41FA5}">
                      <a16:colId xmlns:a16="http://schemas.microsoft.com/office/drawing/2014/main" val="20001"/>
                    </a:ext>
                  </a:extLst>
                </a:gridCol>
                <a:gridCol w="3456384">
                  <a:extLst>
                    <a:ext uri="{9D8B030D-6E8A-4147-A177-3AD203B41FA5}">
                      <a16:colId xmlns:a16="http://schemas.microsoft.com/office/drawing/2014/main" val="20002"/>
                    </a:ext>
                  </a:extLst>
                </a:gridCol>
              </a:tblGrid>
              <a:tr h="432048">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zh-CN" altLang="en-US" sz="1800" b="1" i="0" u="none" strike="noStrike" cap="none" normalizeH="0" baseline="0" dirty="0">
                          <a:ln>
                            <a:noFill/>
                          </a:ln>
                          <a:solidFill>
                            <a:schemeClr val="bg1"/>
                          </a:solidFill>
                          <a:effectLst/>
                          <a:latin typeface="Tahoma" pitchFamily="34" charset="0"/>
                          <a:ea typeface="SimSun" pitchFamily="2" charset="-122"/>
                        </a:rPr>
                        <a:t>类型</a:t>
                      </a:r>
                      <a:endParaRPr kumimoji="0" lang="en-US" altLang="zh-CN" sz="1800" b="1" i="0" u="none" strike="noStrike" cap="none" normalizeH="0" baseline="0" dirty="0">
                        <a:ln>
                          <a:noFill/>
                        </a:ln>
                        <a:solidFill>
                          <a:schemeClr val="bg1"/>
                        </a:solidFill>
                        <a:effectLst/>
                        <a:latin typeface="Tahoma" pitchFamily="34" charset="0"/>
                        <a:ea typeface="SimSun" pitchFamily="2" charset="-122"/>
                      </a:endParaRPr>
                    </a:p>
                  </a:txBody>
                  <a:tcPr marL="83943" marR="839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zh-CN" altLang="en-US" sz="1800" b="1" i="0" u="none" strike="noStrike" cap="none" normalizeH="0" baseline="0" dirty="0">
                          <a:ln>
                            <a:noFill/>
                          </a:ln>
                          <a:solidFill>
                            <a:schemeClr val="bg1"/>
                          </a:solidFill>
                          <a:effectLst/>
                          <a:latin typeface="Tahoma" pitchFamily="34" charset="0"/>
                          <a:ea typeface="SimSun" pitchFamily="2" charset="-122"/>
                        </a:rPr>
                        <a:t>优点</a:t>
                      </a:r>
                      <a:endParaRPr kumimoji="0" lang="en-US" altLang="zh-CN" sz="1800" b="1" i="0" u="none" strike="noStrike" cap="none" normalizeH="0" baseline="0" dirty="0">
                        <a:ln>
                          <a:noFill/>
                        </a:ln>
                        <a:solidFill>
                          <a:schemeClr val="bg1"/>
                        </a:solidFill>
                        <a:effectLst/>
                        <a:latin typeface="Tahoma" pitchFamily="34" charset="0"/>
                        <a:ea typeface="SimSun" pitchFamily="2"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zh-CN" altLang="en-US" sz="1800" b="1" i="0" u="none" strike="noStrike" cap="none" normalizeH="0" baseline="0" dirty="0">
                          <a:ln>
                            <a:noFill/>
                          </a:ln>
                          <a:solidFill>
                            <a:schemeClr val="bg1"/>
                          </a:solidFill>
                          <a:effectLst/>
                          <a:latin typeface="Tahoma" pitchFamily="34" charset="0"/>
                          <a:ea typeface="SimSun" pitchFamily="2" charset="-122"/>
                        </a:rPr>
                        <a:t>缺点</a:t>
                      </a:r>
                      <a:endParaRPr kumimoji="0" lang="en-US" altLang="zh-CN" sz="1800" b="1" i="0" u="none" strike="noStrike" cap="none" normalizeH="0" baseline="0" dirty="0">
                        <a:ln>
                          <a:noFill/>
                        </a:ln>
                        <a:solidFill>
                          <a:schemeClr val="bg1"/>
                        </a:solidFill>
                        <a:effectLst/>
                        <a:latin typeface="Tahoma" pitchFamily="34" charset="0"/>
                        <a:ea typeface="SimSun" pitchFamily="2"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0"/>
                  </a:ext>
                </a:extLst>
              </a:tr>
              <a:tr h="936104">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altLang="zh-CN" sz="1800" b="0" i="0" u="none" strike="noStrike" cap="none" normalizeH="0" baseline="0" dirty="0" err="1">
                          <a:ln>
                            <a:noFill/>
                          </a:ln>
                          <a:solidFill>
                            <a:schemeClr val="tx1"/>
                          </a:solidFill>
                          <a:effectLst/>
                          <a:latin typeface="Tahoma" pitchFamily="34" charset="0"/>
                          <a:ea typeface="SimSun" pitchFamily="2" charset="-122"/>
                        </a:rPr>
                        <a:t>Reg-Reg</a:t>
                      </a:r>
                      <a:r>
                        <a:rPr kumimoji="0" lang="en-US" altLang="zh-CN" sz="1800" b="0" i="0" u="none" strike="noStrike" cap="none" normalizeH="0" baseline="0" dirty="0">
                          <a:ln>
                            <a:noFill/>
                          </a:ln>
                          <a:solidFill>
                            <a:schemeClr val="tx1"/>
                          </a:solidFill>
                          <a:effectLst/>
                          <a:latin typeface="Tahoma" pitchFamily="34" charset="0"/>
                          <a:ea typeface="SimSun" pitchFamily="2" charset="-122"/>
                        </a:rPr>
                        <a:t>(0</a:t>
                      </a:r>
                      <a:r>
                        <a:rPr kumimoji="0" lang="zh-CN" altLang="en-US" sz="1800" b="0" i="0" u="none" strike="noStrike" cap="none" normalizeH="0" baseline="0" dirty="0">
                          <a:ln>
                            <a:noFill/>
                          </a:ln>
                          <a:solidFill>
                            <a:schemeClr val="tx1"/>
                          </a:solidFill>
                          <a:effectLst/>
                          <a:latin typeface="Tahoma" pitchFamily="34" charset="0"/>
                          <a:ea typeface="SimSun" pitchFamily="2" charset="-122"/>
                        </a:rPr>
                        <a:t>，</a:t>
                      </a:r>
                      <a:r>
                        <a:rPr kumimoji="0" lang="en-US" altLang="zh-CN" sz="1800" b="0" i="0" u="none" strike="noStrike" cap="none" normalizeH="0" baseline="0" dirty="0">
                          <a:ln>
                            <a:noFill/>
                          </a:ln>
                          <a:solidFill>
                            <a:schemeClr val="tx1"/>
                          </a:solidFill>
                          <a:effectLst/>
                          <a:latin typeface="Tahoma" pitchFamily="34" charset="0"/>
                          <a:ea typeface="SimSun" pitchFamily="2" charset="-122"/>
                        </a:rPr>
                        <a:t>3)</a:t>
                      </a:r>
                    </a:p>
                  </a:txBody>
                  <a:tcPr marL="83943" marR="839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zh-CN" altLang="en-US" sz="1800" b="0" i="0" u="none" strike="noStrike" cap="none" normalizeH="0" baseline="0" dirty="0">
                          <a:ln>
                            <a:noFill/>
                          </a:ln>
                          <a:solidFill>
                            <a:schemeClr val="tx1"/>
                          </a:solidFill>
                          <a:effectLst/>
                          <a:latin typeface="Tahoma" pitchFamily="34" charset="0"/>
                          <a:ea typeface="SimSun" pitchFamily="2" charset="-122"/>
                        </a:rPr>
                        <a:t>简单、定长的指令编码；简单的代码生成模式；</a:t>
                      </a:r>
                      <a:r>
                        <a:rPr kumimoji="0" lang="zh-CN" altLang="en-US" sz="1800" b="0" i="0" u="sng" strike="noStrike" cap="none" normalizeH="0" baseline="0" dirty="0">
                          <a:ln>
                            <a:noFill/>
                          </a:ln>
                          <a:solidFill>
                            <a:srgbClr val="C00000"/>
                          </a:solidFill>
                          <a:effectLst/>
                          <a:latin typeface="Tahoma" pitchFamily="34" charset="0"/>
                          <a:ea typeface="SimSun" pitchFamily="2" charset="-122"/>
                        </a:rPr>
                        <a:t>每条指令运行的时钟周期数相近</a:t>
                      </a:r>
                      <a:endParaRPr kumimoji="0" lang="en-US" altLang="zh-CN" sz="1800" b="0" i="0" u="sng" strike="noStrike" cap="none" normalizeH="0" baseline="0" dirty="0">
                        <a:ln>
                          <a:noFill/>
                        </a:ln>
                        <a:solidFill>
                          <a:srgbClr val="C00000"/>
                        </a:solidFill>
                        <a:effectLst/>
                        <a:latin typeface="Tahoma" pitchFamily="34" charset="0"/>
                        <a:ea typeface="SimSun" pitchFamily="2"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zh-CN" altLang="en-US" sz="1800" b="0" i="0" u="none" strike="noStrike" cap="none" normalizeH="0" baseline="0" dirty="0">
                          <a:ln>
                            <a:noFill/>
                          </a:ln>
                          <a:solidFill>
                            <a:srgbClr val="C00000"/>
                          </a:solidFill>
                          <a:effectLst/>
                          <a:latin typeface="Tahoma" pitchFamily="34" charset="0"/>
                          <a:ea typeface="SimSun" pitchFamily="2" charset="-122"/>
                        </a:rPr>
                        <a:t>目标代码指令数</a:t>
                      </a:r>
                      <a:r>
                        <a:rPr kumimoji="0" lang="zh-CN" altLang="en-US" sz="1800" b="0" i="0" u="none" strike="noStrike" cap="none" normalizeH="0" baseline="0" dirty="0">
                          <a:ln>
                            <a:noFill/>
                          </a:ln>
                          <a:solidFill>
                            <a:schemeClr val="tx1"/>
                          </a:solidFill>
                          <a:effectLst/>
                          <a:latin typeface="Tahoma" pitchFamily="34" charset="0"/>
                          <a:ea typeface="SimSun" pitchFamily="2" charset="-122"/>
                        </a:rPr>
                        <a:t>比直接访问存储器的系统结构</a:t>
                      </a:r>
                      <a:r>
                        <a:rPr kumimoji="0" lang="zh-CN" altLang="en-US" sz="1800" b="0" i="0" u="none" strike="noStrike" cap="none" normalizeH="0" baseline="0" dirty="0">
                          <a:ln>
                            <a:noFill/>
                          </a:ln>
                          <a:solidFill>
                            <a:srgbClr val="C00000"/>
                          </a:solidFill>
                          <a:effectLst/>
                          <a:latin typeface="Tahoma" pitchFamily="34" charset="0"/>
                          <a:ea typeface="SimSun" pitchFamily="2" charset="-122"/>
                        </a:rPr>
                        <a:t>多</a:t>
                      </a:r>
                      <a:r>
                        <a:rPr kumimoji="0" lang="zh-CN" altLang="en-US" sz="1800" b="0" i="0" u="none" strike="noStrike" cap="none" normalizeH="0" baseline="0" dirty="0">
                          <a:ln>
                            <a:noFill/>
                          </a:ln>
                          <a:solidFill>
                            <a:schemeClr val="tx1"/>
                          </a:solidFill>
                          <a:effectLst/>
                          <a:latin typeface="Tahoma" pitchFamily="34" charset="0"/>
                          <a:ea typeface="SimSun" pitchFamily="2" charset="-122"/>
                        </a:rPr>
                        <a:t>；指令多和指令密度低使</a:t>
                      </a:r>
                      <a:r>
                        <a:rPr kumimoji="0" lang="zh-CN" altLang="en-US" sz="1800" b="0" i="0" u="none" strike="noStrike" cap="none" normalizeH="0" baseline="0" dirty="0">
                          <a:ln>
                            <a:noFill/>
                          </a:ln>
                          <a:solidFill>
                            <a:srgbClr val="C00000"/>
                          </a:solidFill>
                          <a:effectLst/>
                          <a:latin typeface="Tahoma" pitchFamily="34" charset="0"/>
                          <a:ea typeface="SimSun" pitchFamily="2" charset="-122"/>
                        </a:rPr>
                        <a:t>程序变得很大</a:t>
                      </a:r>
                      <a:endParaRPr kumimoji="0" lang="en-US" altLang="zh-CN" sz="1800" b="0" i="0" u="none" strike="noStrike" cap="none" normalizeH="0" baseline="0" dirty="0">
                        <a:ln>
                          <a:noFill/>
                        </a:ln>
                        <a:solidFill>
                          <a:srgbClr val="C00000"/>
                        </a:solidFill>
                        <a:effectLst/>
                        <a:latin typeface="Tahoma" pitchFamily="34" charset="0"/>
                        <a:ea typeface="SimSun" pitchFamily="2"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2016224">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defRPr/>
                      </a:pPr>
                      <a:r>
                        <a:rPr kumimoji="0" lang="en-US" altLang="zh-CN" sz="1800" b="0" i="0" u="none" strike="noStrike" cap="none" normalizeH="0" baseline="0" dirty="0" err="1">
                          <a:ln>
                            <a:noFill/>
                          </a:ln>
                          <a:solidFill>
                            <a:schemeClr val="tx1"/>
                          </a:solidFill>
                          <a:effectLst/>
                          <a:latin typeface="Tahoma" pitchFamily="34" charset="0"/>
                          <a:ea typeface="SimSun" pitchFamily="2" charset="-122"/>
                        </a:rPr>
                        <a:t>Reg</a:t>
                      </a:r>
                      <a:r>
                        <a:rPr kumimoji="0" lang="en-US" altLang="zh-CN" sz="1800" b="0" i="0" u="none" strike="noStrike" cap="none" normalizeH="0" baseline="0" dirty="0">
                          <a:ln>
                            <a:noFill/>
                          </a:ln>
                          <a:solidFill>
                            <a:schemeClr val="tx1"/>
                          </a:solidFill>
                          <a:effectLst/>
                          <a:latin typeface="Tahoma" pitchFamily="34" charset="0"/>
                          <a:ea typeface="SimSun" pitchFamily="2" charset="-122"/>
                        </a:rPr>
                        <a:t>-Mem(1</a:t>
                      </a:r>
                      <a:r>
                        <a:rPr kumimoji="0" lang="zh-CN" altLang="en-US" sz="1800" b="0" i="0" u="none" strike="noStrike" cap="none" normalizeH="0" baseline="0" dirty="0">
                          <a:ln>
                            <a:noFill/>
                          </a:ln>
                          <a:solidFill>
                            <a:schemeClr val="tx1"/>
                          </a:solidFill>
                          <a:effectLst/>
                          <a:latin typeface="Tahoma" pitchFamily="34" charset="0"/>
                          <a:ea typeface="SimSun" pitchFamily="2" charset="-122"/>
                        </a:rPr>
                        <a:t>，</a:t>
                      </a:r>
                      <a:r>
                        <a:rPr kumimoji="0" lang="en-US" altLang="zh-CN" sz="1800" b="0" i="0" u="none" strike="noStrike" cap="none" normalizeH="0" baseline="0" dirty="0">
                          <a:ln>
                            <a:noFill/>
                          </a:ln>
                          <a:solidFill>
                            <a:schemeClr val="tx1"/>
                          </a:solidFill>
                          <a:effectLst/>
                          <a:latin typeface="Tahoma" pitchFamily="34" charset="0"/>
                          <a:ea typeface="SimSun" pitchFamily="2" charset="-122"/>
                        </a:rPr>
                        <a:t>2)</a:t>
                      </a:r>
                    </a:p>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altLang="zh-CN" sz="1800" b="0" i="0" u="none" strike="noStrike" cap="none" normalizeH="0" baseline="0" dirty="0">
                        <a:ln>
                          <a:noFill/>
                        </a:ln>
                        <a:solidFill>
                          <a:schemeClr val="tx1"/>
                        </a:solidFill>
                        <a:effectLst/>
                        <a:latin typeface="Tahoma" pitchFamily="34" charset="0"/>
                        <a:ea typeface="SimSun" pitchFamily="2" charset="-122"/>
                      </a:endParaRPr>
                    </a:p>
                  </a:txBody>
                  <a:tcPr marL="83943" marR="839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zh-CN" altLang="en-US" sz="1800" b="0" i="0" u="none" strike="noStrike" cap="none" normalizeH="0" baseline="0" dirty="0">
                          <a:ln>
                            <a:noFill/>
                          </a:ln>
                          <a:solidFill>
                            <a:schemeClr val="tx1"/>
                          </a:solidFill>
                          <a:effectLst/>
                          <a:latin typeface="Tahoma" pitchFamily="34" charset="0"/>
                          <a:ea typeface="SimSun" pitchFamily="2" charset="-122"/>
                        </a:rPr>
                        <a:t>数据</a:t>
                      </a:r>
                      <a:r>
                        <a:rPr kumimoji="0" lang="zh-CN" altLang="en-US" sz="1800" b="0" i="0" u="none" strike="noStrike" cap="none" normalizeH="0" baseline="0" dirty="0">
                          <a:ln>
                            <a:noFill/>
                          </a:ln>
                          <a:solidFill>
                            <a:srgbClr val="C00000"/>
                          </a:solidFill>
                          <a:effectLst/>
                          <a:latin typeface="Tahoma" pitchFamily="34" charset="0"/>
                          <a:ea typeface="SimSun" pitchFamily="2" charset="-122"/>
                        </a:rPr>
                        <a:t>不需要专门的载入指令</a:t>
                      </a:r>
                      <a:r>
                        <a:rPr kumimoji="0" lang="zh-CN" altLang="en-US" sz="1800" b="0" i="0" u="none" strike="noStrike" cap="none" normalizeH="0" baseline="0" dirty="0">
                          <a:ln>
                            <a:noFill/>
                          </a:ln>
                          <a:solidFill>
                            <a:schemeClr val="tx1"/>
                          </a:solidFill>
                          <a:effectLst/>
                          <a:latin typeface="Tahoma" pitchFamily="34" charset="0"/>
                          <a:ea typeface="SimSun" pitchFamily="2" charset="-122"/>
                        </a:rPr>
                        <a:t>就可以直接访问；指令格式更加易于编码，</a:t>
                      </a:r>
                      <a:r>
                        <a:rPr kumimoji="0" lang="zh-CN" altLang="en-US" sz="1800" b="0" i="0" u="none" strike="noStrike" cap="none" normalizeH="0" baseline="0" dirty="0">
                          <a:ln>
                            <a:noFill/>
                          </a:ln>
                          <a:solidFill>
                            <a:srgbClr val="C00000"/>
                          </a:solidFill>
                          <a:effectLst/>
                          <a:latin typeface="Tahoma" pitchFamily="34" charset="0"/>
                          <a:ea typeface="SimSun" pitchFamily="2" charset="-122"/>
                        </a:rPr>
                        <a:t>代码密度高</a:t>
                      </a:r>
                      <a:r>
                        <a:rPr kumimoji="0" lang="en-US" altLang="zh-CN" sz="1800" b="0" i="0" u="none" strike="noStrike" cap="none" normalizeH="0" baseline="0" dirty="0">
                          <a:ln>
                            <a:noFill/>
                          </a:ln>
                          <a:solidFill>
                            <a:srgbClr val="C00000"/>
                          </a:solidFill>
                          <a:effectLst/>
                          <a:latin typeface="Tahoma" pitchFamily="34" charset="0"/>
                          <a:ea typeface="SimSun" pitchFamily="2" charset="-122"/>
                        </a:rPr>
                        <a:t> </a:t>
                      </a: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zh-CN" altLang="en-US" sz="1800" b="0" i="0" u="none" strike="noStrike" cap="none" normalizeH="0" baseline="0" dirty="0">
                          <a:ln>
                            <a:noFill/>
                          </a:ln>
                          <a:solidFill>
                            <a:schemeClr val="tx1"/>
                          </a:solidFill>
                          <a:effectLst/>
                          <a:latin typeface="Tahoma" pitchFamily="34" charset="0"/>
                          <a:ea typeface="SimSun" pitchFamily="2" charset="-122"/>
                        </a:rPr>
                        <a:t>由于源操作数在二元操作中被破坏了，所以</a:t>
                      </a:r>
                      <a:r>
                        <a:rPr kumimoji="0" lang="zh-CN" altLang="en-US" sz="1800" b="0" i="0" u="none" strike="noStrike" cap="none" normalizeH="0" baseline="0" dirty="0">
                          <a:ln>
                            <a:noFill/>
                          </a:ln>
                          <a:solidFill>
                            <a:srgbClr val="C00000"/>
                          </a:solidFill>
                          <a:effectLst/>
                          <a:latin typeface="Tahoma" pitchFamily="34" charset="0"/>
                          <a:ea typeface="SimSun" pitchFamily="2" charset="-122"/>
                        </a:rPr>
                        <a:t>操作数不是等价的</a:t>
                      </a:r>
                      <a:r>
                        <a:rPr kumimoji="0" lang="zh-CN" altLang="en-US" sz="1800" b="0" i="0" u="none" strike="noStrike" cap="none" normalizeH="0" baseline="0" dirty="0">
                          <a:ln>
                            <a:noFill/>
                          </a:ln>
                          <a:solidFill>
                            <a:schemeClr val="tx1"/>
                          </a:solidFill>
                          <a:effectLst/>
                          <a:latin typeface="Tahoma" pitchFamily="34" charset="0"/>
                          <a:ea typeface="SimSun" pitchFamily="2" charset="-122"/>
                        </a:rPr>
                        <a:t>；在一条指令中同时对存储器地址和寄存器号码进行编码会</a:t>
                      </a:r>
                      <a:r>
                        <a:rPr kumimoji="0" lang="zh-CN" altLang="en-US" sz="1800" b="0" i="0" u="none" strike="noStrike" cap="none" normalizeH="0" baseline="0" dirty="0">
                          <a:ln>
                            <a:noFill/>
                          </a:ln>
                          <a:solidFill>
                            <a:srgbClr val="C00000"/>
                          </a:solidFill>
                          <a:effectLst/>
                          <a:latin typeface="Tahoma" pitchFamily="34" charset="0"/>
                          <a:ea typeface="SimSun" pitchFamily="2" charset="-122"/>
                        </a:rPr>
                        <a:t>限制寄存器的数量</a:t>
                      </a:r>
                      <a:r>
                        <a:rPr kumimoji="0" lang="zh-CN" altLang="en-US" sz="1800" b="0" i="0" u="none" strike="noStrike" cap="none" normalizeH="0" baseline="0" dirty="0">
                          <a:ln>
                            <a:noFill/>
                          </a:ln>
                          <a:solidFill>
                            <a:schemeClr val="tx1"/>
                          </a:solidFill>
                          <a:effectLst/>
                          <a:latin typeface="Tahoma" pitchFamily="34" charset="0"/>
                          <a:ea typeface="SimSun" pitchFamily="2" charset="-122"/>
                        </a:rPr>
                        <a:t>；</a:t>
                      </a:r>
                      <a:r>
                        <a:rPr kumimoji="0" lang="zh-CN" altLang="en-US" sz="1800" b="0" i="0" u="sng" strike="noStrike" cap="none" normalizeH="0" baseline="0" dirty="0">
                          <a:ln>
                            <a:noFill/>
                          </a:ln>
                          <a:solidFill>
                            <a:schemeClr val="tx1"/>
                          </a:solidFill>
                          <a:effectLst/>
                          <a:latin typeface="Tahoma" pitchFamily="34" charset="0"/>
                          <a:ea typeface="SimSun" pitchFamily="2" charset="-122"/>
                        </a:rPr>
                        <a:t>操作数位置不同使得每条指令执行所需的</a:t>
                      </a:r>
                      <a:r>
                        <a:rPr kumimoji="0" lang="zh-CN" altLang="en-US" sz="1800" b="0" i="0" u="sng" strike="noStrike" cap="none" normalizeH="0" baseline="0" dirty="0">
                          <a:ln>
                            <a:noFill/>
                          </a:ln>
                          <a:solidFill>
                            <a:srgbClr val="C00000"/>
                          </a:solidFill>
                          <a:effectLst/>
                          <a:latin typeface="Tahoma" pitchFamily="34" charset="0"/>
                          <a:ea typeface="SimSun" pitchFamily="2" charset="-122"/>
                        </a:rPr>
                        <a:t>时钟周期不同</a:t>
                      </a:r>
                      <a:endParaRPr kumimoji="0" lang="en-US" altLang="zh-CN" sz="1800" b="0" i="0" u="sng" strike="noStrike" cap="none" normalizeH="0" baseline="0" dirty="0">
                        <a:ln>
                          <a:noFill/>
                        </a:ln>
                        <a:solidFill>
                          <a:srgbClr val="C00000"/>
                        </a:solidFill>
                        <a:effectLst/>
                        <a:latin typeface="Tahoma" pitchFamily="34" charset="0"/>
                        <a:ea typeface="SimSun" pitchFamily="2"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2"/>
                  </a:ext>
                </a:extLst>
              </a:tr>
              <a:tr h="1079375">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altLang="zh-CN" sz="1800" b="0" i="0" u="none" strike="noStrike" cap="none" normalizeH="0" baseline="0" dirty="0">
                          <a:ln>
                            <a:noFill/>
                          </a:ln>
                          <a:solidFill>
                            <a:schemeClr val="tx1"/>
                          </a:solidFill>
                          <a:effectLst/>
                          <a:latin typeface="Tahoma" pitchFamily="34" charset="0"/>
                          <a:ea typeface="SimSun" pitchFamily="2" charset="-122"/>
                        </a:rPr>
                        <a:t>Mem-Mem</a:t>
                      </a:r>
                    </a:p>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defRPr/>
                      </a:pPr>
                      <a:r>
                        <a:rPr kumimoji="0" lang="en-US" altLang="zh-CN" sz="1800" b="0" i="0" u="none" strike="noStrike" cap="none" normalizeH="0" baseline="0" dirty="0">
                          <a:ln>
                            <a:noFill/>
                          </a:ln>
                          <a:solidFill>
                            <a:schemeClr val="tx1"/>
                          </a:solidFill>
                          <a:effectLst/>
                          <a:latin typeface="Tahoma" pitchFamily="34" charset="0"/>
                          <a:ea typeface="SimSun" pitchFamily="2" charset="-122"/>
                        </a:rPr>
                        <a:t>(2</a:t>
                      </a:r>
                      <a:r>
                        <a:rPr kumimoji="0" lang="zh-CN" altLang="en-US" sz="1800" b="0" i="0" u="none" strike="noStrike" cap="none" normalizeH="0" baseline="0" dirty="0">
                          <a:ln>
                            <a:noFill/>
                          </a:ln>
                          <a:solidFill>
                            <a:schemeClr val="tx1"/>
                          </a:solidFill>
                          <a:effectLst/>
                          <a:latin typeface="Tahoma" pitchFamily="34" charset="0"/>
                          <a:ea typeface="SimSun" pitchFamily="2" charset="-122"/>
                        </a:rPr>
                        <a:t>，</a:t>
                      </a:r>
                      <a:r>
                        <a:rPr kumimoji="0" lang="en-US" altLang="zh-CN" sz="1800" b="0" i="0" u="none" strike="noStrike" cap="none" normalizeH="0" baseline="0" dirty="0">
                          <a:ln>
                            <a:noFill/>
                          </a:ln>
                          <a:solidFill>
                            <a:schemeClr val="tx1"/>
                          </a:solidFill>
                          <a:effectLst/>
                          <a:latin typeface="Tahoma" pitchFamily="34" charset="0"/>
                          <a:ea typeface="SimSun" pitchFamily="2" charset="-122"/>
                        </a:rPr>
                        <a:t>2)</a:t>
                      </a:r>
                      <a:r>
                        <a:rPr kumimoji="0" lang="zh-CN" altLang="en-US" sz="1800" b="0" i="0" u="none" strike="noStrike" cap="none" normalizeH="0" baseline="0" dirty="0">
                          <a:ln>
                            <a:noFill/>
                          </a:ln>
                          <a:solidFill>
                            <a:schemeClr val="tx1"/>
                          </a:solidFill>
                          <a:effectLst/>
                          <a:latin typeface="Tahoma" pitchFamily="34" charset="0"/>
                          <a:ea typeface="SimSun" pitchFamily="2" charset="-122"/>
                        </a:rPr>
                        <a:t>或</a:t>
                      </a:r>
                      <a:r>
                        <a:rPr kumimoji="0" lang="en-US" altLang="zh-CN" sz="1800" b="0" i="0" u="none" strike="noStrike" cap="none" normalizeH="0" baseline="0" dirty="0">
                          <a:ln>
                            <a:noFill/>
                          </a:ln>
                          <a:solidFill>
                            <a:schemeClr val="tx1"/>
                          </a:solidFill>
                          <a:effectLst/>
                          <a:latin typeface="Tahoma" pitchFamily="34" charset="0"/>
                          <a:ea typeface="SimSun" pitchFamily="2" charset="-122"/>
                        </a:rPr>
                        <a:t>(3</a:t>
                      </a:r>
                      <a:r>
                        <a:rPr kumimoji="0" lang="zh-CN" altLang="en-US" sz="1800" b="0" i="0" u="none" strike="noStrike" cap="none" normalizeH="0" baseline="0" dirty="0">
                          <a:ln>
                            <a:noFill/>
                          </a:ln>
                          <a:solidFill>
                            <a:schemeClr val="tx1"/>
                          </a:solidFill>
                          <a:effectLst/>
                          <a:latin typeface="Tahoma" pitchFamily="34" charset="0"/>
                          <a:ea typeface="SimSun" pitchFamily="2" charset="-122"/>
                        </a:rPr>
                        <a:t>，</a:t>
                      </a:r>
                      <a:r>
                        <a:rPr kumimoji="0" lang="en-US" altLang="zh-CN" sz="1800" b="0" i="0" u="none" strike="noStrike" cap="none" normalizeH="0" baseline="0" dirty="0">
                          <a:ln>
                            <a:noFill/>
                          </a:ln>
                          <a:solidFill>
                            <a:schemeClr val="tx1"/>
                          </a:solidFill>
                          <a:effectLst/>
                          <a:latin typeface="Tahoma" pitchFamily="34" charset="0"/>
                          <a:ea typeface="SimSun" pitchFamily="2" charset="-122"/>
                        </a:rPr>
                        <a:t>3)</a:t>
                      </a:r>
                    </a:p>
                  </a:txBody>
                  <a:tcPr marL="83943" marR="839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zh-CN" altLang="en-US" sz="1800" b="0" i="0" u="none" strike="noStrike" cap="none" normalizeH="0" baseline="0" dirty="0">
                          <a:ln>
                            <a:noFill/>
                          </a:ln>
                          <a:solidFill>
                            <a:schemeClr val="tx1"/>
                          </a:solidFill>
                          <a:effectLst/>
                          <a:latin typeface="Tahoma" pitchFamily="34" charset="0"/>
                          <a:ea typeface="SimSun" pitchFamily="2" charset="-122"/>
                        </a:rPr>
                        <a:t>最紧凑。不浪费寄存器来做临时交换空间</a:t>
                      </a:r>
                      <a:r>
                        <a:rPr kumimoji="0" lang="en-US" altLang="zh-CN" sz="1800" b="0" i="0" u="none" strike="noStrike" cap="none" normalizeH="0" baseline="0" dirty="0">
                          <a:ln>
                            <a:noFill/>
                          </a:ln>
                          <a:solidFill>
                            <a:schemeClr val="tx1"/>
                          </a:solidFill>
                          <a:effectLst/>
                          <a:latin typeface="Tahoma" pitchFamily="34" charset="0"/>
                          <a:ea typeface="SimSun" pitchFamily="2" charset="-122"/>
                        </a:rPr>
                        <a:t> </a:t>
                      </a: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zh-CN" altLang="en-US" sz="1800" b="0" i="0" u="none" strike="noStrike" cap="none" normalizeH="0" baseline="0" dirty="0">
                          <a:ln>
                            <a:noFill/>
                          </a:ln>
                          <a:solidFill>
                            <a:schemeClr val="tx1"/>
                          </a:solidFill>
                          <a:effectLst/>
                          <a:latin typeface="Tahoma" pitchFamily="34" charset="0"/>
                          <a:ea typeface="SimSun" pitchFamily="2" charset="-122"/>
                        </a:rPr>
                        <a:t>指令长短不相同，特别是三操作数指令；同样，每条指令的操作各不相同；存储器访问带来了存储器瓶颈</a:t>
                      </a:r>
                      <a:r>
                        <a:rPr kumimoji="0" lang="en-US" altLang="zh-CN" sz="1800" b="0" i="0" u="none" strike="noStrike" cap="none" normalizeH="0" baseline="0" dirty="0">
                          <a:ln>
                            <a:noFill/>
                          </a:ln>
                          <a:solidFill>
                            <a:schemeClr val="tx1"/>
                          </a:solidFill>
                          <a:effectLst/>
                          <a:latin typeface="Tahoma" pitchFamily="34" charset="0"/>
                          <a:ea typeface="SimSun" pitchFamily="2" charset="-122"/>
                        </a:rPr>
                        <a:t> </a:t>
                      </a: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3"/>
                  </a:ext>
                </a:extLst>
              </a:tr>
            </a:tbl>
          </a:graphicData>
        </a:graphic>
      </p:graphicFrame>
      <p:sp>
        <p:nvSpPr>
          <p:cNvPr id="10" name="标题 1"/>
          <p:cNvSpPr>
            <a:spLocks noGrp="1"/>
          </p:cNvSpPr>
          <p:nvPr>
            <p:ph type="title"/>
          </p:nvPr>
        </p:nvSpPr>
        <p:spPr/>
        <p:txBody>
          <a:bodyPr/>
          <a:lstStyle/>
          <a:p>
            <a:r>
              <a:rPr lang="en-US" altLang="zh-CN" dirty="0"/>
              <a:t>2.2 </a:t>
            </a:r>
            <a:r>
              <a:rPr lang="zh-CN" altLang="en-US" dirty="0"/>
              <a:t>指令集系统结构的分类</a:t>
            </a:r>
            <a:endParaRPr lang="en-US" altLang="zh-CN" dirty="0"/>
          </a:p>
        </p:txBody>
      </p:sp>
      <p:sp>
        <p:nvSpPr>
          <p:cNvPr id="4" name="矩形 3"/>
          <p:cNvSpPr/>
          <p:nvPr/>
        </p:nvSpPr>
        <p:spPr>
          <a:xfrm>
            <a:off x="19380" y="792163"/>
            <a:ext cx="7360931" cy="558038"/>
          </a:xfrm>
          <a:prstGeom prst="rect">
            <a:avLst/>
          </a:prstGeom>
        </p:spPr>
        <p:txBody>
          <a:bodyPr wrap="square">
            <a:spAutoFit/>
          </a:bodyPr>
          <a:lstStyle/>
          <a:p>
            <a:pPr marL="342900" lvl="0" indent="-342900" eaLnBrk="1" hangingPunct="1">
              <a:lnSpc>
                <a:spcPct val="120000"/>
              </a:lnSpc>
              <a:spcBef>
                <a:spcPct val="20000"/>
              </a:spcBef>
              <a:buClr>
                <a:srgbClr val="AED337"/>
              </a:buClr>
              <a:buFont typeface="Wingdings" panose="05000000000000000000" pitchFamily="2" charset="2"/>
              <a:buChar char="v"/>
            </a:pPr>
            <a:r>
              <a:rPr kumimoji="0" lang="zh-CN" altLang="en-US" sz="2800" kern="0" dirty="0">
                <a:solidFill>
                  <a:schemeClr val="tx1"/>
                </a:solidFill>
                <a:latin typeface="Arial"/>
                <a:ea typeface="黑体" panose="02010609060101010101" pitchFamily="49" charset="-122"/>
              </a:rPr>
              <a:t>三种常见通用寄存器计算机的优缺点</a:t>
            </a:r>
            <a:endParaRPr kumimoji="0" lang="en-US" altLang="zh-CN" sz="2800" kern="0" dirty="0">
              <a:solidFill>
                <a:schemeClr val="tx1"/>
              </a:solidFill>
              <a:latin typeface="Arial"/>
              <a:ea typeface="黑体" panose="02010609060101010101" pitchFamily="49" charset="-122"/>
            </a:endParaRPr>
          </a:p>
        </p:txBody>
      </p:sp>
      <p:sp>
        <p:nvSpPr>
          <p:cNvPr id="5" name="灯片编号占位符 4"/>
          <p:cNvSpPr>
            <a:spLocks noGrp="1"/>
          </p:cNvSpPr>
          <p:nvPr>
            <p:ph type="sldNum" sz="quarter" idx="10"/>
          </p:nvPr>
        </p:nvSpPr>
        <p:spPr/>
        <p:txBody>
          <a:bodyPr/>
          <a:lstStyle/>
          <a:p>
            <a:pPr>
              <a:defRPr/>
            </a:pPr>
            <a:fld id="{16FB8BBF-24BB-42C6-9019-0A2DE3877C3C}" type="slidenum">
              <a:rPr lang="zh-CN" altLang="en-US" smtClean="0"/>
              <a:pPr>
                <a:defRPr/>
              </a:pPr>
              <a:t>14</a:t>
            </a:fld>
            <a:endParaRPr lang="zh-CN" altLang="en-US" dirty="0"/>
          </a:p>
        </p:txBody>
      </p:sp>
    </p:spTree>
    <p:extLst>
      <p:ext uri="{BB962C8B-B14F-4D97-AF65-F5344CB8AC3E}">
        <p14:creationId xmlns:p14="http://schemas.microsoft.com/office/powerpoint/2010/main" val="3364960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dirty="0"/>
              <a:t>2.3 </a:t>
            </a:r>
            <a:r>
              <a:rPr lang="zh-CN" altLang="en-US" dirty="0"/>
              <a:t>存储器寻址</a:t>
            </a:r>
            <a:endParaRPr lang="en-US" altLang="zh-CN" dirty="0"/>
          </a:p>
        </p:txBody>
      </p:sp>
      <p:sp>
        <p:nvSpPr>
          <p:cNvPr id="4099" name="内容占位符 2"/>
          <p:cNvSpPr>
            <a:spLocks noGrp="1"/>
          </p:cNvSpPr>
          <p:nvPr>
            <p:ph idx="1"/>
          </p:nvPr>
        </p:nvSpPr>
        <p:spPr>
          <a:xfrm>
            <a:off x="395536" y="824333"/>
            <a:ext cx="8424472" cy="5058272"/>
          </a:xfrm>
        </p:spPr>
        <p:txBody>
          <a:bodyPr/>
          <a:lstStyle/>
          <a:p>
            <a:r>
              <a:rPr lang="zh-CN" altLang="en-US" dirty="0">
                <a:solidFill>
                  <a:schemeClr val="tx1"/>
                </a:solidFill>
              </a:rPr>
              <a:t>存储器地址表示</a:t>
            </a:r>
            <a:br>
              <a:rPr lang="en-US" altLang="zh-CN" dirty="0"/>
            </a:br>
            <a:r>
              <a:rPr lang="zh-CN" altLang="en-US" sz="2400" dirty="0"/>
              <a:t>我们讨论的所有指令系统都是</a:t>
            </a:r>
            <a:r>
              <a:rPr lang="zh-CN" altLang="en-US" sz="2400" dirty="0">
                <a:solidFill>
                  <a:srgbClr val="FF0000"/>
                </a:solidFill>
              </a:rPr>
              <a:t>字节寻址</a:t>
            </a:r>
            <a:r>
              <a:rPr lang="zh-CN" altLang="en-US" sz="2400" dirty="0"/>
              <a:t>的，都提供了</a:t>
            </a:r>
            <a:r>
              <a:rPr lang="zh-CN" altLang="en-US" sz="2400" dirty="0">
                <a:solidFill>
                  <a:srgbClr val="C00000"/>
                </a:solidFill>
              </a:rPr>
              <a:t>字节</a:t>
            </a:r>
            <a:r>
              <a:rPr lang="zh-CN" altLang="en-US" sz="2400" dirty="0"/>
              <a:t>（</a:t>
            </a:r>
            <a:r>
              <a:rPr lang="en-US" altLang="zh-CN" sz="2400" dirty="0"/>
              <a:t>8</a:t>
            </a:r>
            <a:r>
              <a:rPr lang="zh-CN" altLang="en-US" sz="2400" dirty="0"/>
              <a:t>位）、</a:t>
            </a:r>
            <a:r>
              <a:rPr lang="zh-CN" altLang="en-US" sz="2400" dirty="0">
                <a:solidFill>
                  <a:srgbClr val="C00000"/>
                </a:solidFill>
              </a:rPr>
              <a:t>半字</a:t>
            </a:r>
            <a:r>
              <a:rPr lang="zh-CN" altLang="en-US" sz="2400" dirty="0"/>
              <a:t>（</a:t>
            </a:r>
            <a:r>
              <a:rPr lang="en-US" altLang="zh-CN" sz="2400" dirty="0"/>
              <a:t>16</a:t>
            </a:r>
            <a:r>
              <a:rPr lang="zh-CN" altLang="en-US" sz="2400" dirty="0"/>
              <a:t>位）和</a:t>
            </a:r>
            <a:r>
              <a:rPr lang="zh-CN" altLang="en-US" sz="2400" dirty="0">
                <a:solidFill>
                  <a:srgbClr val="C00000"/>
                </a:solidFill>
              </a:rPr>
              <a:t>字（</a:t>
            </a:r>
            <a:r>
              <a:rPr lang="en-US" altLang="zh-CN" sz="2400" dirty="0"/>
              <a:t>32</a:t>
            </a:r>
            <a:r>
              <a:rPr lang="zh-CN" altLang="en-US" sz="2400" dirty="0"/>
              <a:t>位）寻址，大多数的计算机还提供了</a:t>
            </a:r>
            <a:r>
              <a:rPr lang="zh-CN" altLang="en-US" sz="2400" dirty="0">
                <a:solidFill>
                  <a:srgbClr val="C00000"/>
                </a:solidFill>
              </a:rPr>
              <a:t>双字</a:t>
            </a:r>
            <a:r>
              <a:rPr lang="zh-CN" altLang="en-US" sz="2400" dirty="0"/>
              <a:t>（</a:t>
            </a:r>
            <a:r>
              <a:rPr lang="en-US" altLang="zh-CN" sz="2400" dirty="0"/>
              <a:t>64</a:t>
            </a:r>
            <a:r>
              <a:rPr lang="zh-CN" altLang="en-US" sz="2400" dirty="0"/>
              <a:t>位）寻址。</a:t>
            </a:r>
            <a:endParaRPr lang="en-US" altLang="zh-CN" sz="2400" dirty="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708920"/>
            <a:ext cx="167640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nvPicPr>
        <p:blipFill>
          <a:blip r:embed="rId4"/>
          <a:stretch>
            <a:fillRect/>
          </a:stretch>
        </p:blipFill>
        <p:spPr>
          <a:xfrm>
            <a:off x="5796136" y="3137548"/>
            <a:ext cx="2000250" cy="2105025"/>
          </a:xfrm>
          <a:prstGeom prst="rect">
            <a:avLst/>
          </a:prstGeom>
        </p:spPr>
      </p:pic>
      <p:sp>
        <p:nvSpPr>
          <p:cNvPr id="5" name="文本框 4"/>
          <p:cNvSpPr txBox="1"/>
          <p:nvPr/>
        </p:nvSpPr>
        <p:spPr>
          <a:xfrm>
            <a:off x="1403648" y="5904109"/>
            <a:ext cx="2448272" cy="461665"/>
          </a:xfrm>
          <a:prstGeom prst="rect">
            <a:avLst/>
          </a:prstGeom>
          <a:noFill/>
        </p:spPr>
        <p:txBody>
          <a:bodyPr wrap="square" rtlCol="0">
            <a:spAutoFit/>
          </a:bodyPr>
          <a:lstStyle/>
          <a:p>
            <a:r>
              <a:rPr lang="zh-CN" altLang="en-US" dirty="0">
                <a:solidFill>
                  <a:schemeClr val="tx2"/>
                </a:solidFill>
                <a:latin typeface="+mn-lt"/>
                <a:ea typeface="+mn-ea"/>
              </a:rPr>
              <a:t>内存中的字节</a:t>
            </a:r>
          </a:p>
        </p:txBody>
      </p:sp>
      <p:sp>
        <p:nvSpPr>
          <p:cNvPr id="8" name="文本框 7"/>
          <p:cNvSpPr txBox="1"/>
          <p:nvPr/>
        </p:nvSpPr>
        <p:spPr>
          <a:xfrm>
            <a:off x="6215074" y="5429264"/>
            <a:ext cx="2448272" cy="461665"/>
          </a:xfrm>
          <a:prstGeom prst="rect">
            <a:avLst/>
          </a:prstGeom>
          <a:noFill/>
        </p:spPr>
        <p:txBody>
          <a:bodyPr wrap="square" rtlCol="0">
            <a:spAutoFit/>
          </a:bodyPr>
          <a:lstStyle/>
          <a:p>
            <a:r>
              <a:rPr lang="zh-CN" altLang="en-US" dirty="0">
                <a:solidFill>
                  <a:schemeClr val="tx2"/>
                </a:solidFill>
                <a:latin typeface="+mn-lt"/>
                <a:ea typeface="+mn-ea"/>
              </a:rPr>
              <a:t>内存中的字</a:t>
            </a:r>
          </a:p>
        </p:txBody>
      </p:sp>
      <p:sp>
        <p:nvSpPr>
          <p:cNvPr id="9" name="灯片编号占位符 8"/>
          <p:cNvSpPr>
            <a:spLocks noGrp="1"/>
          </p:cNvSpPr>
          <p:nvPr>
            <p:ph type="sldNum" sz="quarter" idx="10"/>
          </p:nvPr>
        </p:nvSpPr>
        <p:spPr/>
        <p:txBody>
          <a:bodyPr/>
          <a:lstStyle/>
          <a:p>
            <a:pPr>
              <a:defRPr/>
            </a:pPr>
            <a:fld id="{16FB8BBF-24BB-42C6-9019-0A2DE3877C3C}" type="slidenum">
              <a:rPr lang="zh-CN" altLang="en-US" smtClean="0"/>
              <a:pPr>
                <a:defRPr/>
              </a:pPr>
              <a:t>15</a:t>
            </a:fld>
            <a:endParaRPr lang="zh-CN" altLang="en-US" dirty="0"/>
          </a:p>
        </p:txBody>
      </p:sp>
    </p:spTree>
    <p:extLst>
      <p:ext uri="{BB962C8B-B14F-4D97-AF65-F5344CB8AC3E}">
        <p14:creationId xmlns:p14="http://schemas.microsoft.com/office/powerpoint/2010/main" val="2329456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a:t>存储器寻址</a:t>
            </a:r>
          </a:p>
        </p:txBody>
      </p:sp>
      <p:sp>
        <p:nvSpPr>
          <p:cNvPr id="3" name="内容占位符 2"/>
          <p:cNvSpPr>
            <a:spLocks noGrp="1"/>
          </p:cNvSpPr>
          <p:nvPr>
            <p:ph idx="1"/>
          </p:nvPr>
        </p:nvSpPr>
        <p:spPr/>
        <p:txBody>
          <a:bodyPr/>
          <a:lstStyle/>
          <a:p>
            <a:r>
              <a:rPr lang="zh-CN" altLang="en-US" sz="2400" dirty="0">
                <a:solidFill>
                  <a:schemeClr val="tx1"/>
                </a:solidFill>
              </a:rPr>
              <a:t>小端模式</a:t>
            </a:r>
            <a:r>
              <a:rPr lang="en-US" altLang="zh-CN" sz="2400" dirty="0">
                <a:solidFill>
                  <a:schemeClr val="tx1"/>
                </a:solidFill>
              </a:rPr>
              <a:t>&amp;</a:t>
            </a:r>
            <a:r>
              <a:rPr lang="zh-CN" altLang="en-US" sz="2400" dirty="0">
                <a:solidFill>
                  <a:schemeClr val="tx1"/>
                </a:solidFill>
              </a:rPr>
              <a:t>大端模式</a:t>
            </a:r>
            <a:br>
              <a:rPr lang="en-US" altLang="zh-CN" sz="2400" dirty="0"/>
            </a:br>
            <a:r>
              <a:rPr lang="zh-CN" altLang="en-US" sz="2400" dirty="0"/>
              <a:t>小端模式把</a:t>
            </a:r>
            <a:r>
              <a:rPr lang="zh-CN" altLang="en-US" sz="2400" dirty="0">
                <a:solidFill>
                  <a:srgbClr val="C00000"/>
                </a:solidFill>
              </a:rPr>
              <a:t>地址为“</a:t>
            </a:r>
            <a:r>
              <a:rPr lang="en-US" altLang="zh-CN" sz="2400" dirty="0">
                <a:solidFill>
                  <a:srgbClr val="C00000"/>
                </a:solidFill>
              </a:rPr>
              <a:t>X…X000</a:t>
            </a:r>
            <a:r>
              <a:rPr lang="zh-CN" altLang="en-US" sz="2400" dirty="0">
                <a:solidFill>
                  <a:srgbClr val="C00000"/>
                </a:solidFill>
              </a:rPr>
              <a:t>”的字节</a:t>
            </a:r>
            <a:r>
              <a:rPr lang="zh-CN" altLang="en-US" sz="2400" dirty="0"/>
              <a:t>放在整个字的</a:t>
            </a:r>
            <a:r>
              <a:rPr lang="zh-CN" altLang="en-US" sz="2400" dirty="0">
                <a:solidFill>
                  <a:srgbClr val="FF0000"/>
                </a:solidFill>
              </a:rPr>
              <a:t>最低</a:t>
            </a:r>
            <a:r>
              <a:rPr lang="zh-CN" altLang="en-US" sz="2400" dirty="0"/>
              <a:t>有效位置上（低地址存低字节）</a:t>
            </a:r>
            <a:r>
              <a:rPr lang="en-US" altLang="zh-CN" sz="2400" dirty="0"/>
              <a:t>,</a:t>
            </a:r>
            <a:r>
              <a:rPr lang="zh-CN" altLang="en-US" sz="2400" dirty="0"/>
              <a:t>字节序号为：</a:t>
            </a:r>
            <a:endParaRPr lang="en-US" altLang="zh-CN" sz="2400" dirty="0"/>
          </a:p>
          <a:p>
            <a:pPr marL="0" indent="0">
              <a:buNone/>
            </a:pPr>
            <a:br>
              <a:rPr lang="en-US" altLang="zh-CN" dirty="0"/>
            </a:br>
            <a:br>
              <a:rPr lang="en-US" altLang="zh-CN" dirty="0"/>
            </a:br>
            <a:r>
              <a:rPr lang="zh-CN" altLang="en-US" sz="2400" dirty="0"/>
              <a:t>大端模式把</a:t>
            </a:r>
            <a:r>
              <a:rPr lang="zh-CN" altLang="en-US" sz="2400" dirty="0">
                <a:solidFill>
                  <a:srgbClr val="C00000"/>
                </a:solidFill>
              </a:rPr>
              <a:t>地址为“</a:t>
            </a:r>
            <a:r>
              <a:rPr lang="en-US" altLang="zh-CN" sz="2400" dirty="0">
                <a:solidFill>
                  <a:srgbClr val="C00000"/>
                </a:solidFill>
              </a:rPr>
              <a:t>X…X000</a:t>
            </a:r>
            <a:r>
              <a:rPr lang="zh-CN" altLang="en-US" sz="2400" dirty="0">
                <a:solidFill>
                  <a:srgbClr val="C00000"/>
                </a:solidFill>
              </a:rPr>
              <a:t>”的字节</a:t>
            </a:r>
            <a:r>
              <a:rPr lang="zh-CN" altLang="en-US" sz="2400" dirty="0"/>
              <a:t>放在整个字的</a:t>
            </a:r>
            <a:r>
              <a:rPr lang="zh-CN" altLang="en-US" sz="2400" dirty="0">
                <a:solidFill>
                  <a:srgbClr val="FF0000"/>
                </a:solidFill>
              </a:rPr>
              <a:t>最高</a:t>
            </a:r>
            <a:r>
              <a:rPr lang="zh-CN" altLang="en-US" sz="2400" dirty="0"/>
              <a:t>有效位置上（低地址存高字节）</a:t>
            </a:r>
            <a:r>
              <a:rPr lang="en-US" altLang="zh-CN" sz="2400" dirty="0"/>
              <a:t>,</a:t>
            </a:r>
            <a:r>
              <a:rPr lang="zh-CN" altLang="en-US" sz="2400" dirty="0"/>
              <a:t>字节序号为：</a:t>
            </a:r>
            <a:br>
              <a:rPr lang="en-US" altLang="zh-CN" sz="2400" dirty="0"/>
            </a:br>
            <a:r>
              <a:rPr lang="en-US" altLang="zh-CN" dirty="0"/>
              <a:t>                                    </a:t>
            </a:r>
            <a:endParaRPr lang="zh-CN" altLang="en-US" dirty="0"/>
          </a:p>
        </p:txBody>
      </p:sp>
      <p:graphicFrame>
        <p:nvGraphicFramePr>
          <p:cNvPr id="6" name="Group 44"/>
          <p:cNvGraphicFramePr>
            <a:graphicFrameLocks noGrp="1"/>
          </p:cNvGraphicFramePr>
          <p:nvPr>
            <p:extLst>
              <p:ext uri="{D42A27DB-BD31-4B8C-83A1-F6EECF244321}">
                <p14:modId xmlns:p14="http://schemas.microsoft.com/office/powerpoint/2010/main" val="2797110976"/>
              </p:ext>
            </p:extLst>
          </p:nvPr>
        </p:nvGraphicFramePr>
        <p:xfrm>
          <a:off x="4355976" y="2564904"/>
          <a:ext cx="3886200" cy="518160"/>
        </p:xfrm>
        <a:graphic>
          <a:graphicData uri="http://schemas.openxmlformats.org/drawingml/2006/table">
            <a:tbl>
              <a:tblPr/>
              <a:tblGrid>
                <a:gridCol w="485775">
                  <a:extLst>
                    <a:ext uri="{9D8B030D-6E8A-4147-A177-3AD203B41FA5}">
                      <a16:colId xmlns:a16="http://schemas.microsoft.com/office/drawing/2014/main" val="20000"/>
                    </a:ext>
                  </a:extLst>
                </a:gridCol>
                <a:gridCol w="485775">
                  <a:extLst>
                    <a:ext uri="{9D8B030D-6E8A-4147-A177-3AD203B41FA5}">
                      <a16:colId xmlns:a16="http://schemas.microsoft.com/office/drawing/2014/main" val="20001"/>
                    </a:ext>
                  </a:extLst>
                </a:gridCol>
                <a:gridCol w="485775">
                  <a:extLst>
                    <a:ext uri="{9D8B030D-6E8A-4147-A177-3AD203B41FA5}">
                      <a16:colId xmlns:a16="http://schemas.microsoft.com/office/drawing/2014/main" val="20002"/>
                    </a:ext>
                  </a:extLst>
                </a:gridCol>
                <a:gridCol w="485775">
                  <a:extLst>
                    <a:ext uri="{9D8B030D-6E8A-4147-A177-3AD203B41FA5}">
                      <a16:colId xmlns:a16="http://schemas.microsoft.com/office/drawing/2014/main" val="20003"/>
                    </a:ext>
                  </a:extLst>
                </a:gridCol>
                <a:gridCol w="485775">
                  <a:extLst>
                    <a:ext uri="{9D8B030D-6E8A-4147-A177-3AD203B41FA5}">
                      <a16:colId xmlns:a16="http://schemas.microsoft.com/office/drawing/2014/main" val="20004"/>
                    </a:ext>
                  </a:extLst>
                </a:gridCol>
                <a:gridCol w="485775">
                  <a:extLst>
                    <a:ext uri="{9D8B030D-6E8A-4147-A177-3AD203B41FA5}">
                      <a16:colId xmlns:a16="http://schemas.microsoft.com/office/drawing/2014/main" val="20005"/>
                    </a:ext>
                  </a:extLst>
                </a:gridCol>
                <a:gridCol w="485775">
                  <a:extLst>
                    <a:ext uri="{9D8B030D-6E8A-4147-A177-3AD203B41FA5}">
                      <a16:colId xmlns:a16="http://schemas.microsoft.com/office/drawing/2014/main" val="20006"/>
                    </a:ext>
                  </a:extLst>
                </a:gridCol>
                <a:gridCol w="485775">
                  <a:extLst>
                    <a:ext uri="{9D8B030D-6E8A-4147-A177-3AD203B41FA5}">
                      <a16:colId xmlns:a16="http://schemas.microsoft.com/office/drawing/2014/main" val="20007"/>
                    </a:ext>
                  </a:extLst>
                </a:gridCol>
              </a:tblGrid>
              <a:tr h="508000">
                <a:tc>
                  <a:txBody>
                    <a:bodyPr/>
                    <a:lstStyle>
                      <a:lvl1pPr marL="0" algn="l" defTabSz="914400" rtl="0" eaLnBrk="1" latinLnBrk="0" hangingPunct="1">
                        <a:defRPr sz="1800" kern="1200">
                          <a:solidFill>
                            <a:schemeClr val="tx1"/>
                          </a:solidFill>
                          <a:latin typeface="Tahoma"/>
                          <a:ea typeface="SimSun"/>
                        </a:defRPr>
                      </a:lvl1pPr>
                      <a:lvl2pPr marL="457200" algn="l" defTabSz="914400" rtl="0" eaLnBrk="1" latinLnBrk="0" hangingPunct="1">
                        <a:defRPr sz="1800" kern="1200">
                          <a:solidFill>
                            <a:schemeClr val="tx1"/>
                          </a:solidFill>
                          <a:latin typeface="Tahoma"/>
                          <a:ea typeface="SimSun"/>
                        </a:defRPr>
                      </a:lvl2pPr>
                      <a:lvl3pPr marL="914400" algn="l" defTabSz="914400" rtl="0" eaLnBrk="1" latinLnBrk="0" hangingPunct="1">
                        <a:defRPr sz="1800" kern="1200">
                          <a:solidFill>
                            <a:schemeClr val="tx1"/>
                          </a:solidFill>
                          <a:latin typeface="Tahoma"/>
                          <a:ea typeface="SimSun"/>
                        </a:defRPr>
                      </a:lvl3pPr>
                      <a:lvl4pPr marL="1371600" algn="l" defTabSz="914400" rtl="0" eaLnBrk="1" latinLnBrk="0" hangingPunct="1">
                        <a:defRPr sz="1800" kern="1200">
                          <a:solidFill>
                            <a:schemeClr val="tx1"/>
                          </a:solidFill>
                          <a:latin typeface="Tahoma"/>
                          <a:ea typeface="SimSun"/>
                        </a:defRPr>
                      </a:lvl4pPr>
                      <a:lvl5pPr marL="1828800" algn="l" defTabSz="914400" rtl="0" eaLnBrk="1" latinLnBrk="0" hangingPunct="1">
                        <a:defRPr sz="1800" kern="1200">
                          <a:solidFill>
                            <a:schemeClr val="tx1"/>
                          </a:solidFill>
                          <a:latin typeface="Tahoma"/>
                          <a:ea typeface="SimSun"/>
                        </a:defRPr>
                      </a:lvl5pPr>
                      <a:lvl6pPr marL="2286000" algn="l" defTabSz="914400" rtl="0" eaLnBrk="1" latinLnBrk="0" hangingPunct="1">
                        <a:defRPr sz="1800" kern="1200">
                          <a:solidFill>
                            <a:schemeClr val="tx1"/>
                          </a:solidFill>
                          <a:latin typeface="Tahoma"/>
                          <a:ea typeface="SimSun"/>
                        </a:defRPr>
                      </a:lvl6pPr>
                      <a:lvl7pPr marL="2743200" algn="l" defTabSz="914400" rtl="0" eaLnBrk="1" latinLnBrk="0" hangingPunct="1">
                        <a:defRPr sz="1800" kern="1200">
                          <a:solidFill>
                            <a:schemeClr val="tx1"/>
                          </a:solidFill>
                          <a:latin typeface="Tahoma"/>
                          <a:ea typeface="SimSun"/>
                        </a:defRPr>
                      </a:lvl7pPr>
                      <a:lvl8pPr marL="3200400" algn="l" defTabSz="914400" rtl="0" eaLnBrk="1" latinLnBrk="0" hangingPunct="1">
                        <a:defRPr sz="1800" kern="1200">
                          <a:solidFill>
                            <a:schemeClr val="tx1"/>
                          </a:solidFill>
                          <a:latin typeface="Tahoma"/>
                          <a:ea typeface="SimSun"/>
                        </a:defRPr>
                      </a:lvl8pPr>
                      <a:lvl9pPr marL="3657600" algn="l" defTabSz="914400" rtl="0" eaLnBrk="1" latinLnBrk="0" hangingPunct="1">
                        <a:defRPr sz="1800" kern="1200">
                          <a:solidFill>
                            <a:schemeClr val="tx1"/>
                          </a:solidFill>
                          <a:latin typeface="Tahoma"/>
                          <a:ea typeface="SimSun"/>
                        </a:defRPr>
                      </a:lvl9p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SimSun" pitchFamily="2" charset="-122"/>
                        </a:rPr>
                        <a:t>7</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SimSun"/>
                        </a:defRPr>
                      </a:lvl1pPr>
                      <a:lvl2pPr marL="457200" algn="l" defTabSz="914400" rtl="0" eaLnBrk="1" latinLnBrk="0" hangingPunct="1">
                        <a:defRPr sz="1800" kern="1200">
                          <a:solidFill>
                            <a:schemeClr val="tx1"/>
                          </a:solidFill>
                          <a:latin typeface="Tahoma"/>
                          <a:ea typeface="SimSun"/>
                        </a:defRPr>
                      </a:lvl2pPr>
                      <a:lvl3pPr marL="914400" algn="l" defTabSz="914400" rtl="0" eaLnBrk="1" latinLnBrk="0" hangingPunct="1">
                        <a:defRPr sz="1800" kern="1200">
                          <a:solidFill>
                            <a:schemeClr val="tx1"/>
                          </a:solidFill>
                          <a:latin typeface="Tahoma"/>
                          <a:ea typeface="SimSun"/>
                        </a:defRPr>
                      </a:lvl3pPr>
                      <a:lvl4pPr marL="1371600" algn="l" defTabSz="914400" rtl="0" eaLnBrk="1" latinLnBrk="0" hangingPunct="1">
                        <a:defRPr sz="1800" kern="1200">
                          <a:solidFill>
                            <a:schemeClr val="tx1"/>
                          </a:solidFill>
                          <a:latin typeface="Tahoma"/>
                          <a:ea typeface="SimSun"/>
                        </a:defRPr>
                      </a:lvl4pPr>
                      <a:lvl5pPr marL="1828800" algn="l" defTabSz="914400" rtl="0" eaLnBrk="1" latinLnBrk="0" hangingPunct="1">
                        <a:defRPr sz="1800" kern="1200">
                          <a:solidFill>
                            <a:schemeClr val="tx1"/>
                          </a:solidFill>
                          <a:latin typeface="Tahoma"/>
                          <a:ea typeface="SimSun"/>
                        </a:defRPr>
                      </a:lvl5pPr>
                      <a:lvl6pPr marL="2286000" algn="l" defTabSz="914400" rtl="0" eaLnBrk="1" latinLnBrk="0" hangingPunct="1">
                        <a:defRPr sz="1800" kern="1200">
                          <a:solidFill>
                            <a:schemeClr val="tx1"/>
                          </a:solidFill>
                          <a:latin typeface="Tahoma"/>
                          <a:ea typeface="SimSun"/>
                        </a:defRPr>
                      </a:lvl6pPr>
                      <a:lvl7pPr marL="2743200" algn="l" defTabSz="914400" rtl="0" eaLnBrk="1" latinLnBrk="0" hangingPunct="1">
                        <a:defRPr sz="1800" kern="1200">
                          <a:solidFill>
                            <a:schemeClr val="tx1"/>
                          </a:solidFill>
                          <a:latin typeface="Tahoma"/>
                          <a:ea typeface="SimSun"/>
                        </a:defRPr>
                      </a:lvl7pPr>
                      <a:lvl8pPr marL="3200400" algn="l" defTabSz="914400" rtl="0" eaLnBrk="1" latinLnBrk="0" hangingPunct="1">
                        <a:defRPr sz="1800" kern="1200">
                          <a:solidFill>
                            <a:schemeClr val="tx1"/>
                          </a:solidFill>
                          <a:latin typeface="Tahoma"/>
                          <a:ea typeface="SimSun"/>
                        </a:defRPr>
                      </a:lvl8pPr>
                      <a:lvl9pPr marL="3657600" algn="l" defTabSz="914400" rtl="0" eaLnBrk="1" latinLnBrk="0" hangingPunct="1">
                        <a:defRPr sz="1800" kern="1200">
                          <a:solidFill>
                            <a:schemeClr val="tx1"/>
                          </a:solidFill>
                          <a:latin typeface="Tahoma"/>
                          <a:ea typeface="SimSun"/>
                        </a:defRPr>
                      </a:lvl9p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SimSun" pitchFamily="2" charset="-122"/>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SimSun"/>
                        </a:defRPr>
                      </a:lvl1pPr>
                      <a:lvl2pPr marL="457200" algn="l" defTabSz="914400" rtl="0" eaLnBrk="1" latinLnBrk="0" hangingPunct="1">
                        <a:defRPr sz="1800" kern="1200">
                          <a:solidFill>
                            <a:schemeClr val="tx1"/>
                          </a:solidFill>
                          <a:latin typeface="Tahoma"/>
                          <a:ea typeface="SimSun"/>
                        </a:defRPr>
                      </a:lvl2pPr>
                      <a:lvl3pPr marL="914400" algn="l" defTabSz="914400" rtl="0" eaLnBrk="1" latinLnBrk="0" hangingPunct="1">
                        <a:defRPr sz="1800" kern="1200">
                          <a:solidFill>
                            <a:schemeClr val="tx1"/>
                          </a:solidFill>
                          <a:latin typeface="Tahoma"/>
                          <a:ea typeface="SimSun"/>
                        </a:defRPr>
                      </a:lvl3pPr>
                      <a:lvl4pPr marL="1371600" algn="l" defTabSz="914400" rtl="0" eaLnBrk="1" latinLnBrk="0" hangingPunct="1">
                        <a:defRPr sz="1800" kern="1200">
                          <a:solidFill>
                            <a:schemeClr val="tx1"/>
                          </a:solidFill>
                          <a:latin typeface="Tahoma"/>
                          <a:ea typeface="SimSun"/>
                        </a:defRPr>
                      </a:lvl4pPr>
                      <a:lvl5pPr marL="1828800" algn="l" defTabSz="914400" rtl="0" eaLnBrk="1" latinLnBrk="0" hangingPunct="1">
                        <a:defRPr sz="1800" kern="1200">
                          <a:solidFill>
                            <a:schemeClr val="tx1"/>
                          </a:solidFill>
                          <a:latin typeface="Tahoma"/>
                          <a:ea typeface="SimSun"/>
                        </a:defRPr>
                      </a:lvl5pPr>
                      <a:lvl6pPr marL="2286000" algn="l" defTabSz="914400" rtl="0" eaLnBrk="1" latinLnBrk="0" hangingPunct="1">
                        <a:defRPr sz="1800" kern="1200">
                          <a:solidFill>
                            <a:schemeClr val="tx1"/>
                          </a:solidFill>
                          <a:latin typeface="Tahoma"/>
                          <a:ea typeface="SimSun"/>
                        </a:defRPr>
                      </a:lvl6pPr>
                      <a:lvl7pPr marL="2743200" algn="l" defTabSz="914400" rtl="0" eaLnBrk="1" latinLnBrk="0" hangingPunct="1">
                        <a:defRPr sz="1800" kern="1200">
                          <a:solidFill>
                            <a:schemeClr val="tx1"/>
                          </a:solidFill>
                          <a:latin typeface="Tahoma"/>
                          <a:ea typeface="SimSun"/>
                        </a:defRPr>
                      </a:lvl7pPr>
                      <a:lvl8pPr marL="3200400" algn="l" defTabSz="914400" rtl="0" eaLnBrk="1" latinLnBrk="0" hangingPunct="1">
                        <a:defRPr sz="1800" kern="1200">
                          <a:solidFill>
                            <a:schemeClr val="tx1"/>
                          </a:solidFill>
                          <a:latin typeface="Tahoma"/>
                          <a:ea typeface="SimSun"/>
                        </a:defRPr>
                      </a:lvl8pPr>
                      <a:lvl9pPr marL="3657600" algn="l" defTabSz="914400" rtl="0" eaLnBrk="1" latinLnBrk="0" hangingPunct="1">
                        <a:defRPr sz="1800" kern="1200">
                          <a:solidFill>
                            <a:schemeClr val="tx1"/>
                          </a:solidFill>
                          <a:latin typeface="Tahoma"/>
                          <a:ea typeface="SimSun"/>
                        </a:defRPr>
                      </a:lvl9p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SimSun" pitchFamily="2"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SimSun"/>
                        </a:defRPr>
                      </a:lvl1pPr>
                      <a:lvl2pPr marL="457200" algn="l" defTabSz="914400" rtl="0" eaLnBrk="1" latinLnBrk="0" hangingPunct="1">
                        <a:defRPr sz="1800" kern="1200">
                          <a:solidFill>
                            <a:schemeClr val="tx1"/>
                          </a:solidFill>
                          <a:latin typeface="Tahoma"/>
                          <a:ea typeface="SimSun"/>
                        </a:defRPr>
                      </a:lvl2pPr>
                      <a:lvl3pPr marL="914400" algn="l" defTabSz="914400" rtl="0" eaLnBrk="1" latinLnBrk="0" hangingPunct="1">
                        <a:defRPr sz="1800" kern="1200">
                          <a:solidFill>
                            <a:schemeClr val="tx1"/>
                          </a:solidFill>
                          <a:latin typeface="Tahoma"/>
                          <a:ea typeface="SimSun"/>
                        </a:defRPr>
                      </a:lvl3pPr>
                      <a:lvl4pPr marL="1371600" algn="l" defTabSz="914400" rtl="0" eaLnBrk="1" latinLnBrk="0" hangingPunct="1">
                        <a:defRPr sz="1800" kern="1200">
                          <a:solidFill>
                            <a:schemeClr val="tx1"/>
                          </a:solidFill>
                          <a:latin typeface="Tahoma"/>
                          <a:ea typeface="SimSun"/>
                        </a:defRPr>
                      </a:lvl4pPr>
                      <a:lvl5pPr marL="1828800" algn="l" defTabSz="914400" rtl="0" eaLnBrk="1" latinLnBrk="0" hangingPunct="1">
                        <a:defRPr sz="1800" kern="1200">
                          <a:solidFill>
                            <a:schemeClr val="tx1"/>
                          </a:solidFill>
                          <a:latin typeface="Tahoma"/>
                          <a:ea typeface="SimSun"/>
                        </a:defRPr>
                      </a:lvl5pPr>
                      <a:lvl6pPr marL="2286000" algn="l" defTabSz="914400" rtl="0" eaLnBrk="1" latinLnBrk="0" hangingPunct="1">
                        <a:defRPr sz="1800" kern="1200">
                          <a:solidFill>
                            <a:schemeClr val="tx1"/>
                          </a:solidFill>
                          <a:latin typeface="Tahoma"/>
                          <a:ea typeface="SimSun"/>
                        </a:defRPr>
                      </a:lvl6pPr>
                      <a:lvl7pPr marL="2743200" algn="l" defTabSz="914400" rtl="0" eaLnBrk="1" latinLnBrk="0" hangingPunct="1">
                        <a:defRPr sz="1800" kern="1200">
                          <a:solidFill>
                            <a:schemeClr val="tx1"/>
                          </a:solidFill>
                          <a:latin typeface="Tahoma"/>
                          <a:ea typeface="SimSun"/>
                        </a:defRPr>
                      </a:lvl7pPr>
                      <a:lvl8pPr marL="3200400" algn="l" defTabSz="914400" rtl="0" eaLnBrk="1" latinLnBrk="0" hangingPunct="1">
                        <a:defRPr sz="1800" kern="1200">
                          <a:solidFill>
                            <a:schemeClr val="tx1"/>
                          </a:solidFill>
                          <a:latin typeface="Tahoma"/>
                          <a:ea typeface="SimSun"/>
                        </a:defRPr>
                      </a:lvl8pPr>
                      <a:lvl9pPr marL="3657600" algn="l" defTabSz="914400" rtl="0" eaLnBrk="1" latinLnBrk="0" hangingPunct="1">
                        <a:defRPr sz="1800" kern="1200">
                          <a:solidFill>
                            <a:schemeClr val="tx1"/>
                          </a:solidFill>
                          <a:latin typeface="Tahoma"/>
                          <a:ea typeface="SimSun"/>
                        </a:defRPr>
                      </a:lvl9p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SimSun" pitchFamily="2"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SimSun"/>
                        </a:defRPr>
                      </a:lvl1pPr>
                      <a:lvl2pPr marL="457200" algn="l" defTabSz="914400" rtl="0" eaLnBrk="1" latinLnBrk="0" hangingPunct="1">
                        <a:defRPr sz="1800" kern="1200">
                          <a:solidFill>
                            <a:schemeClr val="tx1"/>
                          </a:solidFill>
                          <a:latin typeface="Tahoma"/>
                          <a:ea typeface="SimSun"/>
                        </a:defRPr>
                      </a:lvl2pPr>
                      <a:lvl3pPr marL="914400" algn="l" defTabSz="914400" rtl="0" eaLnBrk="1" latinLnBrk="0" hangingPunct="1">
                        <a:defRPr sz="1800" kern="1200">
                          <a:solidFill>
                            <a:schemeClr val="tx1"/>
                          </a:solidFill>
                          <a:latin typeface="Tahoma"/>
                          <a:ea typeface="SimSun"/>
                        </a:defRPr>
                      </a:lvl3pPr>
                      <a:lvl4pPr marL="1371600" algn="l" defTabSz="914400" rtl="0" eaLnBrk="1" latinLnBrk="0" hangingPunct="1">
                        <a:defRPr sz="1800" kern="1200">
                          <a:solidFill>
                            <a:schemeClr val="tx1"/>
                          </a:solidFill>
                          <a:latin typeface="Tahoma"/>
                          <a:ea typeface="SimSun"/>
                        </a:defRPr>
                      </a:lvl4pPr>
                      <a:lvl5pPr marL="1828800" algn="l" defTabSz="914400" rtl="0" eaLnBrk="1" latinLnBrk="0" hangingPunct="1">
                        <a:defRPr sz="1800" kern="1200">
                          <a:solidFill>
                            <a:schemeClr val="tx1"/>
                          </a:solidFill>
                          <a:latin typeface="Tahoma"/>
                          <a:ea typeface="SimSun"/>
                        </a:defRPr>
                      </a:lvl5pPr>
                      <a:lvl6pPr marL="2286000" algn="l" defTabSz="914400" rtl="0" eaLnBrk="1" latinLnBrk="0" hangingPunct="1">
                        <a:defRPr sz="1800" kern="1200">
                          <a:solidFill>
                            <a:schemeClr val="tx1"/>
                          </a:solidFill>
                          <a:latin typeface="Tahoma"/>
                          <a:ea typeface="SimSun"/>
                        </a:defRPr>
                      </a:lvl6pPr>
                      <a:lvl7pPr marL="2743200" algn="l" defTabSz="914400" rtl="0" eaLnBrk="1" latinLnBrk="0" hangingPunct="1">
                        <a:defRPr sz="1800" kern="1200">
                          <a:solidFill>
                            <a:schemeClr val="tx1"/>
                          </a:solidFill>
                          <a:latin typeface="Tahoma"/>
                          <a:ea typeface="SimSun"/>
                        </a:defRPr>
                      </a:lvl7pPr>
                      <a:lvl8pPr marL="3200400" algn="l" defTabSz="914400" rtl="0" eaLnBrk="1" latinLnBrk="0" hangingPunct="1">
                        <a:defRPr sz="1800" kern="1200">
                          <a:solidFill>
                            <a:schemeClr val="tx1"/>
                          </a:solidFill>
                          <a:latin typeface="Tahoma"/>
                          <a:ea typeface="SimSun"/>
                        </a:defRPr>
                      </a:lvl8pPr>
                      <a:lvl9pPr marL="3657600" algn="l" defTabSz="914400" rtl="0" eaLnBrk="1" latinLnBrk="0" hangingPunct="1">
                        <a:defRPr sz="1800" kern="1200">
                          <a:solidFill>
                            <a:schemeClr val="tx1"/>
                          </a:solidFill>
                          <a:latin typeface="Tahoma"/>
                          <a:ea typeface="SimSun"/>
                        </a:defRPr>
                      </a:lvl9p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SimSun" pitchFamily="2"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SimSun"/>
                        </a:defRPr>
                      </a:lvl1pPr>
                      <a:lvl2pPr marL="457200" algn="l" defTabSz="914400" rtl="0" eaLnBrk="1" latinLnBrk="0" hangingPunct="1">
                        <a:defRPr sz="1800" kern="1200">
                          <a:solidFill>
                            <a:schemeClr val="tx1"/>
                          </a:solidFill>
                          <a:latin typeface="Tahoma"/>
                          <a:ea typeface="SimSun"/>
                        </a:defRPr>
                      </a:lvl2pPr>
                      <a:lvl3pPr marL="914400" algn="l" defTabSz="914400" rtl="0" eaLnBrk="1" latinLnBrk="0" hangingPunct="1">
                        <a:defRPr sz="1800" kern="1200">
                          <a:solidFill>
                            <a:schemeClr val="tx1"/>
                          </a:solidFill>
                          <a:latin typeface="Tahoma"/>
                          <a:ea typeface="SimSun"/>
                        </a:defRPr>
                      </a:lvl3pPr>
                      <a:lvl4pPr marL="1371600" algn="l" defTabSz="914400" rtl="0" eaLnBrk="1" latinLnBrk="0" hangingPunct="1">
                        <a:defRPr sz="1800" kern="1200">
                          <a:solidFill>
                            <a:schemeClr val="tx1"/>
                          </a:solidFill>
                          <a:latin typeface="Tahoma"/>
                          <a:ea typeface="SimSun"/>
                        </a:defRPr>
                      </a:lvl4pPr>
                      <a:lvl5pPr marL="1828800" algn="l" defTabSz="914400" rtl="0" eaLnBrk="1" latinLnBrk="0" hangingPunct="1">
                        <a:defRPr sz="1800" kern="1200">
                          <a:solidFill>
                            <a:schemeClr val="tx1"/>
                          </a:solidFill>
                          <a:latin typeface="Tahoma"/>
                          <a:ea typeface="SimSun"/>
                        </a:defRPr>
                      </a:lvl5pPr>
                      <a:lvl6pPr marL="2286000" algn="l" defTabSz="914400" rtl="0" eaLnBrk="1" latinLnBrk="0" hangingPunct="1">
                        <a:defRPr sz="1800" kern="1200">
                          <a:solidFill>
                            <a:schemeClr val="tx1"/>
                          </a:solidFill>
                          <a:latin typeface="Tahoma"/>
                          <a:ea typeface="SimSun"/>
                        </a:defRPr>
                      </a:lvl6pPr>
                      <a:lvl7pPr marL="2743200" algn="l" defTabSz="914400" rtl="0" eaLnBrk="1" latinLnBrk="0" hangingPunct="1">
                        <a:defRPr sz="1800" kern="1200">
                          <a:solidFill>
                            <a:schemeClr val="tx1"/>
                          </a:solidFill>
                          <a:latin typeface="Tahoma"/>
                          <a:ea typeface="SimSun"/>
                        </a:defRPr>
                      </a:lvl7pPr>
                      <a:lvl8pPr marL="3200400" algn="l" defTabSz="914400" rtl="0" eaLnBrk="1" latinLnBrk="0" hangingPunct="1">
                        <a:defRPr sz="1800" kern="1200">
                          <a:solidFill>
                            <a:schemeClr val="tx1"/>
                          </a:solidFill>
                          <a:latin typeface="Tahoma"/>
                          <a:ea typeface="SimSun"/>
                        </a:defRPr>
                      </a:lvl8pPr>
                      <a:lvl9pPr marL="3657600" algn="l" defTabSz="914400" rtl="0" eaLnBrk="1" latinLnBrk="0" hangingPunct="1">
                        <a:defRPr sz="1800" kern="1200">
                          <a:solidFill>
                            <a:schemeClr val="tx1"/>
                          </a:solidFill>
                          <a:latin typeface="Tahoma"/>
                          <a:ea typeface="SimSun"/>
                        </a:defRPr>
                      </a:lvl9p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SimSun" pitchFamily="2"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SimSun"/>
                        </a:defRPr>
                      </a:lvl1pPr>
                      <a:lvl2pPr marL="457200" algn="l" defTabSz="914400" rtl="0" eaLnBrk="1" latinLnBrk="0" hangingPunct="1">
                        <a:defRPr sz="1800" kern="1200">
                          <a:solidFill>
                            <a:schemeClr val="tx1"/>
                          </a:solidFill>
                          <a:latin typeface="Tahoma"/>
                          <a:ea typeface="SimSun"/>
                        </a:defRPr>
                      </a:lvl2pPr>
                      <a:lvl3pPr marL="914400" algn="l" defTabSz="914400" rtl="0" eaLnBrk="1" latinLnBrk="0" hangingPunct="1">
                        <a:defRPr sz="1800" kern="1200">
                          <a:solidFill>
                            <a:schemeClr val="tx1"/>
                          </a:solidFill>
                          <a:latin typeface="Tahoma"/>
                          <a:ea typeface="SimSun"/>
                        </a:defRPr>
                      </a:lvl3pPr>
                      <a:lvl4pPr marL="1371600" algn="l" defTabSz="914400" rtl="0" eaLnBrk="1" latinLnBrk="0" hangingPunct="1">
                        <a:defRPr sz="1800" kern="1200">
                          <a:solidFill>
                            <a:schemeClr val="tx1"/>
                          </a:solidFill>
                          <a:latin typeface="Tahoma"/>
                          <a:ea typeface="SimSun"/>
                        </a:defRPr>
                      </a:lvl4pPr>
                      <a:lvl5pPr marL="1828800" algn="l" defTabSz="914400" rtl="0" eaLnBrk="1" latinLnBrk="0" hangingPunct="1">
                        <a:defRPr sz="1800" kern="1200">
                          <a:solidFill>
                            <a:schemeClr val="tx1"/>
                          </a:solidFill>
                          <a:latin typeface="Tahoma"/>
                          <a:ea typeface="SimSun"/>
                        </a:defRPr>
                      </a:lvl5pPr>
                      <a:lvl6pPr marL="2286000" algn="l" defTabSz="914400" rtl="0" eaLnBrk="1" latinLnBrk="0" hangingPunct="1">
                        <a:defRPr sz="1800" kern="1200">
                          <a:solidFill>
                            <a:schemeClr val="tx1"/>
                          </a:solidFill>
                          <a:latin typeface="Tahoma"/>
                          <a:ea typeface="SimSun"/>
                        </a:defRPr>
                      </a:lvl6pPr>
                      <a:lvl7pPr marL="2743200" algn="l" defTabSz="914400" rtl="0" eaLnBrk="1" latinLnBrk="0" hangingPunct="1">
                        <a:defRPr sz="1800" kern="1200">
                          <a:solidFill>
                            <a:schemeClr val="tx1"/>
                          </a:solidFill>
                          <a:latin typeface="Tahoma"/>
                          <a:ea typeface="SimSun"/>
                        </a:defRPr>
                      </a:lvl7pPr>
                      <a:lvl8pPr marL="3200400" algn="l" defTabSz="914400" rtl="0" eaLnBrk="1" latinLnBrk="0" hangingPunct="1">
                        <a:defRPr sz="1800" kern="1200">
                          <a:solidFill>
                            <a:schemeClr val="tx1"/>
                          </a:solidFill>
                          <a:latin typeface="Tahoma"/>
                          <a:ea typeface="SimSun"/>
                        </a:defRPr>
                      </a:lvl8pPr>
                      <a:lvl9pPr marL="3657600" algn="l" defTabSz="914400" rtl="0" eaLnBrk="1" latinLnBrk="0" hangingPunct="1">
                        <a:defRPr sz="1800" kern="1200">
                          <a:solidFill>
                            <a:schemeClr val="tx1"/>
                          </a:solidFill>
                          <a:latin typeface="Tahoma"/>
                          <a:ea typeface="SimSun"/>
                        </a:defRPr>
                      </a:lvl9p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SimSun"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SimSun"/>
                        </a:defRPr>
                      </a:lvl1pPr>
                      <a:lvl2pPr marL="457200" algn="l" defTabSz="914400" rtl="0" eaLnBrk="1" latinLnBrk="0" hangingPunct="1">
                        <a:defRPr sz="1800" kern="1200">
                          <a:solidFill>
                            <a:schemeClr val="tx1"/>
                          </a:solidFill>
                          <a:latin typeface="Tahoma"/>
                          <a:ea typeface="SimSun"/>
                        </a:defRPr>
                      </a:lvl2pPr>
                      <a:lvl3pPr marL="914400" algn="l" defTabSz="914400" rtl="0" eaLnBrk="1" latinLnBrk="0" hangingPunct="1">
                        <a:defRPr sz="1800" kern="1200">
                          <a:solidFill>
                            <a:schemeClr val="tx1"/>
                          </a:solidFill>
                          <a:latin typeface="Tahoma"/>
                          <a:ea typeface="SimSun"/>
                        </a:defRPr>
                      </a:lvl3pPr>
                      <a:lvl4pPr marL="1371600" algn="l" defTabSz="914400" rtl="0" eaLnBrk="1" latinLnBrk="0" hangingPunct="1">
                        <a:defRPr sz="1800" kern="1200">
                          <a:solidFill>
                            <a:schemeClr val="tx1"/>
                          </a:solidFill>
                          <a:latin typeface="Tahoma"/>
                          <a:ea typeface="SimSun"/>
                        </a:defRPr>
                      </a:lvl4pPr>
                      <a:lvl5pPr marL="1828800" algn="l" defTabSz="914400" rtl="0" eaLnBrk="1" latinLnBrk="0" hangingPunct="1">
                        <a:defRPr sz="1800" kern="1200">
                          <a:solidFill>
                            <a:schemeClr val="tx1"/>
                          </a:solidFill>
                          <a:latin typeface="Tahoma"/>
                          <a:ea typeface="SimSun"/>
                        </a:defRPr>
                      </a:lvl5pPr>
                      <a:lvl6pPr marL="2286000" algn="l" defTabSz="914400" rtl="0" eaLnBrk="1" latinLnBrk="0" hangingPunct="1">
                        <a:defRPr sz="1800" kern="1200">
                          <a:solidFill>
                            <a:schemeClr val="tx1"/>
                          </a:solidFill>
                          <a:latin typeface="Tahoma"/>
                          <a:ea typeface="SimSun"/>
                        </a:defRPr>
                      </a:lvl6pPr>
                      <a:lvl7pPr marL="2743200" algn="l" defTabSz="914400" rtl="0" eaLnBrk="1" latinLnBrk="0" hangingPunct="1">
                        <a:defRPr sz="1800" kern="1200">
                          <a:solidFill>
                            <a:schemeClr val="tx1"/>
                          </a:solidFill>
                          <a:latin typeface="Tahoma"/>
                          <a:ea typeface="SimSun"/>
                        </a:defRPr>
                      </a:lvl7pPr>
                      <a:lvl8pPr marL="3200400" algn="l" defTabSz="914400" rtl="0" eaLnBrk="1" latinLnBrk="0" hangingPunct="1">
                        <a:defRPr sz="1800" kern="1200">
                          <a:solidFill>
                            <a:schemeClr val="tx1"/>
                          </a:solidFill>
                          <a:latin typeface="Tahoma"/>
                          <a:ea typeface="SimSun"/>
                        </a:defRPr>
                      </a:lvl8pPr>
                      <a:lvl9pPr marL="3657600" algn="l" defTabSz="914400" rtl="0" eaLnBrk="1" latinLnBrk="0" hangingPunct="1">
                        <a:defRPr sz="1800" kern="1200">
                          <a:solidFill>
                            <a:schemeClr val="tx1"/>
                          </a:solidFill>
                          <a:latin typeface="Tahoma"/>
                          <a:ea typeface="SimSun"/>
                        </a:defRPr>
                      </a:lvl9p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SimSun" pitchFamily="2" charset="-122"/>
                        </a:rPr>
                        <a:t>0</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 name="Group 45"/>
          <p:cNvGraphicFramePr>
            <a:graphicFrameLocks noGrp="1"/>
          </p:cNvGraphicFramePr>
          <p:nvPr>
            <p:extLst>
              <p:ext uri="{D42A27DB-BD31-4B8C-83A1-F6EECF244321}">
                <p14:modId xmlns:p14="http://schemas.microsoft.com/office/powerpoint/2010/main" val="1879775168"/>
              </p:ext>
            </p:extLst>
          </p:nvPr>
        </p:nvGraphicFramePr>
        <p:xfrm>
          <a:off x="4355976" y="4581128"/>
          <a:ext cx="3886200" cy="518160"/>
        </p:xfrm>
        <a:graphic>
          <a:graphicData uri="http://schemas.openxmlformats.org/drawingml/2006/table">
            <a:tbl>
              <a:tblPr/>
              <a:tblGrid>
                <a:gridCol w="485775">
                  <a:extLst>
                    <a:ext uri="{9D8B030D-6E8A-4147-A177-3AD203B41FA5}">
                      <a16:colId xmlns:a16="http://schemas.microsoft.com/office/drawing/2014/main" val="20000"/>
                    </a:ext>
                  </a:extLst>
                </a:gridCol>
                <a:gridCol w="485775">
                  <a:extLst>
                    <a:ext uri="{9D8B030D-6E8A-4147-A177-3AD203B41FA5}">
                      <a16:colId xmlns:a16="http://schemas.microsoft.com/office/drawing/2014/main" val="20001"/>
                    </a:ext>
                  </a:extLst>
                </a:gridCol>
                <a:gridCol w="485775">
                  <a:extLst>
                    <a:ext uri="{9D8B030D-6E8A-4147-A177-3AD203B41FA5}">
                      <a16:colId xmlns:a16="http://schemas.microsoft.com/office/drawing/2014/main" val="20002"/>
                    </a:ext>
                  </a:extLst>
                </a:gridCol>
                <a:gridCol w="485775">
                  <a:extLst>
                    <a:ext uri="{9D8B030D-6E8A-4147-A177-3AD203B41FA5}">
                      <a16:colId xmlns:a16="http://schemas.microsoft.com/office/drawing/2014/main" val="20003"/>
                    </a:ext>
                  </a:extLst>
                </a:gridCol>
                <a:gridCol w="485775">
                  <a:extLst>
                    <a:ext uri="{9D8B030D-6E8A-4147-A177-3AD203B41FA5}">
                      <a16:colId xmlns:a16="http://schemas.microsoft.com/office/drawing/2014/main" val="20004"/>
                    </a:ext>
                  </a:extLst>
                </a:gridCol>
                <a:gridCol w="485775">
                  <a:extLst>
                    <a:ext uri="{9D8B030D-6E8A-4147-A177-3AD203B41FA5}">
                      <a16:colId xmlns:a16="http://schemas.microsoft.com/office/drawing/2014/main" val="20005"/>
                    </a:ext>
                  </a:extLst>
                </a:gridCol>
                <a:gridCol w="485775">
                  <a:extLst>
                    <a:ext uri="{9D8B030D-6E8A-4147-A177-3AD203B41FA5}">
                      <a16:colId xmlns:a16="http://schemas.microsoft.com/office/drawing/2014/main" val="20006"/>
                    </a:ext>
                  </a:extLst>
                </a:gridCol>
                <a:gridCol w="485775">
                  <a:extLst>
                    <a:ext uri="{9D8B030D-6E8A-4147-A177-3AD203B41FA5}">
                      <a16:colId xmlns:a16="http://schemas.microsoft.com/office/drawing/2014/main" val="20007"/>
                    </a:ext>
                  </a:extLst>
                </a:gridCol>
              </a:tblGrid>
              <a:tr h="508000">
                <a:tc>
                  <a:txBody>
                    <a:body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SimSun"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SimSun"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SimSun"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SimSun"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SimSun"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SimSun"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SimSun"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SimSun"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 name="灯片编号占位符 7"/>
          <p:cNvSpPr>
            <a:spLocks noGrp="1"/>
          </p:cNvSpPr>
          <p:nvPr>
            <p:ph type="sldNum" sz="quarter" idx="10"/>
          </p:nvPr>
        </p:nvSpPr>
        <p:spPr/>
        <p:txBody>
          <a:bodyPr/>
          <a:lstStyle/>
          <a:p>
            <a:pPr>
              <a:defRPr/>
            </a:pPr>
            <a:fld id="{16FB8BBF-24BB-42C6-9019-0A2DE3877C3C}" type="slidenum">
              <a:rPr lang="zh-CN" altLang="en-US" smtClean="0"/>
              <a:pPr>
                <a:defRPr/>
              </a:pPr>
              <a:t>16</a:t>
            </a:fld>
            <a:endParaRPr lang="zh-CN" altLang="en-US" dirty="0"/>
          </a:p>
        </p:txBody>
      </p:sp>
    </p:spTree>
    <p:extLst>
      <p:ext uri="{BB962C8B-B14F-4D97-AF65-F5344CB8AC3E}">
        <p14:creationId xmlns:p14="http://schemas.microsoft.com/office/powerpoint/2010/main" val="1437955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711200" y="114300"/>
            <a:ext cx="7048500" cy="479747"/>
          </a:xfrm>
        </p:spPr>
        <p:txBody>
          <a:bodyPr/>
          <a:lstStyle/>
          <a:p>
            <a:pPr algn="ctr"/>
            <a:r>
              <a:rPr lang="zh-CN" altLang="en-US" dirty="0">
                <a:ea typeface="宋体" panose="02010600030101010101" pitchFamily="2" charset="-122"/>
              </a:rPr>
              <a:t>大端方式与小端方式的比较</a:t>
            </a:r>
            <a:r>
              <a:rPr lang="en-US" altLang="zh-CN" dirty="0">
                <a:ea typeface="宋体" panose="02010600030101010101" pitchFamily="2" charset="-122"/>
              </a:rPr>
              <a:t> </a:t>
            </a:r>
            <a:endParaRPr lang="en-US" altLang="zh-CN" sz="2000" dirty="0">
              <a:ea typeface="宋体" panose="02010600030101010101" pitchFamily="2" charset="-122"/>
            </a:endParaRPr>
          </a:p>
        </p:txBody>
      </p:sp>
      <p:sp>
        <p:nvSpPr>
          <p:cNvPr id="427011" name="Text Box 3"/>
          <p:cNvSpPr txBox="1">
            <a:spLocks noChangeArrowheads="1"/>
          </p:cNvSpPr>
          <p:nvPr/>
        </p:nvSpPr>
        <p:spPr bwMode="auto">
          <a:xfrm>
            <a:off x="188913" y="868363"/>
            <a:ext cx="88058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dirty="0">
                <a:latin typeface="Arial" panose="020B0604020202020204" pitchFamily="34" charset="0"/>
              </a:rPr>
              <a:t>例</a:t>
            </a:r>
            <a:r>
              <a:rPr lang="en-US" altLang="zh-CN" sz="2200" dirty="0">
                <a:latin typeface="Arial" panose="020B0604020202020204" pitchFamily="34" charset="0"/>
              </a:rPr>
              <a:t>1:  </a:t>
            </a:r>
            <a:r>
              <a:rPr lang="zh-CN" altLang="en-US" sz="2200" dirty="0">
                <a:latin typeface="Arial" panose="020B0604020202020204" pitchFamily="34" charset="0"/>
              </a:rPr>
              <a:t>将一个</a:t>
            </a:r>
            <a:r>
              <a:rPr lang="en-US" altLang="zh-CN" sz="2200" dirty="0">
                <a:latin typeface="Arial" panose="020B0604020202020204" pitchFamily="34" charset="0"/>
              </a:rPr>
              <a:t>16</a:t>
            </a:r>
            <a:r>
              <a:rPr lang="zh-CN" altLang="en-US" sz="2200" dirty="0">
                <a:latin typeface="Arial" panose="020B0604020202020204" pitchFamily="34" charset="0"/>
              </a:rPr>
              <a:t>位的十六进制数</a:t>
            </a:r>
            <a:r>
              <a:rPr lang="en-US" altLang="zh-CN" sz="2200" dirty="0">
                <a:latin typeface="Arial" panose="020B0604020202020204" pitchFamily="34" charset="0"/>
              </a:rPr>
              <a:t>ABCDH </a:t>
            </a:r>
            <a:r>
              <a:rPr lang="zh-CN" altLang="en-US" sz="2200" dirty="0">
                <a:latin typeface="Arial" panose="020B0604020202020204" pitchFamily="34" charset="0"/>
              </a:rPr>
              <a:t>存储在</a:t>
            </a:r>
            <a:r>
              <a:rPr lang="en-US" altLang="zh-CN" sz="2200" dirty="0">
                <a:latin typeface="Arial" panose="020B0604020202020204" pitchFamily="34" charset="0"/>
              </a:rPr>
              <a:t>1000</a:t>
            </a:r>
            <a:r>
              <a:rPr lang="zh-CN" altLang="en-US" sz="2200" dirty="0">
                <a:latin typeface="Arial" panose="020B0604020202020204" pitchFamily="34" charset="0"/>
              </a:rPr>
              <a:t>地址单元</a:t>
            </a:r>
          </a:p>
        </p:txBody>
      </p:sp>
      <p:sp>
        <p:nvSpPr>
          <p:cNvPr id="427013" name="Text Box 5"/>
          <p:cNvSpPr txBox="1">
            <a:spLocks noChangeArrowheads="1"/>
          </p:cNvSpPr>
          <p:nvPr/>
        </p:nvSpPr>
        <p:spPr bwMode="auto">
          <a:xfrm>
            <a:off x="257175" y="3170238"/>
            <a:ext cx="8586788"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dirty="0">
                <a:latin typeface="Arial" panose="020B0604020202020204" pitchFamily="34" charset="0"/>
              </a:rPr>
              <a:t>例</a:t>
            </a:r>
            <a:r>
              <a:rPr lang="en-US" altLang="zh-CN" sz="2200" dirty="0">
                <a:latin typeface="Arial" panose="020B0604020202020204" pitchFamily="34" charset="0"/>
              </a:rPr>
              <a:t>2: </a:t>
            </a:r>
            <a:r>
              <a:rPr lang="zh-CN" altLang="en-US" sz="2200" dirty="0">
                <a:latin typeface="Arial" panose="020B0604020202020204" pitchFamily="34" charset="0"/>
              </a:rPr>
              <a:t>将一个</a:t>
            </a:r>
            <a:r>
              <a:rPr lang="en-US" altLang="zh-CN" sz="2200" dirty="0">
                <a:latin typeface="Arial" panose="020B0604020202020204" pitchFamily="34" charset="0"/>
              </a:rPr>
              <a:t>32</a:t>
            </a:r>
            <a:r>
              <a:rPr lang="zh-CN" altLang="en-US" sz="2200" dirty="0">
                <a:latin typeface="Arial" panose="020B0604020202020204" pitchFamily="34" charset="0"/>
              </a:rPr>
              <a:t>位的十六进制数</a:t>
            </a:r>
            <a:r>
              <a:rPr lang="en-US" altLang="zh-CN" sz="2200" dirty="0">
                <a:latin typeface="Arial" panose="020B0604020202020204" pitchFamily="34" charset="0"/>
              </a:rPr>
              <a:t>00ABCDEFH </a:t>
            </a:r>
            <a:r>
              <a:rPr lang="zh-CN" altLang="en-US" sz="2200" dirty="0">
                <a:latin typeface="Arial" panose="020B0604020202020204" pitchFamily="34" charset="0"/>
              </a:rPr>
              <a:t>存储在</a:t>
            </a:r>
            <a:r>
              <a:rPr lang="en-US" altLang="zh-CN" sz="2200" dirty="0">
                <a:latin typeface="Arial" panose="020B0604020202020204" pitchFamily="34" charset="0"/>
              </a:rPr>
              <a:t>1000</a:t>
            </a:r>
            <a:r>
              <a:rPr lang="zh-CN" altLang="en-US" sz="2200" dirty="0">
                <a:latin typeface="Arial" panose="020B0604020202020204" pitchFamily="34" charset="0"/>
              </a:rPr>
              <a:t>地址单元</a:t>
            </a:r>
            <a:endParaRPr lang="en-US" altLang="zh-CN" sz="2200" dirty="0">
              <a:latin typeface="Arial" panose="020B0604020202020204" pitchFamily="34" charset="0"/>
            </a:endParaRPr>
          </a:p>
        </p:txBody>
      </p:sp>
      <p:grpSp>
        <p:nvGrpSpPr>
          <p:cNvPr id="2" name="Group 6"/>
          <p:cNvGrpSpPr>
            <a:grpSpLocks/>
          </p:cNvGrpSpPr>
          <p:nvPr/>
        </p:nvGrpSpPr>
        <p:grpSpPr bwMode="auto">
          <a:xfrm>
            <a:off x="1736725" y="2165350"/>
            <a:ext cx="3716338" cy="701675"/>
            <a:chOff x="1094" y="1464"/>
            <a:chExt cx="2341" cy="442"/>
          </a:xfrm>
        </p:grpSpPr>
        <p:sp>
          <p:nvSpPr>
            <p:cNvPr id="64534" name="Text Box 7"/>
            <p:cNvSpPr txBox="1">
              <a:spLocks noChangeArrowheads="1"/>
            </p:cNvSpPr>
            <p:nvPr/>
          </p:nvSpPr>
          <p:spPr bwMode="auto">
            <a:xfrm>
              <a:off x="1094" y="1554"/>
              <a:ext cx="8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dirty="0">
                  <a:latin typeface="Arial" panose="020B0604020202020204" pitchFamily="34" charset="0"/>
                </a:rPr>
                <a:t>小端方式</a:t>
              </a:r>
              <a:r>
                <a:rPr lang="en-US" altLang="zh-CN" sz="2200" dirty="0">
                  <a:latin typeface="Arial" panose="020B0604020202020204" pitchFamily="34" charset="0"/>
                </a:rPr>
                <a:t>:</a:t>
              </a:r>
            </a:p>
          </p:txBody>
        </p:sp>
        <p:sp>
          <p:nvSpPr>
            <p:cNvPr id="64535" name="Line 8"/>
            <p:cNvSpPr>
              <a:spLocks noChangeShapeType="1"/>
            </p:cNvSpPr>
            <p:nvPr/>
          </p:nvSpPr>
          <p:spPr bwMode="auto">
            <a:xfrm>
              <a:off x="2679" y="1689"/>
              <a:ext cx="2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6" name="Text Box 9"/>
            <p:cNvSpPr txBox="1">
              <a:spLocks noChangeArrowheads="1"/>
            </p:cNvSpPr>
            <p:nvPr/>
          </p:nvSpPr>
          <p:spPr bwMode="auto">
            <a:xfrm>
              <a:off x="3062" y="1464"/>
              <a:ext cx="37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latin typeface="Arial" panose="020B0604020202020204" pitchFamily="34" charset="0"/>
                </a:rPr>
                <a:t>CD</a:t>
              </a:r>
            </a:p>
            <a:p>
              <a:pPr>
                <a:lnSpc>
                  <a:spcPct val="90000"/>
                </a:lnSpc>
              </a:pPr>
              <a:r>
                <a:rPr lang="en-US" altLang="zh-CN" sz="2200" dirty="0">
                  <a:latin typeface="Arial" panose="020B0604020202020204" pitchFamily="34" charset="0"/>
                </a:rPr>
                <a:t>AB</a:t>
              </a:r>
            </a:p>
          </p:txBody>
        </p:sp>
      </p:grpSp>
      <p:sp>
        <p:nvSpPr>
          <p:cNvPr id="427018" name="Text Box 10"/>
          <p:cNvSpPr txBox="1">
            <a:spLocks noChangeArrowheads="1"/>
          </p:cNvSpPr>
          <p:nvPr/>
        </p:nvSpPr>
        <p:spPr bwMode="auto">
          <a:xfrm>
            <a:off x="5553075" y="2185988"/>
            <a:ext cx="8064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dirty="0">
                <a:solidFill>
                  <a:schemeClr val="accent2"/>
                </a:solidFill>
                <a:latin typeface="Arial" panose="020B0604020202020204" pitchFamily="34" charset="0"/>
              </a:rPr>
              <a:t>100</a:t>
            </a:r>
            <a:r>
              <a:rPr lang="en-US" altLang="zh-CN" sz="2200" dirty="0">
                <a:solidFill>
                  <a:schemeClr val="accent2"/>
                </a:solidFill>
                <a:latin typeface="Arial" panose="020B0604020202020204" pitchFamily="34" charset="0"/>
              </a:rPr>
              <a:t>0</a:t>
            </a:r>
            <a:endParaRPr lang="zh-CN" altLang="en-US" sz="2200" dirty="0">
              <a:solidFill>
                <a:schemeClr val="accent2"/>
              </a:solidFill>
              <a:latin typeface="Arial" panose="020B0604020202020204" pitchFamily="34" charset="0"/>
            </a:endParaRPr>
          </a:p>
          <a:p>
            <a:pPr>
              <a:lnSpc>
                <a:spcPct val="90000"/>
              </a:lnSpc>
            </a:pPr>
            <a:r>
              <a:rPr lang="zh-CN" altLang="en-US" sz="2200" dirty="0">
                <a:solidFill>
                  <a:schemeClr val="accent2"/>
                </a:solidFill>
                <a:latin typeface="Arial" panose="020B0604020202020204" pitchFamily="34" charset="0"/>
              </a:rPr>
              <a:t>100</a:t>
            </a:r>
            <a:r>
              <a:rPr lang="en-US" altLang="zh-CN" sz="2200" dirty="0">
                <a:solidFill>
                  <a:schemeClr val="accent2"/>
                </a:solidFill>
                <a:latin typeface="Arial" panose="020B0604020202020204" pitchFamily="34" charset="0"/>
              </a:rPr>
              <a:t>1</a:t>
            </a:r>
            <a:endParaRPr lang="zh-CN" altLang="en-US" sz="2200" dirty="0">
              <a:solidFill>
                <a:schemeClr val="accent2"/>
              </a:solidFill>
              <a:latin typeface="Arial" panose="020B0604020202020204" pitchFamily="34" charset="0"/>
            </a:endParaRPr>
          </a:p>
        </p:txBody>
      </p:sp>
      <p:grpSp>
        <p:nvGrpSpPr>
          <p:cNvPr id="3" name="Group 11"/>
          <p:cNvGrpSpPr>
            <a:grpSpLocks/>
          </p:cNvGrpSpPr>
          <p:nvPr/>
        </p:nvGrpSpPr>
        <p:grpSpPr bwMode="auto">
          <a:xfrm>
            <a:off x="1736725" y="1471613"/>
            <a:ext cx="3716338" cy="701675"/>
            <a:chOff x="1094" y="963"/>
            <a:chExt cx="2341" cy="442"/>
          </a:xfrm>
        </p:grpSpPr>
        <p:sp>
          <p:nvSpPr>
            <p:cNvPr id="64531" name="Text Box 12"/>
            <p:cNvSpPr txBox="1">
              <a:spLocks noChangeArrowheads="1"/>
            </p:cNvSpPr>
            <p:nvPr/>
          </p:nvSpPr>
          <p:spPr bwMode="auto">
            <a:xfrm>
              <a:off x="1094" y="1017"/>
              <a:ext cx="9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dirty="0">
                  <a:latin typeface="Arial" panose="020B0604020202020204" pitchFamily="34" charset="0"/>
                </a:rPr>
                <a:t>大端方式</a:t>
              </a:r>
              <a:r>
                <a:rPr lang="en-US" altLang="zh-CN" sz="2200" dirty="0">
                  <a:latin typeface="Arial" panose="020B0604020202020204" pitchFamily="34" charset="0"/>
                </a:rPr>
                <a:t>:</a:t>
              </a:r>
              <a:r>
                <a:rPr lang="en-US" altLang="zh-CN" sz="2000" dirty="0">
                  <a:latin typeface="Arial" panose="020B0604020202020204" pitchFamily="34" charset="0"/>
                </a:rPr>
                <a:t>  </a:t>
              </a:r>
            </a:p>
          </p:txBody>
        </p:sp>
        <p:sp>
          <p:nvSpPr>
            <p:cNvPr id="64532" name="Line 13"/>
            <p:cNvSpPr>
              <a:spLocks noChangeShapeType="1"/>
            </p:cNvSpPr>
            <p:nvPr/>
          </p:nvSpPr>
          <p:spPr bwMode="auto">
            <a:xfrm>
              <a:off x="2697" y="1153"/>
              <a:ext cx="2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3" name="Text Box 14"/>
            <p:cNvSpPr txBox="1">
              <a:spLocks noChangeArrowheads="1"/>
            </p:cNvSpPr>
            <p:nvPr/>
          </p:nvSpPr>
          <p:spPr bwMode="auto">
            <a:xfrm>
              <a:off x="3062" y="963"/>
              <a:ext cx="37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latin typeface="Arial" panose="020B0604020202020204" pitchFamily="34" charset="0"/>
                </a:rPr>
                <a:t>AB</a:t>
              </a:r>
            </a:p>
            <a:p>
              <a:pPr>
                <a:lnSpc>
                  <a:spcPct val="90000"/>
                </a:lnSpc>
              </a:pPr>
              <a:r>
                <a:rPr lang="en-US" altLang="zh-CN" sz="2200" dirty="0">
                  <a:latin typeface="Arial" panose="020B0604020202020204" pitchFamily="34" charset="0"/>
                </a:rPr>
                <a:t>CD</a:t>
              </a:r>
            </a:p>
          </p:txBody>
        </p:sp>
      </p:grpSp>
      <p:sp>
        <p:nvSpPr>
          <p:cNvPr id="427023" name="Rectangle 15"/>
          <p:cNvSpPr>
            <a:spLocks noChangeArrowheads="1"/>
          </p:cNvSpPr>
          <p:nvPr/>
        </p:nvSpPr>
        <p:spPr bwMode="auto">
          <a:xfrm>
            <a:off x="5510213" y="1463675"/>
            <a:ext cx="8064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dirty="0">
                <a:solidFill>
                  <a:schemeClr val="accent2"/>
                </a:solidFill>
                <a:latin typeface="Arial" panose="020B0604020202020204" pitchFamily="34" charset="0"/>
              </a:rPr>
              <a:t>100</a:t>
            </a:r>
            <a:r>
              <a:rPr lang="en-US" altLang="zh-CN" sz="2200" dirty="0">
                <a:solidFill>
                  <a:schemeClr val="accent2"/>
                </a:solidFill>
                <a:latin typeface="Arial" panose="020B0604020202020204" pitchFamily="34" charset="0"/>
              </a:rPr>
              <a:t>0</a:t>
            </a:r>
            <a:endParaRPr lang="zh-CN" altLang="en-US" sz="2200" dirty="0">
              <a:solidFill>
                <a:schemeClr val="accent2"/>
              </a:solidFill>
              <a:latin typeface="Arial" panose="020B0604020202020204" pitchFamily="34" charset="0"/>
            </a:endParaRPr>
          </a:p>
          <a:p>
            <a:pPr>
              <a:lnSpc>
                <a:spcPct val="90000"/>
              </a:lnSpc>
            </a:pPr>
            <a:r>
              <a:rPr lang="zh-CN" altLang="en-US" sz="2200" dirty="0">
                <a:solidFill>
                  <a:schemeClr val="accent2"/>
                </a:solidFill>
                <a:latin typeface="Arial" panose="020B0604020202020204" pitchFamily="34" charset="0"/>
              </a:rPr>
              <a:t>100</a:t>
            </a:r>
            <a:r>
              <a:rPr lang="en-US" altLang="zh-CN" sz="2200" dirty="0">
                <a:solidFill>
                  <a:schemeClr val="accent2"/>
                </a:solidFill>
                <a:latin typeface="Arial" panose="020B0604020202020204" pitchFamily="34" charset="0"/>
              </a:rPr>
              <a:t>1</a:t>
            </a:r>
            <a:endParaRPr lang="zh-CN" altLang="en-US" sz="2200" dirty="0">
              <a:solidFill>
                <a:schemeClr val="accent2"/>
              </a:solidFill>
              <a:latin typeface="Arial" panose="020B0604020202020204" pitchFamily="34" charset="0"/>
            </a:endParaRPr>
          </a:p>
        </p:txBody>
      </p:sp>
      <p:sp>
        <p:nvSpPr>
          <p:cNvPr id="427024" name="Rectangle 16"/>
          <p:cNvSpPr>
            <a:spLocks noChangeArrowheads="1"/>
          </p:cNvSpPr>
          <p:nvPr/>
        </p:nvSpPr>
        <p:spPr bwMode="auto">
          <a:xfrm>
            <a:off x="5507038" y="3645024"/>
            <a:ext cx="806450"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a:solidFill>
                  <a:schemeClr val="accent2"/>
                </a:solidFill>
                <a:latin typeface="Arial" panose="020B0604020202020204" pitchFamily="34" charset="0"/>
              </a:rPr>
              <a:t>100</a:t>
            </a:r>
            <a:r>
              <a:rPr lang="en-US" altLang="zh-CN" sz="2200">
                <a:solidFill>
                  <a:schemeClr val="accent2"/>
                </a:solidFill>
                <a:latin typeface="Arial" panose="020B0604020202020204" pitchFamily="34" charset="0"/>
              </a:rPr>
              <a:t>0</a:t>
            </a:r>
          </a:p>
          <a:p>
            <a:pPr>
              <a:lnSpc>
                <a:spcPct val="90000"/>
              </a:lnSpc>
            </a:pPr>
            <a:r>
              <a:rPr lang="zh-CN" altLang="en-US" sz="2200">
                <a:solidFill>
                  <a:schemeClr val="accent2"/>
                </a:solidFill>
                <a:latin typeface="Arial" panose="020B0604020202020204" pitchFamily="34" charset="0"/>
              </a:rPr>
              <a:t>100</a:t>
            </a:r>
            <a:r>
              <a:rPr lang="en-US" altLang="zh-CN" sz="2200">
                <a:solidFill>
                  <a:schemeClr val="accent2"/>
                </a:solidFill>
                <a:latin typeface="Arial" panose="020B0604020202020204" pitchFamily="34" charset="0"/>
              </a:rPr>
              <a:t>1</a:t>
            </a:r>
          </a:p>
          <a:p>
            <a:pPr>
              <a:lnSpc>
                <a:spcPct val="90000"/>
              </a:lnSpc>
            </a:pPr>
            <a:r>
              <a:rPr lang="en-US" altLang="zh-CN" sz="2200">
                <a:solidFill>
                  <a:schemeClr val="accent2"/>
                </a:solidFill>
                <a:latin typeface="Arial" panose="020B0604020202020204" pitchFamily="34" charset="0"/>
              </a:rPr>
              <a:t>1002</a:t>
            </a:r>
          </a:p>
          <a:p>
            <a:pPr>
              <a:lnSpc>
                <a:spcPct val="90000"/>
              </a:lnSpc>
            </a:pPr>
            <a:r>
              <a:rPr lang="en-US" altLang="zh-CN" sz="2200">
                <a:solidFill>
                  <a:schemeClr val="accent2"/>
                </a:solidFill>
                <a:latin typeface="Arial" panose="020B0604020202020204" pitchFamily="34" charset="0"/>
              </a:rPr>
              <a:t>1003</a:t>
            </a:r>
          </a:p>
        </p:txBody>
      </p:sp>
      <p:grpSp>
        <p:nvGrpSpPr>
          <p:cNvPr id="4" name="Group 17"/>
          <p:cNvGrpSpPr>
            <a:grpSpLocks/>
          </p:cNvGrpSpPr>
          <p:nvPr/>
        </p:nvGrpSpPr>
        <p:grpSpPr bwMode="auto">
          <a:xfrm>
            <a:off x="1700213" y="3657724"/>
            <a:ext cx="3751262" cy="1298575"/>
            <a:chOff x="1276" y="2411"/>
            <a:chExt cx="2189" cy="818"/>
          </a:xfrm>
        </p:grpSpPr>
        <p:sp>
          <p:nvSpPr>
            <p:cNvPr id="64528" name="Text Box 18"/>
            <p:cNvSpPr txBox="1">
              <a:spLocks noChangeArrowheads="1"/>
            </p:cNvSpPr>
            <p:nvPr/>
          </p:nvSpPr>
          <p:spPr bwMode="auto">
            <a:xfrm>
              <a:off x="1276" y="2610"/>
              <a:ext cx="132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dirty="0">
                  <a:latin typeface="Arial" panose="020B0604020202020204" pitchFamily="34" charset="0"/>
                </a:rPr>
                <a:t>大端方式</a:t>
              </a:r>
              <a:r>
                <a:rPr lang="en-US" altLang="zh-CN" sz="2200" dirty="0">
                  <a:latin typeface="Arial" panose="020B0604020202020204" pitchFamily="34" charset="0"/>
                </a:rPr>
                <a:t>:</a:t>
              </a:r>
              <a:r>
                <a:rPr lang="en-US" altLang="zh-CN" sz="2000" dirty="0">
                  <a:latin typeface="Arial" panose="020B0604020202020204" pitchFamily="34" charset="0"/>
                </a:rPr>
                <a:t>  </a:t>
              </a:r>
            </a:p>
          </p:txBody>
        </p:sp>
        <p:sp>
          <p:nvSpPr>
            <p:cNvPr id="64529" name="Text Box 19"/>
            <p:cNvSpPr txBox="1">
              <a:spLocks noChangeArrowheads="1"/>
            </p:cNvSpPr>
            <p:nvPr/>
          </p:nvSpPr>
          <p:spPr bwMode="auto">
            <a:xfrm>
              <a:off x="3098" y="2411"/>
              <a:ext cx="367"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a:latin typeface="Arial" panose="020B0604020202020204" pitchFamily="34" charset="0"/>
                  <a:ea typeface="幼圆" panose="02010509060101010101" pitchFamily="49" charset="-122"/>
                  <a:cs typeface="Arial" panose="020B0604020202020204" pitchFamily="34" charset="0"/>
                </a:rPr>
                <a:t>00</a:t>
              </a:r>
            </a:p>
            <a:p>
              <a:pPr>
                <a:lnSpc>
                  <a:spcPct val="90000"/>
                </a:lnSpc>
              </a:pPr>
              <a:r>
                <a:rPr lang="en-US" altLang="zh-CN" sz="2200">
                  <a:latin typeface="Arial" panose="020B0604020202020204" pitchFamily="34" charset="0"/>
                  <a:ea typeface="幼圆" panose="02010509060101010101" pitchFamily="49" charset="-122"/>
                  <a:cs typeface="Arial" panose="020B0604020202020204" pitchFamily="34" charset="0"/>
                </a:rPr>
                <a:t>AB</a:t>
              </a:r>
            </a:p>
            <a:p>
              <a:pPr>
                <a:lnSpc>
                  <a:spcPct val="90000"/>
                </a:lnSpc>
              </a:pPr>
              <a:r>
                <a:rPr lang="en-US" altLang="zh-CN" sz="2200">
                  <a:latin typeface="Arial" panose="020B0604020202020204" pitchFamily="34" charset="0"/>
                  <a:ea typeface="幼圆" panose="02010509060101010101" pitchFamily="49" charset="-122"/>
                  <a:cs typeface="Arial" panose="020B0604020202020204" pitchFamily="34" charset="0"/>
                </a:rPr>
                <a:t>CD</a:t>
              </a:r>
            </a:p>
            <a:p>
              <a:pPr>
                <a:lnSpc>
                  <a:spcPct val="90000"/>
                </a:lnSpc>
              </a:pPr>
              <a:r>
                <a:rPr lang="en-US" altLang="zh-CN" sz="2200">
                  <a:latin typeface="Arial" panose="020B0604020202020204" pitchFamily="34" charset="0"/>
                  <a:ea typeface="幼圆" panose="02010509060101010101" pitchFamily="49" charset="-122"/>
                  <a:cs typeface="Arial" panose="020B0604020202020204" pitchFamily="34" charset="0"/>
                </a:rPr>
                <a:t>EF</a:t>
              </a:r>
            </a:p>
          </p:txBody>
        </p:sp>
        <p:sp>
          <p:nvSpPr>
            <p:cNvPr id="64530" name="Line 20"/>
            <p:cNvSpPr>
              <a:spLocks noChangeShapeType="1"/>
            </p:cNvSpPr>
            <p:nvPr/>
          </p:nvSpPr>
          <p:spPr bwMode="auto">
            <a:xfrm>
              <a:off x="2693" y="2754"/>
              <a:ext cx="2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21"/>
          <p:cNvGrpSpPr>
            <a:grpSpLocks/>
          </p:cNvGrpSpPr>
          <p:nvPr/>
        </p:nvGrpSpPr>
        <p:grpSpPr bwMode="auto">
          <a:xfrm>
            <a:off x="1612900" y="4941168"/>
            <a:ext cx="3848100" cy="1298575"/>
            <a:chOff x="1203" y="3270"/>
            <a:chExt cx="2270" cy="818"/>
          </a:xfrm>
        </p:grpSpPr>
        <p:sp>
          <p:nvSpPr>
            <p:cNvPr id="64525" name="Text Box 22"/>
            <p:cNvSpPr txBox="1">
              <a:spLocks noChangeArrowheads="1"/>
            </p:cNvSpPr>
            <p:nvPr/>
          </p:nvSpPr>
          <p:spPr bwMode="auto">
            <a:xfrm>
              <a:off x="1203" y="3471"/>
              <a:ext cx="8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dirty="0">
                  <a:latin typeface="Arial" panose="020B0604020202020204" pitchFamily="34" charset="0"/>
                </a:rPr>
                <a:t>小端方式</a:t>
              </a:r>
              <a:r>
                <a:rPr lang="en-US" altLang="zh-CN" sz="2200" dirty="0">
                  <a:latin typeface="Arial" panose="020B0604020202020204" pitchFamily="34" charset="0"/>
                </a:rPr>
                <a:t>:</a:t>
              </a:r>
            </a:p>
          </p:txBody>
        </p:sp>
        <p:sp>
          <p:nvSpPr>
            <p:cNvPr id="64526" name="Line 23"/>
            <p:cNvSpPr>
              <a:spLocks noChangeShapeType="1"/>
            </p:cNvSpPr>
            <p:nvPr/>
          </p:nvSpPr>
          <p:spPr bwMode="auto">
            <a:xfrm>
              <a:off x="2693" y="3633"/>
              <a:ext cx="2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7" name="Text Box 24"/>
            <p:cNvSpPr txBox="1">
              <a:spLocks noChangeArrowheads="1"/>
            </p:cNvSpPr>
            <p:nvPr/>
          </p:nvSpPr>
          <p:spPr bwMode="auto">
            <a:xfrm>
              <a:off x="3106" y="3270"/>
              <a:ext cx="367"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latin typeface="Arial" panose="020B0604020202020204" pitchFamily="34" charset="0"/>
                  <a:ea typeface="幼圆" panose="02010509060101010101" pitchFamily="49" charset="-122"/>
                  <a:cs typeface="Arial" panose="020B0604020202020204" pitchFamily="34" charset="0"/>
                </a:rPr>
                <a:t>EF</a:t>
              </a:r>
            </a:p>
            <a:p>
              <a:pPr>
                <a:lnSpc>
                  <a:spcPct val="90000"/>
                </a:lnSpc>
              </a:pPr>
              <a:r>
                <a:rPr lang="en-US" altLang="zh-CN" sz="2200" dirty="0">
                  <a:latin typeface="Arial" panose="020B0604020202020204" pitchFamily="34" charset="0"/>
                  <a:ea typeface="幼圆" panose="02010509060101010101" pitchFamily="49" charset="-122"/>
                  <a:cs typeface="Arial" panose="020B0604020202020204" pitchFamily="34" charset="0"/>
                </a:rPr>
                <a:t>CD</a:t>
              </a:r>
            </a:p>
            <a:p>
              <a:pPr>
                <a:lnSpc>
                  <a:spcPct val="90000"/>
                </a:lnSpc>
              </a:pPr>
              <a:r>
                <a:rPr lang="en-US" altLang="zh-CN" sz="2200" dirty="0">
                  <a:latin typeface="Arial" panose="020B0604020202020204" pitchFamily="34" charset="0"/>
                  <a:ea typeface="幼圆" panose="02010509060101010101" pitchFamily="49" charset="-122"/>
                  <a:cs typeface="Arial" panose="020B0604020202020204" pitchFamily="34" charset="0"/>
                </a:rPr>
                <a:t>AB</a:t>
              </a:r>
            </a:p>
            <a:p>
              <a:pPr>
                <a:lnSpc>
                  <a:spcPct val="90000"/>
                </a:lnSpc>
              </a:pPr>
              <a:r>
                <a:rPr lang="en-US" altLang="zh-CN" sz="2200" dirty="0">
                  <a:latin typeface="Arial" panose="020B0604020202020204" pitchFamily="34" charset="0"/>
                  <a:ea typeface="幼圆" panose="02010509060101010101" pitchFamily="49" charset="-122"/>
                  <a:cs typeface="Arial" panose="020B0604020202020204" pitchFamily="34" charset="0"/>
                </a:rPr>
                <a:t>00</a:t>
              </a:r>
            </a:p>
          </p:txBody>
        </p:sp>
      </p:grpSp>
      <p:sp>
        <p:nvSpPr>
          <p:cNvPr id="427033" name="Rectangle 25"/>
          <p:cNvSpPr>
            <a:spLocks noChangeArrowheads="1"/>
          </p:cNvSpPr>
          <p:nvPr/>
        </p:nvSpPr>
        <p:spPr bwMode="auto">
          <a:xfrm>
            <a:off x="5513388" y="4942755"/>
            <a:ext cx="813043"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dirty="0">
                <a:solidFill>
                  <a:schemeClr val="accent2"/>
                </a:solidFill>
                <a:latin typeface="Arial" panose="020B0604020202020204" pitchFamily="34" charset="0"/>
              </a:rPr>
              <a:t>100</a:t>
            </a:r>
            <a:r>
              <a:rPr lang="en-US" altLang="zh-CN" sz="2200" dirty="0">
                <a:solidFill>
                  <a:schemeClr val="accent2"/>
                </a:solidFill>
                <a:latin typeface="Arial" panose="020B0604020202020204" pitchFamily="34" charset="0"/>
              </a:rPr>
              <a:t>0</a:t>
            </a:r>
          </a:p>
          <a:p>
            <a:pPr>
              <a:lnSpc>
                <a:spcPct val="90000"/>
              </a:lnSpc>
            </a:pPr>
            <a:r>
              <a:rPr lang="zh-CN" altLang="en-US" sz="2200" dirty="0">
                <a:solidFill>
                  <a:schemeClr val="accent2"/>
                </a:solidFill>
                <a:latin typeface="Arial" panose="020B0604020202020204" pitchFamily="34" charset="0"/>
              </a:rPr>
              <a:t>100</a:t>
            </a:r>
            <a:r>
              <a:rPr lang="en-US" altLang="zh-CN" sz="2200" dirty="0">
                <a:solidFill>
                  <a:schemeClr val="accent2"/>
                </a:solidFill>
                <a:latin typeface="Arial" panose="020B0604020202020204" pitchFamily="34" charset="0"/>
              </a:rPr>
              <a:t>1</a:t>
            </a:r>
          </a:p>
          <a:p>
            <a:pPr>
              <a:lnSpc>
                <a:spcPct val="90000"/>
              </a:lnSpc>
            </a:pPr>
            <a:r>
              <a:rPr lang="en-US" altLang="zh-CN" sz="2200" dirty="0">
                <a:solidFill>
                  <a:schemeClr val="accent2"/>
                </a:solidFill>
                <a:latin typeface="Arial" panose="020B0604020202020204" pitchFamily="34" charset="0"/>
              </a:rPr>
              <a:t>1002</a:t>
            </a:r>
          </a:p>
          <a:p>
            <a:pPr>
              <a:lnSpc>
                <a:spcPct val="90000"/>
              </a:lnSpc>
            </a:pPr>
            <a:r>
              <a:rPr lang="en-US" altLang="zh-CN" sz="2200" dirty="0">
                <a:solidFill>
                  <a:schemeClr val="accent2"/>
                </a:solidFill>
                <a:latin typeface="Arial" panose="020B0604020202020204" pitchFamily="34" charset="0"/>
              </a:rPr>
              <a:t>1003</a:t>
            </a:r>
          </a:p>
        </p:txBody>
      </p:sp>
      <p:sp>
        <p:nvSpPr>
          <p:cNvPr id="6" name="灯片编号占位符 5"/>
          <p:cNvSpPr>
            <a:spLocks noGrp="1"/>
          </p:cNvSpPr>
          <p:nvPr>
            <p:ph type="sldNum" sz="quarter" idx="4"/>
          </p:nvPr>
        </p:nvSpPr>
        <p:spPr>
          <a:xfrm>
            <a:off x="7086600" y="6457303"/>
            <a:ext cx="20574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9pPr>
          </a:lstStyle>
          <a:p>
            <a:fld id="{EDCD20F5-771F-4428-9712-BA27E008D629}" type="slidenum">
              <a:rPr lang="zh-CN" altLang="en-US" smtClean="0"/>
              <a:pPr/>
              <a:t>17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7011"/>
                                        </p:tgtEl>
                                        <p:attrNameLst>
                                          <p:attrName>style.visibility</p:attrName>
                                        </p:attrNameLst>
                                      </p:cBhvr>
                                      <p:to>
                                        <p:strVal val="visible"/>
                                      </p:to>
                                    </p:set>
                                    <p:animEffect transition="in" filter="blinds(horizontal)">
                                      <p:cBhvr>
                                        <p:cTn id="7" dur="500"/>
                                        <p:tgtEl>
                                          <p:spTgt spid="427011"/>
                                        </p:tgtEl>
                                      </p:cBhvr>
                                    </p:animEffect>
                                  </p:childTnLst>
                                  <p:subTnLst>
                                    <p:animClr clrSpc="rgb" dir="cw">
                                      <p:cBhvr override="childStyle">
                                        <p:cTn dur="1" fill="hold" display="0" masterRel="nextClick" afterEffect="1"/>
                                        <p:tgtEl>
                                          <p:spTgt spid="427011"/>
                                        </p:tgtEl>
                                        <p:attrNameLst>
                                          <p:attrName>ppt_c</p:attrName>
                                        </p:attrNameLst>
                                      </p:cBhvr>
                                      <p:to>
                                        <a:srgbClr val="26BFFC"/>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subTnLst>
                                    <p:animClr clrSpc="rgb" dir="cw">
                                      <p:cBhvr override="childStyle">
                                        <p:cTn dur="1" fill="hold" display="0" masterRel="nextClick" afterEffect="1"/>
                                        <p:tgtEl>
                                          <p:spTgt spid="3"/>
                                        </p:tgtEl>
                                        <p:attrNameLst>
                                          <p:attrName>ppt_c</p:attrName>
                                        </p:attrNameLst>
                                      </p:cBhvr>
                                      <p:to>
                                        <a:srgbClr val="26BFFC"/>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7023"/>
                                        </p:tgtEl>
                                        <p:attrNameLst>
                                          <p:attrName>style.visibility</p:attrName>
                                        </p:attrNameLst>
                                      </p:cBhvr>
                                      <p:to>
                                        <p:strVal val="visible"/>
                                      </p:to>
                                    </p:set>
                                    <p:animEffect transition="in" filter="blinds(horizontal)">
                                      <p:cBhvr>
                                        <p:cTn id="17" dur="500"/>
                                        <p:tgtEl>
                                          <p:spTgt spid="427023"/>
                                        </p:tgtEl>
                                      </p:cBhvr>
                                    </p:animEffect>
                                  </p:childTnLst>
                                  <p:subTnLst>
                                    <p:animClr clrSpc="rgb" dir="cw">
                                      <p:cBhvr override="childStyle">
                                        <p:cTn dur="1" fill="hold" display="0" masterRel="nextClick" afterEffect="1"/>
                                        <p:tgtEl>
                                          <p:spTgt spid="427023"/>
                                        </p:tgtEl>
                                        <p:attrNameLst>
                                          <p:attrName>ppt_c</p:attrName>
                                        </p:attrNameLst>
                                      </p:cBhvr>
                                      <p:to>
                                        <a:srgbClr val="26BFFC"/>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subTnLst>
                                    <p:animClr clrSpc="rgb" dir="cw">
                                      <p:cBhvr override="childStyle">
                                        <p:cTn dur="1" fill="hold" display="0" masterRel="nextClick" afterEffect="1"/>
                                        <p:tgtEl>
                                          <p:spTgt spid="2"/>
                                        </p:tgtEl>
                                        <p:attrNameLst>
                                          <p:attrName>ppt_c</p:attrName>
                                        </p:attrNameLst>
                                      </p:cBhvr>
                                      <p:to>
                                        <a:srgbClr val="26BFFC"/>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7018"/>
                                        </p:tgtEl>
                                        <p:attrNameLst>
                                          <p:attrName>style.visibility</p:attrName>
                                        </p:attrNameLst>
                                      </p:cBhvr>
                                      <p:to>
                                        <p:strVal val="visible"/>
                                      </p:to>
                                    </p:set>
                                    <p:animEffect transition="in" filter="blinds(horizontal)">
                                      <p:cBhvr>
                                        <p:cTn id="27" dur="500"/>
                                        <p:tgtEl>
                                          <p:spTgt spid="427018"/>
                                        </p:tgtEl>
                                      </p:cBhvr>
                                    </p:animEffect>
                                  </p:childTnLst>
                                  <p:subTnLst>
                                    <p:animClr clrSpc="rgb" dir="cw">
                                      <p:cBhvr override="childStyle">
                                        <p:cTn dur="1" fill="hold" display="0" masterRel="nextClick" afterEffect="1"/>
                                        <p:tgtEl>
                                          <p:spTgt spid="427018"/>
                                        </p:tgtEl>
                                        <p:attrNameLst>
                                          <p:attrName>ppt_c</p:attrName>
                                        </p:attrNameLst>
                                      </p:cBhvr>
                                      <p:to>
                                        <a:srgbClr val="26BFFC"/>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27013"/>
                                        </p:tgtEl>
                                        <p:attrNameLst>
                                          <p:attrName>style.visibility</p:attrName>
                                        </p:attrNameLst>
                                      </p:cBhvr>
                                      <p:to>
                                        <p:strVal val="visible"/>
                                      </p:to>
                                    </p:set>
                                    <p:animEffect transition="in" filter="blinds(horizontal)">
                                      <p:cBhvr>
                                        <p:cTn id="32" dur="500"/>
                                        <p:tgtEl>
                                          <p:spTgt spid="427013"/>
                                        </p:tgtEl>
                                      </p:cBhvr>
                                    </p:animEffect>
                                  </p:childTnLst>
                                  <p:subTnLst>
                                    <p:animClr clrSpc="rgb" dir="cw">
                                      <p:cBhvr override="childStyle">
                                        <p:cTn dur="1" fill="hold" display="0" masterRel="nextClick" afterEffect="1"/>
                                        <p:tgtEl>
                                          <p:spTgt spid="427013"/>
                                        </p:tgtEl>
                                        <p:attrNameLst>
                                          <p:attrName>ppt_c</p:attrName>
                                        </p:attrNameLst>
                                      </p:cBhvr>
                                      <p:to>
                                        <a:srgbClr val="26BFFC"/>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subTnLst>
                                    <p:animClr clrSpc="rgb" dir="cw">
                                      <p:cBhvr override="childStyle">
                                        <p:cTn dur="1" fill="hold" display="0" masterRel="nextClick" afterEffect="1"/>
                                        <p:tgtEl>
                                          <p:spTgt spid="4"/>
                                        </p:tgtEl>
                                        <p:attrNameLst>
                                          <p:attrName>ppt_c</p:attrName>
                                        </p:attrNameLst>
                                      </p:cBhvr>
                                      <p:to>
                                        <a:srgbClr val="26BFFC"/>
                                      </p:to>
                                    </p:animClr>
                                  </p:sub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27024"/>
                                        </p:tgtEl>
                                        <p:attrNameLst>
                                          <p:attrName>style.visibility</p:attrName>
                                        </p:attrNameLst>
                                      </p:cBhvr>
                                      <p:to>
                                        <p:strVal val="visible"/>
                                      </p:to>
                                    </p:set>
                                    <p:animEffect transition="in" filter="blinds(horizontal)">
                                      <p:cBhvr>
                                        <p:cTn id="42" dur="500"/>
                                        <p:tgtEl>
                                          <p:spTgt spid="427024"/>
                                        </p:tgtEl>
                                      </p:cBhvr>
                                    </p:animEffect>
                                  </p:childTnLst>
                                  <p:subTnLst>
                                    <p:animClr clrSpc="rgb" dir="cw">
                                      <p:cBhvr override="childStyle">
                                        <p:cTn dur="1" fill="hold" display="0" masterRel="nextClick" afterEffect="1"/>
                                        <p:tgtEl>
                                          <p:spTgt spid="427024"/>
                                        </p:tgtEl>
                                        <p:attrNameLst>
                                          <p:attrName>ppt_c</p:attrName>
                                        </p:attrNameLst>
                                      </p:cBhvr>
                                      <p:to>
                                        <a:srgbClr val="26BFFC"/>
                                      </p:to>
                                    </p:animClr>
                                  </p:sub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subTnLst>
                                    <p:animClr clrSpc="rgb" dir="cw">
                                      <p:cBhvr override="childStyle">
                                        <p:cTn dur="1" fill="hold" display="0" masterRel="nextClick" afterEffect="1"/>
                                        <p:tgtEl>
                                          <p:spTgt spid="5"/>
                                        </p:tgtEl>
                                        <p:attrNameLst>
                                          <p:attrName>ppt_c</p:attrName>
                                        </p:attrNameLst>
                                      </p:cBhvr>
                                      <p:to>
                                        <a:srgbClr val="26BFFC"/>
                                      </p:to>
                                    </p:animClr>
                                  </p:sub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27033"/>
                                        </p:tgtEl>
                                        <p:attrNameLst>
                                          <p:attrName>style.visibility</p:attrName>
                                        </p:attrNameLst>
                                      </p:cBhvr>
                                      <p:to>
                                        <p:strVal val="visible"/>
                                      </p:to>
                                    </p:set>
                                    <p:animEffect transition="in" filter="blinds(horizontal)">
                                      <p:cBhvr>
                                        <p:cTn id="52" dur="500"/>
                                        <p:tgtEl>
                                          <p:spTgt spid="427033"/>
                                        </p:tgtEl>
                                      </p:cBhvr>
                                    </p:animEffect>
                                  </p:childTnLst>
                                  <p:subTnLst>
                                    <p:animClr clrSpc="rgb" dir="cw">
                                      <p:cBhvr override="childStyle">
                                        <p:cTn dur="1" fill="hold" display="0" masterRel="nextClick" afterEffect="1"/>
                                        <p:tgtEl>
                                          <p:spTgt spid="427033"/>
                                        </p:tgtEl>
                                        <p:attrNameLst>
                                          <p:attrName>ppt_c</p:attrName>
                                        </p:attrNameLst>
                                      </p:cBhvr>
                                      <p:to>
                                        <a:srgbClr val="26BFFC"/>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p:bldP spid="427013" grpId="0"/>
      <p:bldP spid="427018" grpId="0"/>
      <p:bldP spid="427023" grpId="0"/>
      <p:bldP spid="427024" grpId="0"/>
      <p:bldP spid="4270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a:t>存储器寻址</a:t>
            </a:r>
          </a:p>
        </p:txBody>
      </p:sp>
      <p:sp>
        <p:nvSpPr>
          <p:cNvPr id="3" name="内容占位符 2"/>
          <p:cNvSpPr>
            <a:spLocks noGrp="1"/>
          </p:cNvSpPr>
          <p:nvPr>
            <p:ph idx="1"/>
          </p:nvPr>
        </p:nvSpPr>
        <p:spPr>
          <a:xfrm>
            <a:off x="396000" y="819000"/>
            <a:ext cx="7962214" cy="1609868"/>
          </a:xfrm>
        </p:spPr>
        <p:txBody>
          <a:bodyPr/>
          <a:lstStyle/>
          <a:p>
            <a:r>
              <a:rPr lang="en-US" altLang="zh-CN" dirty="0"/>
              <a:t> </a:t>
            </a:r>
            <a:r>
              <a:rPr lang="zh-CN" altLang="en-US" dirty="0">
                <a:solidFill>
                  <a:schemeClr val="tx1"/>
                </a:solidFill>
              </a:rPr>
              <a:t>对齐</a:t>
            </a:r>
            <a:br>
              <a:rPr lang="en-US" altLang="zh-CN" dirty="0"/>
            </a:br>
            <a:r>
              <a:rPr lang="zh-CN" altLang="en-US" sz="2400" dirty="0"/>
              <a:t>假设一个</a:t>
            </a:r>
            <a:r>
              <a:rPr lang="en-US" altLang="zh-CN" sz="2400" dirty="0">
                <a:solidFill>
                  <a:srgbClr val="FF0000"/>
                </a:solidFill>
              </a:rPr>
              <a:t>s</a:t>
            </a:r>
            <a:r>
              <a:rPr lang="zh-CN" altLang="en-US" sz="2400" dirty="0"/>
              <a:t>字节数据的地址是</a:t>
            </a:r>
            <a:r>
              <a:rPr lang="en-US" altLang="zh-CN" sz="2400" dirty="0">
                <a:solidFill>
                  <a:srgbClr val="FF0000"/>
                </a:solidFill>
              </a:rPr>
              <a:t>A</a:t>
            </a:r>
            <a:r>
              <a:rPr lang="en-US" altLang="zh-CN" sz="2400" dirty="0"/>
              <a:t>,</a:t>
            </a:r>
            <a:r>
              <a:rPr lang="zh-CN" altLang="en-US" sz="2400" dirty="0"/>
              <a:t>如果</a:t>
            </a:r>
            <a:r>
              <a:rPr lang="en-US" altLang="zh-CN" sz="2400" dirty="0">
                <a:solidFill>
                  <a:srgbClr val="C00000"/>
                </a:solidFill>
              </a:rPr>
              <a:t>A mod s=0</a:t>
            </a:r>
            <a:r>
              <a:rPr lang="en-US" altLang="zh-CN" sz="2400" dirty="0"/>
              <a:t>,</a:t>
            </a:r>
          </a:p>
          <a:p>
            <a:pPr>
              <a:buNone/>
            </a:pPr>
            <a:r>
              <a:rPr lang="zh-CN" altLang="en-US" sz="2400" dirty="0"/>
              <a:t>访问该地址就是对齐的。</a:t>
            </a:r>
            <a:br>
              <a:rPr lang="en-US" altLang="zh-CN" sz="2400" dirty="0"/>
            </a:br>
            <a:br>
              <a:rPr lang="en-US" altLang="zh-CN" sz="2400" dirty="0"/>
            </a:b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873609291"/>
              </p:ext>
            </p:extLst>
          </p:nvPr>
        </p:nvGraphicFramePr>
        <p:xfrm>
          <a:off x="7895" y="2465784"/>
          <a:ext cx="9136105" cy="4419600"/>
        </p:xfrm>
        <a:graphic>
          <a:graphicData uri="http://schemas.openxmlformats.org/drawingml/2006/table">
            <a:tbl>
              <a:tblPr firstRow="1" bandRow="1">
                <a:tableStyleId>{5C22544A-7EE6-4342-B048-85BDC9FD1C3A}</a:tableStyleId>
              </a:tblPr>
              <a:tblGrid>
                <a:gridCol w="1107721">
                  <a:extLst>
                    <a:ext uri="{9D8B030D-6E8A-4147-A177-3AD203B41FA5}">
                      <a16:colId xmlns:a16="http://schemas.microsoft.com/office/drawing/2014/main" val="20000"/>
                    </a:ext>
                  </a:extLst>
                </a:gridCol>
                <a:gridCol w="922523">
                  <a:extLst>
                    <a:ext uri="{9D8B030D-6E8A-4147-A177-3AD203B41FA5}">
                      <a16:colId xmlns:a16="http://schemas.microsoft.com/office/drawing/2014/main" val="20001"/>
                    </a:ext>
                  </a:extLst>
                </a:gridCol>
                <a:gridCol w="1015123">
                  <a:extLst>
                    <a:ext uri="{9D8B030D-6E8A-4147-A177-3AD203B41FA5}">
                      <a16:colId xmlns:a16="http://schemas.microsoft.com/office/drawing/2014/main" val="20002"/>
                    </a:ext>
                  </a:extLst>
                </a:gridCol>
                <a:gridCol w="1015123">
                  <a:extLst>
                    <a:ext uri="{9D8B030D-6E8A-4147-A177-3AD203B41FA5}">
                      <a16:colId xmlns:a16="http://schemas.microsoft.com/office/drawing/2014/main" val="20003"/>
                    </a:ext>
                  </a:extLst>
                </a:gridCol>
                <a:gridCol w="1015123">
                  <a:extLst>
                    <a:ext uri="{9D8B030D-6E8A-4147-A177-3AD203B41FA5}">
                      <a16:colId xmlns:a16="http://schemas.microsoft.com/office/drawing/2014/main" val="20004"/>
                    </a:ext>
                  </a:extLst>
                </a:gridCol>
                <a:gridCol w="1015123">
                  <a:extLst>
                    <a:ext uri="{9D8B030D-6E8A-4147-A177-3AD203B41FA5}">
                      <a16:colId xmlns:a16="http://schemas.microsoft.com/office/drawing/2014/main" val="20005"/>
                    </a:ext>
                  </a:extLst>
                </a:gridCol>
                <a:gridCol w="1015123">
                  <a:extLst>
                    <a:ext uri="{9D8B030D-6E8A-4147-A177-3AD203B41FA5}">
                      <a16:colId xmlns:a16="http://schemas.microsoft.com/office/drawing/2014/main" val="20006"/>
                    </a:ext>
                  </a:extLst>
                </a:gridCol>
                <a:gridCol w="1015123">
                  <a:extLst>
                    <a:ext uri="{9D8B030D-6E8A-4147-A177-3AD203B41FA5}">
                      <a16:colId xmlns:a16="http://schemas.microsoft.com/office/drawing/2014/main" val="20007"/>
                    </a:ext>
                  </a:extLst>
                </a:gridCol>
                <a:gridCol w="1015123">
                  <a:extLst>
                    <a:ext uri="{9D8B030D-6E8A-4147-A177-3AD203B41FA5}">
                      <a16:colId xmlns:a16="http://schemas.microsoft.com/office/drawing/2014/main" val="20008"/>
                    </a:ext>
                  </a:extLst>
                </a:gridCol>
              </a:tblGrid>
              <a:tr h="240450">
                <a:tc gridSpan="9">
                  <a:txBody>
                    <a:bodyPr/>
                    <a:lstStyle/>
                    <a:p>
                      <a:pPr algn="ctr"/>
                      <a:r>
                        <a:rPr lang="zh-CN" altLang="en-US" sz="1200" dirty="0">
                          <a:solidFill>
                            <a:schemeClr val="tx1"/>
                          </a:solidFill>
                        </a:rPr>
                        <a:t>字节地址的低三位（</a:t>
                      </a:r>
                      <a:r>
                        <a:rPr lang="en-US" altLang="zh-CN" sz="1200" dirty="0">
                          <a:solidFill>
                            <a:schemeClr val="tx1"/>
                          </a:solidFill>
                        </a:rPr>
                        <a:t>2</a:t>
                      </a:r>
                      <a:r>
                        <a:rPr lang="zh-CN" altLang="en-US" sz="1200" dirty="0">
                          <a:solidFill>
                            <a:schemeClr val="tx1"/>
                          </a:solidFill>
                        </a:rPr>
                        <a:t>进制）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40450">
                <a:tc>
                  <a:txBody>
                    <a:bodyPr/>
                    <a:lstStyle/>
                    <a:p>
                      <a:pPr algn="ctr"/>
                      <a:r>
                        <a:rPr lang="zh-CN" altLang="en-US" sz="1100" dirty="0">
                          <a:solidFill>
                            <a:schemeClr val="tx1"/>
                          </a:solidFill>
                        </a:rPr>
                        <a:t>数据宽度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100" dirty="0">
                          <a:solidFill>
                            <a:schemeClr val="tx1"/>
                          </a:solidFill>
                        </a:rPr>
                        <a:t>000</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100" dirty="0">
                          <a:solidFill>
                            <a:schemeClr val="tx1"/>
                          </a:solidFill>
                        </a:rPr>
                        <a:t>001</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100" dirty="0">
                          <a:solidFill>
                            <a:schemeClr val="tx1"/>
                          </a:solidFill>
                        </a:rPr>
                        <a:t>010</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100" dirty="0">
                          <a:solidFill>
                            <a:schemeClr val="tx1"/>
                          </a:solidFill>
                        </a:rPr>
                        <a:t>011</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100" dirty="0">
                          <a:solidFill>
                            <a:schemeClr val="tx1"/>
                          </a:solidFill>
                        </a:rPr>
                        <a:t>100</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100" dirty="0">
                          <a:solidFill>
                            <a:schemeClr val="tx1"/>
                          </a:solidFill>
                        </a:rPr>
                        <a:t>101</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100" dirty="0">
                          <a:solidFill>
                            <a:schemeClr val="tx1"/>
                          </a:solidFill>
                        </a:rPr>
                        <a:t>110</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100" dirty="0">
                          <a:solidFill>
                            <a:schemeClr val="tx1"/>
                          </a:solidFill>
                        </a:rPr>
                        <a:t>111</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40450">
                <a:tc>
                  <a:txBody>
                    <a:bodyPr/>
                    <a:lstStyle/>
                    <a:p>
                      <a:r>
                        <a:rPr lang="en-US" altLang="zh-CN" sz="1100" dirty="0">
                          <a:solidFill>
                            <a:schemeClr val="tx1"/>
                          </a:solidFill>
                        </a:rPr>
                        <a:t>1</a:t>
                      </a:r>
                      <a:r>
                        <a:rPr lang="zh-CN" altLang="en-US" sz="1100" dirty="0">
                          <a:solidFill>
                            <a:schemeClr val="tx1"/>
                          </a:solidFill>
                        </a:rPr>
                        <a:t>字节（字节）</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100" dirty="0">
                          <a:solidFill>
                            <a:schemeClr val="tx1"/>
                          </a:solidFill>
                        </a:rPr>
                        <a:t>对齐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dirty="0">
                          <a:solidFill>
                            <a:schemeClr val="tx1"/>
                          </a:solidFill>
                        </a:rPr>
                        <a:t>对齐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100" dirty="0">
                          <a:solidFill>
                            <a:schemeClr val="tx1"/>
                          </a:solidFill>
                        </a:rPr>
                        <a:t>对齐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dirty="0">
                          <a:solidFill>
                            <a:schemeClr val="tx1"/>
                          </a:solidFill>
                        </a:rPr>
                        <a:t>对齐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100" dirty="0">
                          <a:solidFill>
                            <a:schemeClr val="tx1"/>
                          </a:solidFill>
                        </a:rPr>
                        <a:t>对齐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dirty="0">
                          <a:solidFill>
                            <a:schemeClr val="tx1"/>
                          </a:solidFill>
                        </a:rPr>
                        <a:t>对齐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100" dirty="0">
                          <a:solidFill>
                            <a:schemeClr val="tx1"/>
                          </a:solidFill>
                        </a:rPr>
                        <a:t>对齐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dirty="0">
                          <a:solidFill>
                            <a:schemeClr val="tx1"/>
                          </a:solidFill>
                        </a:rPr>
                        <a:t>对齐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404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a:solidFill>
                            <a:schemeClr val="tx1"/>
                          </a:solidFill>
                        </a:rPr>
                        <a:t>2</a:t>
                      </a:r>
                      <a:r>
                        <a:rPr lang="zh-CN" altLang="en-US" sz="1100" dirty="0">
                          <a:solidFill>
                            <a:schemeClr val="tx1"/>
                          </a:solidFill>
                        </a:rPr>
                        <a:t>字节（半字）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zh-CN" altLang="en-US" sz="1100" dirty="0">
                          <a:solidFill>
                            <a:schemeClr val="tx1"/>
                          </a:solidFill>
                        </a:rPr>
                        <a:t>对齐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dirty="0">
                          <a:solidFill>
                            <a:schemeClr val="tx1"/>
                          </a:solidFill>
                        </a:rPr>
                        <a:t>对齐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zh-CN" altLang="en-US" sz="1100" dirty="0">
                          <a:solidFill>
                            <a:schemeClr val="tx1"/>
                          </a:solidFill>
                        </a:rPr>
                        <a:t>对齐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dirty="0">
                          <a:solidFill>
                            <a:schemeClr val="tx1"/>
                          </a:solidFill>
                        </a:rPr>
                        <a:t>对齐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404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a:solidFill>
                            <a:schemeClr val="tx1"/>
                          </a:solidFill>
                        </a:rPr>
                        <a:t>2</a:t>
                      </a:r>
                      <a:r>
                        <a:rPr lang="zh-CN" altLang="en-US" sz="1100" dirty="0">
                          <a:solidFill>
                            <a:schemeClr val="tx1"/>
                          </a:solidFill>
                        </a:rPr>
                        <a:t>字节（半字）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dirty="0">
                          <a:solidFill>
                            <a:schemeClr val="tx1"/>
                          </a:solidFill>
                        </a:rPr>
                        <a:t>未对齐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dirty="0">
                          <a:solidFill>
                            <a:schemeClr val="tx1"/>
                          </a:solidFill>
                        </a:rPr>
                        <a:t>未对齐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dirty="0">
                          <a:solidFill>
                            <a:schemeClr val="tx1"/>
                          </a:solidFill>
                        </a:rPr>
                        <a:t>未对齐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dirty="0">
                          <a:solidFill>
                            <a:schemeClr val="tx1"/>
                          </a:solidFill>
                        </a:rPr>
                        <a:t>未对齐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4"/>
                  </a:ext>
                </a:extLst>
              </a:tr>
              <a:tr h="240450">
                <a:tc>
                  <a:txBody>
                    <a:bodyPr/>
                    <a:lstStyle/>
                    <a:p>
                      <a:r>
                        <a:rPr lang="en-US" altLang="zh-CN" sz="1100" dirty="0">
                          <a:solidFill>
                            <a:schemeClr val="tx1"/>
                          </a:solidFill>
                        </a:rPr>
                        <a:t>4</a:t>
                      </a:r>
                      <a:r>
                        <a:rPr lang="zh-CN" altLang="en-US" sz="1100" dirty="0">
                          <a:solidFill>
                            <a:schemeClr val="tx1"/>
                          </a:solidFill>
                        </a:rPr>
                        <a:t>字节（字）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ctr"/>
                      <a:r>
                        <a:rPr lang="zh-CN" altLang="en-US" sz="1100" dirty="0">
                          <a:solidFill>
                            <a:schemeClr val="tx1"/>
                          </a:solidFill>
                        </a:rPr>
                        <a:t>对齐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ctr"/>
                      <a:r>
                        <a:rPr lang="zh-CN" altLang="en-US" sz="1100" dirty="0">
                          <a:solidFill>
                            <a:schemeClr val="tx1"/>
                          </a:solidFill>
                        </a:rPr>
                        <a:t>对齐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404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a:solidFill>
                            <a:schemeClr val="tx1"/>
                          </a:solidFill>
                        </a:rPr>
                        <a:t>4</a:t>
                      </a:r>
                      <a:r>
                        <a:rPr lang="zh-CN" altLang="en-US" sz="1100" dirty="0">
                          <a:solidFill>
                            <a:schemeClr val="tx1"/>
                          </a:solidFill>
                        </a:rPr>
                        <a:t>字节（字）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endParaRPr lang="zh-CN" altLang="en-US" sz="11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gridSpan="4">
                  <a:txBody>
                    <a:bodyPr/>
                    <a:lstStyle/>
                    <a:p>
                      <a:pPr algn="ctr"/>
                      <a:r>
                        <a:rPr lang="zh-CN" altLang="en-US" sz="1100" dirty="0">
                          <a:solidFill>
                            <a:schemeClr val="tx1"/>
                          </a:solidFill>
                        </a:rPr>
                        <a:t>未对齐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a:r>
                        <a:rPr lang="zh-CN" altLang="en-US" sz="1100" dirty="0">
                          <a:solidFill>
                            <a:schemeClr val="tx1"/>
                          </a:solidFill>
                        </a:rPr>
                        <a:t>未对齐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404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a:solidFill>
                            <a:schemeClr val="tx1"/>
                          </a:solidFill>
                        </a:rPr>
                        <a:t>4</a:t>
                      </a:r>
                      <a:r>
                        <a:rPr lang="zh-CN" altLang="en-US" sz="1100" dirty="0">
                          <a:solidFill>
                            <a:schemeClr val="tx1"/>
                          </a:solidFill>
                        </a:rPr>
                        <a:t>字节（字）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dirty="0">
                          <a:solidFill>
                            <a:schemeClr val="tx1"/>
                          </a:solidFill>
                        </a:rPr>
                        <a:t>未对齐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dirty="0">
                          <a:solidFill>
                            <a:schemeClr val="tx1"/>
                          </a:solidFill>
                        </a:rPr>
                        <a:t>未对齐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404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a:solidFill>
                            <a:schemeClr val="tx1"/>
                          </a:solidFill>
                        </a:rPr>
                        <a:t>4</a:t>
                      </a:r>
                      <a:r>
                        <a:rPr lang="zh-CN" altLang="en-US" sz="1100" dirty="0">
                          <a:solidFill>
                            <a:schemeClr val="tx1"/>
                          </a:solidFill>
                        </a:rPr>
                        <a:t>字节（字）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dirty="0">
                          <a:solidFill>
                            <a:schemeClr val="tx1"/>
                          </a:solidFill>
                        </a:rPr>
                        <a:t>未对齐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dirty="0">
                          <a:solidFill>
                            <a:schemeClr val="tx1"/>
                          </a:solidFill>
                        </a:rPr>
                        <a:t>未对齐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8"/>
                  </a:ext>
                </a:extLst>
              </a:tr>
              <a:tr h="2404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a:solidFill>
                            <a:schemeClr val="tx1"/>
                          </a:solidFill>
                        </a:rPr>
                        <a:t>8</a:t>
                      </a:r>
                      <a:r>
                        <a:rPr lang="zh-CN" altLang="en-US" sz="1100" dirty="0">
                          <a:solidFill>
                            <a:schemeClr val="tx1"/>
                          </a:solidFill>
                        </a:rPr>
                        <a:t>字节（双字）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8">
                  <a:txBody>
                    <a:bodyPr/>
                    <a:lstStyle/>
                    <a:p>
                      <a:pPr algn="ctr"/>
                      <a:r>
                        <a:rPr lang="zh-CN" altLang="en-US" sz="1100" dirty="0">
                          <a:solidFill>
                            <a:schemeClr val="tx1"/>
                          </a:solidFill>
                        </a:rPr>
                        <a:t>对齐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84000"/>
                      </a:schemeClr>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404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a:solidFill>
                            <a:schemeClr val="tx1"/>
                          </a:solidFill>
                        </a:rPr>
                        <a:t>8</a:t>
                      </a:r>
                      <a:r>
                        <a:rPr lang="zh-CN" altLang="en-US" sz="1100" dirty="0">
                          <a:solidFill>
                            <a:schemeClr val="tx1"/>
                          </a:solidFill>
                        </a:rPr>
                        <a:t>字节（双字）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gridSpan="7">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dirty="0">
                          <a:solidFill>
                            <a:schemeClr val="tx1"/>
                          </a:solidFill>
                        </a:rPr>
                        <a:t>未对齐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404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a:solidFill>
                            <a:schemeClr val="tx1"/>
                          </a:solidFill>
                        </a:rPr>
                        <a:t>8</a:t>
                      </a:r>
                      <a:r>
                        <a:rPr lang="zh-CN" altLang="en-US" sz="1100" dirty="0">
                          <a:solidFill>
                            <a:schemeClr val="tx1"/>
                          </a:solidFill>
                        </a:rPr>
                        <a:t>字节（双字）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dirty="0">
                          <a:solidFill>
                            <a:schemeClr val="tx1"/>
                          </a:solidFill>
                        </a:rPr>
                        <a:t>未对齐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404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a:solidFill>
                            <a:schemeClr val="tx1"/>
                          </a:solidFill>
                        </a:rPr>
                        <a:t>8</a:t>
                      </a:r>
                      <a:r>
                        <a:rPr lang="zh-CN" altLang="en-US" sz="1100" dirty="0">
                          <a:solidFill>
                            <a:schemeClr val="tx1"/>
                          </a:solidFill>
                        </a:rPr>
                        <a:t>字节（双字）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dirty="0">
                          <a:solidFill>
                            <a:schemeClr val="tx1"/>
                          </a:solidFill>
                        </a:rPr>
                        <a:t>未对齐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404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a:solidFill>
                            <a:schemeClr val="tx1"/>
                          </a:solidFill>
                        </a:rPr>
                        <a:t>8</a:t>
                      </a:r>
                      <a:r>
                        <a:rPr lang="zh-CN" altLang="en-US" sz="1100" dirty="0">
                          <a:solidFill>
                            <a:schemeClr val="tx1"/>
                          </a:solidFill>
                        </a:rPr>
                        <a:t>字节（双字）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dirty="0">
                          <a:solidFill>
                            <a:schemeClr val="tx1"/>
                          </a:solidFill>
                        </a:rPr>
                        <a:t>未对齐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404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a:solidFill>
                            <a:schemeClr val="tx1"/>
                          </a:solidFill>
                        </a:rPr>
                        <a:t>8</a:t>
                      </a:r>
                      <a:r>
                        <a:rPr lang="zh-CN" altLang="en-US" sz="1100" dirty="0">
                          <a:solidFill>
                            <a:schemeClr val="tx1"/>
                          </a:solidFill>
                        </a:rPr>
                        <a:t>字节（双字）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dirty="0">
                          <a:solidFill>
                            <a:schemeClr val="tx1"/>
                          </a:solidFill>
                        </a:rPr>
                        <a:t>未对齐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404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a:solidFill>
                            <a:schemeClr val="tx1"/>
                          </a:solidFill>
                        </a:rPr>
                        <a:t>8</a:t>
                      </a:r>
                      <a:r>
                        <a:rPr lang="zh-CN" altLang="en-US" sz="1100" dirty="0">
                          <a:solidFill>
                            <a:schemeClr val="tx1"/>
                          </a:solidFill>
                        </a:rPr>
                        <a:t>字节（双字）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dirty="0">
                          <a:solidFill>
                            <a:schemeClr val="tx1"/>
                          </a:solidFill>
                        </a:rPr>
                        <a:t>未对齐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2404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a:solidFill>
                            <a:schemeClr val="tx1"/>
                          </a:solidFill>
                        </a:rPr>
                        <a:t>8</a:t>
                      </a:r>
                      <a:r>
                        <a:rPr lang="zh-CN" altLang="en-US" sz="1100" dirty="0">
                          <a:solidFill>
                            <a:schemeClr val="tx1"/>
                          </a:solidFill>
                        </a:rPr>
                        <a:t>字节（双字）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dirty="0">
                          <a:solidFill>
                            <a:schemeClr val="tx1"/>
                          </a:solidFill>
                        </a:rPr>
                        <a:t>未对齐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16"/>
                  </a:ext>
                </a:extLst>
              </a:tr>
            </a:tbl>
          </a:graphicData>
        </a:graphic>
      </p:graphicFrame>
      <p:sp>
        <p:nvSpPr>
          <p:cNvPr id="5" name="灯片编号占位符 4"/>
          <p:cNvSpPr>
            <a:spLocks noGrp="1"/>
          </p:cNvSpPr>
          <p:nvPr>
            <p:ph type="sldNum" sz="quarter" idx="10"/>
          </p:nvPr>
        </p:nvSpPr>
        <p:spPr/>
        <p:txBody>
          <a:bodyPr/>
          <a:lstStyle/>
          <a:p>
            <a:pPr>
              <a:defRPr/>
            </a:pPr>
            <a:fld id="{16FB8BBF-24BB-42C6-9019-0A2DE3877C3C}" type="slidenum">
              <a:rPr lang="zh-CN" altLang="en-US" smtClean="0"/>
              <a:pPr>
                <a:defRPr/>
              </a:pPr>
              <a:t>18</a:t>
            </a:fld>
            <a:endParaRPr lang="zh-CN" altLang="en-US" dirty="0"/>
          </a:p>
        </p:txBody>
      </p:sp>
    </p:spTree>
    <p:extLst>
      <p:ext uri="{BB962C8B-B14F-4D97-AF65-F5344CB8AC3E}">
        <p14:creationId xmlns:p14="http://schemas.microsoft.com/office/powerpoint/2010/main" val="1701992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a:t>存储器寻址</a:t>
            </a:r>
          </a:p>
        </p:txBody>
      </p:sp>
      <p:sp>
        <p:nvSpPr>
          <p:cNvPr id="3" name="内容占位符 2"/>
          <p:cNvSpPr>
            <a:spLocks noGrp="1"/>
          </p:cNvSpPr>
          <p:nvPr>
            <p:ph idx="1"/>
          </p:nvPr>
        </p:nvSpPr>
        <p:spPr>
          <a:xfrm>
            <a:off x="428596" y="1500174"/>
            <a:ext cx="8229600" cy="3681570"/>
          </a:xfrm>
        </p:spPr>
        <p:txBody>
          <a:bodyPr/>
          <a:lstStyle/>
          <a:p>
            <a:pPr>
              <a:buFont typeface="Wingdings" pitchFamily="2" charset="2"/>
              <a:buChar char="l"/>
            </a:pPr>
            <a:r>
              <a:rPr lang="en-US" altLang="zh-CN" dirty="0">
                <a:solidFill>
                  <a:schemeClr val="tx1"/>
                </a:solidFill>
              </a:rPr>
              <a:t> </a:t>
            </a:r>
            <a:r>
              <a:rPr lang="zh-CN" altLang="en-US" dirty="0">
                <a:solidFill>
                  <a:schemeClr val="tx1"/>
                </a:solidFill>
              </a:rPr>
              <a:t>为什么要有对齐限制？</a:t>
            </a:r>
            <a:br>
              <a:rPr lang="en-US" altLang="zh-CN" dirty="0"/>
            </a:br>
            <a:endParaRPr lang="en-US" altLang="zh-CN" sz="2400" dirty="0"/>
          </a:p>
          <a:p>
            <a:pPr>
              <a:buFont typeface="Wingdings" pitchFamily="2" charset="2"/>
              <a:buChar char="l"/>
            </a:pPr>
            <a:r>
              <a:rPr lang="zh-CN" altLang="en-US" sz="2400" dirty="0">
                <a:solidFill>
                  <a:srgbClr val="C00000"/>
                </a:solidFill>
              </a:rPr>
              <a:t>字</a:t>
            </a:r>
            <a:r>
              <a:rPr lang="zh-CN" altLang="en-US" sz="2400" dirty="0"/>
              <a:t>或</a:t>
            </a:r>
            <a:r>
              <a:rPr lang="zh-CN" altLang="en-US" sz="2400" dirty="0">
                <a:solidFill>
                  <a:srgbClr val="C00000"/>
                </a:solidFill>
              </a:rPr>
              <a:t>双字</a:t>
            </a:r>
            <a:r>
              <a:rPr lang="zh-CN" altLang="en-US" sz="2400" dirty="0"/>
              <a:t>整数倍</a:t>
            </a:r>
            <a:r>
              <a:rPr lang="zh-CN" altLang="en-US" sz="2400" dirty="0">
                <a:solidFill>
                  <a:srgbClr val="FF0000"/>
                </a:solidFill>
              </a:rPr>
              <a:t>对齐访问</a:t>
            </a:r>
            <a:r>
              <a:rPr lang="zh-CN" altLang="en-US" sz="2400" dirty="0">
                <a:solidFill>
                  <a:schemeClr val="tx1"/>
                </a:solidFill>
              </a:rPr>
              <a:t>存储器</a:t>
            </a:r>
            <a:r>
              <a:rPr lang="zh-CN" altLang="en-US" sz="2400" dirty="0">
                <a:solidFill>
                  <a:srgbClr val="FF0000"/>
                </a:solidFill>
              </a:rPr>
              <a:t>：</a:t>
            </a:r>
            <a:r>
              <a:rPr lang="zh-CN" altLang="en-US" sz="2400" dirty="0"/>
              <a:t>简化硬件实现的复杂性。</a:t>
            </a:r>
            <a:endParaRPr lang="en-US" altLang="zh-CN" sz="2400" dirty="0"/>
          </a:p>
          <a:p>
            <a:pPr>
              <a:buFont typeface="Wingdings" pitchFamily="2" charset="2"/>
              <a:buChar char="l"/>
            </a:pPr>
            <a:r>
              <a:rPr lang="zh-CN" altLang="en-US" sz="2400" dirty="0"/>
              <a:t>一次不对齐的存储器访问：</a:t>
            </a:r>
            <a:r>
              <a:rPr lang="zh-CN" altLang="en-US" sz="2400" dirty="0">
                <a:solidFill>
                  <a:srgbClr val="C00000"/>
                </a:solidFill>
              </a:rPr>
              <a:t>导致多次对齐</a:t>
            </a:r>
            <a:r>
              <a:rPr lang="zh-CN" altLang="en-US" sz="2400" dirty="0"/>
              <a:t>存储器访问。因此，即使是在没有对齐限制的计算机里面，</a:t>
            </a:r>
            <a:r>
              <a:rPr lang="zh-CN" altLang="en-US" sz="2400" dirty="0">
                <a:solidFill>
                  <a:srgbClr val="C00000"/>
                </a:solidFill>
              </a:rPr>
              <a:t>对齐访问的程序也会运行得比较快。</a:t>
            </a:r>
            <a:br>
              <a:rPr lang="en-US" altLang="zh-CN" sz="2400" dirty="0"/>
            </a:br>
            <a:r>
              <a:rPr lang="en-US" altLang="zh-CN" dirty="0"/>
              <a:t> </a:t>
            </a:r>
            <a:br>
              <a:rPr lang="en-US" altLang="zh-CN" dirty="0"/>
            </a:br>
            <a:endParaRPr lang="zh-CN" altLang="en-US"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19</a:t>
            </a:fld>
            <a:endParaRPr lang="zh-CN" altLang="en-US" dirty="0"/>
          </a:p>
        </p:txBody>
      </p:sp>
    </p:spTree>
    <p:extLst>
      <p:ext uri="{BB962C8B-B14F-4D97-AF65-F5344CB8AC3E}">
        <p14:creationId xmlns:p14="http://schemas.microsoft.com/office/powerpoint/2010/main" val="3694353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dirty="0">
                <a:latin typeface="华文中宋" panose="02010600040101010101" pitchFamily="2" charset="-122"/>
                <a:ea typeface="华文中宋" panose="02010600040101010101" pitchFamily="2" charset="-122"/>
              </a:rPr>
              <a:t>第二章  指令系统原理与实例</a:t>
            </a:r>
            <a:endParaRPr lang="en-US" altLang="zh-CN" dirty="0"/>
          </a:p>
        </p:txBody>
      </p:sp>
      <p:sp>
        <p:nvSpPr>
          <p:cNvPr id="4099" name="内容占位符 2"/>
          <p:cNvSpPr>
            <a:spLocks noGrp="1"/>
          </p:cNvSpPr>
          <p:nvPr>
            <p:ph idx="1"/>
          </p:nvPr>
        </p:nvSpPr>
        <p:spPr>
          <a:xfrm>
            <a:off x="428596" y="1428736"/>
            <a:ext cx="8429684" cy="4323942"/>
          </a:xfrm>
        </p:spPr>
        <p:txBody>
          <a:bodyPr/>
          <a:lstStyle/>
          <a:p>
            <a:r>
              <a:rPr lang="zh-CN" altLang="en-US" sz="2400" dirty="0">
                <a:solidFill>
                  <a:schemeClr val="tx1"/>
                </a:solidFill>
              </a:rPr>
              <a:t>指令集系统结构（</a:t>
            </a:r>
            <a:r>
              <a:rPr lang="en-US" altLang="zh-CN" sz="2400" dirty="0"/>
              <a:t> Instruction Set Architecture </a:t>
            </a:r>
            <a:r>
              <a:rPr lang="en-US" altLang="zh-CN" sz="2400" dirty="0">
                <a:solidFill>
                  <a:schemeClr val="tx1"/>
                </a:solidFill>
              </a:rPr>
              <a:t>ISA</a:t>
            </a:r>
            <a:r>
              <a:rPr lang="zh-CN" altLang="en-US" sz="2400" dirty="0">
                <a:solidFill>
                  <a:schemeClr val="tx1"/>
                </a:solidFill>
              </a:rPr>
              <a:t>），即计算机硬件对程序员和编译器开发者可见的部分</a:t>
            </a:r>
            <a:endParaRPr lang="en-US" altLang="zh-CN" sz="2400" dirty="0">
              <a:solidFill>
                <a:schemeClr val="tx1"/>
              </a:solidFill>
            </a:endParaRPr>
          </a:p>
          <a:p>
            <a:r>
              <a:rPr lang="zh-CN" altLang="en-US" sz="2400" dirty="0">
                <a:solidFill>
                  <a:schemeClr val="tx1"/>
                </a:solidFill>
              </a:rPr>
              <a:t>现有的各种指令集系统结构设计方案，包括四个方面：</a:t>
            </a:r>
            <a:endParaRPr lang="en-US" altLang="zh-CN" sz="2400" dirty="0">
              <a:solidFill>
                <a:schemeClr val="tx1"/>
              </a:solidFill>
            </a:endParaRPr>
          </a:p>
          <a:p>
            <a:pPr marL="0" indent="0">
              <a:buNone/>
            </a:pPr>
            <a:r>
              <a:rPr lang="zh-CN" altLang="en-US" sz="2000" dirty="0"/>
              <a:t>  （</a:t>
            </a:r>
            <a:r>
              <a:rPr lang="en-US" altLang="zh-CN" sz="2000" dirty="0"/>
              <a:t>1</a:t>
            </a:r>
            <a:r>
              <a:rPr lang="zh-CN" altLang="en-US" sz="2000" dirty="0"/>
              <a:t>）指令系统分类的方法</a:t>
            </a:r>
            <a:endParaRPr lang="en-US" altLang="zh-CN" sz="2000" dirty="0"/>
          </a:p>
          <a:p>
            <a:pPr marL="0" indent="0">
              <a:buNone/>
            </a:pPr>
            <a:r>
              <a:rPr lang="zh-CN" altLang="en-US" sz="2000" dirty="0"/>
              <a:t>  （</a:t>
            </a:r>
            <a:r>
              <a:rPr lang="en-US" altLang="zh-CN" sz="2000" dirty="0"/>
              <a:t>2</a:t>
            </a:r>
            <a:r>
              <a:rPr lang="zh-CN" altLang="en-US" sz="2000" dirty="0"/>
              <a:t>）指令系统的分析评价方法</a:t>
            </a:r>
            <a:endParaRPr lang="en-US" altLang="zh-CN" sz="2000" dirty="0"/>
          </a:p>
          <a:p>
            <a:pPr marL="0" indent="0">
              <a:buNone/>
            </a:pPr>
            <a:r>
              <a:rPr lang="zh-CN" altLang="en-US" sz="2000" dirty="0"/>
              <a:t>  （</a:t>
            </a:r>
            <a:r>
              <a:rPr lang="en-US" altLang="zh-CN" sz="2000" dirty="0"/>
              <a:t>3</a:t>
            </a:r>
            <a:r>
              <a:rPr lang="zh-CN" altLang="en-US" sz="2000" dirty="0"/>
              <a:t>）编译器与指令系统结构的相互影响</a:t>
            </a:r>
            <a:endParaRPr lang="en-US" altLang="zh-CN" sz="2000" dirty="0"/>
          </a:p>
          <a:p>
            <a:pPr marL="0" indent="0">
              <a:buNone/>
            </a:pPr>
            <a:r>
              <a:rPr lang="zh-CN" altLang="en-US" sz="2000" dirty="0"/>
              <a:t>  （</a:t>
            </a:r>
            <a:r>
              <a:rPr lang="en-US" altLang="zh-CN" sz="2000" dirty="0"/>
              <a:t>4</a:t>
            </a:r>
            <a:r>
              <a:rPr lang="zh-CN" altLang="en-US" sz="2000" dirty="0"/>
              <a:t>）典型的</a:t>
            </a:r>
            <a:r>
              <a:rPr lang="en-US" altLang="zh-CN" sz="2000" dirty="0"/>
              <a:t>RISC</a:t>
            </a:r>
            <a:r>
              <a:rPr lang="zh-CN" altLang="en-US" sz="2000" dirty="0"/>
              <a:t>系统结构</a:t>
            </a:r>
            <a:r>
              <a:rPr lang="en-US" altLang="zh-CN" sz="2000" dirty="0"/>
              <a:t>---MIPS 64</a:t>
            </a:r>
            <a:r>
              <a:rPr lang="zh-CN" altLang="en-US" sz="2000" dirty="0"/>
              <a:t>位</a:t>
            </a:r>
            <a:r>
              <a:rPr lang="en-US" altLang="zh-CN" sz="2000" dirty="0"/>
              <a:t>ISA</a:t>
            </a:r>
            <a:endParaRPr lang="en-US" altLang="zh-CN" sz="2400" dirty="0">
              <a:solidFill>
                <a:schemeClr val="tx1"/>
              </a:solidFill>
            </a:endParaRP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2</a:t>
            </a:fld>
            <a:endParaRPr lang="zh-CN" altLang="en-US" dirty="0"/>
          </a:p>
        </p:txBody>
      </p:sp>
    </p:spTree>
    <p:extLst>
      <p:ext uri="{BB962C8B-B14F-4D97-AF65-F5344CB8AC3E}">
        <p14:creationId xmlns:p14="http://schemas.microsoft.com/office/powerpoint/2010/main" val="358345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ox(i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box(i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box(in)">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box(in)">
                                      <p:cBhvr>
                                        <p:cTn id="27" dur="500"/>
                                        <p:tgtEl>
                                          <p:spTgt spid="4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box(in)">
                                      <p:cBhvr>
                                        <p:cTn id="32"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2" name="Group 31"/>
          <p:cNvGrpSpPr>
            <a:grpSpLocks/>
          </p:cNvGrpSpPr>
          <p:nvPr/>
        </p:nvGrpSpPr>
        <p:grpSpPr bwMode="auto">
          <a:xfrm>
            <a:off x="4040590" y="4195066"/>
            <a:ext cx="4770438" cy="2085975"/>
            <a:chOff x="1488" y="2556"/>
            <a:chExt cx="2784" cy="1314"/>
          </a:xfrm>
        </p:grpSpPr>
        <p:sp>
          <p:nvSpPr>
            <p:cNvPr id="68622" name="Text Box 32"/>
            <p:cNvSpPr txBox="1">
              <a:spLocks noChangeArrowheads="1"/>
            </p:cNvSpPr>
            <p:nvPr/>
          </p:nvSpPr>
          <p:spPr bwMode="auto">
            <a:xfrm>
              <a:off x="1488" y="2892"/>
              <a:ext cx="336"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kumimoji="1" lang="en-US" altLang="zh-CN" sz="2400" b="0"/>
                <a:t>0004081216</a:t>
              </a:r>
            </a:p>
          </p:txBody>
        </p:sp>
        <p:sp>
          <p:nvSpPr>
            <p:cNvPr id="68623" name="Line 33"/>
            <p:cNvSpPr>
              <a:spLocks noChangeShapeType="1"/>
            </p:cNvSpPr>
            <p:nvPr/>
          </p:nvSpPr>
          <p:spPr bwMode="auto">
            <a:xfrm>
              <a:off x="1872" y="3822"/>
              <a:ext cx="2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4" name="Text Box 34" descr="新闻纸"/>
            <p:cNvSpPr txBox="1">
              <a:spLocks noChangeArrowheads="1"/>
            </p:cNvSpPr>
            <p:nvPr/>
          </p:nvSpPr>
          <p:spPr bwMode="auto">
            <a:xfrm>
              <a:off x="1872" y="2862"/>
              <a:ext cx="2400" cy="192"/>
            </a:xfrm>
            <a:prstGeom prst="rect">
              <a:avLst/>
            </a:prstGeom>
            <a:blipFill dpi="0" rotWithShape="0">
              <a:blip r:embed="rId2"/>
              <a:srcRect/>
              <a:tile tx="0" ty="0" sx="100000" sy="100000" flip="none" algn="tl"/>
            </a:blipFill>
            <a:ln w="38100">
              <a:solidFill>
                <a:schemeClr val="tx1"/>
              </a:solidFill>
              <a:miter lim="800000"/>
              <a:headEnd/>
              <a:tailEnd/>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68625" name="Text Box 35" descr="宽上对角线"/>
            <p:cNvSpPr txBox="1">
              <a:spLocks noChangeArrowheads="1"/>
            </p:cNvSpPr>
            <p:nvPr/>
          </p:nvSpPr>
          <p:spPr bwMode="auto">
            <a:xfrm>
              <a:off x="1872" y="3054"/>
              <a:ext cx="1152" cy="192"/>
            </a:xfrm>
            <a:prstGeom prst="rect">
              <a:avLst/>
            </a:prstGeom>
            <a:pattFill prst="wdUpDiag">
              <a:fgClr>
                <a:schemeClr val="accent1"/>
              </a:fgClr>
              <a:bgClr>
                <a:srgbClr val="FFFFFF"/>
              </a:bgClr>
            </a:pattFill>
            <a:ln w="38100">
              <a:solidFill>
                <a:schemeClr val="tx1"/>
              </a:solidFill>
              <a:miter lim="800000"/>
              <a:headEnd/>
              <a:tailEnd/>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68626" name="Text Box 36" descr="信纸"/>
            <p:cNvSpPr txBox="1">
              <a:spLocks noChangeArrowheads="1"/>
            </p:cNvSpPr>
            <p:nvPr/>
          </p:nvSpPr>
          <p:spPr bwMode="auto">
            <a:xfrm>
              <a:off x="1872" y="3246"/>
              <a:ext cx="2400" cy="19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68627" name="Text Box 37" descr="宽上对角线"/>
            <p:cNvSpPr txBox="1">
              <a:spLocks noChangeArrowheads="1"/>
            </p:cNvSpPr>
            <p:nvPr/>
          </p:nvSpPr>
          <p:spPr bwMode="auto">
            <a:xfrm>
              <a:off x="3648" y="3438"/>
              <a:ext cx="624" cy="192"/>
            </a:xfrm>
            <a:prstGeom prst="rect">
              <a:avLst/>
            </a:prstGeom>
            <a:pattFill prst="wdUpDiag">
              <a:fgClr>
                <a:schemeClr val="accent1"/>
              </a:fgClr>
              <a:bgClr>
                <a:srgbClr val="FFFFFF"/>
              </a:bgClr>
            </a:pattFill>
            <a:ln w="38100">
              <a:solidFill>
                <a:schemeClr val="tx1"/>
              </a:solidFill>
              <a:miter lim="800000"/>
              <a:headEnd/>
              <a:tailEnd/>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68628" name="Text Box 38"/>
            <p:cNvSpPr txBox="1">
              <a:spLocks noChangeArrowheads="1"/>
            </p:cNvSpPr>
            <p:nvPr/>
          </p:nvSpPr>
          <p:spPr bwMode="auto">
            <a:xfrm>
              <a:off x="1872" y="2556"/>
              <a:ext cx="2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zh-CN" sz="2000" b="0">
                  <a:latin typeface="Arial" panose="020B0604020202020204" pitchFamily="34" charset="0"/>
                  <a:ea typeface="黑体" panose="02010609060101010101" pitchFamily="49" charset="-122"/>
                </a:rPr>
                <a:t>字节</a:t>
              </a:r>
              <a:r>
                <a:rPr kumimoji="1" lang="en-US" altLang="zh-CN" sz="2000" b="0">
                  <a:latin typeface="Arial" panose="020B0604020202020204" pitchFamily="34" charset="0"/>
                  <a:ea typeface="黑体" panose="02010609060101010101" pitchFamily="49" charset="-122"/>
                </a:rPr>
                <a:t>0     </a:t>
              </a:r>
              <a:r>
                <a:rPr kumimoji="1" lang="zh-CN" altLang="zh-CN" sz="2000" b="0">
                  <a:latin typeface="Arial" panose="020B0604020202020204" pitchFamily="34" charset="0"/>
                  <a:ea typeface="黑体" panose="02010609060101010101" pitchFamily="49" charset="-122"/>
                </a:rPr>
                <a:t>字节1</a:t>
              </a:r>
              <a:r>
                <a:rPr kumimoji="1" lang="zh-CN" altLang="en-US" sz="2000" b="0">
                  <a:latin typeface="Arial" panose="020B0604020202020204" pitchFamily="34" charset="0"/>
                  <a:ea typeface="黑体" panose="02010609060101010101" pitchFamily="49" charset="-122"/>
                </a:rPr>
                <a:t>      </a:t>
              </a:r>
              <a:r>
                <a:rPr kumimoji="1" lang="zh-CN" altLang="zh-CN" sz="2000" b="0">
                  <a:latin typeface="Arial" panose="020B0604020202020204" pitchFamily="34" charset="0"/>
                  <a:ea typeface="黑体" panose="02010609060101010101" pitchFamily="49" charset="-122"/>
                </a:rPr>
                <a:t>字节2</a:t>
              </a:r>
              <a:r>
                <a:rPr kumimoji="1" lang="zh-CN" altLang="en-US" sz="2000" b="0">
                  <a:latin typeface="Arial" panose="020B0604020202020204" pitchFamily="34" charset="0"/>
                  <a:ea typeface="黑体" panose="02010609060101010101" pitchFamily="49" charset="-122"/>
                </a:rPr>
                <a:t>     </a:t>
              </a:r>
              <a:r>
                <a:rPr kumimoji="1" lang="zh-CN" altLang="zh-CN" sz="2000" b="0">
                  <a:latin typeface="Arial" panose="020B0604020202020204" pitchFamily="34" charset="0"/>
                  <a:ea typeface="黑体" panose="02010609060101010101" pitchFamily="49" charset="-122"/>
                </a:rPr>
                <a:t>字节3</a:t>
              </a:r>
              <a:endParaRPr kumimoji="1" lang="zh-CN" altLang="en-US" sz="2000" b="0">
                <a:latin typeface="Arial" panose="020B0604020202020204" pitchFamily="34" charset="0"/>
                <a:ea typeface="黑体" panose="02010609060101010101" pitchFamily="49" charset="-122"/>
              </a:endParaRPr>
            </a:p>
          </p:txBody>
        </p:sp>
        <p:sp>
          <p:nvSpPr>
            <p:cNvPr id="68629" name="Rectangle 39"/>
            <p:cNvSpPr>
              <a:spLocks noChangeArrowheads="1"/>
            </p:cNvSpPr>
            <p:nvPr/>
          </p:nvSpPr>
          <p:spPr bwMode="auto">
            <a:xfrm>
              <a:off x="1872" y="2862"/>
              <a:ext cx="2400" cy="96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8630" name="Line 40"/>
            <p:cNvSpPr>
              <a:spLocks noChangeShapeType="1"/>
            </p:cNvSpPr>
            <p:nvPr/>
          </p:nvSpPr>
          <p:spPr bwMode="auto">
            <a:xfrm>
              <a:off x="3024" y="2862"/>
              <a:ext cx="0" cy="192"/>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1" name="Line 41"/>
            <p:cNvSpPr>
              <a:spLocks noChangeShapeType="1"/>
            </p:cNvSpPr>
            <p:nvPr/>
          </p:nvSpPr>
          <p:spPr bwMode="auto">
            <a:xfrm>
              <a:off x="3024" y="3246"/>
              <a:ext cx="0" cy="384"/>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2" name="Line 42"/>
            <p:cNvSpPr>
              <a:spLocks noChangeShapeType="1"/>
            </p:cNvSpPr>
            <p:nvPr/>
          </p:nvSpPr>
          <p:spPr bwMode="auto">
            <a:xfrm>
              <a:off x="1872" y="3438"/>
              <a:ext cx="24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3" name="Text Box 43" descr="信纸"/>
            <p:cNvSpPr txBox="1">
              <a:spLocks noChangeArrowheads="1"/>
            </p:cNvSpPr>
            <p:nvPr/>
          </p:nvSpPr>
          <p:spPr bwMode="auto">
            <a:xfrm>
              <a:off x="3024" y="3054"/>
              <a:ext cx="1248" cy="192"/>
            </a:xfrm>
            <a:prstGeom prst="rect">
              <a:avLst/>
            </a:prstGeom>
            <a:blipFill dpi="0" rotWithShape="0">
              <a:blip r:embed="rId3"/>
              <a:srcRect/>
              <a:tile tx="0" ty="0" sx="100000" sy="100000" flip="none" algn="tl"/>
            </a:blipFill>
            <a:ln w="12700">
              <a:solidFill>
                <a:schemeClr val="tx1"/>
              </a:solidFill>
              <a:prstDash val="sysDot"/>
              <a:miter lim="800000"/>
              <a:headEnd/>
              <a:tailEnd/>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68634" name="Text Box 44" descr="信纸"/>
            <p:cNvSpPr txBox="1">
              <a:spLocks noChangeArrowheads="1"/>
            </p:cNvSpPr>
            <p:nvPr/>
          </p:nvSpPr>
          <p:spPr bwMode="auto">
            <a:xfrm>
              <a:off x="1872" y="3438"/>
              <a:ext cx="1152" cy="19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68635" name="Line 45"/>
            <p:cNvSpPr>
              <a:spLocks noChangeShapeType="1"/>
            </p:cNvSpPr>
            <p:nvPr/>
          </p:nvSpPr>
          <p:spPr bwMode="auto">
            <a:xfrm>
              <a:off x="3024" y="3054"/>
              <a:ext cx="124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6" name="Line 46"/>
            <p:cNvSpPr>
              <a:spLocks noChangeShapeType="1"/>
            </p:cNvSpPr>
            <p:nvPr/>
          </p:nvSpPr>
          <p:spPr bwMode="auto">
            <a:xfrm>
              <a:off x="3024" y="3054"/>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7" name="Line 47"/>
            <p:cNvSpPr>
              <a:spLocks noChangeShapeType="1"/>
            </p:cNvSpPr>
            <p:nvPr/>
          </p:nvSpPr>
          <p:spPr bwMode="auto">
            <a:xfrm>
              <a:off x="3024" y="3438"/>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8" name="Line 48"/>
            <p:cNvSpPr>
              <a:spLocks noChangeShapeType="1"/>
            </p:cNvSpPr>
            <p:nvPr/>
          </p:nvSpPr>
          <p:spPr bwMode="auto">
            <a:xfrm>
              <a:off x="1872" y="3438"/>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9" name="Line 49"/>
            <p:cNvSpPr>
              <a:spLocks noChangeShapeType="1"/>
            </p:cNvSpPr>
            <p:nvPr/>
          </p:nvSpPr>
          <p:spPr bwMode="auto">
            <a:xfrm>
              <a:off x="3024" y="3438"/>
              <a:ext cx="124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0" name="Line 50"/>
            <p:cNvSpPr>
              <a:spLocks noChangeShapeType="1"/>
            </p:cNvSpPr>
            <p:nvPr/>
          </p:nvSpPr>
          <p:spPr bwMode="auto">
            <a:xfrm>
              <a:off x="4272" y="3054"/>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1" name="Line 51"/>
            <p:cNvSpPr>
              <a:spLocks noChangeShapeType="1"/>
            </p:cNvSpPr>
            <p:nvPr/>
          </p:nvSpPr>
          <p:spPr bwMode="auto">
            <a:xfrm>
              <a:off x="1872" y="3246"/>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2" name="Line 52"/>
            <p:cNvSpPr>
              <a:spLocks noChangeShapeType="1"/>
            </p:cNvSpPr>
            <p:nvPr/>
          </p:nvSpPr>
          <p:spPr bwMode="auto">
            <a:xfrm>
              <a:off x="1872" y="3630"/>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3" name="Line 53"/>
            <p:cNvSpPr>
              <a:spLocks noChangeShapeType="1"/>
            </p:cNvSpPr>
            <p:nvPr/>
          </p:nvSpPr>
          <p:spPr bwMode="auto">
            <a:xfrm>
              <a:off x="2448" y="2862"/>
              <a:ext cx="0" cy="76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4" name="Line 54"/>
            <p:cNvSpPr>
              <a:spLocks noChangeShapeType="1"/>
            </p:cNvSpPr>
            <p:nvPr/>
          </p:nvSpPr>
          <p:spPr bwMode="auto">
            <a:xfrm>
              <a:off x="3648" y="2862"/>
              <a:ext cx="0" cy="76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5" name="Line 55"/>
            <p:cNvSpPr>
              <a:spLocks noChangeShapeType="1"/>
            </p:cNvSpPr>
            <p:nvPr/>
          </p:nvSpPr>
          <p:spPr bwMode="auto">
            <a:xfrm>
              <a:off x="1872" y="3438"/>
              <a:ext cx="1152"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36" name="Text Box 56"/>
            <p:cNvSpPr txBox="1">
              <a:spLocks noChangeArrowheads="1"/>
            </p:cNvSpPr>
            <p:nvPr/>
          </p:nvSpPr>
          <p:spPr bwMode="auto">
            <a:xfrm>
              <a:off x="3024" y="3438"/>
              <a:ext cx="624" cy="192"/>
            </a:xfrm>
            <a:prstGeom prst="rect">
              <a:avLst/>
            </a:prstGeom>
            <a:gradFill rotWithShape="0">
              <a:gsLst>
                <a:gs pos="0">
                  <a:schemeClr val="accent1"/>
                </a:gs>
                <a:gs pos="100000">
                  <a:schemeClr val="accent1">
                    <a:gamma/>
                    <a:shade val="46275"/>
                    <a:invGamma/>
                  </a:schemeClr>
                </a:gs>
              </a:gsLst>
              <a:lin ang="5400000" scaled="1"/>
            </a:gradFill>
            <a:ln w="38100">
              <a:solidFill>
                <a:schemeClr val="tx1"/>
              </a:solidFill>
              <a:miter lim="800000"/>
              <a:headEnd/>
              <a:tailEnd/>
            </a:ln>
            <a:effectLst/>
          </p:spPr>
          <p:txBody>
            <a:bodyPr/>
            <a:lstStyle/>
            <a:p>
              <a:pPr eaLnBrk="1" hangingPunct="1">
                <a:spcBef>
                  <a:spcPct val="50000"/>
                </a:spcBef>
                <a:defRPr/>
              </a:pPr>
              <a:endParaRPr kumimoji="1" lang="zh-CN" altLang="en-US" sz="2400" b="0"/>
            </a:p>
          </p:txBody>
        </p:sp>
        <p:sp>
          <p:nvSpPr>
            <p:cNvPr id="68647" name="Text Box 57" descr="宽上对角线"/>
            <p:cNvSpPr txBox="1">
              <a:spLocks noChangeArrowheads="1"/>
            </p:cNvSpPr>
            <p:nvPr/>
          </p:nvSpPr>
          <p:spPr bwMode="auto">
            <a:xfrm>
              <a:off x="1872" y="3630"/>
              <a:ext cx="576" cy="192"/>
            </a:xfrm>
            <a:prstGeom prst="rect">
              <a:avLst/>
            </a:prstGeom>
            <a:pattFill prst="wdUpDiag">
              <a:fgClr>
                <a:schemeClr val="accent1"/>
              </a:fgClr>
              <a:bgClr>
                <a:srgbClr val="FFFFFF"/>
              </a:bgClr>
            </a:pattFill>
            <a:ln w="38100">
              <a:solidFill>
                <a:schemeClr val="tx1"/>
              </a:solidFill>
              <a:miter lim="800000"/>
              <a:headEnd/>
              <a:tailEnd/>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68648" name="Line 58"/>
            <p:cNvSpPr>
              <a:spLocks noChangeShapeType="1"/>
            </p:cNvSpPr>
            <p:nvPr/>
          </p:nvSpPr>
          <p:spPr bwMode="auto">
            <a:xfrm>
              <a:off x="3024" y="3246"/>
              <a:ext cx="1248"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8614" name="Text Box 60"/>
          <p:cNvSpPr txBox="1">
            <a:spLocks noChangeArrowheads="1"/>
          </p:cNvSpPr>
          <p:nvPr/>
        </p:nvSpPr>
        <p:spPr bwMode="auto">
          <a:xfrm>
            <a:off x="185742" y="700314"/>
            <a:ext cx="8285437" cy="897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200" dirty="0">
                <a:solidFill>
                  <a:schemeClr val="accent2"/>
                </a:solidFill>
                <a:latin typeface="Arial" panose="020B0604020202020204" pitchFamily="34" charset="0"/>
                <a:ea typeface="黑体" panose="02010609060101010101" pitchFamily="49" charset="-122"/>
              </a:rPr>
              <a:t> </a:t>
            </a:r>
            <a:r>
              <a:rPr lang="zh-CN" altLang="en-US" sz="2200" dirty="0">
                <a:solidFill>
                  <a:schemeClr val="accent2"/>
                </a:solidFill>
                <a:latin typeface="Arial" panose="020B0604020202020204" pitchFamily="34" charset="0"/>
                <a:ea typeface="黑体" panose="02010609060101010101" pitchFamily="49" charset="-122"/>
              </a:rPr>
              <a:t>例如</a:t>
            </a:r>
            <a:r>
              <a:rPr lang="en-US" altLang="zh-CN" sz="2200" dirty="0">
                <a:solidFill>
                  <a:schemeClr val="accent2"/>
                </a:solidFill>
                <a:latin typeface="Arial" panose="020B0604020202020204" pitchFamily="34" charset="0"/>
                <a:ea typeface="黑体" panose="02010609060101010101" pitchFamily="49" charset="-122"/>
              </a:rPr>
              <a:t>,</a:t>
            </a:r>
            <a:r>
              <a:rPr lang="zh-CN" altLang="en-US" sz="2200" dirty="0">
                <a:solidFill>
                  <a:schemeClr val="accent2"/>
                </a:solidFill>
                <a:latin typeface="Arial" panose="020B0604020202020204" pitchFamily="34" charset="0"/>
                <a:ea typeface="黑体" panose="02010609060101010101" pitchFamily="49" charset="-122"/>
              </a:rPr>
              <a:t>有</a:t>
            </a:r>
            <a:r>
              <a:rPr lang="en-US" altLang="zh-CN" sz="2200" dirty="0">
                <a:solidFill>
                  <a:schemeClr val="accent2"/>
                </a:solidFill>
                <a:latin typeface="Arial" panose="020B0604020202020204" pitchFamily="34" charset="0"/>
                <a:ea typeface="黑体" panose="02010609060101010101" pitchFamily="49" charset="-122"/>
              </a:rPr>
              <a:t>C</a:t>
            </a:r>
            <a:r>
              <a:rPr lang="zh-CN" altLang="en-US" sz="2200" dirty="0">
                <a:solidFill>
                  <a:schemeClr val="accent2"/>
                </a:solidFill>
                <a:latin typeface="Arial" panose="020B0604020202020204" pitchFamily="34" charset="0"/>
                <a:ea typeface="黑体" panose="02010609060101010101" pitchFamily="49" charset="-122"/>
              </a:rPr>
              <a:t>程序变量定义：</a:t>
            </a:r>
            <a:r>
              <a:rPr lang="en-US" altLang="zh-CN" sz="2200" dirty="0" err="1">
                <a:solidFill>
                  <a:schemeClr val="accent2"/>
                </a:solidFill>
                <a:latin typeface="Arial" panose="020B0604020202020204" pitchFamily="34" charset="0"/>
                <a:ea typeface="黑体" panose="02010609060101010101" pitchFamily="49" charset="-122"/>
              </a:rPr>
              <a:t>int</a:t>
            </a:r>
            <a:r>
              <a:rPr lang="en-US" altLang="zh-CN" sz="2200" dirty="0">
                <a:solidFill>
                  <a:schemeClr val="accent2"/>
                </a:solidFill>
                <a:latin typeface="Arial" panose="020B0604020202020204" pitchFamily="34" charset="0"/>
                <a:ea typeface="黑体" panose="02010609060101010101" pitchFamily="49" charset="-122"/>
              </a:rPr>
              <a:t> </a:t>
            </a:r>
            <a:r>
              <a:rPr lang="en-US" altLang="zh-CN" sz="2200" dirty="0" err="1">
                <a:solidFill>
                  <a:schemeClr val="accent2"/>
                </a:solidFill>
                <a:latin typeface="Arial" panose="020B0604020202020204" pitchFamily="34" charset="0"/>
                <a:ea typeface="黑体" panose="02010609060101010101" pitchFamily="49" charset="-122"/>
              </a:rPr>
              <a:t>i</a:t>
            </a:r>
            <a:r>
              <a:rPr lang="en-US" altLang="zh-CN" sz="2200" dirty="0">
                <a:solidFill>
                  <a:schemeClr val="accent2"/>
                </a:solidFill>
                <a:latin typeface="Arial" panose="020B0604020202020204" pitchFamily="34" charset="0"/>
                <a:ea typeface="黑体" panose="02010609060101010101" pitchFamily="49" charset="-122"/>
              </a:rPr>
              <a:t>, short k, double x, char c, short j</a:t>
            </a:r>
          </a:p>
          <a:p>
            <a:pPr>
              <a:spcBef>
                <a:spcPct val="50000"/>
              </a:spcBef>
            </a:pPr>
            <a:r>
              <a:rPr lang="zh-CN" altLang="en-US" sz="2200" dirty="0">
                <a:solidFill>
                  <a:schemeClr val="accent2"/>
                </a:solidFill>
                <a:latin typeface="Arial" panose="020B0604020202020204" pitchFamily="34" charset="0"/>
                <a:ea typeface="黑体" panose="02010609060101010101" pitchFamily="49" charset="-122"/>
              </a:rPr>
              <a:t>设存储器按字节编址，讨论</a:t>
            </a:r>
            <a:r>
              <a:rPr lang="zh-CN" altLang="en-US" sz="2200" dirty="0">
                <a:solidFill>
                  <a:srgbClr val="FF0000"/>
                </a:solidFill>
                <a:latin typeface="Arial" panose="020B0604020202020204" pitchFamily="34" charset="0"/>
                <a:ea typeface="黑体" panose="02010609060101010101" pitchFamily="49" charset="-122"/>
              </a:rPr>
              <a:t>边界对齐</a:t>
            </a:r>
            <a:r>
              <a:rPr lang="zh-CN" altLang="en-US" sz="2200" dirty="0">
                <a:solidFill>
                  <a:schemeClr val="accent2"/>
                </a:solidFill>
                <a:latin typeface="Arial" panose="020B0604020202020204" pitchFamily="34" charset="0"/>
                <a:ea typeface="黑体" panose="02010609060101010101" pitchFamily="49" charset="-122"/>
              </a:rPr>
              <a:t>和</a:t>
            </a:r>
            <a:r>
              <a:rPr lang="zh-CN" altLang="en-US" sz="2200" dirty="0">
                <a:solidFill>
                  <a:srgbClr val="FF0000"/>
                </a:solidFill>
                <a:latin typeface="Arial" panose="020B0604020202020204" pitchFamily="34" charset="0"/>
                <a:ea typeface="黑体" panose="02010609060101010101" pitchFamily="49" charset="-122"/>
              </a:rPr>
              <a:t>不对齐</a:t>
            </a:r>
            <a:r>
              <a:rPr lang="zh-CN" altLang="en-US" sz="2200" dirty="0">
                <a:solidFill>
                  <a:schemeClr val="accent2"/>
                </a:solidFill>
                <a:latin typeface="Arial" panose="020B0604020202020204" pitchFamily="34" charset="0"/>
                <a:ea typeface="黑体" panose="02010609060101010101" pitchFamily="49" charset="-122"/>
              </a:rPr>
              <a:t>两种存储分配。</a:t>
            </a:r>
            <a:r>
              <a:rPr lang="en-US" altLang="zh-CN" sz="1800" dirty="0">
                <a:solidFill>
                  <a:schemeClr val="accent2"/>
                </a:solidFill>
                <a:latin typeface="Arial" panose="020B0604020202020204" pitchFamily="34" charset="0"/>
              </a:rPr>
              <a:t> </a:t>
            </a:r>
            <a:endParaRPr lang="zh-CN" altLang="en-US" sz="1800" dirty="0">
              <a:solidFill>
                <a:schemeClr val="accent2"/>
              </a:solidFill>
              <a:latin typeface="Arial" panose="020B0604020202020204" pitchFamily="34" charset="0"/>
            </a:endParaRPr>
          </a:p>
        </p:txBody>
      </p:sp>
      <p:sp>
        <p:nvSpPr>
          <p:cNvPr id="430141" name="Text Box 61"/>
          <p:cNvSpPr txBox="1">
            <a:spLocks noChangeArrowheads="1"/>
          </p:cNvSpPr>
          <p:nvPr/>
        </p:nvSpPr>
        <p:spPr bwMode="auto">
          <a:xfrm>
            <a:off x="3039909" y="3782316"/>
            <a:ext cx="6230471" cy="38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200" dirty="0">
                <a:solidFill>
                  <a:schemeClr val="accent2"/>
                </a:solidFill>
                <a:latin typeface="Arial" panose="020B0604020202020204" pitchFamily="34" charset="0"/>
              </a:rPr>
              <a:t> </a:t>
            </a:r>
            <a:r>
              <a:rPr lang="zh-CN" altLang="en-US" sz="2200" dirty="0">
                <a:solidFill>
                  <a:schemeClr val="accent2"/>
                </a:solidFill>
                <a:latin typeface="Arial" panose="020B0604020202020204" pitchFamily="34" charset="0"/>
              </a:rPr>
              <a:t>各变量地址：</a:t>
            </a:r>
            <a:r>
              <a:rPr lang="en-US" altLang="zh-CN" sz="2200" dirty="0">
                <a:solidFill>
                  <a:schemeClr val="accent2"/>
                </a:solidFill>
                <a:latin typeface="Arial" panose="020B0604020202020204" pitchFamily="34" charset="0"/>
              </a:rPr>
              <a:t>&amp;</a:t>
            </a:r>
            <a:r>
              <a:rPr lang="en-US" altLang="zh-CN" sz="2200" dirty="0" err="1">
                <a:solidFill>
                  <a:schemeClr val="accent2"/>
                </a:solidFill>
                <a:latin typeface="Arial" panose="020B0604020202020204" pitchFamily="34" charset="0"/>
              </a:rPr>
              <a:t>i</a:t>
            </a:r>
            <a:r>
              <a:rPr lang="en-US" altLang="zh-CN" sz="2200" dirty="0">
                <a:solidFill>
                  <a:schemeClr val="accent2"/>
                </a:solidFill>
                <a:latin typeface="Arial" panose="020B0604020202020204" pitchFamily="34" charset="0"/>
              </a:rPr>
              <a:t>=0; &amp;k=4; &amp;x=8; &amp;c=16; &amp;j=18</a:t>
            </a:r>
            <a:endParaRPr lang="zh-CN" altLang="en-US" sz="2200" dirty="0">
              <a:solidFill>
                <a:schemeClr val="accent2"/>
              </a:solidFill>
              <a:latin typeface="Arial" panose="020B0604020202020204" pitchFamily="34" charset="0"/>
            </a:endParaRPr>
          </a:p>
        </p:txBody>
      </p:sp>
      <p:sp>
        <p:nvSpPr>
          <p:cNvPr id="430142" name="Text Box 62"/>
          <p:cNvSpPr txBox="1">
            <a:spLocks noChangeArrowheads="1"/>
          </p:cNvSpPr>
          <p:nvPr/>
        </p:nvSpPr>
        <p:spPr bwMode="auto">
          <a:xfrm>
            <a:off x="2671107" y="6356328"/>
            <a:ext cx="6230472" cy="38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200" dirty="0">
                <a:solidFill>
                  <a:schemeClr val="accent2"/>
                </a:solidFill>
                <a:latin typeface="Arial" panose="020B0604020202020204" pitchFamily="34" charset="0"/>
              </a:rPr>
              <a:t> </a:t>
            </a:r>
            <a:r>
              <a:rPr lang="zh-CN" altLang="en-US" sz="2200" dirty="0">
                <a:solidFill>
                  <a:schemeClr val="accent2"/>
                </a:solidFill>
                <a:latin typeface="Arial" panose="020B0604020202020204" pitchFamily="34" charset="0"/>
              </a:rPr>
              <a:t>各变量地址： </a:t>
            </a:r>
            <a:r>
              <a:rPr lang="en-US" altLang="zh-CN" sz="2200" dirty="0">
                <a:solidFill>
                  <a:schemeClr val="accent2"/>
                </a:solidFill>
                <a:latin typeface="Arial" panose="020B0604020202020204" pitchFamily="34" charset="0"/>
              </a:rPr>
              <a:t>&amp;</a:t>
            </a:r>
            <a:r>
              <a:rPr lang="en-US" altLang="zh-CN" sz="2200" dirty="0" err="1">
                <a:solidFill>
                  <a:schemeClr val="accent2"/>
                </a:solidFill>
                <a:latin typeface="Arial" panose="020B0604020202020204" pitchFamily="34" charset="0"/>
              </a:rPr>
              <a:t>i</a:t>
            </a:r>
            <a:r>
              <a:rPr lang="en-US" altLang="zh-CN" sz="2200" dirty="0">
                <a:solidFill>
                  <a:schemeClr val="accent2"/>
                </a:solidFill>
                <a:latin typeface="Arial" panose="020B0604020202020204" pitchFamily="34" charset="0"/>
              </a:rPr>
              <a:t>=0; &amp;k=4; &amp;x=6; &amp;c=14; &amp;j=15</a:t>
            </a:r>
            <a:endParaRPr lang="zh-CN" altLang="en-US" sz="2200" dirty="0">
              <a:solidFill>
                <a:schemeClr val="accent2"/>
              </a:solidFill>
              <a:latin typeface="Arial" panose="020B0604020202020204" pitchFamily="34" charset="0"/>
            </a:endParaRPr>
          </a:p>
        </p:txBody>
      </p:sp>
      <p:sp>
        <p:nvSpPr>
          <p:cNvPr id="430143" name="Text Box 63"/>
          <p:cNvSpPr txBox="1">
            <a:spLocks noChangeArrowheads="1"/>
          </p:cNvSpPr>
          <p:nvPr/>
        </p:nvSpPr>
        <p:spPr bwMode="auto">
          <a:xfrm>
            <a:off x="2587005" y="5298378"/>
            <a:ext cx="16986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200">
                <a:solidFill>
                  <a:srgbClr val="3333FF"/>
                </a:solidFill>
                <a:latin typeface="Arial" panose="020B0604020202020204" pitchFamily="34" charset="0"/>
                <a:ea typeface="黑体" panose="02010609060101010101" pitchFamily="49" charset="-122"/>
              </a:rPr>
              <a:t>x</a:t>
            </a:r>
            <a:r>
              <a:rPr lang="zh-CN" altLang="en-US" sz="2200">
                <a:solidFill>
                  <a:srgbClr val="3333FF"/>
                </a:solidFill>
                <a:latin typeface="Arial" panose="020B0604020202020204" pitchFamily="34" charset="0"/>
                <a:ea typeface="黑体" panose="02010609060101010101" pitchFamily="49" charset="-122"/>
              </a:rPr>
              <a:t>：</a:t>
            </a:r>
            <a:r>
              <a:rPr lang="en-US" altLang="zh-CN" sz="2200">
                <a:solidFill>
                  <a:srgbClr val="3333FF"/>
                </a:solidFill>
                <a:latin typeface="Arial" panose="020B0604020202020204" pitchFamily="34" charset="0"/>
                <a:ea typeface="黑体" panose="02010609060101010101" pitchFamily="49" charset="-122"/>
              </a:rPr>
              <a:t>3</a:t>
            </a:r>
            <a:r>
              <a:rPr lang="zh-CN" altLang="en-US" sz="2200">
                <a:solidFill>
                  <a:srgbClr val="3333FF"/>
                </a:solidFill>
                <a:latin typeface="Arial" panose="020B0604020202020204" pitchFamily="34" charset="0"/>
                <a:ea typeface="黑体" panose="02010609060101010101" pitchFamily="49" charset="-122"/>
              </a:rPr>
              <a:t>个周期</a:t>
            </a:r>
          </a:p>
          <a:p>
            <a:pPr>
              <a:spcBef>
                <a:spcPct val="20000"/>
              </a:spcBef>
            </a:pPr>
            <a:r>
              <a:rPr lang="en-US" altLang="zh-CN" sz="2200">
                <a:solidFill>
                  <a:srgbClr val="3333FF"/>
                </a:solidFill>
                <a:latin typeface="Arial" panose="020B0604020202020204" pitchFamily="34" charset="0"/>
                <a:ea typeface="黑体" panose="02010609060101010101" pitchFamily="49" charset="-122"/>
              </a:rPr>
              <a:t>j</a:t>
            </a:r>
            <a:r>
              <a:rPr lang="zh-CN" altLang="en-US" sz="2200">
                <a:solidFill>
                  <a:srgbClr val="3333FF"/>
                </a:solidFill>
                <a:latin typeface="Arial" panose="020B0604020202020204" pitchFamily="34" charset="0"/>
                <a:ea typeface="黑体" panose="02010609060101010101" pitchFamily="49" charset="-122"/>
              </a:rPr>
              <a:t>：</a:t>
            </a:r>
            <a:r>
              <a:rPr lang="en-US" altLang="zh-CN" sz="2200">
                <a:solidFill>
                  <a:srgbClr val="3333FF"/>
                </a:solidFill>
                <a:latin typeface="Arial" panose="020B0604020202020204" pitchFamily="34" charset="0"/>
                <a:ea typeface="黑体" panose="02010609060101010101" pitchFamily="49" charset="-122"/>
              </a:rPr>
              <a:t>2</a:t>
            </a:r>
            <a:r>
              <a:rPr lang="zh-CN" altLang="en-US" sz="2200">
                <a:solidFill>
                  <a:srgbClr val="3333FF"/>
                </a:solidFill>
                <a:latin typeface="Arial" panose="020B0604020202020204" pitchFamily="34" charset="0"/>
                <a:ea typeface="黑体" panose="02010609060101010101" pitchFamily="49" charset="-122"/>
              </a:rPr>
              <a:t>个周期</a:t>
            </a:r>
          </a:p>
        </p:txBody>
      </p:sp>
      <p:sp>
        <p:nvSpPr>
          <p:cNvPr id="430144" name="Text Box 64"/>
          <p:cNvSpPr txBox="1">
            <a:spLocks noChangeArrowheads="1"/>
          </p:cNvSpPr>
          <p:nvPr/>
        </p:nvSpPr>
        <p:spPr bwMode="auto">
          <a:xfrm>
            <a:off x="2785631" y="2780604"/>
            <a:ext cx="16986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200" dirty="0">
                <a:solidFill>
                  <a:srgbClr val="3333FF"/>
                </a:solidFill>
                <a:latin typeface="Arial" panose="020B0604020202020204" pitchFamily="34" charset="0"/>
                <a:ea typeface="黑体" panose="02010609060101010101" pitchFamily="49" charset="-122"/>
              </a:rPr>
              <a:t>x</a:t>
            </a:r>
            <a:r>
              <a:rPr lang="zh-CN" altLang="en-US" sz="2200" dirty="0">
                <a:solidFill>
                  <a:srgbClr val="3333FF"/>
                </a:solidFill>
                <a:latin typeface="Arial" panose="020B0604020202020204" pitchFamily="34" charset="0"/>
                <a:ea typeface="黑体" panose="02010609060101010101" pitchFamily="49" charset="-122"/>
              </a:rPr>
              <a:t>：</a:t>
            </a:r>
            <a:r>
              <a:rPr lang="en-US" altLang="zh-CN" sz="2200" dirty="0">
                <a:solidFill>
                  <a:srgbClr val="3333FF"/>
                </a:solidFill>
                <a:latin typeface="Arial" panose="020B0604020202020204" pitchFamily="34" charset="0"/>
                <a:ea typeface="黑体" panose="02010609060101010101" pitchFamily="49" charset="-122"/>
              </a:rPr>
              <a:t>2</a:t>
            </a:r>
            <a:r>
              <a:rPr lang="zh-CN" altLang="en-US" sz="2200" dirty="0">
                <a:solidFill>
                  <a:srgbClr val="3333FF"/>
                </a:solidFill>
                <a:latin typeface="Arial" panose="020B0604020202020204" pitchFamily="34" charset="0"/>
                <a:ea typeface="黑体" panose="02010609060101010101" pitchFamily="49" charset="-122"/>
              </a:rPr>
              <a:t>个周期</a:t>
            </a:r>
          </a:p>
          <a:p>
            <a:pPr>
              <a:spcBef>
                <a:spcPct val="20000"/>
              </a:spcBef>
            </a:pPr>
            <a:r>
              <a:rPr lang="en-US" altLang="zh-CN" sz="2200" dirty="0">
                <a:solidFill>
                  <a:srgbClr val="3333FF"/>
                </a:solidFill>
                <a:latin typeface="Arial" panose="020B0604020202020204" pitchFamily="34" charset="0"/>
                <a:ea typeface="黑体" panose="02010609060101010101" pitchFamily="49" charset="-122"/>
              </a:rPr>
              <a:t>j</a:t>
            </a:r>
            <a:r>
              <a:rPr lang="zh-CN" altLang="en-US" sz="2200" dirty="0">
                <a:solidFill>
                  <a:srgbClr val="3333FF"/>
                </a:solidFill>
                <a:latin typeface="Arial" panose="020B0604020202020204" pitchFamily="34" charset="0"/>
                <a:ea typeface="黑体" panose="02010609060101010101" pitchFamily="49" charset="-122"/>
              </a:rPr>
              <a:t>：</a:t>
            </a:r>
            <a:r>
              <a:rPr lang="en-US" altLang="zh-CN" sz="2200" dirty="0">
                <a:solidFill>
                  <a:srgbClr val="3333FF"/>
                </a:solidFill>
                <a:latin typeface="Arial" panose="020B0604020202020204" pitchFamily="34" charset="0"/>
                <a:ea typeface="黑体" panose="02010609060101010101" pitchFamily="49" charset="-122"/>
              </a:rPr>
              <a:t>1</a:t>
            </a:r>
            <a:r>
              <a:rPr lang="zh-CN" altLang="en-US" sz="2200" dirty="0">
                <a:solidFill>
                  <a:srgbClr val="3333FF"/>
                </a:solidFill>
                <a:latin typeface="Arial" panose="020B0604020202020204" pitchFamily="34" charset="0"/>
                <a:ea typeface="黑体" panose="02010609060101010101" pitchFamily="49" charset="-122"/>
              </a:rPr>
              <a:t>个周期</a:t>
            </a:r>
          </a:p>
        </p:txBody>
      </p:sp>
      <p:sp>
        <p:nvSpPr>
          <p:cNvPr id="430145" name="Text Box 65"/>
          <p:cNvSpPr txBox="1">
            <a:spLocks noChangeArrowheads="1"/>
          </p:cNvSpPr>
          <p:nvPr/>
        </p:nvSpPr>
        <p:spPr bwMode="auto">
          <a:xfrm>
            <a:off x="165710" y="4232999"/>
            <a:ext cx="2230971" cy="97462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CC0000"/>
                </a:solidFill>
                <a:latin typeface="Arial" panose="020B0604020202020204" pitchFamily="34" charset="0"/>
                <a:ea typeface="黑体" panose="02010609060101010101" pitchFamily="49" charset="-122"/>
              </a:rPr>
              <a:t>边界不对齐虽节省了空间，但增加了访存次数！</a:t>
            </a:r>
            <a:endParaRPr lang="en-US" altLang="zh-CN" sz="2000" dirty="0">
              <a:solidFill>
                <a:srgbClr val="CC0000"/>
              </a:solidFill>
              <a:latin typeface="Arial" panose="020B0604020202020204" pitchFamily="34" charset="0"/>
              <a:ea typeface="黑体" panose="02010609060101010101" pitchFamily="49" charset="-122"/>
            </a:endParaRPr>
          </a:p>
        </p:txBody>
      </p:sp>
      <p:sp>
        <p:nvSpPr>
          <p:cNvPr id="61507" name="Text Box 67"/>
          <p:cNvSpPr txBox="1">
            <a:spLocks noChangeArrowheads="1"/>
          </p:cNvSpPr>
          <p:nvPr/>
        </p:nvSpPr>
        <p:spPr bwMode="auto">
          <a:xfrm>
            <a:off x="131611" y="1771509"/>
            <a:ext cx="2595750" cy="2015936"/>
          </a:xfrm>
          <a:prstGeom prst="rect">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25000"/>
              </a:lnSpc>
              <a:spcBef>
                <a:spcPct val="50000"/>
              </a:spcBef>
            </a:pPr>
            <a:r>
              <a:rPr lang="zh-CN" altLang="en-US" sz="2000" dirty="0">
                <a:latin typeface="Arial" panose="020B0604020202020204" pitchFamily="34" charset="0"/>
                <a:ea typeface="黑体" panose="02010609060101010101" pitchFamily="49" charset="-122"/>
              </a:rPr>
              <a:t>由于每次只能读写某个字地址开始的</a:t>
            </a:r>
            <a:r>
              <a:rPr lang="en-US" altLang="zh-CN" sz="2000" dirty="0">
                <a:latin typeface="Arial" panose="020B0604020202020204" pitchFamily="34" charset="0"/>
                <a:ea typeface="黑体" panose="02010609060101010101" pitchFamily="49" charset="-122"/>
              </a:rPr>
              <a:t>4</a:t>
            </a:r>
            <a:r>
              <a:rPr lang="zh-CN" altLang="en-US" sz="2000" dirty="0">
                <a:latin typeface="Arial" panose="020B0604020202020204" pitchFamily="34" charset="0"/>
                <a:ea typeface="黑体" panose="02010609060101010101" pitchFamily="49" charset="-122"/>
              </a:rPr>
              <a:t>个单元中连续的</a:t>
            </a:r>
            <a:r>
              <a:rPr lang="en-US" altLang="zh-CN" sz="2000" dirty="0">
                <a:latin typeface="Arial" panose="020B0604020202020204" pitchFamily="34" charset="0"/>
                <a:ea typeface="黑体" panose="02010609060101010101" pitchFamily="49" charset="-122"/>
              </a:rPr>
              <a:t>1</a:t>
            </a:r>
            <a:r>
              <a:rPr lang="zh-CN" altLang="en-US" sz="2000" dirty="0">
                <a:latin typeface="Arial" panose="020B0604020202020204" pitchFamily="34" charset="0"/>
                <a:ea typeface="黑体" panose="02010609060101010101" pitchFamily="49" charset="-122"/>
              </a:rPr>
              <a:t>个或多个字节</a:t>
            </a:r>
            <a:r>
              <a:rPr lang="en-US" altLang="zh-CN" sz="2000" dirty="0">
                <a:latin typeface="Arial" panose="020B0604020202020204" pitchFamily="34" charset="0"/>
                <a:ea typeface="黑体" panose="02010609060101010101" pitchFamily="49" charset="-122"/>
              </a:rPr>
              <a:t>,</a:t>
            </a:r>
            <a:r>
              <a:rPr lang="zh-CN" altLang="en-US" sz="2000" dirty="0">
                <a:latin typeface="Arial" panose="020B0604020202020204" pitchFamily="34" charset="0"/>
                <a:ea typeface="黑体" panose="02010609060101010101" pitchFamily="49" charset="-122"/>
              </a:rPr>
              <a:t>两种情况变量访问时间有差别！</a:t>
            </a:r>
          </a:p>
        </p:txBody>
      </p:sp>
      <p:grpSp>
        <p:nvGrpSpPr>
          <p:cNvPr id="4" name="组合 3"/>
          <p:cNvGrpSpPr/>
          <p:nvPr/>
        </p:nvGrpSpPr>
        <p:grpSpPr>
          <a:xfrm>
            <a:off x="4230068" y="1737616"/>
            <a:ext cx="4878387" cy="1997075"/>
            <a:chOff x="4103688" y="1328738"/>
            <a:chExt cx="4878387" cy="1997075"/>
          </a:xfrm>
        </p:grpSpPr>
        <p:grpSp>
          <p:nvGrpSpPr>
            <p:cNvPr id="68611" name="Group 3"/>
            <p:cNvGrpSpPr>
              <a:grpSpLocks/>
            </p:cNvGrpSpPr>
            <p:nvPr/>
          </p:nvGrpSpPr>
          <p:grpSpPr bwMode="auto">
            <a:xfrm>
              <a:off x="4103688" y="1328738"/>
              <a:ext cx="4419600" cy="1997075"/>
              <a:chOff x="1497" y="981"/>
              <a:chExt cx="2784" cy="1258"/>
            </a:xfrm>
          </p:grpSpPr>
          <p:sp>
            <p:nvSpPr>
              <p:cNvPr id="68649" name="Rectangle 4"/>
              <p:cNvSpPr>
                <a:spLocks noChangeArrowheads="1"/>
              </p:cNvSpPr>
              <p:nvPr/>
            </p:nvSpPr>
            <p:spPr bwMode="auto">
              <a:xfrm>
                <a:off x="1881" y="1231"/>
                <a:ext cx="2400" cy="96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8650" name="Line 5"/>
              <p:cNvSpPr>
                <a:spLocks noChangeShapeType="1"/>
              </p:cNvSpPr>
              <p:nvPr/>
            </p:nvSpPr>
            <p:spPr bwMode="auto">
              <a:xfrm>
                <a:off x="1881" y="1423"/>
                <a:ext cx="2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1" name="Line 6"/>
              <p:cNvSpPr>
                <a:spLocks noChangeShapeType="1"/>
              </p:cNvSpPr>
              <p:nvPr/>
            </p:nvSpPr>
            <p:spPr bwMode="auto">
              <a:xfrm>
                <a:off x="1881" y="1615"/>
                <a:ext cx="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2" name="Line 7"/>
              <p:cNvSpPr>
                <a:spLocks noChangeShapeType="1"/>
              </p:cNvSpPr>
              <p:nvPr/>
            </p:nvSpPr>
            <p:spPr bwMode="auto">
              <a:xfrm>
                <a:off x="1881" y="1615"/>
                <a:ext cx="2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3" name="Line 8"/>
              <p:cNvSpPr>
                <a:spLocks noChangeShapeType="1"/>
              </p:cNvSpPr>
              <p:nvPr/>
            </p:nvSpPr>
            <p:spPr bwMode="auto">
              <a:xfrm>
                <a:off x="1881" y="1807"/>
                <a:ext cx="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4" name="Line 9"/>
              <p:cNvSpPr>
                <a:spLocks noChangeShapeType="1"/>
              </p:cNvSpPr>
              <p:nvPr/>
            </p:nvSpPr>
            <p:spPr bwMode="auto">
              <a:xfrm>
                <a:off x="1881" y="1999"/>
                <a:ext cx="2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5" name="Line 10"/>
              <p:cNvSpPr>
                <a:spLocks noChangeShapeType="1"/>
              </p:cNvSpPr>
              <p:nvPr/>
            </p:nvSpPr>
            <p:spPr bwMode="auto">
              <a:xfrm>
                <a:off x="3033" y="1231"/>
                <a:ext cx="0" cy="96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6" name="Line 11"/>
              <p:cNvSpPr>
                <a:spLocks noChangeShapeType="1"/>
              </p:cNvSpPr>
              <p:nvPr/>
            </p:nvSpPr>
            <p:spPr bwMode="auto">
              <a:xfrm>
                <a:off x="2457" y="1231"/>
                <a:ext cx="0" cy="96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7" name="Line 12"/>
              <p:cNvSpPr>
                <a:spLocks noChangeShapeType="1"/>
              </p:cNvSpPr>
              <p:nvPr/>
            </p:nvSpPr>
            <p:spPr bwMode="auto">
              <a:xfrm>
                <a:off x="3657" y="1231"/>
                <a:ext cx="0" cy="96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8" name="Line 13"/>
              <p:cNvSpPr>
                <a:spLocks noChangeShapeType="1"/>
              </p:cNvSpPr>
              <p:nvPr/>
            </p:nvSpPr>
            <p:spPr bwMode="auto">
              <a:xfrm>
                <a:off x="2457" y="1231"/>
                <a:ext cx="0" cy="768"/>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9" name="Line 14"/>
              <p:cNvSpPr>
                <a:spLocks noChangeShapeType="1"/>
              </p:cNvSpPr>
              <p:nvPr/>
            </p:nvSpPr>
            <p:spPr bwMode="auto">
              <a:xfrm>
                <a:off x="1881" y="1807"/>
                <a:ext cx="240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60" name="Line 15"/>
              <p:cNvSpPr>
                <a:spLocks noChangeShapeType="1"/>
              </p:cNvSpPr>
              <p:nvPr/>
            </p:nvSpPr>
            <p:spPr bwMode="auto">
              <a:xfrm>
                <a:off x="3033" y="1231"/>
                <a:ext cx="0" cy="19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61" name="Line 16"/>
              <p:cNvSpPr>
                <a:spLocks noChangeShapeType="1"/>
              </p:cNvSpPr>
              <p:nvPr/>
            </p:nvSpPr>
            <p:spPr bwMode="auto">
              <a:xfrm>
                <a:off x="3657" y="1231"/>
                <a:ext cx="0" cy="19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62" name="Line 17"/>
              <p:cNvSpPr>
                <a:spLocks noChangeShapeType="1"/>
              </p:cNvSpPr>
              <p:nvPr/>
            </p:nvSpPr>
            <p:spPr bwMode="auto">
              <a:xfrm>
                <a:off x="1881" y="2191"/>
                <a:ext cx="2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63" name="Text Box 18" descr="新闻纸"/>
              <p:cNvSpPr txBox="1">
                <a:spLocks noChangeArrowheads="1"/>
              </p:cNvSpPr>
              <p:nvPr/>
            </p:nvSpPr>
            <p:spPr bwMode="auto">
              <a:xfrm>
                <a:off x="1881" y="1231"/>
                <a:ext cx="2400" cy="192"/>
              </a:xfrm>
              <a:prstGeom prst="rect">
                <a:avLst/>
              </a:prstGeom>
              <a:blipFill dpi="0" rotWithShape="0">
                <a:blip r:embed="rId2"/>
                <a:srcRect/>
                <a:tile tx="0" ty="0" sx="100000" sy="100000" flip="none" algn="tl"/>
              </a:blipFill>
              <a:ln w="38100">
                <a:solidFill>
                  <a:schemeClr val="tx1"/>
                </a:solidFill>
                <a:miter lim="800000"/>
                <a:headEnd/>
                <a:tailEnd/>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68664" name="Text Box 19" descr="宽上对角线"/>
              <p:cNvSpPr txBox="1">
                <a:spLocks noChangeArrowheads="1"/>
              </p:cNvSpPr>
              <p:nvPr/>
            </p:nvSpPr>
            <p:spPr bwMode="auto">
              <a:xfrm>
                <a:off x="1881" y="1423"/>
                <a:ext cx="1152" cy="192"/>
              </a:xfrm>
              <a:prstGeom prst="rect">
                <a:avLst/>
              </a:prstGeom>
              <a:pattFill prst="wdUpDiag">
                <a:fgClr>
                  <a:schemeClr val="accent1"/>
                </a:fgClr>
                <a:bgClr>
                  <a:srgbClr val="FFFFFF"/>
                </a:bgClr>
              </a:pattFill>
              <a:ln w="38100">
                <a:solidFill>
                  <a:schemeClr val="tx1"/>
                </a:solidFill>
                <a:miter lim="800000"/>
                <a:headEnd/>
                <a:tailEnd/>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68665" name="Text Box 20" descr="信纸"/>
              <p:cNvSpPr txBox="1">
                <a:spLocks noChangeArrowheads="1"/>
              </p:cNvSpPr>
              <p:nvPr/>
            </p:nvSpPr>
            <p:spPr bwMode="auto">
              <a:xfrm>
                <a:off x="1881" y="1615"/>
                <a:ext cx="2400" cy="384"/>
              </a:xfrm>
              <a:prstGeom prst="rect">
                <a:avLst/>
              </a:prstGeom>
              <a:blipFill dpi="0" rotWithShape="0">
                <a:blip r:embed="rId3"/>
                <a:srcRect/>
                <a:tile tx="0" ty="0" sx="100000" sy="100000" flip="none" algn="tl"/>
              </a:blipFill>
              <a:ln w="38100">
                <a:solidFill>
                  <a:schemeClr val="tx1"/>
                </a:solidFill>
                <a:miter lim="800000"/>
                <a:headEnd/>
                <a:tailEnd/>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68666" name="Text Box 21" descr="宽上对角线"/>
              <p:cNvSpPr txBox="1">
                <a:spLocks noChangeArrowheads="1"/>
              </p:cNvSpPr>
              <p:nvPr/>
            </p:nvSpPr>
            <p:spPr bwMode="auto">
              <a:xfrm>
                <a:off x="3033" y="1999"/>
                <a:ext cx="1248" cy="192"/>
              </a:xfrm>
              <a:prstGeom prst="rect">
                <a:avLst/>
              </a:prstGeom>
              <a:pattFill prst="wdUpDiag">
                <a:fgClr>
                  <a:schemeClr val="accent1"/>
                </a:fgClr>
                <a:bgClr>
                  <a:srgbClr val="FFFFFF"/>
                </a:bgClr>
              </a:pattFill>
              <a:ln w="38100">
                <a:solidFill>
                  <a:schemeClr val="tx1"/>
                </a:solidFill>
                <a:miter lim="800000"/>
                <a:headEnd/>
                <a:tailEnd/>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430102" name="Text Box 22"/>
              <p:cNvSpPr txBox="1">
                <a:spLocks noChangeArrowheads="1"/>
              </p:cNvSpPr>
              <p:nvPr/>
            </p:nvSpPr>
            <p:spPr bwMode="auto">
              <a:xfrm>
                <a:off x="1881" y="1999"/>
                <a:ext cx="576" cy="192"/>
              </a:xfrm>
              <a:prstGeom prst="rect">
                <a:avLst/>
              </a:prstGeom>
              <a:gradFill rotWithShape="0">
                <a:gsLst>
                  <a:gs pos="0">
                    <a:schemeClr val="accent1"/>
                  </a:gs>
                  <a:gs pos="100000">
                    <a:schemeClr val="accent1">
                      <a:gamma/>
                      <a:shade val="46275"/>
                      <a:invGamma/>
                    </a:schemeClr>
                  </a:gs>
                </a:gsLst>
                <a:lin ang="5400000" scaled="1"/>
              </a:gradFill>
              <a:ln w="38100">
                <a:solidFill>
                  <a:schemeClr val="tx1"/>
                </a:solidFill>
                <a:miter lim="800000"/>
                <a:headEnd/>
                <a:tailEnd/>
              </a:ln>
              <a:effectLst/>
            </p:spPr>
            <p:txBody>
              <a:bodyPr/>
              <a:lstStyle/>
              <a:p>
                <a:pPr eaLnBrk="1" hangingPunct="1">
                  <a:spcBef>
                    <a:spcPct val="50000"/>
                  </a:spcBef>
                  <a:defRPr/>
                </a:pPr>
                <a:endParaRPr kumimoji="1" lang="zh-CN" altLang="en-US" sz="2400" b="0"/>
              </a:p>
            </p:txBody>
          </p:sp>
          <p:sp>
            <p:nvSpPr>
              <p:cNvPr id="68668" name="Text Box 23"/>
              <p:cNvSpPr txBox="1">
                <a:spLocks noChangeArrowheads="1"/>
              </p:cNvSpPr>
              <p:nvPr/>
            </p:nvSpPr>
            <p:spPr bwMode="auto">
              <a:xfrm>
                <a:off x="1497" y="1261"/>
                <a:ext cx="336"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kumimoji="1" lang="en-US" altLang="zh-CN" sz="2400" b="0"/>
                  <a:t>0004081216</a:t>
                </a:r>
              </a:p>
            </p:txBody>
          </p:sp>
          <p:sp>
            <p:nvSpPr>
              <p:cNvPr id="68669" name="Text Box 24"/>
              <p:cNvSpPr txBox="1">
                <a:spLocks noChangeArrowheads="1"/>
              </p:cNvSpPr>
              <p:nvPr/>
            </p:nvSpPr>
            <p:spPr bwMode="auto">
              <a:xfrm>
                <a:off x="1881" y="981"/>
                <a:ext cx="2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b="0"/>
                  <a:t>0</a:t>
                </a:r>
                <a:r>
                  <a:rPr kumimoji="1" lang="zh-CN" altLang="zh-CN" sz="2000" b="0"/>
                  <a:t> 字节    1字节     2字节     3字节</a:t>
                </a:r>
                <a:endParaRPr kumimoji="1" lang="zh-CN" altLang="en-US" sz="2400" b="0"/>
              </a:p>
            </p:txBody>
          </p:sp>
          <p:sp>
            <p:nvSpPr>
              <p:cNvPr id="68670" name="Line 25"/>
              <p:cNvSpPr>
                <a:spLocks noChangeShapeType="1"/>
              </p:cNvSpPr>
              <p:nvPr/>
            </p:nvSpPr>
            <p:spPr bwMode="auto">
              <a:xfrm>
                <a:off x="2457" y="1231"/>
                <a:ext cx="0" cy="76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71" name="Line 26"/>
              <p:cNvSpPr>
                <a:spLocks noChangeShapeType="1"/>
              </p:cNvSpPr>
              <p:nvPr/>
            </p:nvSpPr>
            <p:spPr bwMode="auto">
              <a:xfrm>
                <a:off x="3033" y="1231"/>
                <a:ext cx="0" cy="192"/>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72" name="Line 27"/>
              <p:cNvSpPr>
                <a:spLocks noChangeShapeType="1"/>
              </p:cNvSpPr>
              <p:nvPr/>
            </p:nvSpPr>
            <p:spPr bwMode="auto">
              <a:xfrm>
                <a:off x="3033" y="1615"/>
                <a:ext cx="0" cy="384"/>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73" name="Line 28"/>
              <p:cNvSpPr>
                <a:spLocks noChangeShapeType="1"/>
              </p:cNvSpPr>
              <p:nvPr/>
            </p:nvSpPr>
            <p:spPr bwMode="auto">
              <a:xfrm>
                <a:off x="3657" y="1615"/>
                <a:ext cx="0" cy="384"/>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74" name="Line 29"/>
              <p:cNvSpPr>
                <a:spLocks noChangeShapeType="1"/>
              </p:cNvSpPr>
              <p:nvPr/>
            </p:nvSpPr>
            <p:spPr bwMode="auto">
              <a:xfrm>
                <a:off x="3657" y="1231"/>
                <a:ext cx="0" cy="192"/>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75" name="Line 30"/>
              <p:cNvSpPr>
                <a:spLocks noChangeShapeType="1"/>
              </p:cNvSpPr>
              <p:nvPr/>
            </p:nvSpPr>
            <p:spPr bwMode="auto">
              <a:xfrm>
                <a:off x="1881" y="1807"/>
                <a:ext cx="24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8621" name="Text Box 68"/>
            <p:cNvSpPr txBox="1">
              <a:spLocks noChangeArrowheads="1"/>
            </p:cNvSpPr>
            <p:nvPr/>
          </p:nvSpPr>
          <p:spPr bwMode="auto">
            <a:xfrm>
              <a:off x="8548688" y="1698625"/>
              <a:ext cx="433387"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dirty="0" err="1"/>
                <a:t>i</a:t>
              </a:r>
              <a:endParaRPr lang="en-US" altLang="zh-CN" dirty="0"/>
            </a:p>
            <a:p>
              <a:pPr>
                <a:spcBef>
                  <a:spcPct val="20000"/>
                </a:spcBef>
              </a:pPr>
              <a:r>
                <a:rPr lang="en-US" altLang="zh-CN" dirty="0"/>
                <a:t>k</a:t>
              </a:r>
            </a:p>
            <a:p>
              <a:pPr>
                <a:spcBef>
                  <a:spcPct val="20000"/>
                </a:spcBef>
              </a:pPr>
              <a:r>
                <a:rPr lang="en-US" altLang="zh-CN" dirty="0"/>
                <a:t>x</a:t>
              </a:r>
            </a:p>
            <a:p>
              <a:pPr>
                <a:spcBef>
                  <a:spcPct val="20000"/>
                </a:spcBef>
              </a:pPr>
              <a:endParaRPr lang="en-US" altLang="zh-CN" dirty="0"/>
            </a:p>
            <a:p>
              <a:pPr>
                <a:spcBef>
                  <a:spcPct val="20000"/>
                </a:spcBef>
              </a:pPr>
              <a:r>
                <a:rPr lang="en-US" altLang="zh-CN" dirty="0" err="1"/>
                <a:t>c,j</a:t>
              </a:r>
              <a:endParaRPr lang="en-US" altLang="zh-CN" dirty="0"/>
            </a:p>
          </p:txBody>
        </p:sp>
      </p:grpSp>
      <p:sp>
        <p:nvSpPr>
          <p:cNvPr id="2" name="灯片编号占位符 1"/>
          <p:cNvSpPr>
            <a:spLocks noGrp="1"/>
          </p:cNvSpPr>
          <p:nvPr>
            <p:ph type="sldNum" sz="quarter" idx="4"/>
          </p:nvPr>
        </p:nvSpPr>
        <p:spPr>
          <a:xfrm>
            <a:off x="7086600" y="6457303"/>
            <a:ext cx="20574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9pPr>
          </a:lstStyle>
          <a:p>
            <a:fld id="{EDCD20F5-771F-4428-9712-BA27E008D629}" type="slidenum">
              <a:rPr lang="zh-CN" altLang="en-US" smtClean="0"/>
              <a:pPr/>
              <a:t>20</a:t>
            </a:fld>
            <a:endParaRPr lang="zh-CN" altLang="en-US" dirty="0"/>
          </a:p>
        </p:txBody>
      </p:sp>
      <p:sp>
        <p:nvSpPr>
          <p:cNvPr id="5" name="矩形 4"/>
          <p:cNvSpPr/>
          <p:nvPr/>
        </p:nvSpPr>
        <p:spPr>
          <a:xfrm>
            <a:off x="2899844" y="1672876"/>
            <a:ext cx="1681871" cy="430887"/>
          </a:xfrm>
          <a:prstGeom prst="rect">
            <a:avLst/>
          </a:prstGeom>
        </p:spPr>
        <p:txBody>
          <a:bodyPr wrap="none">
            <a:spAutoFit/>
          </a:bodyPr>
          <a:lstStyle/>
          <a:p>
            <a:r>
              <a:rPr lang="zh-CN" altLang="en-US" sz="2200" dirty="0">
                <a:solidFill>
                  <a:srgbClr val="CC3300"/>
                </a:solidFill>
                <a:effectLst>
                  <a:outerShdw blurRad="38100" dist="38100" dir="2700000" algn="tl">
                    <a:srgbClr val="C0C0C0"/>
                  </a:outerShdw>
                </a:effectLst>
                <a:latin typeface="Arial" panose="020B0604020202020204" pitchFamily="34" charset="0"/>
                <a:ea typeface="黑体" panose="02010609060101010101" pitchFamily="49" charset="-122"/>
              </a:rPr>
              <a:t>按边界对齐</a:t>
            </a:r>
            <a:r>
              <a:rPr lang="zh-CN" altLang="en-US" sz="2200" dirty="0">
                <a:latin typeface="Arial" panose="020B0604020202020204" pitchFamily="34" charset="0"/>
                <a:ea typeface="黑体" panose="02010609060101010101" pitchFamily="49" charset="-122"/>
              </a:rPr>
              <a:t> </a:t>
            </a:r>
            <a:endParaRPr lang="zh-CN" altLang="en-US" sz="2200" dirty="0"/>
          </a:p>
        </p:txBody>
      </p:sp>
      <p:sp>
        <p:nvSpPr>
          <p:cNvPr id="6" name="矩形 5"/>
          <p:cNvSpPr/>
          <p:nvPr/>
        </p:nvSpPr>
        <p:spPr>
          <a:xfrm>
            <a:off x="2671107" y="4375039"/>
            <a:ext cx="1603324" cy="458202"/>
          </a:xfrm>
          <a:prstGeom prst="rect">
            <a:avLst/>
          </a:prstGeom>
        </p:spPr>
        <p:txBody>
          <a:bodyPr wrap="none">
            <a:spAutoFit/>
          </a:bodyPr>
          <a:lstStyle/>
          <a:p>
            <a:pPr>
              <a:lnSpc>
                <a:spcPct val="120000"/>
              </a:lnSpc>
              <a:spcBef>
                <a:spcPct val="10000"/>
              </a:spcBef>
              <a:buClr>
                <a:schemeClr val="tx1"/>
              </a:buClr>
              <a:buSzPct val="60000"/>
              <a:buFont typeface="Monotype Sorts" pitchFamily="2" charset="2"/>
              <a:buNone/>
              <a:defRPr/>
            </a:pPr>
            <a:r>
              <a:rPr lang="zh-CN" altLang="en-US" sz="2200" dirty="0">
                <a:solidFill>
                  <a:srgbClr val="CC3300"/>
                </a:solidFill>
                <a:effectLst>
                  <a:outerShdw blurRad="38100" dist="38100" dir="2700000" algn="tl">
                    <a:srgbClr val="C0C0C0"/>
                  </a:outerShdw>
                </a:effectLst>
                <a:latin typeface="Arial" panose="020B0604020202020204" pitchFamily="34" charset="0"/>
                <a:ea typeface="黑体" panose="02010609060101010101" pitchFamily="49" charset="-122"/>
              </a:rPr>
              <a:t>边界不对齐</a:t>
            </a:r>
            <a:endParaRPr lang="zh-CN" altLang="en-US" sz="2200" dirty="0">
              <a:solidFill>
                <a:srgbClr val="CC3300"/>
              </a:solidFill>
              <a:latin typeface="Arial" panose="020B0604020202020204" pitchFamily="34" charset="0"/>
              <a:ea typeface="黑体" panose="02010609060101010101" pitchFamily="49" charset="-122"/>
            </a:endParaRPr>
          </a:p>
        </p:txBody>
      </p:sp>
      <p:sp>
        <p:nvSpPr>
          <p:cNvPr id="73" name="Text Box 65"/>
          <p:cNvSpPr txBox="1">
            <a:spLocks noChangeArrowheads="1"/>
          </p:cNvSpPr>
          <p:nvPr/>
        </p:nvSpPr>
        <p:spPr bwMode="auto">
          <a:xfrm>
            <a:off x="162241" y="5356084"/>
            <a:ext cx="2234440" cy="97462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CC0000"/>
                </a:solidFill>
                <a:latin typeface="Arial" panose="020B0604020202020204" pitchFamily="34" charset="0"/>
                <a:ea typeface="黑体" panose="02010609060101010101" pitchFamily="49" charset="-122"/>
              </a:rPr>
              <a:t>需要权衡，目前来看，浪费一点存储空间没有关系！ </a:t>
            </a:r>
            <a:endParaRPr lang="en-US" altLang="zh-CN" sz="2000" dirty="0">
              <a:solidFill>
                <a:srgbClr val="CC0000"/>
              </a:solidFill>
              <a:latin typeface="Arial" panose="020B0604020202020204" pitchFamily="34" charset="0"/>
              <a:ea typeface="黑体" panose="02010609060101010101" pitchFamily="49" charset="-122"/>
            </a:endParaRPr>
          </a:p>
        </p:txBody>
      </p:sp>
      <p:sp>
        <p:nvSpPr>
          <p:cNvPr id="3" name="文本框 2"/>
          <p:cNvSpPr txBox="1"/>
          <p:nvPr/>
        </p:nvSpPr>
        <p:spPr>
          <a:xfrm>
            <a:off x="8812620" y="4663964"/>
            <a:ext cx="295835" cy="338554"/>
          </a:xfrm>
          <a:prstGeom prst="rect">
            <a:avLst/>
          </a:prstGeom>
          <a:noFill/>
        </p:spPr>
        <p:txBody>
          <a:bodyPr wrap="square" rtlCol="0">
            <a:spAutoFit/>
          </a:bodyPr>
          <a:lstStyle/>
          <a:p>
            <a:r>
              <a:rPr lang="en-US" altLang="zh-CN" dirty="0" err="1"/>
              <a:t>i</a:t>
            </a:r>
            <a:endParaRPr lang="zh-CN" altLang="en-US" dirty="0"/>
          </a:p>
        </p:txBody>
      </p:sp>
      <p:sp>
        <p:nvSpPr>
          <p:cNvPr id="72" name="文本框 71"/>
          <p:cNvSpPr txBox="1"/>
          <p:nvPr/>
        </p:nvSpPr>
        <p:spPr>
          <a:xfrm>
            <a:off x="8788336" y="4986370"/>
            <a:ext cx="464116" cy="338554"/>
          </a:xfrm>
          <a:prstGeom prst="rect">
            <a:avLst/>
          </a:prstGeom>
          <a:noFill/>
        </p:spPr>
        <p:txBody>
          <a:bodyPr wrap="square" rtlCol="0">
            <a:spAutoFit/>
          </a:bodyPr>
          <a:lstStyle/>
          <a:p>
            <a:r>
              <a:rPr lang="en-US" altLang="zh-CN" dirty="0"/>
              <a:t>k x</a:t>
            </a:r>
            <a:endParaRPr lang="zh-CN" altLang="en-US" dirty="0"/>
          </a:p>
        </p:txBody>
      </p:sp>
      <p:sp>
        <p:nvSpPr>
          <p:cNvPr id="7" name="文本框 6"/>
          <p:cNvSpPr txBox="1"/>
          <p:nvPr/>
        </p:nvSpPr>
        <p:spPr>
          <a:xfrm>
            <a:off x="8811028" y="5586276"/>
            <a:ext cx="459352" cy="338554"/>
          </a:xfrm>
          <a:prstGeom prst="rect">
            <a:avLst/>
          </a:prstGeom>
          <a:noFill/>
        </p:spPr>
        <p:txBody>
          <a:bodyPr wrap="square" rtlCol="0">
            <a:spAutoFit/>
          </a:bodyPr>
          <a:lstStyle/>
          <a:p>
            <a:r>
              <a:rPr lang="en-US" altLang="zh-CN" dirty="0"/>
              <a:t>c j</a:t>
            </a:r>
            <a:endParaRPr lang="zh-CN" altLang="en-US" dirty="0"/>
          </a:p>
        </p:txBody>
      </p:sp>
      <p:sp>
        <p:nvSpPr>
          <p:cNvPr id="74" name="Rectangle 2"/>
          <p:cNvSpPr>
            <a:spLocks noGrp="1" noChangeArrowheads="1"/>
          </p:cNvSpPr>
          <p:nvPr>
            <p:ph type="title"/>
          </p:nvPr>
        </p:nvSpPr>
        <p:spPr>
          <a:xfrm>
            <a:off x="881876" y="129343"/>
            <a:ext cx="6073775" cy="479747"/>
          </a:xfrm>
        </p:spPr>
        <p:txBody>
          <a:bodyPr/>
          <a:lstStyle/>
          <a:p>
            <a:pPr algn="ctr"/>
            <a:r>
              <a:rPr lang="zh-CN" altLang="en-US" dirty="0">
                <a:ea typeface="宋体" panose="02010600030101010101" pitchFamily="2" charset="-122"/>
              </a:rPr>
              <a:t>对齐</a:t>
            </a:r>
            <a:r>
              <a:rPr lang="en-US" altLang="zh-CN" dirty="0">
                <a:ea typeface="宋体" panose="02010600030101010101" pitchFamily="2" charset="-122"/>
              </a:rPr>
              <a:t> </a:t>
            </a:r>
            <a:r>
              <a:rPr lang="zh-CN" altLang="en-US" dirty="0">
                <a:ea typeface="宋体" panose="02010600030101010101" pitchFamily="2" charset="-122"/>
              </a:rPr>
              <a:t>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8614">
                                            <p:txEl>
                                              <p:pRg st="1" end="1"/>
                                            </p:txEl>
                                          </p:spTgt>
                                        </p:tgtEl>
                                        <p:attrNameLst>
                                          <p:attrName>style.visibility</p:attrName>
                                        </p:attrNameLst>
                                      </p:cBhvr>
                                      <p:to>
                                        <p:strVal val="visible"/>
                                      </p:to>
                                    </p:set>
                                    <p:animEffect transition="in" filter="wipe(down)">
                                      <p:cBhvr>
                                        <p:cTn id="7" dur="500"/>
                                        <p:tgtEl>
                                          <p:spTgt spid="686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30141"/>
                                        </p:tgtEl>
                                        <p:attrNameLst>
                                          <p:attrName>style.visibility</p:attrName>
                                        </p:attrNameLst>
                                      </p:cBhvr>
                                      <p:to>
                                        <p:strVal val="visible"/>
                                      </p:to>
                                    </p:set>
                                    <p:animEffect transition="in" filter="blinds(horizontal)">
                                      <p:cBhvr>
                                        <p:cTn id="20" dur="500"/>
                                        <p:tgtEl>
                                          <p:spTgt spid="43014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par>
                                <p:cTn id="26" presetID="22" presetClass="entr" presetSubtype="4" fill="hold" nodeType="withEffect">
                                  <p:stCondLst>
                                    <p:cond delay="0"/>
                                  </p:stCondLst>
                                  <p:childTnLst>
                                    <p:set>
                                      <p:cBhvr>
                                        <p:cTn id="27" dur="1" fill="hold">
                                          <p:stCondLst>
                                            <p:cond delay="0"/>
                                          </p:stCondLst>
                                        </p:cTn>
                                        <p:tgtEl>
                                          <p:spTgt spid="68612"/>
                                        </p:tgtEl>
                                        <p:attrNameLst>
                                          <p:attrName>style.visibility</p:attrName>
                                        </p:attrNameLst>
                                      </p:cBhvr>
                                      <p:to>
                                        <p:strVal val="visible"/>
                                      </p:to>
                                    </p:set>
                                    <p:animEffect transition="in" filter="wipe(down)">
                                      <p:cBhvr>
                                        <p:cTn id="28" dur="500"/>
                                        <p:tgtEl>
                                          <p:spTgt spid="6861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down)">
                                      <p:cBhvr>
                                        <p:cTn id="31" dur="500"/>
                                        <p:tgtEl>
                                          <p:spTgt spid="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wipe(down)">
                                      <p:cBhvr>
                                        <p:cTn id="34" dur="500"/>
                                        <p:tgtEl>
                                          <p:spTgt spid="7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30142"/>
                                        </p:tgtEl>
                                        <p:attrNameLst>
                                          <p:attrName>style.visibility</p:attrName>
                                        </p:attrNameLst>
                                      </p:cBhvr>
                                      <p:to>
                                        <p:strVal val="visible"/>
                                      </p:to>
                                    </p:set>
                                    <p:animEffect transition="in" filter="blinds(horizontal)">
                                      <p:cBhvr>
                                        <p:cTn id="42" dur="500"/>
                                        <p:tgtEl>
                                          <p:spTgt spid="43014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61507"/>
                                        </p:tgtEl>
                                        <p:attrNameLst>
                                          <p:attrName>style.visibility</p:attrName>
                                        </p:attrNameLst>
                                      </p:cBhvr>
                                      <p:to>
                                        <p:strVal val="visible"/>
                                      </p:to>
                                    </p:set>
                                    <p:animEffect transition="in" filter="wipe(down)">
                                      <p:cBhvr>
                                        <p:cTn id="47" dur="500"/>
                                        <p:tgtEl>
                                          <p:spTgt spid="6150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30144">
                                            <p:txEl>
                                              <p:pRg st="0" end="0"/>
                                            </p:txEl>
                                          </p:spTgt>
                                        </p:tgtEl>
                                        <p:attrNameLst>
                                          <p:attrName>style.visibility</p:attrName>
                                        </p:attrNameLst>
                                      </p:cBhvr>
                                      <p:to>
                                        <p:strVal val="visible"/>
                                      </p:to>
                                    </p:set>
                                    <p:animEffect transition="in" filter="blinds(horizontal)">
                                      <p:cBhvr>
                                        <p:cTn id="52" dur="500"/>
                                        <p:tgtEl>
                                          <p:spTgt spid="430144">
                                            <p:txEl>
                                              <p:pRg st="0" end="0"/>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430144">
                                            <p:txEl>
                                              <p:pRg st="1" end="1"/>
                                            </p:txEl>
                                          </p:spTgt>
                                        </p:tgtEl>
                                        <p:attrNameLst>
                                          <p:attrName>style.visibility</p:attrName>
                                        </p:attrNameLst>
                                      </p:cBhvr>
                                      <p:to>
                                        <p:strVal val="visible"/>
                                      </p:to>
                                    </p:set>
                                    <p:animEffect transition="in" filter="blinds(horizontal)">
                                      <p:cBhvr>
                                        <p:cTn id="55" dur="500"/>
                                        <p:tgtEl>
                                          <p:spTgt spid="430144">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30143">
                                            <p:txEl>
                                              <p:pRg st="0" end="0"/>
                                            </p:txEl>
                                          </p:spTgt>
                                        </p:tgtEl>
                                        <p:attrNameLst>
                                          <p:attrName>style.visibility</p:attrName>
                                        </p:attrNameLst>
                                      </p:cBhvr>
                                      <p:to>
                                        <p:strVal val="visible"/>
                                      </p:to>
                                    </p:set>
                                    <p:animEffect transition="in" filter="blinds(horizontal)">
                                      <p:cBhvr>
                                        <p:cTn id="60" dur="500"/>
                                        <p:tgtEl>
                                          <p:spTgt spid="430143">
                                            <p:txEl>
                                              <p:pRg st="0" end="0"/>
                                            </p:txEl>
                                          </p:spTgt>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430143">
                                            <p:txEl>
                                              <p:pRg st="1" end="1"/>
                                            </p:txEl>
                                          </p:spTgt>
                                        </p:tgtEl>
                                        <p:attrNameLst>
                                          <p:attrName>style.visibility</p:attrName>
                                        </p:attrNameLst>
                                      </p:cBhvr>
                                      <p:to>
                                        <p:strVal val="visible"/>
                                      </p:to>
                                    </p:set>
                                    <p:animEffect transition="in" filter="blinds(horizontal)">
                                      <p:cBhvr>
                                        <p:cTn id="63" dur="500"/>
                                        <p:tgtEl>
                                          <p:spTgt spid="430143">
                                            <p:txEl>
                                              <p:pRg st="1" end="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430145"/>
                                        </p:tgtEl>
                                        <p:attrNameLst>
                                          <p:attrName>style.visibility</p:attrName>
                                        </p:attrNameLst>
                                      </p:cBhvr>
                                      <p:to>
                                        <p:strVal val="visible"/>
                                      </p:to>
                                    </p:set>
                                    <p:animEffect transition="in" filter="blinds(horizontal)">
                                      <p:cBhvr>
                                        <p:cTn id="68" dur="500"/>
                                        <p:tgtEl>
                                          <p:spTgt spid="430145"/>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73"/>
                                        </p:tgtEl>
                                        <p:attrNameLst>
                                          <p:attrName>style.visibility</p:attrName>
                                        </p:attrNameLst>
                                      </p:cBhvr>
                                      <p:to>
                                        <p:strVal val="visible"/>
                                      </p:to>
                                    </p:set>
                                    <p:animEffect transition="in" filter="blinds(horizontal)">
                                      <p:cBhvr>
                                        <p:cTn id="7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1" grpId="0"/>
      <p:bldP spid="430142" grpId="0"/>
      <p:bldP spid="430143" grpId="0" build="allAtOnce"/>
      <p:bldP spid="430145" grpId="0" animBg="1"/>
      <p:bldP spid="61507" grpId="0" animBg="1"/>
      <p:bldP spid="5" grpId="0"/>
      <p:bldP spid="6" grpId="0"/>
      <p:bldP spid="73" grpId="0" animBg="1"/>
      <p:bldP spid="3" grpId="0"/>
      <p:bldP spid="72"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a:t>存储器寻址</a:t>
            </a:r>
          </a:p>
        </p:txBody>
      </p:sp>
      <p:sp>
        <p:nvSpPr>
          <p:cNvPr id="3" name="内容占位符 2"/>
          <p:cNvSpPr>
            <a:spLocks noGrp="1"/>
          </p:cNvSpPr>
          <p:nvPr>
            <p:ph idx="1"/>
          </p:nvPr>
        </p:nvSpPr>
        <p:spPr>
          <a:xfrm>
            <a:off x="396000" y="1268760"/>
            <a:ext cx="8229600" cy="4976712"/>
          </a:xfrm>
        </p:spPr>
        <p:txBody>
          <a:bodyPr/>
          <a:lstStyle/>
          <a:p>
            <a:r>
              <a:rPr lang="en-US" altLang="zh-CN" dirty="0"/>
              <a:t> </a:t>
            </a:r>
            <a:r>
              <a:rPr lang="zh-CN" altLang="en-US" dirty="0">
                <a:solidFill>
                  <a:schemeClr val="tx1"/>
                </a:solidFill>
              </a:rPr>
              <a:t>寻址方式</a:t>
            </a:r>
            <a:br>
              <a:rPr lang="en-US" altLang="zh-CN" dirty="0"/>
            </a:br>
            <a:r>
              <a:rPr lang="zh-CN" altLang="en-US" sz="2400" dirty="0"/>
              <a:t>寻址方式：指令中</a:t>
            </a:r>
            <a:r>
              <a:rPr lang="zh-CN" altLang="en-US" sz="2400" dirty="0">
                <a:solidFill>
                  <a:srgbClr val="C00000"/>
                </a:solidFill>
              </a:rPr>
              <a:t>如何指定所要访问操作数的地址</a:t>
            </a:r>
            <a:r>
              <a:rPr lang="zh-CN" altLang="en-US" sz="2400" dirty="0"/>
              <a:t>。寻址方式要指定常量、寄存器和存储器操作数的位置。</a:t>
            </a:r>
            <a:endParaRPr lang="en-US" altLang="zh-CN" sz="2400" dirty="0"/>
          </a:p>
          <a:p>
            <a:r>
              <a:rPr lang="en-US" altLang="zh-CN" sz="2400" dirty="0"/>
              <a:t> </a:t>
            </a:r>
            <a:r>
              <a:rPr lang="zh-CN" altLang="en-US" sz="2400" dirty="0">
                <a:solidFill>
                  <a:srgbClr val="C00000"/>
                </a:solidFill>
              </a:rPr>
              <a:t>后图</a:t>
            </a:r>
            <a:r>
              <a:rPr lang="zh-CN" altLang="en-US" sz="2400" dirty="0"/>
              <a:t>列出了</a:t>
            </a:r>
            <a:r>
              <a:rPr lang="zh-CN" altLang="en-US" sz="2400" dirty="0">
                <a:solidFill>
                  <a:srgbClr val="C00000"/>
                </a:solidFill>
              </a:rPr>
              <a:t>近期</a:t>
            </a:r>
            <a:r>
              <a:rPr lang="zh-CN" altLang="en-US" sz="2400" dirty="0"/>
              <a:t>计算机中使用的</a:t>
            </a:r>
            <a:r>
              <a:rPr lang="zh-CN" altLang="en-US" sz="2400" dirty="0">
                <a:solidFill>
                  <a:srgbClr val="C00000"/>
                </a:solidFill>
              </a:rPr>
              <a:t>所有</a:t>
            </a:r>
            <a:r>
              <a:rPr lang="zh-CN" altLang="en-US" sz="2400" dirty="0"/>
              <a:t>数据寻址方式。</a:t>
            </a:r>
            <a:endParaRPr lang="en-US" altLang="zh-CN" sz="2400" dirty="0"/>
          </a:p>
          <a:p>
            <a:pPr>
              <a:buNone/>
            </a:pPr>
            <a:r>
              <a:rPr lang="en-US" altLang="zh-CN" sz="2400" dirty="0"/>
              <a:t>     </a:t>
            </a:r>
            <a:r>
              <a:rPr lang="zh-CN" altLang="en-US" sz="2400" dirty="0"/>
              <a:t>* 立即数通常也被认为是一种存储器寻址方式（尽管它们要访问的</a:t>
            </a:r>
            <a:r>
              <a:rPr lang="zh-CN" altLang="en-US" sz="2400" dirty="0">
                <a:solidFill>
                  <a:srgbClr val="FF0000"/>
                </a:solidFill>
              </a:rPr>
              <a:t>数值在指令流</a:t>
            </a:r>
            <a:r>
              <a:rPr lang="zh-CN" altLang="en-US" sz="2400" dirty="0"/>
              <a:t>里）。</a:t>
            </a:r>
            <a:endParaRPr lang="en-US" altLang="zh-CN" sz="2400" dirty="0"/>
          </a:p>
          <a:p>
            <a:pPr>
              <a:buNone/>
            </a:pPr>
            <a:r>
              <a:rPr lang="en-US" altLang="zh-CN" sz="2400" dirty="0"/>
              <a:t>     </a:t>
            </a:r>
            <a:r>
              <a:rPr lang="zh-CN" altLang="en-US" sz="2400" dirty="0"/>
              <a:t>* </a:t>
            </a:r>
            <a:r>
              <a:rPr lang="zh-CN" altLang="en-US" sz="2400" dirty="0">
                <a:solidFill>
                  <a:srgbClr val="C00000"/>
                </a:solidFill>
              </a:rPr>
              <a:t>寄存器不属于存储器寻址。</a:t>
            </a:r>
            <a:endParaRPr lang="en-US" altLang="zh-CN" sz="2400" dirty="0">
              <a:solidFill>
                <a:srgbClr val="C00000"/>
              </a:solidFill>
            </a:endParaRPr>
          </a:p>
          <a:p>
            <a:pPr>
              <a:buNone/>
            </a:pPr>
            <a:r>
              <a:rPr lang="en-US" altLang="zh-CN" sz="2400" dirty="0"/>
              <a:t>     </a:t>
            </a:r>
            <a:r>
              <a:rPr lang="zh-CN" altLang="en-US" sz="2400" dirty="0"/>
              <a:t>* 把依赖于程序计数器的</a:t>
            </a:r>
            <a:r>
              <a:rPr lang="en-US" altLang="zh-CN" sz="2400" dirty="0">
                <a:solidFill>
                  <a:srgbClr val="FF0000"/>
                </a:solidFill>
              </a:rPr>
              <a:t>PC</a:t>
            </a:r>
            <a:r>
              <a:rPr lang="zh-CN" altLang="en-US" sz="2400" dirty="0">
                <a:solidFill>
                  <a:srgbClr val="FF0000"/>
                </a:solidFill>
              </a:rPr>
              <a:t>相对寻址</a:t>
            </a:r>
            <a:r>
              <a:rPr lang="zh-CN" altLang="en-US" sz="2400" dirty="0"/>
              <a:t>（后面详细讨论）也分离出来。</a:t>
            </a:r>
            <a:br>
              <a:rPr lang="en-US" altLang="zh-CN" sz="2400" dirty="0"/>
            </a:br>
            <a:br>
              <a:rPr lang="en-US" altLang="zh-CN" dirty="0"/>
            </a:br>
            <a:endParaRPr lang="zh-CN" altLang="en-US"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21</a:t>
            </a:fld>
            <a:endParaRPr lang="zh-CN" altLang="en-US" dirty="0"/>
          </a:p>
        </p:txBody>
      </p:sp>
    </p:spTree>
    <p:extLst>
      <p:ext uri="{BB962C8B-B14F-4D97-AF65-F5344CB8AC3E}">
        <p14:creationId xmlns:p14="http://schemas.microsoft.com/office/powerpoint/2010/main" val="2038376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a:t>存储器寻址</a:t>
            </a:r>
          </a:p>
        </p:txBody>
      </p:sp>
      <p:sp>
        <p:nvSpPr>
          <p:cNvPr id="3" name="内容占位符 2"/>
          <p:cNvSpPr>
            <a:spLocks noGrp="1"/>
          </p:cNvSpPr>
          <p:nvPr>
            <p:ph idx="1"/>
          </p:nvPr>
        </p:nvSpPr>
        <p:spPr/>
        <p:txBody>
          <a:bodyPr/>
          <a:lstStyle/>
          <a:p>
            <a:r>
              <a:rPr lang="en-US" altLang="zh-CN" dirty="0"/>
              <a:t> </a:t>
            </a:r>
            <a:r>
              <a:rPr lang="zh-CN" altLang="en-US" dirty="0">
                <a:solidFill>
                  <a:schemeClr val="tx1"/>
                </a:solidFill>
              </a:rPr>
              <a:t>寻址方式</a:t>
            </a:r>
            <a:br>
              <a:rPr lang="en-US" altLang="zh-CN" dirty="0"/>
            </a:br>
            <a:br>
              <a:rPr lang="en-US" altLang="zh-CN" dirty="0"/>
            </a:b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81165787"/>
              </p:ext>
            </p:extLst>
          </p:nvPr>
        </p:nvGraphicFramePr>
        <p:xfrm>
          <a:off x="214281" y="1500174"/>
          <a:ext cx="8929718" cy="4929227"/>
        </p:xfrm>
        <a:graphic>
          <a:graphicData uri="http://schemas.openxmlformats.org/drawingml/2006/table">
            <a:tbl>
              <a:tblPr firstRow="1" bandRow="1">
                <a:tableStyleId>{5C22544A-7EE6-4342-B048-85BDC9FD1C3A}</a:tableStyleId>
              </a:tblPr>
              <a:tblGrid>
                <a:gridCol w="1488286">
                  <a:extLst>
                    <a:ext uri="{9D8B030D-6E8A-4147-A177-3AD203B41FA5}">
                      <a16:colId xmlns:a16="http://schemas.microsoft.com/office/drawing/2014/main" val="20000"/>
                    </a:ext>
                  </a:extLst>
                </a:gridCol>
                <a:gridCol w="1801610">
                  <a:extLst>
                    <a:ext uri="{9D8B030D-6E8A-4147-A177-3AD203B41FA5}">
                      <a16:colId xmlns:a16="http://schemas.microsoft.com/office/drawing/2014/main" val="20001"/>
                    </a:ext>
                  </a:extLst>
                </a:gridCol>
                <a:gridCol w="2819911">
                  <a:extLst>
                    <a:ext uri="{9D8B030D-6E8A-4147-A177-3AD203B41FA5}">
                      <a16:colId xmlns:a16="http://schemas.microsoft.com/office/drawing/2014/main" val="20002"/>
                    </a:ext>
                  </a:extLst>
                </a:gridCol>
                <a:gridCol w="2819911">
                  <a:extLst>
                    <a:ext uri="{9D8B030D-6E8A-4147-A177-3AD203B41FA5}">
                      <a16:colId xmlns:a16="http://schemas.microsoft.com/office/drawing/2014/main" val="20003"/>
                    </a:ext>
                  </a:extLst>
                </a:gridCol>
              </a:tblGrid>
              <a:tr h="316799">
                <a:tc>
                  <a:txBody>
                    <a:bodyPr/>
                    <a:lstStyle/>
                    <a:p>
                      <a:r>
                        <a:rPr lang="zh-CN" altLang="en-US" sz="1200" dirty="0">
                          <a:solidFill>
                            <a:schemeClr val="bg1"/>
                          </a:solidFill>
                        </a:rPr>
                        <a:t>寻址方式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zh-CN" altLang="en-US" sz="1200" dirty="0">
                          <a:solidFill>
                            <a:schemeClr val="bg1"/>
                          </a:solidFill>
                        </a:rPr>
                        <a:t>指令举例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zh-CN" altLang="en-US" sz="1200" dirty="0">
                          <a:solidFill>
                            <a:schemeClr val="bg1"/>
                          </a:solidFill>
                        </a:rPr>
                        <a:t>含义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zh-CN" altLang="en-US" sz="1200" dirty="0">
                          <a:solidFill>
                            <a:schemeClr val="bg1"/>
                          </a:solidFill>
                        </a:rPr>
                        <a:t>何时使用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16799">
                <a:tc>
                  <a:txBody>
                    <a:bodyPr/>
                    <a:lstStyle/>
                    <a:p>
                      <a:r>
                        <a:rPr lang="zh-CN" altLang="en-US" sz="1200" dirty="0">
                          <a:solidFill>
                            <a:srgbClr val="C00000"/>
                          </a:solidFill>
                        </a:rPr>
                        <a:t>寄存器寻址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200" dirty="0">
                          <a:solidFill>
                            <a:srgbClr val="C00000"/>
                          </a:solidFill>
                        </a:rPr>
                        <a:t>Add  R4</a:t>
                      </a:r>
                      <a:r>
                        <a:rPr lang="zh-CN" altLang="en-US" sz="1200" dirty="0">
                          <a:solidFill>
                            <a:srgbClr val="C00000"/>
                          </a:solidFill>
                        </a:rPr>
                        <a:t>，</a:t>
                      </a:r>
                      <a:r>
                        <a:rPr lang="en-US" altLang="zh-CN" sz="1200" dirty="0">
                          <a:solidFill>
                            <a:srgbClr val="C00000"/>
                          </a:solidFill>
                        </a:rPr>
                        <a:t>R3</a:t>
                      </a:r>
                      <a:endParaRPr lang="zh-CN" altLang="en-US" sz="12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200" dirty="0" err="1">
                          <a:solidFill>
                            <a:srgbClr val="C00000"/>
                          </a:solidFill>
                        </a:rPr>
                        <a:t>Regs</a:t>
                      </a:r>
                      <a:r>
                        <a:rPr lang="en-US" altLang="zh-CN" sz="1200" dirty="0">
                          <a:solidFill>
                            <a:srgbClr val="C00000"/>
                          </a:solidFill>
                        </a:rPr>
                        <a:t>[R4]←</a:t>
                      </a:r>
                      <a:r>
                        <a:rPr lang="en-US" altLang="zh-CN" sz="1200" dirty="0" err="1">
                          <a:solidFill>
                            <a:srgbClr val="C00000"/>
                          </a:solidFill>
                        </a:rPr>
                        <a:t>Regs</a:t>
                      </a:r>
                      <a:r>
                        <a:rPr lang="en-US" altLang="zh-CN" sz="1200" dirty="0">
                          <a:solidFill>
                            <a:srgbClr val="C00000"/>
                          </a:solidFill>
                        </a:rPr>
                        <a:t>[R4]+</a:t>
                      </a:r>
                      <a:r>
                        <a:rPr lang="en-US" altLang="zh-CN" sz="1200" dirty="0" err="1">
                          <a:solidFill>
                            <a:srgbClr val="C00000"/>
                          </a:solidFill>
                        </a:rPr>
                        <a:t>Regs</a:t>
                      </a:r>
                      <a:r>
                        <a:rPr lang="en-US" altLang="zh-CN" sz="1200" dirty="0">
                          <a:solidFill>
                            <a:srgbClr val="C00000"/>
                          </a:solidFill>
                        </a:rPr>
                        <a:t>[R3]</a:t>
                      </a:r>
                      <a:endParaRPr lang="zh-CN" altLang="en-US" sz="12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a:solidFill>
                            <a:srgbClr val="C00000"/>
                          </a:solidFill>
                        </a:rPr>
                        <a:t>数值在寄存器中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328070">
                <a:tc>
                  <a:txBody>
                    <a:bodyPr/>
                    <a:lstStyle/>
                    <a:p>
                      <a:r>
                        <a:rPr lang="zh-CN" altLang="en-US" sz="1200" dirty="0">
                          <a:solidFill>
                            <a:schemeClr val="tx1"/>
                          </a:solidFill>
                        </a:rPr>
                        <a:t>立即数寻址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Add  R4</a:t>
                      </a:r>
                      <a:r>
                        <a:rPr lang="zh-CN" altLang="en-US" sz="1200" dirty="0">
                          <a:solidFill>
                            <a:schemeClr val="tx1"/>
                          </a:solidFill>
                        </a:rPr>
                        <a:t>，</a:t>
                      </a:r>
                      <a:r>
                        <a:rPr lang="en-US" altLang="zh-CN" sz="1200" dirty="0">
                          <a:solidFill>
                            <a:schemeClr val="tx1"/>
                          </a:solidFill>
                        </a:rPr>
                        <a:t>#3</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solidFill>
                            <a:schemeClr val="tx1"/>
                          </a:solidFill>
                        </a:rPr>
                        <a:t>Regs</a:t>
                      </a:r>
                      <a:r>
                        <a:rPr lang="en-US" altLang="zh-CN" sz="1200" dirty="0">
                          <a:solidFill>
                            <a:schemeClr val="tx1"/>
                          </a:solidFill>
                        </a:rPr>
                        <a:t>[R4]←</a:t>
                      </a:r>
                      <a:r>
                        <a:rPr lang="en-US" altLang="zh-CN" sz="1200" dirty="0" err="1">
                          <a:solidFill>
                            <a:schemeClr val="tx1"/>
                          </a:solidFill>
                        </a:rPr>
                        <a:t>Regs</a:t>
                      </a:r>
                      <a:r>
                        <a:rPr lang="en-US" altLang="zh-CN" sz="1200" dirty="0">
                          <a:solidFill>
                            <a:schemeClr val="tx1"/>
                          </a:solidFill>
                        </a:rPr>
                        <a:t>[R4]+3</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a:solidFill>
                            <a:schemeClr val="tx1"/>
                          </a:solidFill>
                        </a:rPr>
                        <a:t>数值是常量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521787">
                <a:tc>
                  <a:txBody>
                    <a:bodyPr/>
                    <a:lstStyle/>
                    <a:p>
                      <a:r>
                        <a:rPr lang="zh-CN" altLang="en-US" sz="1200" dirty="0">
                          <a:solidFill>
                            <a:schemeClr val="tx1"/>
                          </a:solidFill>
                        </a:rPr>
                        <a:t>位移量寻址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Add  R4</a:t>
                      </a:r>
                      <a:r>
                        <a:rPr lang="zh-CN" altLang="en-US" sz="1200" dirty="0">
                          <a:solidFill>
                            <a:schemeClr val="tx1"/>
                          </a:solidFill>
                        </a:rPr>
                        <a:t>，</a:t>
                      </a:r>
                      <a:r>
                        <a:rPr lang="en-US" altLang="zh-CN" sz="1200" dirty="0">
                          <a:solidFill>
                            <a:schemeClr val="tx1"/>
                          </a:solidFill>
                        </a:rPr>
                        <a:t>100</a:t>
                      </a:r>
                      <a:r>
                        <a:rPr lang="zh-CN" altLang="en-US" sz="1200" dirty="0">
                          <a:solidFill>
                            <a:schemeClr val="tx1"/>
                          </a:solidFill>
                        </a:rPr>
                        <a:t>（</a:t>
                      </a:r>
                      <a:r>
                        <a:rPr lang="en-US" altLang="zh-CN" sz="1200" dirty="0">
                          <a:solidFill>
                            <a:schemeClr val="tx1"/>
                          </a:solidFill>
                        </a:rPr>
                        <a:t>R1</a:t>
                      </a:r>
                      <a:r>
                        <a:rPr lang="zh-CN" altLang="en-US" sz="12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solidFill>
                            <a:schemeClr val="tx1"/>
                          </a:solidFill>
                        </a:rPr>
                        <a:t>Regs</a:t>
                      </a:r>
                      <a:r>
                        <a:rPr lang="en-US" altLang="zh-CN" sz="1200" dirty="0">
                          <a:solidFill>
                            <a:schemeClr val="tx1"/>
                          </a:solidFill>
                        </a:rPr>
                        <a:t>[R4]←</a:t>
                      </a:r>
                      <a:r>
                        <a:rPr lang="en-US" altLang="zh-CN" sz="1200" dirty="0" err="1">
                          <a:solidFill>
                            <a:schemeClr val="tx1"/>
                          </a:solidFill>
                        </a:rPr>
                        <a:t>Regs</a:t>
                      </a:r>
                      <a:r>
                        <a:rPr lang="en-US" altLang="zh-CN" sz="1200" dirty="0">
                          <a:solidFill>
                            <a:schemeClr val="tx1"/>
                          </a:solidFill>
                        </a:rPr>
                        <a:t>[R4]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         +</a:t>
                      </a:r>
                      <a:r>
                        <a:rPr lang="en-US" altLang="zh-CN" sz="1200" dirty="0" err="1">
                          <a:solidFill>
                            <a:schemeClr val="tx1"/>
                          </a:solidFill>
                        </a:rPr>
                        <a:t>Mem</a:t>
                      </a:r>
                      <a:r>
                        <a:rPr lang="en-US" altLang="zh-CN" sz="1200" dirty="0">
                          <a:solidFill>
                            <a:schemeClr val="tx1"/>
                          </a:solidFill>
                        </a:rPr>
                        <a:t>[100+Regs[R1]]</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a:solidFill>
                            <a:schemeClr val="tx1"/>
                          </a:solidFill>
                        </a:rPr>
                        <a:t>存取局部变量（</a:t>
                      </a:r>
                      <a:r>
                        <a:rPr lang="en-US" altLang="zh-CN" sz="1200" dirty="0">
                          <a:solidFill>
                            <a:schemeClr val="tx1"/>
                          </a:solidFill>
                        </a:rPr>
                        <a:t>+</a:t>
                      </a:r>
                      <a:r>
                        <a:rPr lang="zh-CN" altLang="en-US" sz="1200" dirty="0">
                          <a:solidFill>
                            <a:schemeClr val="tx1"/>
                          </a:solidFill>
                        </a:rPr>
                        <a:t>模拟寄存器间接、直接寻址）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316799">
                <a:tc>
                  <a:txBody>
                    <a:bodyPr/>
                    <a:lstStyle/>
                    <a:p>
                      <a:r>
                        <a:rPr lang="zh-CN" altLang="en-US" sz="1200" dirty="0">
                          <a:solidFill>
                            <a:schemeClr val="tx1"/>
                          </a:solidFill>
                        </a:rPr>
                        <a:t>寄存器间接寻址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Add  R4</a:t>
                      </a:r>
                      <a:r>
                        <a:rPr lang="zh-CN" altLang="en-US" sz="1200" dirty="0">
                          <a:solidFill>
                            <a:schemeClr val="tx1"/>
                          </a:solidFill>
                        </a:rPr>
                        <a:t>，（</a:t>
                      </a:r>
                      <a:r>
                        <a:rPr lang="en-US" altLang="zh-CN" sz="1200" dirty="0">
                          <a:solidFill>
                            <a:schemeClr val="tx1"/>
                          </a:solidFill>
                        </a:rPr>
                        <a:t>R1</a:t>
                      </a:r>
                      <a:r>
                        <a:rPr lang="zh-CN" altLang="en-US" sz="12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solidFill>
                            <a:schemeClr val="tx1"/>
                          </a:solidFill>
                        </a:rPr>
                        <a:t>Regs</a:t>
                      </a:r>
                      <a:r>
                        <a:rPr lang="en-US" altLang="zh-CN" sz="1200" dirty="0">
                          <a:solidFill>
                            <a:schemeClr val="tx1"/>
                          </a:solidFill>
                        </a:rPr>
                        <a:t>[R4]←</a:t>
                      </a:r>
                      <a:r>
                        <a:rPr lang="en-US" altLang="zh-CN" sz="1200" dirty="0" err="1">
                          <a:solidFill>
                            <a:schemeClr val="tx1"/>
                          </a:solidFill>
                        </a:rPr>
                        <a:t>Regs</a:t>
                      </a:r>
                      <a:r>
                        <a:rPr lang="en-US" altLang="zh-CN" sz="1200" dirty="0">
                          <a:solidFill>
                            <a:schemeClr val="tx1"/>
                          </a:solidFill>
                        </a:rPr>
                        <a:t>[R4]+</a:t>
                      </a:r>
                      <a:r>
                        <a:rPr lang="en-US" altLang="zh-CN" sz="1200" dirty="0" err="1">
                          <a:solidFill>
                            <a:schemeClr val="tx1"/>
                          </a:solidFill>
                        </a:rPr>
                        <a:t>Mem</a:t>
                      </a:r>
                      <a:r>
                        <a:rPr lang="en-US" altLang="zh-CN" sz="1200" dirty="0">
                          <a:solidFill>
                            <a:schemeClr val="tx1"/>
                          </a:solidFill>
                        </a:rPr>
                        <a:t>[</a:t>
                      </a:r>
                      <a:r>
                        <a:rPr lang="en-US" altLang="zh-CN" sz="1200" dirty="0" err="1">
                          <a:solidFill>
                            <a:schemeClr val="tx1"/>
                          </a:solidFill>
                        </a:rPr>
                        <a:t>Regs</a:t>
                      </a:r>
                      <a:r>
                        <a:rPr lang="en-US" altLang="zh-CN" sz="1200" dirty="0">
                          <a:solidFill>
                            <a:schemeClr val="tx1"/>
                          </a:solidFill>
                        </a:rPr>
                        <a:t>[R1]]</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a:solidFill>
                            <a:schemeClr val="tx1"/>
                          </a:solidFill>
                        </a:rPr>
                        <a:t>使用指针或者计算出的地址进行寻址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r h="521787">
                <a:tc>
                  <a:txBody>
                    <a:bodyPr/>
                    <a:lstStyle/>
                    <a:p>
                      <a:r>
                        <a:rPr lang="zh-CN" altLang="en-US" sz="1200" dirty="0">
                          <a:solidFill>
                            <a:schemeClr val="tx1"/>
                          </a:solidFill>
                        </a:rPr>
                        <a:t>间接寻址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Add  R3</a:t>
                      </a:r>
                      <a:r>
                        <a:rPr lang="zh-CN" altLang="en-US" sz="1200" dirty="0">
                          <a:solidFill>
                            <a:schemeClr val="tx1"/>
                          </a:solidFill>
                        </a:rPr>
                        <a:t>，</a:t>
                      </a:r>
                      <a:r>
                        <a:rPr lang="en-US" altLang="zh-CN" sz="1200" dirty="0">
                          <a:solidFill>
                            <a:schemeClr val="tx1"/>
                          </a:solidFill>
                        </a:rPr>
                        <a:t>[R1+R2]</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solidFill>
                            <a:schemeClr val="tx1"/>
                          </a:solidFill>
                        </a:rPr>
                        <a:t>Regs</a:t>
                      </a:r>
                      <a:r>
                        <a:rPr lang="en-US" altLang="zh-CN" sz="1200" dirty="0">
                          <a:solidFill>
                            <a:schemeClr val="tx1"/>
                          </a:solidFill>
                        </a:rPr>
                        <a:t>[R3]←</a:t>
                      </a:r>
                      <a:r>
                        <a:rPr lang="en-US" altLang="zh-CN" sz="1200" dirty="0" err="1">
                          <a:solidFill>
                            <a:schemeClr val="tx1"/>
                          </a:solidFill>
                        </a:rPr>
                        <a:t>Regs</a:t>
                      </a:r>
                      <a:r>
                        <a:rPr lang="en-US" altLang="zh-CN" sz="1200" dirty="0">
                          <a:solidFill>
                            <a:schemeClr val="tx1"/>
                          </a:solidFill>
                        </a:rPr>
                        <a:t>[R3]</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         +</a:t>
                      </a:r>
                      <a:r>
                        <a:rPr lang="en-US" altLang="zh-CN" sz="1200" dirty="0" err="1">
                          <a:solidFill>
                            <a:schemeClr val="tx1"/>
                          </a:solidFill>
                        </a:rPr>
                        <a:t>Mem</a:t>
                      </a:r>
                      <a:r>
                        <a:rPr lang="en-US" altLang="zh-CN" sz="1200" dirty="0">
                          <a:solidFill>
                            <a:schemeClr val="tx1"/>
                          </a:solidFill>
                        </a:rPr>
                        <a:t>[</a:t>
                      </a:r>
                      <a:r>
                        <a:rPr lang="en-US" altLang="zh-CN" sz="1200" dirty="0" err="1">
                          <a:solidFill>
                            <a:schemeClr val="tx1"/>
                          </a:solidFill>
                        </a:rPr>
                        <a:t>Regs</a:t>
                      </a:r>
                      <a:r>
                        <a:rPr lang="en-US" altLang="zh-CN" sz="1200" dirty="0">
                          <a:solidFill>
                            <a:schemeClr val="tx1"/>
                          </a:solidFill>
                        </a:rPr>
                        <a:t>[R1]+[</a:t>
                      </a:r>
                      <a:r>
                        <a:rPr lang="en-US" altLang="zh-CN" sz="1200" dirty="0" err="1">
                          <a:solidFill>
                            <a:schemeClr val="tx1"/>
                          </a:solidFill>
                        </a:rPr>
                        <a:t>Regs</a:t>
                      </a:r>
                      <a:r>
                        <a:rPr lang="en-US" altLang="zh-CN" sz="1200" dirty="0">
                          <a:solidFill>
                            <a:schemeClr val="tx1"/>
                          </a:solidFill>
                        </a:rPr>
                        <a:t>[R2]]</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a:solidFill>
                            <a:schemeClr val="tx1"/>
                          </a:solidFill>
                        </a:rPr>
                        <a:t>有时用在数组寻址中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5"/>
                  </a:ext>
                </a:extLst>
              </a:tr>
              <a:tr h="521787">
                <a:tc>
                  <a:txBody>
                    <a:bodyPr/>
                    <a:lstStyle/>
                    <a:p>
                      <a:pPr marL="0" algn="l" defTabSz="914400" rtl="0" eaLnBrk="1" latinLnBrk="0" hangingPunct="1"/>
                      <a:r>
                        <a:rPr lang="zh-CN" altLang="en-US" sz="1200" kern="1200" dirty="0">
                          <a:solidFill>
                            <a:schemeClr val="tx1"/>
                          </a:solidFill>
                          <a:latin typeface="+mn-lt"/>
                          <a:ea typeface="+mn-ea"/>
                          <a:cs typeface="+mn-cs"/>
                        </a:rPr>
                        <a:t>索引寻址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Add  R1</a:t>
                      </a:r>
                      <a:r>
                        <a:rPr lang="zh-CN" altLang="en-US" sz="1200" dirty="0">
                          <a:solidFill>
                            <a:schemeClr val="tx1"/>
                          </a:solidFill>
                        </a:rPr>
                        <a:t>，（</a:t>
                      </a:r>
                      <a:r>
                        <a:rPr lang="en-US" altLang="zh-CN" sz="1200" dirty="0">
                          <a:solidFill>
                            <a:schemeClr val="tx1"/>
                          </a:solidFill>
                        </a:rPr>
                        <a:t>1001</a:t>
                      </a:r>
                      <a:r>
                        <a:rPr lang="zh-CN" altLang="en-US" sz="12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solidFill>
                            <a:schemeClr val="tx1"/>
                          </a:solidFill>
                        </a:rPr>
                        <a:t>Regs</a:t>
                      </a:r>
                      <a:r>
                        <a:rPr lang="en-US" altLang="zh-CN" sz="1200" dirty="0">
                          <a:solidFill>
                            <a:schemeClr val="tx1"/>
                          </a:solidFill>
                        </a:rPr>
                        <a:t>[R1]←</a:t>
                      </a:r>
                      <a:r>
                        <a:rPr lang="en-US" altLang="zh-CN" sz="1200" dirty="0" err="1">
                          <a:solidFill>
                            <a:schemeClr val="tx1"/>
                          </a:solidFill>
                        </a:rPr>
                        <a:t>Regs</a:t>
                      </a:r>
                      <a:r>
                        <a:rPr lang="en-US" altLang="zh-CN" sz="1200" dirty="0">
                          <a:solidFill>
                            <a:schemeClr val="tx1"/>
                          </a:solidFill>
                        </a:rPr>
                        <a:t>[R1]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         +</a:t>
                      </a:r>
                      <a:r>
                        <a:rPr lang="en-US" altLang="zh-CN" sz="1200" dirty="0" err="1">
                          <a:solidFill>
                            <a:schemeClr val="tx1"/>
                          </a:solidFill>
                        </a:rPr>
                        <a:t>Mem</a:t>
                      </a:r>
                      <a:r>
                        <a:rPr lang="en-US" altLang="zh-CN" sz="1200" dirty="0">
                          <a:solidFill>
                            <a:schemeClr val="tx1"/>
                          </a:solidFill>
                        </a:rPr>
                        <a:t>[1001]</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200" dirty="0">
                          <a:solidFill>
                            <a:schemeClr val="tx1"/>
                          </a:solidFill>
                        </a:rPr>
                        <a:t>R1</a:t>
                      </a:r>
                      <a:r>
                        <a:rPr lang="zh-CN" altLang="en-US" sz="1200" dirty="0">
                          <a:solidFill>
                            <a:schemeClr val="tx1"/>
                          </a:solidFill>
                        </a:rPr>
                        <a:t>是数组的基址，</a:t>
                      </a:r>
                      <a:r>
                        <a:rPr lang="en-US" altLang="zh-CN" sz="1200" dirty="0">
                          <a:solidFill>
                            <a:schemeClr val="tx1"/>
                          </a:solidFill>
                        </a:rPr>
                        <a:t>R2</a:t>
                      </a:r>
                      <a:r>
                        <a:rPr lang="zh-CN" altLang="en-US" sz="1200" dirty="0">
                          <a:solidFill>
                            <a:schemeClr val="tx1"/>
                          </a:solidFill>
                        </a:rPr>
                        <a:t>是索引值用来存取静态数据；地址常量可能需要很大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6"/>
                  </a:ext>
                </a:extLst>
              </a:tr>
              <a:tr h="521787">
                <a:tc>
                  <a:txBody>
                    <a:bodyPr/>
                    <a:lstStyle/>
                    <a:p>
                      <a:r>
                        <a:rPr lang="zh-CN" altLang="en-US" sz="1200" dirty="0">
                          <a:solidFill>
                            <a:schemeClr val="tx1"/>
                          </a:solidFill>
                        </a:rPr>
                        <a:t>存储器间接寻址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Add  R1</a:t>
                      </a:r>
                      <a:r>
                        <a:rPr lang="zh-CN" altLang="en-US" sz="1200" dirty="0">
                          <a:solidFill>
                            <a:schemeClr val="tx1"/>
                          </a:solidFill>
                        </a:rPr>
                        <a:t>，</a:t>
                      </a:r>
                      <a:r>
                        <a:rPr lang="en-US" altLang="zh-CN" sz="1200" dirty="0">
                          <a:solidFill>
                            <a:schemeClr val="tx1"/>
                          </a:solidFill>
                        </a:rPr>
                        <a:t>@</a:t>
                      </a:r>
                      <a:r>
                        <a:rPr lang="zh-CN" altLang="en-US" sz="1200" dirty="0">
                          <a:solidFill>
                            <a:schemeClr val="tx1"/>
                          </a:solidFill>
                        </a:rPr>
                        <a:t>（</a:t>
                      </a:r>
                      <a:r>
                        <a:rPr lang="en-US" altLang="zh-CN" sz="1200" dirty="0">
                          <a:solidFill>
                            <a:schemeClr val="tx1"/>
                          </a:solidFill>
                        </a:rPr>
                        <a:t>R3</a:t>
                      </a:r>
                      <a:r>
                        <a:rPr lang="zh-CN" altLang="en-US" sz="12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solidFill>
                            <a:schemeClr val="tx1"/>
                          </a:solidFill>
                        </a:rPr>
                        <a:t>Regs</a:t>
                      </a:r>
                      <a:r>
                        <a:rPr lang="en-US" altLang="zh-CN" sz="1200" dirty="0">
                          <a:solidFill>
                            <a:schemeClr val="tx1"/>
                          </a:solidFill>
                        </a:rPr>
                        <a:t>[R1]←</a:t>
                      </a:r>
                      <a:r>
                        <a:rPr lang="en-US" altLang="zh-CN" sz="1200" dirty="0" err="1">
                          <a:solidFill>
                            <a:schemeClr val="tx1"/>
                          </a:solidFill>
                        </a:rPr>
                        <a:t>Regs</a:t>
                      </a:r>
                      <a:r>
                        <a:rPr lang="en-US" altLang="zh-CN" sz="1200" dirty="0">
                          <a:solidFill>
                            <a:schemeClr val="tx1"/>
                          </a:solidFill>
                        </a:rPr>
                        <a:t>[R1]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         +</a:t>
                      </a:r>
                      <a:r>
                        <a:rPr lang="en-US" altLang="zh-CN" sz="1200" dirty="0" err="1">
                          <a:solidFill>
                            <a:schemeClr val="tx1"/>
                          </a:solidFill>
                        </a:rPr>
                        <a:t>Mem</a:t>
                      </a:r>
                      <a:r>
                        <a:rPr lang="en-US" altLang="zh-CN" sz="1200" dirty="0">
                          <a:solidFill>
                            <a:schemeClr val="tx1"/>
                          </a:solidFill>
                        </a:rPr>
                        <a:t>[</a:t>
                      </a:r>
                      <a:r>
                        <a:rPr lang="en-US" altLang="zh-CN" sz="1200" dirty="0" err="1">
                          <a:solidFill>
                            <a:schemeClr val="tx1"/>
                          </a:solidFill>
                        </a:rPr>
                        <a:t>Mem</a:t>
                      </a:r>
                      <a:r>
                        <a:rPr lang="en-US" altLang="zh-CN" sz="1200" dirty="0">
                          <a:solidFill>
                            <a:schemeClr val="tx1"/>
                          </a:solidFill>
                        </a:rPr>
                        <a:t>[</a:t>
                      </a:r>
                      <a:r>
                        <a:rPr lang="en-US" altLang="zh-CN" sz="1200" dirty="0" err="1">
                          <a:solidFill>
                            <a:schemeClr val="tx1"/>
                          </a:solidFill>
                        </a:rPr>
                        <a:t>Regs</a:t>
                      </a:r>
                      <a:r>
                        <a:rPr lang="en-US" altLang="zh-CN" sz="1200" dirty="0">
                          <a:solidFill>
                            <a:schemeClr val="tx1"/>
                          </a:solidFill>
                        </a:rPr>
                        <a:t>[R3]]]</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a:solidFill>
                            <a:schemeClr val="tx1"/>
                          </a:solidFill>
                        </a:rPr>
                        <a:t>如果</a:t>
                      </a:r>
                      <a:r>
                        <a:rPr lang="en-US" altLang="zh-CN" sz="1200" dirty="0">
                          <a:solidFill>
                            <a:schemeClr val="tx1"/>
                          </a:solidFill>
                        </a:rPr>
                        <a:t>R3</a:t>
                      </a:r>
                      <a:r>
                        <a:rPr lang="zh-CN" altLang="en-US" sz="1200" dirty="0">
                          <a:solidFill>
                            <a:schemeClr val="tx1"/>
                          </a:solidFill>
                        </a:rPr>
                        <a:t>是指针</a:t>
                      </a:r>
                      <a:r>
                        <a:rPr lang="en-US" altLang="zh-CN" sz="1200" dirty="0">
                          <a:solidFill>
                            <a:schemeClr val="tx1"/>
                          </a:solidFill>
                        </a:rPr>
                        <a:t>p</a:t>
                      </a:r>
                      <a:r>
                        <a:rPr lang="zh-CN" altLang="en-US" sz="1200" dirty="0">
                          <a:solidFill>
                            <a:schemeClr val="tx1"/>
                          </a:solidFill>
                        </a:rPr>
                        <a:t>的地址，那么就得到</a:t>
                      </a:r>
                      <a:r>
                        <a:rPr lang="en-US" altLang="zh-CN" sz="1200" dirty="0">
                          <a:solidFill>
                            <a:schemeClr val="tx1"/>
                          </a:solidFill>
                        </a:rPr>
                        <a:t>*p</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7"/>
                  </a:ext>
                </a:extLst>
              </a:tr>
              <a:tr h="521787">
                <a:tc>
                  <a:txBody>
                    <a:bodyPr/>
                    <a:lstStyle/>
                    <a:p>
                      <a:r>
                        <a:rPr lang="zh-CN" altLang="en-US" sz="1200" dirty="0">
                          <a:solidFill>
                            <a:schemeClr val="tx1"/>
                          </a:solidFill>
                        </a:rPr>
                        <a:t>自动递增寻址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Add  R1</a:t>
                      </a:r>
                      <a:r>
                        <a:rPr lang="zh-CN" altLang="en-US" sz="1200" dirty="0">
                          <a:solidFill>
                            <a:schemeClr val="tx1"/>
                          </a:solidFill>
                        </a:rPr>
                        <a:t>，（</a:t>
                      </a:r>
                      <a:r>
                        <a:rPr lang="en-US" altLang="zh-CN" sz="1200" dirty="0">
                          <a:solidFill>
                            <a:schemeClr val="tx1"/>
                          </a:solidFill>
                        </a:rPr>
                        <a:t>R2</a:t>
                      </a:r>
                      <a:r>
                        <a:rPr lang="zh-CN" altLang="en-US" sz="1200" dirty="0">
                          <a:solidFill>
                            <a:schemeClr val="tx1"/>
                          </a:solidFill>
                        </a:rPr>
                        <a:t>）</a:t>
                      </a:r>
                      <a:r>
                        <a:rPr lang="en-US" altLang="zh-CN" sz="1200" dirty="0">
                          <a:solidFill>
                            <a:schemeClr val="tx1"/>
                          </a:solidFill>
                        </a:rPr>
                        <a:t>+</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solidFill>
                            <a:schemeClr val="tx1"/>
                          </a:solidFill>
                        </a:rPr>
                        <a:t>Regs</a:t>
                      </a:r>
                      <a:r>
                        <a:rPr lang="en-US" altLang="zh-CN" sz="1200" dirty="0">
                          <a:solidFill>
                            <a:schemeClr val="tx1"/>
                          </a:solidFill>
                        </a:rPr>
                        <a:t>[R1]←</a:t>
                      </a:r>
                      <a:r>
                        <a:rPr lang="en-US" altLang="zh-CN" sz="1200" dirty="0" err="1">
                          <a:solidFill>
                            <a:schemeClr val="tx1"/>
                          </a:solidFill>
                        </a:rPr>
                        <a:t>Regs</a:t>
                      </a:r>
                      <a:r>
                        <a:rPr lang="en-US" altLang="zh-CN" sz="1200" dirty="0">
                          <a:solidFill>
                            <a:schemeClr val="tx1"/>
                          </a:solidFill>
                        </a:rPr>
                        <a:t>[R1]+</a:t>
                      </a:r>
                      <a:r>
                        <a:rPr lang="en-US" altLang="zh-CN" sz="1200" dirty="0" err="1">
                          <a:solidFill>
                            <a:schemeClr val="tx1"/>
                          </a:solidFill>
                        </a:rPr>
                        <a:t>Mem</a:t>
                      </a:r>
                      <a:r>
                        <a:rPr lang="en-US" altLang="zh-CN" sz="1200" dirty="0">
                          <a:solidFill>
                            <a:schemeClr val="tx1"/>
                          </a:solidFill>
                        </a:rPr>
                        <a:t>[</a:t>
                      </a:r>
                      <a:r>
                        <a:rPr lang="en-US" altLang="zh-CN" sz="1200" dirty="0" err="1">
                          <a:solidFill>
                            <a:schemeClr val="tx1"/>
                          </a:solidFill>
                        </a:rPr>
                        <a:t>Regs</a:t>
                      </a:r>
                      <a:r>
                        <a:rPr lang="en-US" altLang="zh-CN" sz="1200" dirty="0">
                          <a:solidFill>
                            <a:schemeClr val="tx1"/>
                          </a:solidFill>
                        </a:rPr>
                        <a:t>[R2]]</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solidFill>
                            <a:schemeClr val="tx1"/>
                          </a:solidFill>
                        </a:rPr>
                        <a:t>Regs</a:t>
                      </a:r>
                      <a:r>
                        <a:rPr lang="en-US" altLang="zh-CN" sz="1200" dirty="0">
                          <a:solidFill>
                            <a:schemeClr val="tx1"/>
                          </a:solidFill>
                        </a:rPr>
                        <a:t>[R2]←</a:t>
                      </a:r>
                      <a:r>
                        <a:rPr lang="en-US" altLang="zh-CN" sz="1200" dirty="0" err="1">
                          <a:solidFill>
                            <a:schemeClr val="tx1"/>
                          </a:solidFill>
                        </a:rPr>
                        <a:t>Regs</a:t>
                      </a:r>
                      <a:r>
                        <a:rPr lang="en-US" altLang="zh-CN" sz="1200" dirty="0">
                          <a:solidFill>
                            <a:schemeClr val="tx1"/>
                          </a:solidFill>
                        </a:rPr>
                        <a:t>[R2]+d</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a:solidFill>
                            <a:schemeClr val="tx1"/>
                          </a:solidFill>
                        </a:rPr>
                        <a:t>用在循环中递增变量，</a:t>
                      </a:r>
                      <a:r>
                        <a:rPr lang="en-US" altLang="zh-CN" sz="1200" dirty="0">
                          <a:solidFill>
                            <a:schemeClr val="tx1"/>
                          </a:solidFill>
                        </a:rPr>
                        <a:t>R2</a:t>
                      </a:r>
                      <a:r>
                        <a:rPr lang="zh-CN" altLang="en-US" sz="1200" dirty="0">
                          <a:solidFill>
                            <a:schemeClr val="tx1"/>
                          </a:solidFill>
                        </a:rPr>
                        <a:t>是数组的起始地址，每次增加</a:t>
                      </a:r>
                      <a:r>
                        <a:rPr lang="en-US" altLang="zh-CN" sz="1200" dirty="0">
                          <a:solidFill>
                            <a:schemeClr val="tx1"/>
                          </a:solidFill>
                        </a:rPr>
                        <a:t>d</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8"/>
                  </a:ext>
                </a:extLst>
              </a:tr>
              <a:tr h="521787">
                <a:tc>
                  <a:txBody>
                    <a:bodyPr/>
                    <a:lstStyle/>
                    <a:p>
                      <a:r>
                        <a:rPr lang="zh-CN" altLang="en-US" sz="1200" dirty="0">
                          <a:solidFill>
                            <a:schemeClr val="tx1"/>
                          </a:solidFill>
                        </a:rPr>
                        <a:t>自动递减寻址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Add  R1</a:t>
                      </a:r>
                      <a:r>
                        <a:rPr lang="zh-CN" altLang="en-US" sz="1200" dirty="0">
                          <a:solidFill>
                            <a:schemeClr val="tx1"/>
                          </a:solidFill>
                        </a:rPr>
                        <a:t>，</a:t>
                      </a:r>
                      <a:r>
                        <a:rPr lang="en-US" altLang="zh-CN" sz="1200" dirty="0">
                          <a:solidFill>
                            <a:schemeClr val="tx1"/>
                          </a:solidFill>
                        </a:rPr>
                        <a:t>-(R2)</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solidFill>
                            <a:schemeClr val="tx1"/>
                          </a:solidFill>
                        </a:rPr>
                        <a:t>Regs</a:t>
                      </a:r>
                      <a:r>
                        <a:rPr lang="en-US" altLang="zh-CN" sz="1200" dirty="0">
                          <a:solidFill>
                            <a:schemeClr val="tx1"/>
                          </a:solidFill>
                        </a:rPr>
                        <a:t>[R2]←</a:t>
                      </a:r>
                      <a:r>
                        <a:rPr lang="en-US" altLang="zh-CN" sz="1200" dirty="0" err="1">
                          <a:solidFill>
                            <a:schemeClr val="tx1"/>
                          </a:solidFill>
                        </a:rPr>
                        <a:t>Regs</a:t>
                      </a:r>
                      <a:r>
                        <a:rPr lang="en-US" altLang="zh-CN" sz="1200" dirty="0">
                          <a:solidFill>
                            <a:schemeClr val="tx1"/>
                          </a:solidFill>
                        </a:rPr>
                        <a:t>[R2]-d</a:t>
                      </a:r>
                      <a:endParaRPr lang="zh-CN" altLang="en-US" sz="120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solidFill>
                            <a:schemeClr val="tx1"/>
                          </a:solidFill>
                        </a:rPr>
                        <a:t>Regs</a:t>
                      </a:r>
                      <a:r>
                        <a:rPr lang="en-US" altLang="zh-CN" sz="1200" dirty="0">
                          <a:solidFill>
                            <a:schemeClr val="tx1"/>
                          </a:solidFill>
                        </a:rPr>
                        <a:t>[R1]←</a:t>
                      </a:r>
                      <a:r>
                        <a:rPr lang="en-US" altLang="zh-CN" sz="1200" dirty="0" err="1">
                          <a:solidFill>
                            <a:schemeClr val="tx1"/>
                          </a:solidFill>
                        </a:rPr>
                        <a:t>Regs</a:t>
                      </a:r>
                      <a:r>
                        <a:rPr lang="en-US" altLang="zh-CN" sz="1200" dirty="0">
                          <a:solidFill>
                            <a:schemeClr val="tx1"/>
                          </a:solidFill>
                        </a:rPr>
                        <a:t>[R1]+</a:t>
                      </a:r>
                      <a:r>
                        <a:rPr lang="en-US" altLang="zh-CN" sz="1200" dirty="0" err="1">
                          <a:solidFill>
                            <a:schemeClr val="tx1"/>
                          </a:solidFill>
                        </a:rPr>
                        <a:t>Mem</a:t>
                      </a:r>
                      <a:r>
                        <a:rPr lang="en-US" altLang="zh-CN" sz="1200" dirty="0">
                          <a:solidFill>
                            <a:schemeClr val="tx1"/>
                          </a:solidFill>
                        </a:rPr>
                        <a:t>[</a:t>
                      </a:r>
                      <a:r>
                        <a:rPr lang="en-US" altLang="zh-CN" sz="1200" dirty="0" err="1">
                          <a:solidFill>
                            <a:schemeClr val="tx1"/>
                          </a:solidFill>
                        </a:rPr>
                        <a:t>Regs</a:t>
                      </a:r>
                      <a:r>
                        <a:rPr lang="en-US" altLang="zh-CN" sz="1200" dirty="0">
                          <a:solidFill>
                            <a:schemeClr val="tx1"/>
                          </a:solidFill>
                        </a:rPr>
                        <a:t>[R2]]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a:solidFill>
                            <a:schemeClr val="tx1"/>
                          </a:solidFill>
                        </a:rPr>
                        <a:t>和自动递增类似，自动递增</a:t>
                      </a:r>
                      <a:r>
                        <a:rPr lang="en-US" altLang="zh-CN" sz="1200" dirty="0">
                          <a:solidFill>
                            <a:schemeClr val="tx1"/>
                          </a:solidFill>
                        </a:rPr>
                        <a:t>/</a:t>
                      </a:r>
                      <a:r>
                        <a:rPr lang="zh-CN" altLang="en-US" sz="1200" dirty="0">
                          <a:solidFill>
                            <a:schemeClr val="tx1"/>
                          </a:solidFill>
                        </a:rPr>
                        <a:t>递减用来实现类似堆栈的</a:t>
                      </a:r>
                      <a:r>
                        <a:rPr lang="en-US" altLang="zh-CN" sz="1200" dirty="0">
                          <a:solidFill>
                            <a:schemeClr val="tx1"/>
                          </a:solidFill>
                        </a:rPr>
                        <a:t>push/pop</a:t>
                      </a:r>
                      <a:r>
                        <a:rPr lang="zh-CN" altLang="en-US" sz="1200" dirty="0">
                          <a:solidFill>
                            <a:schemeClr val="tx1"/>
                          </a:solidFill>
                        </a:rPr>
                        <a:t>功能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9"/>
                  </a:ext>
                </a:extLst>
              </a:tr>
              <a:tr h="520038">
                <a:tc>
                  <a:txBody>
                    <a:bodyPr/>
                    <a:lstStyle/>
                    <a:p>
                      <a:r>
                        <a:rPr lang="zh-CN" altLang="en-US" sz="1200" dirty="0">
                          <a:solidFill>
                            <a:schemeClr val="tx1"/>
                          </a:solidFill>
                        </a:rPr>
                        <a:t>比例寻址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Add  R1</a:t>
                      </a:r>
                      <a:r>
                        <a:rPr lang="zh-CN" altLang="en-US" sz="1200" dirty="0">
                          <a:solidFill>
                            <a:schemeClr val="tx1"/>
                          </a:solidFill>
                        </a:rPr>
                        <a:t>，</a:t>
                      </a:r>
                      <a:r>
                        <a:rPr lang="en-US" altLang="zh-CN" sz="1200" dirty="0">
                          <a:solidFill>
                            <a:schemeClr val="tx1"/>
                          </a:solidFill>
                        </a:rPr>
                        <a:t>100(R2)[R3]</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solidFill>
                            <a:schemeClr val="tx1"/>
                          </a:solidFill>
                        </a:rPr>
                        <a:t>Regs</a:t>
                      </a:r>
                      <a:r>
                        <a:rPr lang="en-US" altLang="zh-CN" sz="1200" dirty="0">
                          <a:solidFill>
                            <a:schemeClr val="tx1"/>
                          </a:solidFill>
                        </a:rPr>
                        <a:t>[R1]←</a:t>
                      </a:r>
                      <a:r>
                        <a:rPr lang="en-US" altLang="zh-CN" sz="1200" dirty="0" err="1">
                          <a:solidFill>
                            <a:schemeClr val="tx1"/>
                          </a:solidFill>
                        </a:rPr>
                        <a:t>Regs</a:t>
                      </a:r>
                      <a:r>
                        <a:rPr lang="en-US" altLang="zh-CN" sz="1200" dirty="0">
                          <a:solidFill>
                            <a:schemeClr val="tx1"/>
                          </a:solidFill>
                        </a:rPr>
                        <a:t>[R1]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      +</a:t>
                      </a:r>
                      <a:r>
                        <a:rPr lang="en-US" altLang="zh-CN" sz="1200" dirty="0" err="1">
                          <a:solidFill>
                            <a:schemeClr val="tx1"/>
                          </a:solidFill>
                        </a:rPr>
                        <a:t>Mem</a:t>
                      </a:r>
                      <a:r>
                        <a:rPr lang="en-US" altLang="zh-CN" sz="1200" dirty="0">
                          <a:solidFill>
                            <a:schemeClr val="tx1"/>
                          </a:solidFill>
                        </a:rPr>
                        <a:t>[100+Regs[R2]+</a:t>
                      </a:r>
                      <a:r>
                        <a:rPr lang="en-US" altLang="zh-CN" sz="1200" dirty="0" err="1">
                          <a:solidFill>
                            <a:schemeClr val="tx1"/>
                          </a:solidFill>
                        </a:rPr>
                        <a:t>Regs</a:t>
                      </a:r>
                      <a:r>
                        <a:rPr lang="en-US" altLang="zh-CN" sz="1200" dirty="0">
                          <a:solidFill>
                            <a:schemeClr val="tx1"/>
                          </a:solidFill>
                        </a:rPr>
                        <a:t>[R3]*d]</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a:solidFill>
                            <a:schemeClr val="tx1"/>
                          </a:solidFill>
                        </a:rPr>
                        <a:t>用来对数组寻址。一些计算机可以用任意的索引（间接）寻址方式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0"/>
                  </a:ext>
                </a:extLst>
              </a:tr>
            </a:tbl>
          </a:graphicData>
        </a:graphic>
      </p:graphicFrame>
      <p:sp>
        <p:nvSpPr>
          <p:cNvPr id="6" name="灯片编号占位符 5"/>
          <p:cNvSpPr>
            <a:spLocks noGrp="1"/>
          </p:cNvSpPr>
          <p:nvPr>
            <p:ph type="sldNum" sz="quarter" idx="10"/>
          </p:nvPr>
        </p:nvSpPr>
        <p:spPr/>
        <p:txBody>
          <a:bodyPr/>
          <a:lstStyle/>
          <a:p>
            <a:pPr>
              <a:defRPr/>
            </a:pPr>
            <a:fld id="{16FB8BBF-24BB-42C6-9019-0A2DE3877C3C}" type="slidenum">
              <a:rPr lang="zh-CN" altLang="en-US" smtClean="0"/>
              <a:pPr>
                <a:defRPr/>
              </a:pPr>
              <a:t>22</a:t>
            </a:fld>
            <a:endParaRPr lang="zh-CN" altLang="en-US" dirty="0"/>
          </a:p>
        </p:txBody>
      </p:sp>
    </p:spTree>
    <p:extLst>
      <p:ext uri="{BB962C8B-B14F-4D97-AF65-F5344CB8AC3E}">
        <p14:creationId xmlns:p14="http://schemas.microsoft.com/office/powerpoint/2010/main" val="3738516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a:t>存储器寻址</a:t>
            </a:r>
          </a:p>
        </p:txBody>
      </p:sp>
      <p:sp>
        <p:nvSpPr>
          <p:cNvPr id="3" name="内容占位符 2"/>
          <p:cNvSpPr>
            <a:spLocks noGrp="1"/>
          </p:cNvSpPr>
          <p:nvPr>
            <p:ph idx="1"/>
          </p:nvPr>
        </p:nvSpPr>
        <p:spPr>
          <a:xfrm>
            <a:off x="428596" y="1285860"/>
            <a:ext cx="8229600" cy="4110198"/>
          </a:xfrm>
        </p:spPr>
        <p:txBody>
          <a:bodyPr/>
          <a:lstStyle/>
          <a:p>
            <a:r>
              <a:rPr lang="en-US" altLang="zh-CN" dirty="0"/>
              <a:t> </a:t>
            </a:r>
            <a:r>
              <a:rPr lang="zh-CN" altLang="en-US" dirty="0">
                <a:solidFill>
                  <a:schemeClr val="tx1"/>
                </a:solidFill>
              </a:rPr>
              <a:t>寻址方式</a:t>
            </a:r>
            <a:br>
              <a:rPr lang="en-US" altLang="zh-CN" dirty="0"/>
            </a:br>
            <a:r>
              <a:rPr lang="en-US" altLang="zh-CN" dirty="0"/>
              <a:t>      </a:t>
            </a:r>
            <a:r>
              <a:rPr lang="zh-CN" altLang="en-US" sz="2400" dirty="0"/>
              <a:t>后图给出了</a:t>
            </a:r>
            <a:r>
              <a:rPr lang="en-US" altLang="zh-CN" sz="2400" dirty="0"/>
              <a:t>VAX</a:t>
            </a:r>
            <a:r>
              <a:rPr lang="zh-CN" altLang="en-US" sz="2400" dirty="0"/>
              <a:t>系统结构的计算机上用三个程序所测试出的</a:t>
            </a:r>
            <a:r>
              <a:rPr lang="zh-CN" altLang="en-US" sz="2400" dirty="0">
                <a:solidFill>
                  <a:srgbClr val="FF0000"/>
                </a:solidFill>
              </a:rPr>
              <a:t>存储器寻址方式（</a:t>
            </a:r>
            <a:r>
              <a:rPr lang="zh-CN" altLang="en-US" sz="2400" i="1" u="sng" dirty="0">
                <a:solidFill>
                  <a:srgbClr val="C00000"/>
                </a:solidFill>
              </a:rPr>
              <a:t>不包括寄存器寻址</a:t>
            </a:r>
            <a:r>
              <a:rPr lang="zh-CN" altLang="en-US" sz="2400" dirty="0">
                <a:solidFill>
                  <a:srgbClr val="FF0000"/>
                </a:solidFill>
              </a:rPr>
              <a:t>）</a:t>
            </a:r>
            <a:r>
              <a:rPr lang="zh-CN" altLang="en-US" sz="2400" dirty="0"/>
              <a:t>的结果。</a:t>
            </a:r>
            <a:endParaRPr lang="en-US" altLang="zh-CN" sz="2400" dirty="0"/>
          </a:p>
          <a:p>
            <a:pPr>
              <a:buNone/>
            </a:pPr>
            <a:r>
              <a:rPr lang="en-US" altLang="zh-CN" sz="2400" dirty="0"/>
              <a:t>            </a:t>
            </a:r>
            <a:r>
              <a:rPr lang="zh-CN" altLang="en-US" sz="2400" dirty="0"/>
              <a:t>采用</a:t>
            </a:r>
            <a:r>
              <a:rPr lang="en-US" altLang="zh-CN" sz="2400" dirty="0"/>
              <a:t>VAX</a:t>
            </a:r>
            <a:r>
              <a:rPr lang="zh-CN" altLang="en-US" sz="2400" dirty="0"/>
              <a:t>系统结构的计算机来进行测试，是因为它有丰富的寻址方式，且对存储器寻址限制很少。</a:t>
            </a:r>
            <a:br>
              <a:rPr lang="en-US" altLang="zh-CN" sz="2400" dirty="0"/>
            </a:br>
            <a:r>
              <a:rPr lang="en-US" altLang="zh-CN" sz="2400" dirty="0"/>
              <a:t>       </a:t>
            </a:r>
            <a:r>
              <a:rPr lang="zh-CN" altLang="en-US" sz="2400" dirty="0"/>
              <a:t>如图所示，</a:t>
            </a:r>
            <a:r>
              <a:rPr lang="zh-CN" altLang="en-US" sz="2400" dirty="0">
                <a:solidFill>
                  <a:srgbClr val="C00000"/>
                </a:solidFill>
              </a:rPr>
              <a:t>立即数寻址</a:t>
            </a:r>
            <a:r>
              <a:rPr lang="zh-CN" altLang="en-US" sz="2400" dirty="0"/>
              <a:t>和</a:t>
            </a:r>
            <a:r>
              <a:rPr lang="zh-CN" altLang="en-US" sz="2400" dirty="0">
                <a:solidFill>
                  <a:srgbClr val="C00000"/>
                </a:solidFill>
              </a:rPr>
              <a:t>位移量寻址</a:t>
            </a:r>
            <a:r>
              <a:rPr lang="zh-CN" altLang="en-US" sz="2400" dirty="0"/>
              <a:t>是用得</a:t>
            </a:r>
            <a:r>
              <a:rPr lang="zh-CN" altLang="en-US" sz="2400" dirty="0">
                <a:solidFill>
                  <a:srgbClr val="C00000"/>
                </a:solidFill>
              </a:rPr>
              <a:t>最多</a:t>
            </a:r>
            <a:r>
              <a:rPr lang="zh-CN" altLang="en-US" sz="2400" dirty="0"/>
              <a:t>的寻址方式。</a:t>
            </a:r>
            <a:br>
              <a:rPr lang="en-US" altLang="zh-CN" sz="2400" dirty="0"/>
            </a:br>
            <a:br>
              <a:rPr lang="en-US" altLang="zh-CN" sz="2400" dirty="0"/>
            </a:br>
            <a:endParaRPr lang="zh-CN" altLang="en-US" sz="24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23</a:t>
            </a:fld>
            <a:endParaRPr lang="zh-CN" altLang="en-US" dirty="0"/>
          </a:p>
        </p:txBody>
      </p:sp>
    </p:spTree>
    <p:extLst>
      <p:ext uri="{BB962C8B-B14F-4D97-AF65-F5344CB8AC3E}">
        <p14:creationId xmlns:p14="http://schemas.microsoft.com/office/powerpoint/2010/main" val="1044096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存储器寻址</a:t>
            </a:r>
          </a:p>
        </p:txBody>
      </p:sp>
      <p:sp>
        <p:nvSpPr>
          <p:cNvPr id="3" name="内容占位符 2"/>
          <p:cNvSpPr>
            <a:spLocks noGrp="1"/>
          </p:cNvSpPr>
          <p:nvPr>
            <p:ph idx="1"/>
          </p:nvPr>
        </p:nvSpPr>
        <p:spPr/>
        <p:txBody>
          <a:bodyPr/>
          <a:lstStyle/>
          <a:p>
            <a:r>
              <a:rPr lang="en-US" altLang="zh-CN" dirty="0"/>
              <a:t> </a:t>
            </a:r>
            <a:r>
              <a:rPr lang="zh-CN" altLang="en-US" dirty="0">
                <a:solidFill>
                  <a:schemeClr val="tx1"/>
                </a:solidFill>
              </a:rPr>
              <a:t>寻址方式（</a:t>
            </a:r>
            <a:r>
              <a:rPr lang="en-US" altLang="zh-CN" sz="2400" dirty="0">
                <a:solidFill>
                  <a:schemeClr val="tx1"/>
                </a:solidFill>
              </a:rPr>
              <a:t>VAX</a:t>
            </a:r>
            <a:r>
              <a:rPr lang="zh-CN" altLang="en-US" sz="2400" dirty="0">
                <a:solidFill>
                  <a:schemeClr val="tx1"/>
                </a:solidFill>
              </a:rPr>
              <a:t>上测试</a:t>
            </a:r>
            <a:r>
              <a:rPr lang="zh-CN" altLang="en-US" dirty="0">
                <a:solidFill>
                  <a:schemeClr val="tx1"/>
                </a:solidFill>
              </a:rPr>
              <a:t>）</a:t>
            </a:r>
            <a:br>
              <a:rPr lang="en-US" altLang="zh-CN" dirty="0"/>
            </a:br>
            <a:br>
              <a:rPr lang="en-US" altLang="zh-CN" dirty="0"/>
            </a:br>
            <a:endParaRPr lang="zh-CN" altLang="en-US" dirty="0"/>
          </a:p>
        </p:txBody>
      </p:sp>
      <p:graphicFrame>
        <p:nvGraphicFramePr>
          <p:cNvPr id="7" name="Object 3"/>
          <p:cNvGraphicFramePr>
            <a:graphicFrameLocks noChangeAspect="1"/>
          </p:cNvGraphicFramePr>
          <p:nvPr>
            <p:extLst>
              <p:ext uri="{D42A27DB-BD31-4B8C-83A1-F6EECF244321}">
                <p14:modId xmlns:p14="http://schemas.microsoft.com/office/powerpoint/2010/main" val="241701627"/>
              </p:ext>
            </p:extLst>
          </p:nvPr>
        </p:nvGraphicFramePr>
        <p:xfrm>
          <a:off x="301625" y="1309688"/>
          <a:ext cx="8453438" cy="4732337"/>
        </p:xfrm>
        <a:graphic>
          <a:graphicData uri="http://schemas.openxmlformats.org/drawingml/2006/chart">
            <c:chart xmlns:c="http://schemas.openxmlformats.org/drawingml/2006/chart" xmlns:r="http://schemas.openxmlformats.org/officeDocument/2006/relationships" r:id="rId3"/>
          </a:graphicData>
        </a:graphic>
      </p:graphicFrame>
      <p:sp>
        <p:nvSpPr>
          <p:cNvPr id="5" name="灯片编号占位符 4"/>
          <p:cNvSpPr>
            <a:spLocks noGrp="1"/>
          </p:cNvSpPr>
          <p:nvPr>
            <p:ph type="sldNum" sz="quarter" idx="10"/>
          </p:nvPr>
        </p:nvSpPr>
        <p:spPr/>
        <p:txBody>
          <a:bodyPr/>
          <a:lstStyle/>
          <a:p>
            <a:pPr>
              <a:defRPr/>
            </a:pPr>
            <a:fld id="{16FB8BBF-24BB-42C6-9019-0A2DE3877C3C}" type="slidenum">
              <a:rPr lang="zh-CN" altLang="en-US" smtClean="0"/>
              <a:pPr>
                <a:defRPr/>
              </a:pPr>
              <a:t>24</a:t>
            </a:fld>
            <a:endParaRPr lang="zh-CN" altLang="en-US" dirty="0"/>
          </a:p>
        </p:txBody>
      </p:sp>
    </p:spTree>
    <p:extLst>
      <p:ext uri="{BB962C8B-B14F-4D97-AF65-F5344CB8AC3E}">
        <p14:creationId xmlns:p14="http://schemas.microsoft.com/office/powerpoint/2010/main" val="3447382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a:t>存储器寻址</a:t>
            </a:r>
          </a:p>
        </p:txBody>
      </p:sp>
      <p:sp>
        <p:nvSpPr>
          <p:cNvPr id="3" name="内容占位符 2"/>
          <p:cNvSpPr>
            <a:spLocks noGrp="1"/>
          </p:cNvSpPr>
          <p:nvPr>
            <p:ph idx="1"/>
          </p:nvPr>
        </p:nvSpPr>
        <p:spPr>
          <a:xfrm>
            <a:off x="0" y="1500174"/>
            <a:ext cx="8929718" cy="3681570"/>
          </a:xfrm>
        </p:spPr>
        <p:txBody>
          <a:bodyPr/>
          <a:lstStyle/>
          <a:p>
            <a:r>
              <a:rPr lang="en-US" altLang="zh-CN" dirty="0"/>
              <a:t> </a:t>
            </a:r>
            <a:r>
              <a:rPr lang="zh-CN" altLang="en-US" dirty="0">
                <a:solidFill>
                  <a:schemeClr val="tx1"/>
                </a:solidFill>
              </a:rPr>
              <a:t>位移量寻址方式</a:t>
            </a:r>
            <a:br>
              <a:rPr lang="en-US" altLang="zh-CN" dirty="0"/>
            </a:br>
            <a:r>
              <a:rPr lang="en-US" altLang="zh-CN" dirty="0"/>
              <a:t>      </a:t>
            </a:r>
            <a:r>
              <a:rPr lang="zh-CN" altLang="en-US" sz="2400" dirty="0"/>
              <a:t>主要问题是</a:t>
            </a:r>
            <a:r>
              <a:rPr lang="zh-CN" altLang="en-US" sz="2400" dirty="0">
                <a:solidFill>
                  <a:srgbClr val="C00000"/>
                </a:solidFill>
              </a:rPr>
              <a:t>位移的范围，即</a:t>
            </a:r>
            <a:r>
              <a:rPr lang="zh-CN" altLang="en-US" sz="2400" dirty="0"/>
              <a:t>多长的位移量。</a:t>
            </a:r>
            <a:br>
              <a:rPr lang="en-US" altLang="zh-CN" sz="2400" dirty="0"/>
            </a:br>
            <a:r>
              <a:rPr lang="en-US" altLang="zh-CN" sz="2400" dirty="0"/>
              <a:t>       </a:t>
            </a:r>
            <a:r>
              <a:rPr lang="zh-CN" altLang="en-US" sz="2400" dirty="0"/>
              <a:t>选择</a:t>
            </a:r>
            <a:r>
              <a:rPr lang="zh-CN" altLang="en-US" sz="2400" dirty="0">
                <a:solidFill>
                  <a:srgbClr val="C00000"/>
                </a:solidFill>
              </a:rPr>
              <a:t>位移量的长度：</a:t>
            </a:r>
            <a:r>
              <a:rPr lang="zh-CN" altLang="en-US" sz="2400" dirty="0"/>
              <a:t>直接影响到</a:t>
            </a:r>
            <a:r>
              <a:rPr lang="zh-CN" altLang="en-US" sz="2400" dirty="0">
                <a:solidFill>
                  <a:srgbClr val="FF0000"/>
                </a:solidFill>
              </a:rPr>
              <a:t>指令的长度</a:t>
            </a:r>
            <a:r>
              <a:rPr lang="zh-CN" altLang="en-US" sz="2400" dirty="0"/>
              <a:t>。</a:t>
            </a:r>
            <a:br>
              <a:rPr lang="en-US" altLang="zh-CN" sz="2400" dirty="0"/>
            </a:br>
            <a:r>
              <a:rPr lang="en-US" altLang="zh-CN" sz="2400" dirty="0"/>
              <a:t>        </a:t>
            </a:r>
            <a:r>
              <a:rPr lang="zh-CN" altLang="en-US" sz="2400" dirty="0"/>
              <a:t>后图列出了</a:t>
            </a:r>
            <a:r>
              <a:rPr lang="en-US" altLang="zh-CN" sz="2400" dirty="0"/>
              <a:t>Alpha</a:t>
            </a:r>
            <a:r>
              <a:rPr lang="zh-CN" altLang="en-US" sz="2400" dirty="0"/>
              <a:t>（</a:t>
            </a:r>
            <a:r>
              <a:rPr lang="en-US" altLang="zh-CN" sz="2400" dirty="0"/>
              <a:t>16</a:t>
            </a:r>
            <a:r>
              <a:rPr lang="zh-CN" altLang="en-US" sz="2400" dirty="0"/>
              <a:t>位位移量）上运行</a:t>
            </a:r>
            <a:r>
              <a:rPr lang="en-US" altLang="zh-CN" sz="2400" dirty="0"/>
              <a:t>SPEC CPU2000</a:t>
            </a:r>
            <a:r>
              <a:rPr lang="zh-CN" altLang="en-US" sz="2400" dirty="0"/>
              <a:t>的</a:t>
            </a:r>
            <a:r>
              <a:rPr lang="en-US" altLang="zh-CN" sz="2400" dirty="0"/>
              <a:t>CINT2000</a:t>
            </a:r>
            <a:r>
              <a:rPr lang="zh-CN" altLang="en-US" sz="2400" dirty="0"/>
              <a:t>和</a:t>
            </a:r>
            <a:r>
              <a:rPr lang="en-US" altLang="zh-CN" sz="2400" dirty="0"/>
              <a:t>CFP2000</a:t>
            </a:r>
            <a:r>
              <a:rPr lang="zh-CN" altLang="en-US" sz="2400" dirty="0"/>
              <a:t>测试程序数据访问测试结果的平均值。</a:t>
            </a:r>
            <a:br>
              <a:rPr lang="en-US" altLang="zh-CN" sz="2400" dirty="0"/>
            </a:br>
            <a:br>
              <a:rPr lang="en-US" altLang="zh-CN" dirty="0"/>
            </a:br>
            <a:br>
              <a:rPr lang="en-US" altLang="zh-CN" dirty="0"/>
            </a:br>
            <a:endParaRPr lang="zh-CN" altLang="en-US"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25</a:t>
            </a:fld>
            <a:endParaRPr lang="zh-CN" altLang="en-US" dirty="0"/>
          </a:p>
        </p:txBody>
      </p:sp>
    </p:spTree>
    <p:extLst>
      <p:ext uri="{BB962C8B-B14F-4D97-AF65-F5344CB8AC3E}">
        <p14:creationId xmlns:p14="http://schemas.microsoft.com/office/powerpoint/2010/main" val="1984439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a:t>存储器寻址</a:t>
            </a:r>
          </a:p>
        </p:txBody>
      </p:sp>
      <p:sp>
        <p:nvSpPr>
          <p:cNvPr id="3" name="内容占位符 2"/>
          <p:cNvSpPr>
            <a:spLocks noGrp="1"/>
          </p:cNvSpPr>
          <p:nvPr>
            <p:ph idx="1"/>
          </p:nvPr>
        </p:nvSpPr>
        <p:spPr/>
        <p:txBody>
          <a:bodyPr/>
          <a:lstStyle/>
          <a:p>
            <a:r>
              <a:rPr lang="en-US" altLang="zh-CN" dirty="0"/>
              <a:t> </a:t>
            </a:r>
            <a:r>
              <a:rPr lang="zh-CN" altLang="en-US" dirty="0">
                <a:solidFill>
                  <a:schemeClr val="tx1"/>
                </a:solidFill>
              </a:rPr>
              <a:t>位移量寻址方式</a:t>
            </a:r>
            <a:r>
              <a:rPr lang="zh-CN" altLang="en-US" sz="2400" dirty="0">
                <a:solidFill>
                  <a:schemeClr val="tx1"/>
                </a:solidFill>
              </a:rPr>
              <a:t>（</a:t>
            </a:r>
            <a:r>
              <a:rPr lang="en-US" altLang="zh-CN" sz="2400" dirty="0"/>
              <a:t> Alpha </a:t>
            </a:r>
            <a:r>
              <a:rPr lang="zh-CN" altLang="en-US" sz="2400" dirty="0"/>
              <a:t>上测试</a:t>
            </a:r>
            <a:r>
              <a:rPr lang="zh-CN" altLang="en-US" sz="2400" dirty="0">
                <a:solidFill>
                  <a:schemeClr val="tx1"/>
                </a:solidFill>
              </a:rPr>
              <a:t>）</a:t>
            </a:r>
            <a:endParaRPr lang="zh-CN" altLang="en-US" sz="2400" dirty="0"/>
          </a:p>
        </p:txBody>
      </p:sp>
      <p:graphicFrame>
        <p:nvGraphicFramePr>
          <p:cNvPr id="5" name="Object 3"/>
          <p:cNvGraphicFramePr>
            <a:graphicFrameLocks noChangeAspect="1"/>
          </p:cNvGraphicFramePr>
          <p:nvPr>
            <p:extLst>
              <p:ext uri="{D42A27DB-BD31-4B8C-83A1-F6EECF244321}">
                <p14:modId xmlns:p14="http://schemas.microsoft.com/office/powerpoint/2010/main" val="1981532527"/>
              </p:ext>
            </p:extLst>
          </p:nvPr>
        </p:nvGraphicFramePr>
        <p:xfrm>
          <a:off x="251520" y="1700808"/>
          <a:ext cx="8782050" cy="4167187"/>
        </p:xfrm>
        <a:graphic>
          <a:graphicData uri="http://schemas.openxmlformats.org/drawingml/2006/chart">
            <c:chart xmlns:c="http://schemas.openxmlformats.org/drawingml/2006/chart" xmlns:r="http://schemas.openxmlformats.org/officeDocument/2006/relationships" r:id="rId2"/>
          </a:graphicData>
        </a:graphic>
      </p:graphicFrame>
      <p:sp>
        <p:nvSpPr>
          <p:cNvPr id="6" name="灯片编号占位符 5"/>
          <p:cNvSpPr>
            <a:spLocks noGrp="1"/>
          </p:cNvSpPr>
          <p:nvPr>
            <p:ph type="sldNum" sz="quarter" idx="10"/>
          </p:nvPr>
        </p:nvSpPr>
        <p:spPr/>
        <p:txBody>
          <a:bodyPr/>
          <a:lstStyle/>
          <a:p>
            <a:pPr>
              <a:defRPr/>
            </a:pPr>
            <a:fld id="{16FB8BBF-24BB-42C6-9019-0A2DE3877C3C}" type="slidenum">
              <a:rPr lang="zh-CN" altLang="en-US" smtClean="0"/>
              <a:pPr>
                <a:defRPr/>
              </a:pPr>
              <a:t>26</a:t>
            </a:fld>
            <a:endParaRPr lang="zh-CN" altLang="en-US" dirty="0"/>
          </a:p>
        </p:txBody>
      </p:sp>
    </p:spTree>
    <p:extLst>
      <p:ext uri="{BB962C8B-B14F-4D97-AF65-F5344CB8AC3E}">
        <p14:creationId xmlns:p14="http://schemas.microsoft.com/office/powerpoint/2010/main" val="2764867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a:t>存储器寻址</a:t>
            </a:r>
          </a:p>
        </p:txBody>
      </p:sp>
      <p:sp>
        <p:nvSpPr>
          <p:cNvPr id="3" name="内容占位符 2"/>
          <p:cNvSpPr>
            <a:spLocks noGrp="1"/>
          </p:cNvSpPr>
          <p:nvPr>
            <p:ph idx="1"/>
          </p:nvPr>
        </p:nvSpPr>
        <p:spPr>
          <a:xfrm>
            <a:off x="428596" y="928670"/>
            <a:ext cx="8229600" cy="5426472"/>
          </a:xfrm>
        </p:spPr>
        <p:txBody>
          <a:bodyPr/>
          <a:lstStyle/>
          <a:p>
            <a:r>
              <a:rPr lang="en-US" altLang="zh-CN" dirty="0"/>
              <a:t> </a:t>
            </a:r>
            <a:r>
              <a:rPr lang="zh-CN" altLang="en-US" dirty="0">
                <a:solidFill>
                  <a:schemeClr val="tx1"/>
                </a:solidFill>
              </a:rPr>
              <a:t>位移量寻址方式</a:t>
            </a:r>
            <a:br>
              <a:rPr lang="en-US" altLang="zh-CN" dirty="0"/>
            </a:br>
            <a:r>
              <a:rPr lang="en-US" altLang="zh-CN" dirty="0"/>
              <a:t>       </a:t>
            </a:r>
            <a:r>
              <a:rPr lang="zh-CN" altLang="en-US" sz="2400" dirty="0"/>
              <a:t>如上图所示，位移量值分布范围很广。由于变量的存储位置和存取变量方式的不同以及编译器使用的整个寻址方式的原因，位移量分布范围很广。</a:t>
            </a:r>
            <a:endParaRPr lang="en-US" altLang="zh-CN" sz="2400" dirty="0"/>
          </a:p>
          <a:p>
            <a:pPr>
              <a:buNone/>
            </a:pPr>
            <a:br>
              <a:rPr lang="en-US" altLang="zh-CN" sz="2400" dirty="0"/>
            </a:br>
            <a:r>
              <a:rPr lang="zh-CN" altLang="en-US" sz="2400" dirty="0"/>
              <a:t>结论：</a:t>
            </a:r>
            <a:r>
              <a:rPr lang="en-US" altLang="zh-CN" sz="2400" dirty="0">
                <a:solidFill>
                  <a:srgbClr val="C00000"/>
                </a:solidFill>
              </a:rPr>
              <a:t>13</a:t>
            </a:r>
            <a:r>
              <a:rPr lang="zh-CN" altLang="en-US" sz="2400" dirty="0">
                <a:solidFill>
                  <a:srgbClr val="C00000"/>
                </a:solidFill>
              </a:rPr>
              <a:t>位</a:t>
            </a:r>
            <a:r>
              <a:rPr lang="en-US" altLang="zh-CN" sz="2400" dirty="0">
                <a:solidFill>
                  <a:srgbClr val="C00000"/>
                </a:solidFill>
              </a:rPr>
              <a:t>~16</a:t>
            </a:r>
            <a:r>
              <a:rPr lang="zh-CN" altLang="en-US" sz="2400" dirty="0">
                <a:solidFill>
                  <a:srgbClr val="C00000"/>
                </a:solidFill>
              </a:rPr>
              <a:t>位位移量是有必要的。</a:t>
            </a:r>
            <a:endParaRPr lang="en-US" altLang="zh-CN" sz="2400" dirty="0">
              <a:solidFill>
                <a:srgbClr val="C00000"/>
              </a:solidFill>
            </a:endParaRPr>
          </a:p>
          <a:p>
            <a:pPr>
              <a:buNone/>
            </a:pPr>
            <a:r>
              <a:rPr lang="en-US" altLang="zh-CN" sz="2400" dirty="0">
                <a:solidFill>
                  <a:srgbClr val="C00000"/>
                </a:solidFill>
              </a:rPr>
              <a:t>               </a:t>
            </a:r>
            <a:r>
              <a:rPr lang="zh-CN" altLang="en-US" sz="2400" dirty="0">
                <a:solidFill>
                  <a:srgbClr val="660066"/>
                </a:solidFill>
              </a:rPr>
              <a:t>如</a:t>
            </a:r>
            <a:r>
              <a:rPr lang="en-US" altLang="zh-CN" sz="2400" dirty="0">
                <a:solidFill>
                  <a:srgbClr val="660066"/>
                </a:solidFill>
              </a:rPr>
              <a:t>MIPS</a:t>
            </a:r>
            <a:r>
              <a:rPr lang="zh-CN" altLang="en-US" sz="2400" dirty="0">
                <a:solidFill>
                  <a:srgbClr val="660066"/>
                </a:solidFill>
              </a:rPr>
              <a:t>采用</a:t>
            </a:r>
            <a:r>
              <a:rPr lang="en-US" altLang="zh-CN" sz="2400" dirty="0">
                <a:solidFill>
                  <a:srgbClr val="660066"/>
                </a:solidFill>
              </a:rPr>
              <a:t>16</a:t>
            </a:r>
            <a:r>
              <a:rPr lang="zh-CN" altLang="en-US" sz="2400" dirty="0">
                <a:solidFill>
                  <a:srgbClr val="660066"/>
                </a:solidFill>
              </a:rPr>
              <a:t>位位移量。</a:t>
            </a:r>
            <a:endParaRPr lang="en-US" altLang="zh-CN" sz="2400" dirty="0">
              <a:solidFill>
                <a:srgbClr val="660066"/>
              </a:solidFill>
            </a:endParaRPr>
          </a:p>
          <a:p>
            <a:pPr>
              <a:buNone/>
            </a:pPr>
            <a:r>
              <a:rPr lang="en-US" altLang="zh-CN" sz="2400" dirty="0"/>
              <a:t>            </a:t>
            </a:r>
          </a:p>
          <a:p>
            <a:pPr>
              <a:buNone/>
            </a:pPr>
            <a:r>
              <a:rPr lang="en-US" altLang="zh-CN" sz="2400" dirty="0"/>
              <a:t>     </a:t>
            </a:r>
            <a:br>
              <a:rPr lang="en-US" altLang="zh-CN" dirty="0"/>
            </a:br>
            <a:br>
              <a:rPr lang="en-US" altLang="zh-CN" dirty="0"/>
            </a:br>
            <a:endParaRPr lang="zh-CN" altLang="en-US"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27</a:t>
            </a:fld>
            <a:endParaRPr lang="zh-CN" altLang="en-US" dirty="0"/>
          </a:p>
        </p:txBody>
      </p:sp>
    </p:spTree>
    <p:extLst>
      <p:ext uri="{BB962C8B-B14F-4D97-AF65-F5344CB8AC3E}">
        <p14:creationId xmlns:p14="http://schemas.microsoft.com/office/powerpoint/2010/main" val="1257438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a:t>存储器寻址</a:t>
            </a:r>
          </a:p>
        </p:txBody>
      </p:sp>
      <p:sp>
        <p:nvSpPr>
          <p:cNvPr id="3" name="内容占位符 2"/>
          <p:cNvSpPr>
            <a:spLocks noGrp="1"/>
          </p:cNvSpPr>
          <p:nvPr>
            <p:ph idx="1"/>
          </p:nvPr>
        </p:nvSpPr>
        <p:spPr>
          <a:xfrm>
            <a:off x="428596" y="1214422"/>
            <a:ext cx="8229600" cy="4000528"/>
          </a:xfrm>
        </p:spPr>
        <p:txBody>
          <a:bodyPr/>
          <a:lstStyle/>
          <a:p>
            <a:r>
              <a:rPr lang="en-US" altLang="zh-CN" dirty="0"/>
              <a:t> </a:t>
            </a:r>
            <a:r>
              <a:rPr lang="zh-CN" altLang="en-US" dirty="0">
                <a:solidFill>
                  <a:schemeClr val="tx1"/>
                </a:solidFill>
              </a:rPr>
              <a:t>立即数寻址方式</a:t>
            </a:r>
            <a:br>
              <a:rPr lang="en-US" altLang="zh-CN" dirty="0"/>
            </a:br>
            <a:r>
              <a:rPr lang="zh-CN" altLang="en-US" sz="2400" dirty="0">
                <a:solidFill>
                  <a:srgbClr val="FF0000"/>
                </a:solidFill>
              </a:rPr>
              <a:t>立即数的取值范围：</a:t>
            </a:r>
            <a:r>
              <a:rPr lang="zh-CN" altLang="en-US" sz="2400" dirty="0"/>
              <a:t>与位移量相同，立即数的数值大小会影响指令的长度。</a:t>
            </a:r>
            <a:endParaRPr lang="en-US" altLang="zh-CN" sz="2400" dirty="0"/>
          </a:p>
          <a:p>
            <a:pPr>
              <a:buNone/>
            </a:pPr>
            <a:r>
              <a:rPr lang="en-US" altLang="zh-CN" sz="2400" dirty="0"/>
              <a:t>           </a:t>
            </a:r>
            <a:r>
              <a:rPr lang="zh-CN" altLang="en-US" sz="2400" dirty="0"/>
              <a:t>如后图所示的立即数分布中，</a:t>
            </a:r>
            <a:r>
              <a:rPr lang="zh-CN" altLang="en-US" sz="2400" dirty="0">
                <a:solidFill>
                  <a:srgbClr val="C00000"/>
                </a:solidFill>
              </a:rPr>
              <a:t>小立即数是最常用的</a:t>
            </a:r>
            <a:r>
              <a:rPr lang="zh-CN" altLang="en-US" sz="2400" dirty="0"/>
              <a:t>。有时也使用大立即数，特别是在寻址计算中。 </a:t>
            </a:r>
            <a:endParaRPr lang="en-US" altLang="zh-CN" sz="2400" dirty="0"/>
          </a:p>
          <a:p>
            <a:pPr>
              <a:buNone/>
            </a:pPr>
            <a:r>
              <a:rPr lang="zh-CN" altLang="en-US" sz="2400" dirty="0"/>
              <a:t>          后图列出了</a:t>
            </a:r>
            <a:r>
              <a:rPr lang="en-US" altLang="zh-CN" sz="2400" dirty="0"/>
              <a:t>Alpha</a:t>
            </a:r>
            <a:r>
              <a:rPr lang="zh-CN" altLang="en-US" sz="2400" dirty="0"/>
              <a:t>（最大</a:t>
            </a:r>
            <a:r>
              <a:rPr lang="en-US" altLang="zh-CN" sz="2400" dirty="0"/>
              <a:t>16</a:t>
            </a:r>
            <a:r>
              <a:rPr lang="zh-CN" altLang="en-US" sz="2400" dirty="0"/>
              <a:t>位立即数）上运行</a:t>
            </a:r>
            <a:r>
              <a:rPr lang="en-US" altLang="zh-CN" sz="2400" dirty="0"/>
              <a:t>SPEC CPU2000</a:t>
            </a:r>
            <a:r>
              <a:rPr lang="zh-CN" altLang="en-US" sz="2400" dirty="0"/>
              <a:t>的</a:t>
            </a:r>
            <a:r>
              <a:rPr lang="en-US" altLang="zh-CN" sz="2400" dirty="0"/>
              <a:t>CINT2000</a:t>
            </a:r>
            <a:r>
              <a:rPr lang="zh-CN" altLang="en-US" sz="2400" dirty="0"/>
              <a:t>和</a:t>
            </a:r>
            <a:r>
              <a:rPr lang="en-US" altLang="zh-CN" sz="2400" dirty="0"/>
              <a:t>CFP2000</a:t>
            </a:r>
            <a:r>
              <a:rPr lang="zh-CN" altLang="en-US" sz="2400" dirty="0"/>
              <a:t>测试程序结果的平均值。</a:t>
            </a: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28</a:t>
            </a:fld>
            <a:endParaRPr lang="zh-CN" altLang="en-US" dirty="0"/>
          </a:p>
        </p:txBody>
      </p:sp>
    </p:spTree>
    <p:extLst>
      <p:ext uri="{BB962C8B-B14F-4D97-AF65-F5344CB8AC3E}">
        <p14:creationId xmlns:p14="http://schemas.microsoft.com/office/powerpoint/2010/main" val="746509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a:t>存储器寻址</a:t>
            </a:r>
          </a:p>
        </p:txBody>
      </p:sp>
      <p:sp>
        <p:nvSpPr>
          <p:cNvPr id="3" name="内容占位符 2"/>
          <p:cNvSpPr>
            <a:spLocks noGrp="1"/>
          </p:cNvSpPr>
          <p:nvPr>
            <p:ph idx="1"/>
          </p:nvPr>
        </p:nvSpPr>
        <p:spPr/>
        <p:txBody>
          <a:bodyPr/>
          <a:lstStyle/>
          <a:p>
            <a:r>
              <a:rPr lang="en-US" altLang="zh-CN" dirty="0">
                <a:solidFill>
                  <a:schemeClr val="tx1"/>
                </a:solidFill>
              </a:rPr>
              <a:t> </a:t>
            </a:r>
            <a:r>
              <a:rPr lang="zh-CN" altLang="en-US" dirty="0">
                <a:solidFill>
                  <a:schemeClr val="tx1"/>
                </a:solidFill>
              </a:rPr>
              <a:t>立即数寻址方式</a:t>
            </a:r>
            <a:r>
              <a:rPr lang="zh-CN" altLang="en-US" sz="2400" dirty="0">
                <a:solidFill>
                  <a:schemeClr val="tx1"/>
                </a:solidFill>
              </a:rPr>
              <a:t>（</a:t>
            </a:r>
            <a:r>
              <a:rPr lang="en-US" altLang="zh-CN" sz="2400" dirty="0"/>
              <a:t> Alpha </a:t>
            </a:r>
            <a:r>
              <a:rPr lang="zh-CN" altLang="en-US" sz="2400" dirty="0"/>
              <a:t>上测试</a:t>
            </a:r>
            <a:r>
              <a:rPr lang="zh-CN" altLang="en-US" sz="2400" dirty="0">
                <a:solidFill>
                  <a:schemeClr val="tx1"/>
                </a:solidFill>
              </a:rPr>
              <a:t>）</a:t>
            </a:r>
            <a:endParaRPr lang="zh-CN" altLang="en-US" sz="2400" dirty="0"/>
          </a:p>
          <a:p>
            <a:br>
              <a:rPr lang="en-US" altLang="zh-CN" dirty="0">
                <a:solidFill>
                  <a:schemeClr val="tx1"/>
                </a:solidFill>
              </a:rPr>
            </a:br>
            <a:endParaRPr lang="zh-CN" altLang="en-US" sz="2400" dirty="0">
              <a:solidFill>
                <a:schemeClr val="tx1"/>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77643865"/>
              </p:ext>
            </p:extLst>
          </p:nvPr>
        </p:nvGraphicFramePr>
        <p:xfrm>
          <a:off x="971542" y="1453976"/>
          <a:ext cx="8032312" cy="4464050"/>
        </p:xfrm>
        <a:graphic>
          <a:graphicData uri="http://schemas.openxmlformats.org/presentationml/2006/ole">
            <mc:AlternateContent xmlns:mc="http://schemas.openxmlformats.org/markup-compatibility/2006">
              <mc:Choice xmlns:v="urn:schemas-microsoft-com:vml" Requires="v">
                <p:oleObj name="图表" r:id="rId3" imgW="5067424" imgH="2886030" progId="MSGraph.Chart.8">
                  <p:embed/>
                </p:oleObj>
              </mc:Choice>
              <mc:Fallback>
                <p:oleObj name="图表" r:id="rId3" imgW="5067424" imgH="2886030" progId="MSGraph.Char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42" y="1453976"/>
                        <a:ext cx="8032312" cy="4464050"/>
                      </a:xfrm>
                      <a:prstGeom prst="rect">
                        <a:avLst/>
                      </a:prstGeom>
                      <a:solidFill>
                        <a:schemeClr val="bg1"/>
                      </a:solidFill>
                      <a:ln w="9525">
                        <a:solidFill>
                          <a:schemeClr val="tx1"/>
                        </a:solidFill>
                        <a:miter lim="800000"/>
                        <a:headEnd/>
                        <a:tailEnd/>
                      </a:ln>
                      <a:effectLst>
                        <a:outerShdw dist="91581" dir="2021404" algn="ctr" rotWithShape="0">
                          <a:schemeClr val="tx1"/>
                        </a:outerShdw>
                      </a:effectLst>
                    </p:spPr>
                  </p:pic>
                </p:oleObj>
              </mc:Fallback>
            </mc:AlternateContent>
          </a:graphicData>
        </a:graphic>
      </p:graphicFrame>
      <p:sp>
        <p:nvSpPr>
          <p:cNvPr id="5" name="文本框 4"/>
          <p:cNvSpPr txBox="1"/>
          <p:nvPr/>
        </p:nvSpPr>
        <p:spPr>
          <a:xfrm>
            <a:off x="83615" y="3140968"/>
            <a:ext cx="755185" cy="523220"/>
          </a:xfrm>
          <a:prstGeom prst="rect">
            <a:avLst/>
          </a:prstGeom>
          <a:noFill/>
        </p:spPr>
        <p:txBody>
          <a:bodyPr wrap="square" rtlCol="0">
            <a:spAutoFit/>
          </a:bodyPr>
          <a:lstStyle/>
          <a:p>
            <a:r>
              <a:rPr lang="zh-CN" altLang="en-US" sz="1400" b="0" dirty="0">
                <a:solidFill>
                  <a:schemeClr val="tx1"/>
                </a:solidFill>
              </a:rPr>
              <a:t>立即数百分比</a:t>
            </a:r>
          </a:p>
        </p:txBody>
      </p:sp>
      <p:sp>
        <p:nvSpPr>
          <p:cNvPr id="6" name="文本框 5"/>
          <p:cNvSpPr txBox="1"/>
          <p:nvPr/>
        </p:nvSpPr>
        <p:spPr>
          <a:xfrm>
            <a:off x="3491880" y="6001543"/>
            <a:ext cx="2232248" cy="307777"/>
          </a:xfrm>
          <a:prstGeom prst="rect">
            <a:avLst/>
          </a:prstGeom>
          <a:noFill/>
        </p:spPr>
        <p:txBody>
          <a:bodyPr wrap="square" rtlCol="0">
            <a:spAutoFit/>
          </a:bodyPr>
          <a:lstStyle/>
          <a:p>
            <a:r>
              <a:rPr lang="zh-CN" altLang="en-US" sz="1400" b="0" dirty="0">
                <a:solidFill>
                  <a:schemeClr val="tx1"/>
                </a:solidFill>
              </a:rPr>
              <a:t>表示一个立即数所需位数</a:t>
            </a:r>
          </a:p>
        </p:txBody>
      </p:sp>
      <p:sp>
        <p:nvSpPr>
          <p:cNvPr id="7" name="灯片编号占位符 6"/>
          <p:cNvSpPr>
            <a:spLocks noGrp="1"/>
          </p:cNvSpPr>
          <p:nvPr>
            <p:ph type="sldNum" sz="quarter" idx="10"/>
          </p:nvPr>
        </p:nvSpPr>
        <p:spPr/>
        <p:txBody>
          <a:bodyPr/>
          <a:lstStyle/>
          <a:p>
            <a:pPr>
              <a:defRPr/>
            </a:pPr>
            <a:fld id="{16FB8BBF-24BB-42C6-9019-0A2DE3877C3C}" type="slidenum">
              <a:rPr lang="zh-CN" altLang="en-US" smtClean="0"/>
              <a:pPr>
                <a:defRPr/>
              </a:pPr>
              <a:t>29</a:t>
            </a:fld>
            <a:endParaRPr lang="zh-CN" altLang="en-US" dirty="0"/>
          </a:p>
        </p:txBody>
      </p:sp>
    </p:spTree>
    <p:extLst>
      <p:ext uri="{BB962C8B-B14F-4D97-AF65-F5344CB8AC3E}">
        <p14:creationId xmlns:p14="http://schemas.microsoft.com/office/powerpoint/2010/main" val="3857482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dirty="0"/>
              <a:t>第二章   指令系统原理与实例</a:t>
            </a:r>
          </a:p>
        </p:txBody>
      </p:sp>
      <p:sp>
        <p:nvSpPr>
          <p:cNvPr id="4099" name="内容占位符 2"/>
          <p:cNvSpPr>
            <a:spLocks noGrp="1"/>
          </p:cNvSpPr>
          <p:nvPr>
            <p:ph idx="1"/>
          </p:nvPr>
        </p:nvSpPr>
        <p:spPr>
          <a:xfrm>
            <a:off x="683568" y="836712"/>
            <a:ext cx="6789904" cy="5688632"/>
          </a:xfrm>
        </p:spPr>
        <p:txBody>
          <a:bodyPr/>
          <a:lstStyle/>
          <a:p>
            <a:r>
              <a:rPr lang="en-US" altLang="zh-CN" sz="2400" dirty="0"/>
              <a:t>2.1  </a:t>
            </a:r>
            <a:r>
              <a:rPr lang="zh-CN" altLang="en-US" sz="2400" dirty="0"/>
              <a:t>简介</a:t>
            </a:r>
            <a:endParaRPr lang="en-US" altLang="zh-CN" sz="2400" dirty="0"/>
          </a:p>
          <a:p>
            <a:r>
              <a:rPr lang="en-US" altLang="zh-CN" sz="2400" dirty="0"/>
              <a:t>2.2  </a:t>
            </a:r>
            <a:r>
              <a:rPr lang="zh-CN" altLang="en-US" sz="2400" dirty="0"/>
              <a:t>指令集系统结构的分类</a:t>
            </a:r>
            <a:endParaRPr lang="en-US" altLang="zh-CN" sz="2400" dirty="0"/>
          </a:p>
          <a:p>
            <a:r>
              <a:rPr lang="en-US" altLang="zh-CN" sz="2400" dirty="0">
                <a:solidFill>
                  <a:srgbClr val="0000FF"/>
                </a:solidFill>
              </a:rPr>
              <a:t>2.3  </a:t>
            </a:r>
            <a:r>
              <a:rPr lang="zh-CN" altLang="en-US" sz="2400" dirty="0">
                <a:solidFill>
                  <a:srgbClr val="0000FF"/>
                </a:solidFill>
              </a:rPr>
              <a:t>存储器寻址</a:t>
            </a:r>
            <a:endParaRPr lang="en-US" altLang="zh-CN" sz="2400" dirty="0">
              <a:solidFill>
                <a:srgbClr val="0000FF"/>
              </a:solidFill>
            </a:endParaRPr>
          </a:p>
          <a:p>
            <a:r>
              <a:rPr lang="en-US" altLang="zh-CN" sz="2400" dirty="0">
                <a:solidFill>
                  <a:srgbClr val="0000FF"/>
                </a:solidFill>
              </a:rPr>
              <a:t>2.4  </a:t>
            </a:r>
            <a:r>
              <a:rPr lang="zh-CN" altLang="en-US" sz="2400" dirty="0">
                <a:solidFill>
                  <a:srgbClr val="0000FF"/>
                </a:solidFill>
              </a:rPr>
              <a:t>操作数的大小和类别</a:t>
            </a:r>
            <a:endParaRPr lang="en-US" altLang="zh-CN" sz="2400" dirty="0">
              <a:solidFill>
                <a:srgbClr val="0000FF"/>
              </a:solidFill>
            </a:endParaRPr>
          </a:p>
          <a:p>
            <a:r>
              <a:rPr lang="en-US" altLang="zh-CN" sz="2400" dirty="0">
                <a:solidFill>
                  <a:srgbClr val="0000FF"/>
                </a:solidFill>
              </a:rPr>
              <a:t>2.5  </a:t>
            </a:r>
            <a:r>
              <a:rPr lang="zh-CN" altLang="en-US" sz="2400" dirty="0">
                <a:solidFill>
                  <a:srgbClr val="0000FF"/>
                </a:solidFill>
              </a:rPr>
              <a:t>指令系统的操作</a:t>
            </a:r>
            <a:endParaRPr lang="en-US" altLang="zh-CN" sz="2400" dirty="0">
              <a:solidFill>
                <a:srgbClr val="0000FF"/>
              </a:solidFill>
            </a:endParaRPr>
          </a:p>
          <a:p>
            <a:r>
              <a:rPr lang="en-US" altLang="zh-CN" sz="2400" dirty="0">
                <a:solidFill>
                  <a:srgbClr val="0000FF"/>
                </a:solidFill>
              </a:rPr>
              <a:t>2.6  </a:t>
            </a:r>
            <a:r>
              <a:rPr lang="zh-CN" altLang="en-US" sz="2400" dirty="0">
                <a:solidFill>
                  <a:srgbClr val="0000FF"/>
                </a:solidFill>
              </a:rPr>
              <a:t>控制流指令</a:t>
            </a:r>
            <a:endParaRPr lang="en-US" altLang="zh-CN" sz="2400" dirty="0">
              <a:solidFill>
                <a:srgbClr val="0000FF"/>
              </a:solidFill>
            </a:endParaRPr>
          </a:p>
          <a:p>
            <a:pPr eaLnBrk="1" hangingPunct="1"/>
            <a:r>
              <a:rPr lang="en-US" altLang="zh-CN" sz="2400" dirty="0">
                <a:solidFill>
                  <a:srgbClr val="0000FF"/>
                </a:solidFill>
              </a:rPr>
              <a:t>2.7   </a:t>
            </a:r>
            <a:r>
              <a:rPr lang="zh-CN" altLang="en-US" sz="2400" dirty="0">
                <a:solidFill>
                  <a:srgbClr val="0000FF"/>
                </a:solidFill>
              </a:rPr>
              <a:t>指令系统的编码</a:t>
            </a:r>
            <a:endParaRPr lang="en-US" altLang="zh-CN" sz="2400" dirty="0">
              <a:solidFill>
                <a:srgbClr val="0000FF"/>
              </a:solidFill>
            </a:endParaRPr>
          </a:p>
          <a:p>
            <a:pPr eaLnBrk="1" hangingPunct="1"/>
            <a:r>
              <a:rPr lang="en-US" altLang="zh-CN" sz="2400" dirty="0"/>
              <a:t>2.8   </a:t>
            </a:r>
            <a:r>
              <a:rPr lang="zh-CN" altLang="en-US" sz="2400" dirty="0"/>
              <a:t>相关问题：编译器的角色</a:t>
            </a:r>
            <a:r>
              <a:rPr lang="en-US" altLang="zh-CN" sz="2400" dirty="0"/>
              <a:t>    </a:t>
            </a:r>
          </a:p>
          <a:p>
            <a:pPr eaLnBrk="1" hangingPunct="1"/>
            <a:r>
              <a:rPr lang="en-US" altLang="zh-CN" sz="2400" dirty="0"/>
              <a:t>2.9   MIPS</a:t>
            </a:r>
            <a:r>
              <a:rPr lang="zh-CN" altLang="en-US" sz="2400" dirty="0"/>
              <a:t>系统结构</a:t>
            </a:r>
            <a:endParaRPr lang="en-US" altLang="zh-CN" sz="2400" dirty="0"/>
          </a:p>
          <a:p>
            <a:pPr eaLnBrk="1" hangingPunct="1"/>
            <a:r>
              <a:rPr lang="en-US" altLang="zh-CN" sz="2400" dirty="0"/>
              <a:t>2.10 </a:t>
            </a:r>
            <a:r>
              <a:rPr lang="zh-CN" altLang="en-US" sz="2400" dirty="0"/>
              <a:t>谬误和易犯的错误</a:t>
            </a:r>
            <a:endParaRPr lang="en-US" altLang="zh-CN" sz="2400" dirty="0"/>
          </a:p>
          <a:p>
            <a:pPr eaLnBrk="1" hangingPunct="1"/>
            <a:r>
              <a:rPr lang="en-US" altLang="zh-CN" sz="2400" dirty="0"/>
              <a:t>2.11  </a:t>
            </a:r>
            <a:r>
              <a:rPr lang="zh-CN" altLang="en-US" sz="2400" dirty="0"/>
              <a:t>结论</a:t>
            </a:r>
            <a:endParaRPr lang="en-US" altLang="zh-CN" sz="2400" dirty="0"/>
          </a:p>
          <a:p>
            <a:endParaRPr lang="en-US" altLang="zh-CN" dirty="0"/>
          </a:p>
          <a:p>
            <a:endParaRPr lang="en-US" altLang="zh-CN" dirty="0"/>
          </a:p>
          <a:p>
            <a:endParaRPr lang="en-US" altLang="zh-CN" dirty="0"/>
          </a:p>
        </p:txBody>
      </p:sp>
      <p:sp>
        <p:nvSpPr>
          <p:cNvPr id="2" name="右大括号 1"/>
          <p:cNvSpPr/>
          <p:nvPr/>
        </p:nvSpPr>
        <p:spPr>
          <a:xfrm>
            <a:off x="4355976" y="2132856"/>
            <a:ext cx="720080" cy="201622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 name="TextBox 2"/>
          <p:cNvSpPr txBox="1"/>
          <p:nvPr/>
        </p:nvSpPr>
        <p:spPr>
          <a:xfrm>
            <a:off x="5076056" y="2910135"/>
            <a:ext cx="2880320" cy="461665"/>
          </a:xfrm>
          <a:prstGeom prst="rect">
            <a:avLst/>
          </a:prstGeom>
          <a:noFill/>
        </p:spPr>
        <p:txBody>
          <a:bodyPr wrap="square" rtlCol="0">
            <a:spAutoFit/>
          </a:bodyPr>
          <a:lstStyle/>
          <a:p>
            <a:r>
              <a:rPr lang="zh-CN" altLang="en-US" dirty="0">
                <a:solidFill>
                  <a:srgbClr val="C00000"/>
                </a:solidFill>
              </a:rPr>
              <a:t>测试程序分析方法</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a:t>存储器寻址</a:t>
            </a:r>
          </a:p>
        </p:txBody>
      </p:sp>
      <p:sp>
        <p:nvSpPr>
          <p:cNvPr id="3" name="内容占位符 2"/>
          <p:cNvSpPr>
            <a:spLocks noGrp="1"/>
          </p:cNvSpPr>
          <p:nvPr>
            <p:ph idx="1"/>
          </p:nvPr>
        </p:nvSpPr>
        <p:spPr>
          <a:xfrm>
            <a:off x="0" y="857232"/>
            <a:ext cx="8872542" cy="5429288"/>
          </a:xfrm>
        </p:spPr>
        <p:txBody>
          <a:bodyPr/>
          <a:lstStyle/>
          <a:p>
            <a:r>
              <a:rPr lang="en-US" altLang="zh-CN" dirty="0"/>
              <a:t> </a:t>
            </a:r>
            <a:r>
              <a:rPr lang="zh-CN" altLang="en-US" dirty="0">
                <a:solidFill>
                  <a:schemeClr val="tx1"/>
                </a:solidFill>
              </a:rPr>
              <a:t>立即数寻址方式</a:t>
            </a:r>
            <a:br>
              <a:rPr lang="en-US" altLang="zh-CN" dirty="0"/>
            </a:br>
            <a:r>
              <a:rPr lang="en-US" altLang="zh-CN" sz="2400" dirty="0"/>
              <a:t>X</a:t>
            </a:r>
            <a:r>
              <a:rPr lang="zh-CN" altLang="en-US" sz="2400" dirty="0"/>
              <a:t>轴代表要表示一个立即数所需要数值的位数（</a:t>
            </a:r>
            <a:r>
              <a:rPr lang="en-US" altLang="zh-CN" sz="2400" dirty="0"/>
              <a:t>0</a:t>
            </a:r>
            <a:r>
              <a:rPr lang="zh-CN" altLang="en-US" sz="2400" dirty="0"/>
              <a:t>表示立即数的数值为</a:t>
            </a:r>
            <a:r>
              <a:rPr lang="en-US" altLang="zh-CN" sz="2400" dirty="0"/>
              <a:t>0</a:t>
            </a:r>
            <a:r>
              <a:rPr lang="zh-CN" altLang="en-US" sz="2400" dirty="0"/>
              <a:t>）。大多数立即数的值是正的，在</a:t>
            </a:r>
            <a:r>
              <a:rPr lang="en-US" altLang="zh-CN" sz="2400" dirty="0"/>
              <a:t>CINT2000</a:t>
            </a:r>
            <a:r>
              <a:rPr lang="zh-CN" altLang="en-US" sz="2400" dirty="0"/>
              <a:t>中</a:t>
            </a:r>
            <a:r>
              <a:rPr lang="en-US" altLang="zh-CN" sz="2400" dirty="0"/>
              <a:t>20%</a:t>
            </a:r>
            <a:r>
              <a:rPr lang="zh-CN" altLang="en-US" sz="2400" dirty="0"/>
              <a:t>的立即数是负的，</a:t>
            </a:r>
            <a:r>
              <a:rPr lang="en-US" altLang="zh-CN" sz="2400" dirty="0"/>
              <a:t>CFP2000</a:t>
            </a:r>
            <a:r>
              <a:rPr lang="zh-CN" altLang="en-US" sz="2400" dirty="0"/>
              <a:t>中为</a:t>
            </a:r>
            <a:r>
              <a:rPr lang="en-US" altLang="zh-CN" sz="2400" dirty="0"/>
              <a:t>30%</a:t>
            </a:r>
            <a:r>
              <a:rPr lang="zh-CN" altLang="en-US" sz="2400" dirty="0"/>
              <a:t>。</a:t>
            </a:r>
            <a:endParaRPr lang="en-US" altLang="zh-CN" sz="2400" dirty="0"/>
          </a:p>
          <a:p>
            <a:pPr>
              <a:buNone/>
            </a:pPr>
            <a:r>
              <a:rPr lang="en-US" altLang="zh-CN" sz="2400" dirty="0"/>
              <a:t>          </a:t>
            </a:r>
            <a:r>
              <a:rPr lang="zh-CN" altLang="en-US" sz="2400" dirty="0"/>
              <a:t>在一台支持</a:t>
            </a:r>
            <a:r>
              <a:rPr lang="en-US" altLang="zh-CN" sz="2400" dirty="0"/>
              <a:t>32</a:t>
            </a:r>
            <a:r>
              <a:rPr lang="zh-CN" altLang="en-US" sz="2400" dirty="0"/>
              <a:t>位立即数的</a:t>
            </a:r>
            <a:r>
              <a:rPr lang="en-US" altLang="zh-CN" sz="2400" dirty="0"/>
              <a:t>VAX</a:t>
            </a:r>
            <a:r>
              <a:rPr lang="zh-CN" altLang="en-US" sz="2400" dirty="0"/>
              <a:t>计算机上进行相同的测试，结果显示有</a:t>
            </a:r>
            <a:r>
              <a:rPr lang="en-US" altLang="zh-CN" sz="2400" dirty="0"/>
              <a:t>20%-25%</a:t>
            </a:r>
            <a:r>
              <a:rPr lang="zh-CN" altLang="en-US" sz="2400" dirty="0"/>
              <a:t>的立即数大于</a:t>
            </a:r>
            <a:r>
              <a:rPr lang="en-US" altLang="zh-CN" sz="2400" dirty="0"/>
              <a:t>16</a:t>
            </a:r>
            <a:r>
              <a:rPr lang="zh-CN" altLang="en-US" sz="2400" dirty="0"/>
              <a:t>位。这样，</a:t>
            </a:r>
            <a:r>
              <a:rPr lang="en-US" altLang="zh-CN" sz="2400" dirty="0">
                <a:solidFill>
                  <a:srgbClr val="C00000"/>
                </a:solidFill>
              </a:rPr>
              <a:t>16</a:t>
            </a:r>
            <a:r>
              <a:rPr lang="zh-CN" altLang="en-US" sz="2400" dirty="0">
                <a:solidFill>
                  <a:srgbClr val="C00000"/>
                </a:solidFill>
              </a:rPr>
              <a:t>位及小于</a:t>
            </a:r>
            <a:r>
              <a:rPr lang="en-US" altLang="zh-CN" sz="2400" dirty="0">
                <a:solidFill>
                  <a:srgbClr val="C00000"/>
                </a:solidFill>
              </a:rPr>
              <a:t>16</a:t>
            </a:r>
            <a:r>
              <a:rPr lang="zh-CN" altLang="en-US" sz="2400" dirty="0">
                <a:solidFill>
                  <a:srgbClr val="C00000"/>
                </a:solidFill>
              </a:rPr>
              <a:t>位的大约占</a:t>
            </a:r>
            <a:r>
              <a:rPr lang="en-US" altLang="zh-CN" sz="2400" dirty="0">
                <a:solidFill>
                  <a:srgbClr val="C00000"/>
                </a:solidFill>
              </a:rPr>
              <a:t>80%</a:t>
            </a:r>
            <a:r>
              <a:rPr lang="zh-CN" altLang="en-US" sz="2400" dirty="0">
                <a:solidFill>
                  <a:srgbClr val="C00000"/>
                </a:solidFill>
              </a:rPr>
              <a:t>，</a:t>
            </a:r>
            <a:r>
              <a:rPr lang="en-US" altLang="zh-CN" sz="2400" dirty="0"/>
              <a:t>8</a:t>
            </a:r>
            <a:r>
              <a:rPr lang="zh-CN" altLang="en-US" sz="2400" dirty="0"/>
              <a:t>位及小于</a:t>
            </a:r>
            <a:r>
              <a:rPr lang="en-US" altLang="zh-CN" sz="2400" dirty="0"/>
              <a:t>8</a:t>
            </a:r>
            <a:r>
              <a:rPr lang="zh-CN" altLang="en-US" sz="2400" dirty="0"/>
              <a:t>位的大约占</a:t>
            </a:r>
            <a:r>
              <a:rPr lang="en-US" altLang="zh-CN" sz="2400" dirty="0"/>
              <a:t>50%</a:t>
            </a:r>
            <a:r>
              <a:rPr lang="zh-CN" altLang="en-US" sz="2400" dirty="0"/>
              <a:t>。</a:t>
            </a:r>
            <a:br>
              <a:rPr lang="en-US" altLang="zh-CN" sz="2400" dirty="0"/>
            </a:br>
            <a:endParaRPr lang="en-US" altLang="zh-CN" sz="2400" dirty="0"/>
          </a:p>
          <a:p>
            <a:pPr>
              <a:buNone/>
            </a:pPr>
            <a:r>
              <a:rPr lang="zh-CN" altLang="en-US" sz="2400" dirty="0"/>
              <a:t>结论：</a:t>
            </a:r>
            <a:r>
              <a:rPr lang="en-US" altLang="zh-CN" sz="2400" dirty="0">
                <a:solidFill>
                  <a:srgbClr val="C00000"/>
                </a:solidFill>
              </a:rPr>
              <a:t>8~16</a:t>
            </a:r>
            <a:r>
              <a:rPr lang="zh-CN" altLang="en-US" sz="2400" dirty="0">
                <a:solidFill>
                  <a:srgbClr val="C00000"/>
                </a:solidFill>
              </a:rPr>
              <a:t>位立即数</a:t>
            </a:r>
            <a:r>
              <a:rPr lang="zh-CN" altLang="en-US" sz="2400" dirty="0">
                <a:solidFill>
                  <a:srgbClr val="0000CC"/>
                </a:solidFill>
              </a:rPr>
              <a:t>是有必要的。</a:t>
            </a:r>
            <a:r>
              <a:rPr lang="zh-CN" altLang="en-US" sz="2400" dirty="0">
                <a:solidFill>
                  <a:srgbClr val="0000FF"/>
                </a:solidFill>
              </a:rPr>
              <a:t>如</a:t>
            </a:r>
            <a:r>
              <a:rPr lang="en-US" altLang="zh-CN" sz="2400" dirty="0">
                <a:solidFill>
                  <a:srgbClr val="0000FF"/>
                </a:solidFill>
              </a:rPr>
              <a:t>MIPS</a:t>
            </a:r>
            <a:r>
              <a:rPr lang="zh-CN" altLang="en-US" sz="2400" dirty="0">
                <a:solidFill>
                  <a:srgbClr val="0000FF"/>
                </a:solidFill>
              </a:rPr>
              <a:t>和</a:t>
            </a:r>
            <a:r>
              <a:rPr lang="en-US" altLang="zh-CN" sz="2400" dirty="0">
                <a:solidFill>
                  <a:srgbClr val="0000FF"/>
                </a:solidFill>
              </a:rPr>
              <a:t>ALPHA</a:t>
            </a:r>
            <a:r>
              <a:rPr lang="zh-CN" altLang="en-US" sz="2400" dirty="0">
                <a:solidFill>
                  <a:srgbClr val="0000FF"/>
                </a:solidFill>
              </a:rPr>
              <a:t>采用</a:t>
            </a:r>
            <a:r>
              <a:rPr lang="en-US" altLang="zh-CN" sz="2400" dirty="0">
                <a:solidFill>
                  <a:srgbClr val="0000FF"/>
                </a:solidFill>
              </a:rPr>
              <a:t>16</a:t>
            </a:r>
            <a:r>
              <a:rPr lang="zh-CN" altLang="en-US" sz="2400" dirty="0">
                <a:solidFill>
                  <a:srgbClr val="0000FF"/>
                </a:solidFill>
              </a:rPr>
              <a:t>位立即数。</a:t>
            </a: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30</a:t>
            </a:fld>
            <a:endParaRPr lang="zh-CN" altLang="en-US" dirty="0"/>
          </a:p>
        </p:txBody>
      </p:sp>
    </p:spTree>
    <p:extLst>
      <p:ext uri="{BB962C8B-B14F-4D97-AF65-F5344CB8AC3E}">
        <p14:creationId xmlns:p14="http://schemas.microsoft.com/office/powerpoint/2010/main" val="3148344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a:t>存储器寻址</a:t>
            </a:r>
          </a:p>
        </p:txBody>
      </p:sp>
      <p:sp>
        <p:nvSpPr>
          <p:cNvPr id="3" name="内容占位符 2"/>
          <p:cNvSpPr>
            <a:spLocks noGrp="1"/>
          </p:cNvSpPr>
          <p:nvPr>
            <p:ph idx="1"/>
          </p:nvPr>
        </p:nvSpPr>
        <p:spPr/>
        <p:txBody>
          <a:bodyPr/>
          <a:lstStyle/>
          <a:p>
            <a:r>
              <a:rPr lang="en-US" altLang="zh-CN" dirty="0"/>
              <a:t> </a:t>
            </a:r>
            <a:r>
              <a:rPr lang="zh-CN" altLang="en-US" dirty="0">
                <a:solidFill>
                  <a:schemeClr val="tx1"/>
                </a:solidFill>
              </a:rPr>
              <a:t>立即数寻址方式</a:t>
            </a:r>
            <a:br>
              <a:rPr lang="en-US" altLang="zh-CN" dirty="0"/>
            </a:br>
            <a:r>
              <a:rPr lang="en-US" altLang="zh-CN" dirty="0"/>
              <a:t>        </a:t>
            </a:r>
            <a:r>
              <a:rPr lang="zh-CN" altLang="en-US" dirty="0"/>
              <a:t>立即数寻址常用于</a:t>
            </a:r>
            <a:r>
              <a:rPr lang="zh-CN" altLang="en-US" dirty="0">
                <a:solidFill>
                  <a:srgbClr val="C00000"/>
                </a:solidFill>
              </a:rPr>
              <a:t>算术运算指令</a:t>
            </a:r>
            <a:r>
              <a:rPr lang="zh-CN" altLang="en-US" dirty="0"/>
              <a:t>、</a:t>
            </a:r>
            <a:r>
              <a:rPr lang="zh-CN" altLang="en-US" dirty="0">
                <a:solidFill>
                  <a:srgbClr val="C00000"/>
                </a:solidFill>
              </a:rPr>
              <a:t>载入常数到寄存器指令</a:t>
            </a:r>
            <a:r>
              <a:rPr lang="zh-CN" altLang="en-US" dirty="0"/>
              <a:t>、</a:t>
            </a:r>
            <a:r>
              <a:rPr lang="zh-CN" altLang="en-US" dirty="0">
                <a:solidFill>
                  <a:srgbClr val="C00000"/>
                </a:solidFill>
              </a:rPr>
              <a:t>比较指令</a:t>
            </a:r>
            <a:r>
              <a:rPr lang="zh-CN" altLang="en-US" dirty="0"/>
              <a:t>（条件转移指令</a:t>
            </a:r>
            <a:r>
              <a:rPr lang="en-US" altLang="zh-CN" dirty="0"/>
              <a:t>/</a:t>
            </a:r>
            <a:r>
              <a:rPr lang="zh-CN" altLang="en-US" dirty="0"/>
              <a:t>置条件转移指令中的条件）</a:t>
            </a:r>
            <a:r>
              <a:rPr lang="zh-CN" altLang="en-US" dirty="0">
                <a:solidFill>
                  <a:srgbClr val="C00000"/>
                </a:solidFill>
              </a:rPr>
              <a:t>。</a:t>
            </a:r>
            <a:endParaRPr lang="en-US" altLang="zh-CN" dirty="0">
              <a:solidFill>
                <a:srgbClr val="C00000"/>
              </a:solidFill>
            </a:endParaRPr>
          </a:p>
          <a:p>
            <a:pPr>
              <a:buNone/>
            </a:pPr>
            <a:r>
              <a:rPr lang="zh-CN" altLang="en-US" dirty="0"/>
              <a:t>          立即数寻址：</a:t>
            </a:r>
            <a:r>
              <a:rPr lang="zh-CN" altLang="en-US" dirty="0">
                <a:solidFill>
                  <a:srgbClr val="FF0000"/>
                </a:solidFill>
              </a:rPr>
              <a:t>是支持所有操作</a:t>
            </a:r>
            <a:r>
              <a:rPr lang="zh-CN" altLang="en-US" dirty="0">
                <a:solidFill>
                  <a:srgbClr val="C00000"/>
                </a:solidFill>
              </a:rPr>
              <a:t>还是只支持一部分操作</a:t>
            </a:r>
            <a:r>
              <a:rPr lang="zh-CN" altLang="en-US" dirty="0"/>
              <a:t>对设计指令系统很重要。下面的统计图表列出了</a:t>
            </a:r>
            <a:r>
              <a:rPr lang="en-US" altLang="zh-CN" dirty="0"/>
              <a:t>Alpha</a:t>
            </a:r>
            <a:r>
              <a:rPr lang="zh-CN" altLang="en-US" dirty="0"/>
              <a:t>运行</a:t>
            </a:r>
            <a:r>
              <a:rPr lang="en-US" altLang="zh-CN" dirty="0"/>
              <a:t>SPEC2000</a:t>
            </a:r>
            <a:r>
              <a:rPr lang="zh-CN" altLang="en-US" dirty="0"/>
              <a:t>测试程序使用立即数的频率。</a:t>
            </a: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31</a:t>
            </a:fld>
            <a:endParaRPr lang="zh-CN" altLang="en-US" dirty="0"/>
          </a:p>
        </p:txBody>
      </p:sp>
    </p:spTree>
    <p:extLst>
      <p:ext uri="{BB962C8B-B14F-4D97-AF65-F5344CB8AC3E}">
        <p14:creationId xmlns:p14="http://schemas.microsoft.com/office/powerpoint/2010/main" val="54489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a:t>存储器寻址</a:t>
            </a:r>
          </a:p>
        </p:txBody>
      </p:sp>
      <p:sp>
        <p:nvSpPr>
          <p:cNvPr id="3" name="内容占位符 2"/>
          <p:cNvSpPr>
            <a:spLocks noGrp="1"/>
          </p:cNvSpPr>
          <p:nvPr>
            <p:ph idx="1"/>
          </p:nvPr>
        </p:nvSpPr>
        <p:spPr/>
        <p:txBody>
          <a:bodyPr/>
          <a:lstStyle/>
          <a:p>
            <a:r>
              <a:rPr lang="en-US" altLang="zh-CN" dirty="0">
                <a:solidFill>
                  <a:schemeClr val="tx1"/>
                </a:solidFill>
              </a:rPr>
              <a:t> </a:t>
            </a:r>
            <a:r>
              <a:rPr lang="zh-CN" altLang="en-US" dirty="0">
                <a:solidFill>
                  <a:schemeClr val="tx1"/>
                </a:solidFill>
              </a:rPr>
              <a:t>立即数寻址方式</a:t>
            </a:r>
            <a:r>
              <a:rPr lang="zh-CN" altLang="en-US" sz="2400" dirty="0">
                <a:solidFill>
                  <a:schemeClr val="tx1"/>
                </a:solidFill>
              </a:rPr>
              <a:t>（</a:t>
            </a:r>
            <a:r>
              <a:rPr lang="en-US" altLang="zh-CN" sz="2400" dirty="0"/>
              <a:t> Alpha </a:t>
            </a:r>
            <a:r>
              <a:rPr lang="zh-CN" altLang="en-US" sz="2400" dirty="0"/>
              <a:t>上测试</a:t>
            </a:r>
            <a:r>
              <a:rPr lang="zh-CN" altLang="en-US" sz="2400" dirty="0">
                <a:solidFill>
                  <a:schemeClr val="tx1"/>
                </a:solidFill>
              </a:rPr>
              <a:t>）</a:t>
            </a:r>
            <a:endParaRPr lang="zh-CN" altLang="en-US" sz="2400" dirty="0"/>
          </a:p>
          <a:p>
            <a:br>
              <a:rPr lang="en-US" altLang="zh-CN" dirty="0">
                <a:solidFill>
                  <a:schemeClr val="tx1"/>
                </a:solidFill>
              </a:rPr>
            </a:br>
            <a:endParaRPr lang="zh-CN" altLang="en-US" dirty="0">
              <a:solidFill>
                <a:schemeClr val="tx1"/>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216877277"/>
              </p:ext>
            </p:extLst>
          </p:nvPr>
        </p:nvGraphicFramePr>
        <p:xfrm>
          <a:off x="751458" y="1506363"/>
          <a:ext cx="8189912" cy="4792663"/>
        </p:xfrm>
        <a:graphic>
          <a:graphicData uri="http://schemas.openxmlformats.org/drawingml/2006/chart">
            <c:chart xmlns:c="http://schemas.openxmlformats.org/drawingml/2006/chart" xmlns:r="http://schemas.openxmlformats.org/officeDocument/2006/relationships" r:id="rId3"/>
          </a:graphicData>
        </a:graphic>
      </p:graphicFrame>
      <p:sp>
        <p:nvSpPr>
          <p:cNvPr id="5" name="灯片编号占位符 4"/>
          <p:cNvSpPr>
            <a:spLocks noGrp="1"/>
          </p:cNvSpPr>
          <p:nvPr>
            <p:ph type="sldNum" sz="quarter" idx="10"/>
          </p:nvPr>
        </p:nvSpPr>
        <p:spPr/>
        <p:txBody>
          <a:bodyPr/>
          <a:lstStyle/>
          <a:p>
            <a:pPr>
              <a:defRPr/>
            </a:pPr>
            <a:fld id="{16FB8BBF-24BB-42C6-9019-0A2DE3877C3C}" type="slidenum">
              <a:rPr lang="zh-CN" altLang="en-US" smtClean="0"/>
              <a:pPr>
                <a:defRPr/>
              </a:pPr>
              <a:t>32</a:t>
            </a:fld>
            <a:endParaRPr lang="zh-CN" altLang="en-US" dirty="0"/>
          </a:p>
        </p:txBody>
      </p:sp>
    </p:spTree>
    <p:extLst>
      <p:ext uri="{BB962C8B-B14F-4D97-AF65-F5344CB8AC3E}">
        <p14:creationId xmlns:p14="http://schemas.microsoft.com/office/powerpoint/2010/main" val="19367362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a:t>存储器寻址</a:t>
            </a:r>
          </a:p>
        </p:txBody>
      </p:sp>
      <p:sp>
        <p:nvSpPr>
          <p:cNvPr id="3" name="内容占位符 2"/>
          <p:cNvSpPr>
            <a:spLocks noGrp="1"/>
          </p:cNvSpPr>
          <p:nvPr>
            <p:ph idx="1"/>
          </p:nvPr>
        </p:nvSpPr>
        <p:spPr>
          <a:xfrm>
            <a:off x="428596" y="1357298"/>
            <a:ext cx="8229600" cy="3324380"/>
          </a:xfrm>
        </p:spPr>
        <p:txBody>
          <a:bodyPr/>
          <a:lstStyle/>
          <a:p>
            <a:pPr>
              <a:buFont typeface="Wingdings" pitchFamily="2" charset="2"/>
              <a:buChar char="l"/>
            </a:pPr>
            <a:r>
              <a:rPr lang="en-US" altLang="zh-CN" dirty="0"/>
              <a:t> </a:t>
            </a:r>
            <a:r>
              <a:rPr lang="zh-CN" altLang="en-US" dirty="0">
                <a:solidFill>
                  <a:schemeClr val="tx1"/>
                </a:solidFill>
              </a:rPr>
              <a:t>立即数寻址方式</a:t>
            </a:r>
            <a:br>
              <a:rPr lang="en-US" altLang="zh-CN" dirty="0"/>
            </a:br>
            <a:endParaRPr lang="en-US" altLang="zh-CN" dirty="0"/>
          </a:p>
          <a:p>
            <a:pPr>
              <a:buFont typeface="Wingdings" pitchFamily="2" charset="2"/>
              <a:buChar char="l"/>
            </a:pPr>
            <a:r>
              <a:rPr lang="zh-CN" altLang="en-US" sz="2400" dirty="0"/>
              <a:t>大约</a:t>
            </a:r>
            <a:r>
              <a:rPr lang="en-US" altLang="zh-CN" sz="2400" dirty="0">
                <a:solidFill>
                  <a:srgbClr val="C00000"/>
                </a:solidFill>
              </a:rPr>
              <a:t>1/4</a:t>
            </a:r>
            <a:r>
              <a:rPr lang="zh-CN" altLang="en-US" sz="2400" dirty="0"/>
              <a:t>的数据传输和定点</a:t>
            </a:r>
            <a:r>
              <a:rPr lang="en-US" altLang="zh-CN" sz="2400" dirty="0"/>
              <a:t>ALU</a:t>
            </a:r>
            <a:r>
              <a:rPr lang="zh-CN" altLang="en-US" sz="2400" dirty="0"/>
              <a:t>操作有一个立即数操作数。</a:t>
            </a:r>
            <a:endParaRPr lang="en-US" altLang="zh-CN" sz="2400" dirty="0"/>
          </a:p>
          <a:p>
            <a:pPr>
              <a:buFont typeface="Wingdings" pitchFamily="2" charset="2"/>
              <a:buChar char="l"/>
            </a:pPr>
            <a:r>
              <a:rPr lang="zh-CN" altLang="en-US" sz="2400" dirty="0"/>
              <a:t>图中最下面的横条表明在定点程序中有约</a:t>
            </a:r>
            <a:r>
              <a:rPr lang="en-US" altLang="zh-CN" sz="2400" dirty="0">
                <a:solidFill>
                  <a:srgbClr val="C00000"/>
                </a:solidFill>
              </a:rPr>
              <a:t>1/5</a:t>
            </a:r>
            <a:r>
              <a:rPr lang="zh-CN" altLang="en-US" sz="2400" dirty="0"/>
              <a:t>的指令用到立即数，在浮点程序中这个比例约为</a:t>
            </a:r>
            <a:r>
              <a:rPr lang="en-US" altLang="zh-CN" sz="2400" dirty="0">
                <a:solidFill>
                  <a:srgbClr val="C00000"/>
                </a:solidFill>
              </a:rPr>
              <a:t>1/6</a:t>
            </a:r>
            <a:r>
              <a:rPr lang="zh-CN" altLang="en-US" sz="2400" dirty="0"/>
              <a:t>。</a:t>
            </a:r>
            <a:br>
              <a:rPr lang="en-US" altLang="zh-CN" sz="2400" dirty="0"/>
            </a:br>
            <a:endParaRPr lang="zh-CN" altLang="en-US" sz="24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33</a:t>
            </a:fld>
            <a:endParaRPr lang="zh-CN" altLang="en-US" dirty="0"/>
          </a:p>
        </p:txBody>
      </p:sp>
    </p:spTree>
    <p:extLst>
      <p:ext uri="{BB962C8B-B14F-4D97-AF65-F5344CB8AC3E}">
        <p14:creationId xmlns:p14="http://schemas.microsoft.com/office/powerpoint/2010/main" val="23912561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a:t>存储器寻址</a:t>
            </a:r>
          </a:p>
        </p:txBody>
      </p:sp>
      <p:sp>
        <p:nvSpPr>
          <p:cNvPr id="3" name="内容占位符 2"/>
          <p:cNvSpPr>
            <a:spLocks noGrp="1"/>
          </p:cNvSpPr>
          <p:nvPr>
            <p:ph idx="1"/>
          </p:nvPr>
        </p:nvSpPr>
        <p:spPr>
          <a:xfrm>
            <a:off x="428596" y="1357298"/>
            <a:ext cx="8229600" cy="3324380"/>
          </a:xfrm>
        </p:spPr>
        <p:txBody>
          <a:bodyPr/>
          <a:lstStyle/>
          <a:p>
            <a:pPr>
              <a:buFont typeface="Wingdings" pitchFamily="2" charset="2"/>
              <a:buChar char="l"/>
            </a:pPr>
            <a:r>
              <a:rPr lang="en-US" altLang="zh-CN" dirty="0"/>
              <a:t> </a:t>
            </a:r>
            <a:r>
              <a:rPr lang="zh-CN" altLang="en-US" dirty="0"/>
              <a:t>小结</a:t>
            </a:r>
            <a:br>
              <a:rPr lang="en-US" altLang="zh-CN" dirty="0"/>
            </a:br>
            <a:endParaRPr lang="en-US" altLang="zh-CN" dirty="0"/>
          </a:p>
          <a:p>
            <a:pPr>
              <a:buFont typeface="Wingdings" pitchFamily="2" charset="2"/>
              <a:buChar char="l"/>
            </a:pPr>
            <a:r>
              <a:rPr lang="zh-CN" altLang="en-US" sz="2400" dirty="0"/>
              <a:t>一般</a:t>
            </a:r>
            <a:r>
              <a:rPr lang="en-US" altLang="zh-CN" sz="2400" dirty="0"/>
              <a:t>ISA</a:t>
            </a:r>
            <a:r>
              <a:rPr lang="zh-CN" altLang="en-US" sz="2400" dirty="0"/>
              <a:t>支持的基本寻址方式：立即数寻址、位移量寻址、寄存器间址。</a:t>
            </a:r>
            <a:endParaRPr lang="en-US" altLang="zh-CN" sz="2400" dirty="0"/>
          </a:p>
          <a:p>
            <a:pPr>
              <a:buFont typeface="Wingdings" pitchFamily="2" charset="2"/>
              <a:buChar char="l"/>
            </a:pPr>
            <a:r>
              <a:rPr lang="zh-CN" altLang="en-US" sz="2400" dirty="0"/>
              <a:t>立即数为</a:t>
            </a:r>
            <a:r>
              <a:rPr lang="en-US" altLang="zh-CN" sz="2400" dirty="0"/>
              <a:t>8~16</a:t>
            </a:r>
            <a:r>
              <a:rPr lang="zh-CN" altLang="en-US" sz="2400" dirty="0"/>
              <a:t>位；位移量为</a:t>
            </a:r>
            <a:r>
              <a:rPr lang="en-US" altLang="zh-CN" sz="2400"/>
              <a:t>13~16</a:t>
            </a:r>
            <a:r>
              <a:rPr lang="zh-CN" altLang="en-US" sz="2400" dirty="0"/>
              <a:t>位。</a:t>
            </a:r>
            <a:br>
              <a:rPr lang="en-US" altLang="zh-CN" sz="2400" dirty="0"/>
            </a:br>
            <a:endParaRPr lang="zh-CN" altLang="en-US" sz="24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34</a:t>
            </a:fld>
            <a:endParaRPr lang="zh-CN" altLang="en-US" dirty="0"/>
          </a:p>
        </p:txBody>
      </p:sp>
    </p:spTree>
    <p:extLst>
      <p:ext uri="{BB962C8B-B14F-4D97-AF65-F5344CB8AC3E}">
        <p14:creationId xmlns:p14="http://schemas.microsoft.com/office/powerpoint/2010/main" val="3089381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a:t>
            </a:r>
            <a:r>
              <a:rPr lang="zh-CN" altLang="en-US" dirty="0"/>
              <a:t>操作数的大小与类型</a:t>
            </a:r>
          </a:p>
        </p:txBody>
      </p:sp>
      <p:sp>
        <p:nvSpPr>
          <p:cNvPr id="3" name="内容占位符 2"/>
          <p:cNvSpPr>
            <a:spLocks noGrp="1"/>
          </p:cNvSpPr>
          <p:nvPr>
            <p:ph idx="1"/>
          </p:nvPr>
        </p:nvSpPr>
        <p:spPr>
          <a:xfrm>
            <a:off x="285720" y="819000"/>
            <a:ext cx="8339880" cy="5610396"/>
          </a:xfrm>
        </p:spPr>
        <p:txBody>
          <a:bodyPr/>
          <a:lstStyle/>
          <a:p>
            <a:r>
              <a:rPr lang="zh-CN" altLang="en-US" sz="2400" dirty="0">
                <a:solidFill>
                  <a:schemeClr val="tx1"/>
                </a:solidFill>
              </a:rPr>
              <a:t>操作数的类型如何指定：</a:t>
            </a:r>
            <a:br>
              <a:rPr lang="en-US" altLang="zh-CN" sz="2400" dirty="0"/>
            </a:br>
            <a:r>
              <a:rPr lang="zh-CN" altLang="en-US" sz="2400" dirty="0"/>
              <a:t>第一种，</a:t>
            </a:r>
            <a:r>
              <a:rPr lang="zh-CN" altLang="en-US" sz="2400" dirty="0">
                <a:solidFill>
                  <a:srgbClr val="FF0000"/>
                </a:solidFill>
              </a:rPr>
              <a:t>操作数类型</a:t>
            </a:r>
            <a:r>
              <a:rPr lang="zh-CN" altLang="en-US" sz="2400" dirty="0"/>
              <a:t>可以通过</a:t>
            </a:r>
            <a:r>
              <a:rPr lang="zh-CN" altLang="en-US" sz="2400" dirty="0">
                <a:solidFill>
                  <a:srgbClr val="C00000"/>
                </a:solidFill>
              </a:rPr>
              <a:t>操作码的编码</a:t>
            </a:r>
            <a:r>
              <a:rPr lang="zh-CN" altLang="en-US" sz="2400" dirty="0"/>
              <a:t>来指定，是最常用的方法；</a:t>
            </a:r>
            <a:br>
              <a:rPr lang="en-US" altLang="zh-CN" sz="2400" dirty="0"/>
            </a:br>
            <a:r>
              <a:rPr lang="zh-CN" altLang="en-US" sz="2400" dirty="0"/>
              <a:t>第二种，操作数中用</a:t>
            </a:r>
            <a:r>
              <a:rPr lang="zh-CN" altLang="en-US" sz="2400" dirty="0">
                <a:solidFill>
                  <a:srgbClr val="00B050"/>
                </a:solidFill>
              </a:rPr>
              <a:t>硬件解释的</a:t>
            </a:r>
            <a:r>
              <a:rPr lang="zh-CN" altLang="en-US" sz="2400" dirty="0">
                <a:solidFill>
                  <a:srgbClr val="C00000"/>
                </a:solidFill>
              </a:rPr>
              <a:t>字段</a:t>
            </a:r>
            <a:r>
              <a:rPr lang="zh-CN" altLang="en-US" sz="2400" dirty="0"/>
              <a:t>表示数据类型。</a:t>
            </a:r>
            <a:endParaRPr lang="en-US" altLang="zh-CN" sz="2400" dirty="0"/>
          </a:p>
          <a:p>
            <a:r>
              <a:rPr lang="zh-CN" altLang="en-US" sz="2400" dirty="0">
                <a:solidFill>
                  <a:schemeClr val="tx1"/>
                </a:solidFill>
              </a:rPr>
              <a:t>常见的操作数类型：</a:t>
            </a:r>
            <a:br>
              <a:rPr lang="en-US" altLang="zh-CN" sz="2400" dirty="0"/>
            </a:br>
            <a:endParaRPr lang="en-US" altLang="zh-CN" sz="2400" dirty="0"/>
          </a:p>
          <a:p>
            <a:endParaRPr lang="en-US" altLang="zh-CN" sz="2400" dirty="0"/>
          </a:p>
          <a:p>
            <a:endParaRPr lang="en-US" altLang="zh-CN" sz="2400" dirty="0"/>
          </a:p>
          <a:p>
            <a:endParaRPr lang="en-US" altLang="zh-CN" sz="2400" dirty="0"/>
          </a:p>
          <a:p>
            <a:pPr>
              <a:buNone/>
            </a:pPr>
            <a:endParaRPr lang="en-US" altLang="zh-CN" sz="2400" dirty="0"/>
          </a:p>
          <a:p>
            <a:pPr>
              <a:buNone/>
            </a:pPr>
            <a:br>
              <a:rPr lang="en-US" altLang="zh-CN" sz="2400" dirty="0"/>
            </a:br>
            <a:r>
              <a:rPr lang="zh-CN" altLang="en-US" sz="2000" dirty="0">
                <a:solidFill>
                  <a:srgbClr val="FF0000"/>
                </a:solidFill>
              </a:rPr>
              <a:t>定点通常用二进制补码表示，字符通常是</a:t>
            </a:r>
            <a:r>
              <a:rPr lang="en-US" altLang="zh-CN" sz="2000" dirty="0">
                <a:solidFill>
                  <a:srgbClr val="FF0000"/>
                </a:solidFill>
              </a:rPr>
              <a:t>ASCII</a:t>
            </a:r>
            <a:r>
              <a:rPr lang="zh-CN" altLang="en-US" sz="2000" dirty="0">
                <a:solidFill>
                  <a:srgbClr val="FF0000"/>
                </a:solidFill>
              </a:rPr>
              <a:t>编码格式。</a:t>
            </a:r>
            <a:endParaRPr lang="en-US" altLang="zh-CN" sz="2000" dirty="0">
              <a:solidFill>
                <a:srgbClr val="FF0000"/>
              </a:solidFill>
            </a:endParaRP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35</a:t>
            </a:fld>
            <a:endParaRPr lang="zh-CN" altLang="en-US" dirty="0"/>
          </a:p>
        </p:txBody>
      </p:sp>
      <p:pic>
        <p:nvPicPr>
          <p:cNvPr id="5" name="Picture 4" descr="表4-1"/>
          <p:cNvPicPr>
            <a:picLocks noChangeAspect="1" noChangeArrowheads="1"/>
          </p:cNvPicPr>
          <p:nvPr/>
        </p:nvPicPr>
        <p:blipFill>
          <a:blip r:embed="rId3"/>
          <a:srcRect t="14443" b="3025"/>
          <a:stretch>
            <a:fillRect/>
          </a:stretch>
        </p:blipFill>
        <p:spPr bwMode="auto">
          <a:xfrm>
            <a:off x="501650" y="3214686"/>
            <a:ext cx="8285192" cy="2857520"/>
          </a:xfrm>
          <a:prstGeom prst="rect">
            <a:avLst/>
          </a:prstGeom>
          <a:noFill/>
        </p:spPr>
      </p:pic>
    </p:spTree>
    <p:extLst>
      <p:ext uri="{BB962C8B-B14F-4D97-AF65-F5344CB8AC3E}">
        <p14:creationId xmlns:p14="http://schemas.microsoft.com/office/powerpoint/2010/main" val="27439228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a:t>
            </a:r>
            <a:r>
              <a:rPr lang="zh-CN" altLang="en-US" dirty="0"/>
              <a:t>操作数的大小与类型</a:t>
            </a:r>
          </a:p>
        </p:txBody>
      </p:sp>
      <p:sp>
        <p:nvSpPr>
          <p:cNvPr id="3" name="内容占位符 2"/>
          <p:cNvSpPr>
            <a:spLocks noGrp="1"/>
          </p:cNvSpPr>
          <p:nvPr>
            <p:ph idx="1"/>
          </p:nvPr>
        </p:nvSpPr>
        <p:spPr>
          <a:xfrm>
            <a:off x="396000" y="819000"/>
            <a:ext cx="8748000" cy="5426472"/>
          </a:xfrm>
        </p:spPr>
        <p:txBody>
          <a:bodyPr/>
          <a:lstStyle/>
          <a:p>
            <a:r>
              <a:rPr lang="en-US" altLang="zh-CN" dirty="0">
                <a:solidFill>
                  <a:schemeClr val="tx1"/>
                </a:solidFill>
              </a:rPr>
              <a:t>64</a:t>
            </a:r>
            <a:r>
              <a:rPr lang="zh-CN" altLang="en-US" dirty="0">
                <a:solidFill>
                  <a:schemeClr val="tx1"/>
                </a:solidFill>
              </a:rPr>
              <a:t>位处理器中基准测试程序中数据访问的大小分布</a:t>
            </a:r>
            <a:br>
              <a:rPr lang="en-US" altLang="zh-CN" dirty="0">
                <a:solidFill>
                  <a:schemeClr val="tx1"/>
                </a:solidFill>
              </a:rPr>
            </a:br>
            <a:endParaRPr lang="en-US" altLang="zh-CN" dirty="0">
              <a:solidFill>
                <a:schemeClr val="tx1"/>
              </a:solidFill>
            </a:endParaRPr>
          </a:p>
        </p:txBody>
      </p:sp>
      <p:grpSp>
        <p:nvGrpSpPr>
          <p:cNvPr id="4" name="组合 64"/>
          <p:cNvGrpSpPr/>
          <p:nvPr/>
        </p:nvGrpSpPr>
        <p:grpSpPr>
          <a:xfrm>
            <a:off x="428596" y="1571612"/>
            <a:ext cx="8382000" cy="4392613"/>
            <a:chOff x="512763" y="1779189"/>
            <a:chExt cx="8382000" cy="4392613"/>
          </a:xfrm>
        </p:grpSpPr>
        <p:sp>
          <p:nvSpPr>
            <p:cNvPr id="5" name="Rectangle 3"/>
            <p:cNvSpPr>
              <a:spLocks noChangeArrowheads="1"/>
            </p:cNvSpPr>
            <p:nvPr/>
          </p:nvSpPr>
          <p:spPr bwMode="auto">
            <a:xfrm>
              <a:off x="512763" y="1779189"/>
              <a:ext cx="8382000" cy="4392613"/>
            </a:xfrm>
            <a:prstGeom prst="rect">
              <a:avLst/>
            </a:prstGeom>
            <a:solidFill>
              <a:srgbClr val="FFFFFF"/>
            </a:solidFill>
            <a:ln w="17526">
              <a:solidFill>
                <a:srgbClr val="000000"/>
              </a:solidFill>
              <a:miter lim="800000"/>
              <a:headEnd/>
              <a:tailEnd/>
            </a:ln>
            <a:effectLst>
              <a:outerShdw dist="63500" dir="2212194" algn="ctr" rotWithShape="0">
                <a:srgbClr val="808080"/>
              </a:outerShdw>
            </a:effectLst>
          </p:spPr>
          <p:txBody>
            <a:bodyPr/>
            <a:lstStyle/>
            <a:p>
              <a:endParaRPr lang="zh-CN" altLang="en-US"/>
            </a:p>
          </p:txBody>
        </p:sp>
        <p:grpSp>
          <p:nvGrpSpPr>
            <p:cNvPr id="6" name="Group 4"/>
            <p:cNvGrpSpPr>
              <a:grpSpLocks/>
            </p:cNvGrpSpPr>
            <p:nvPr/>
          </p:nvGrpSpPr>
          <p:grpSpPr bwMode="auto">
            <a:xfrm>
              <a:off x="1285875" y="2102246"/>
              <a:ext cx="6873875" cy="3940175"/>
              <a:chOff x="866" y="886"/>
              <a:chExt cx="4330" cy="2482"/>
            </a:xfrm>
          </p:grpSpPr>
          <p:sp>
            <p:nvSpPr>
              <p:cNvPr id="7" name="Rectangle 5"/>
              <p:cNvSpPr>
                <a:spLocks noChangeArrowheads="1"/>
              </p:cNvSpPr>
              <p:nvPr/>
            </p:nvSpPr>
            <p:spPr bwMode="auto">
              <a:xfrm>
                <a:off x="1446" y="886"/>
                <a:ext cx="3635" cy="22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Rectangle 6"/>
              <p:cNvSpPr>
                <a:spLocks noChangeArrowheads="1"/>
              </p:cNvSpPr>
              <p:nvPr/>
            </p:nvSpPr>
            <p:spPr bwMode="auto">
              <a:xfrm>
                <a:off x="1446" y="886"/>
                <a:ext cx="3635" cy="2210"/>
              </a:xfrm>
              <a:prstGeom prst="rect">
                <a:avLst/>
              </a:prstGeom>
              <a:noFill/>
              <a:ln w="17463">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Rectangle 7"/>
              <p:cNvSpPr>
                <a:spLocks noChangeArrowheads="1"/>
              </p:cNvSpPr>
              <p:nvPr/>
            </p:nvSpPr>
            <p:spPr bwMode="auto">
              <a:xfrm>
                <a:off x="1446" y="2832"/>
                <a:ext cx="474" cy="161"/>
              </a:xfrm>
              <a:prstGeom prst="rect">
                <a:avLst/>
              </a:prstGeom>
              <a:solidFill>
                <a:srgbClr val="FFFFFF"/>
              </a:solidFill>
              <a:ln w="17463">
                <a:solidFill>
                  <a:srgbClr val="000000"/>
                </a:solidFill>
                <a:miter lim="800000"/>
                <a:headEnd/>
                <a:tailEnd/>
              </a:ln>
            </p:spPr>
            <p:txBody>
              <a:bodyPr/>
              <a:lstStyle/>
              <a:p>
                <a:endParaRPr lang="zh-CN" altLang="en-US"/>
              </a:p>
            </p:txBody>
          </p:sp>
          <p:sp>
            <p:nvSpPr>
              <p:cNvPr id="10" name="Rectangle 8"/>
              <p:cNvSpPr>
                <a:spLocks noChangeArrowheads="1"/>
              </p:cNvSpPr>
              <p:nvPr/>
            </p:nvSpPr>
            <p:spPr bwMode="auto">
              <a:xfrm>
                <a:off x="1446" y="2256"/>
                <a:ext cx="234" cy="164"/>
              </a:xfrm>
              <a:prstGeom prst="rect">
                <a:avLst/>
              </a:prstGeom>
              <a:solidFill>
                <a:srgbClr val="FFFFFF"/>
              </a:solidFill>
              <a:ln w="17463">
                <a:solidFill>
                  <a:srgbClr val="000000"/>
                </a:solidFill>
                <a:miter lim="800000"/>
                <a:headEnd/>
                <a:tailEnd/>
              </a:ln>
            </p:spPr>
            <p:txBody>
              <a:bodyPr/>
              <a:lstStyle/>
              <a:p>
                <a:endParaRPr lang="zh-CN" altLang="en-US"/>
              </a:p>
            </p:txBody>
          </p:sp>
          <p:sp>
            <p:nvSpPr>
              <p:cNvPr id="11" name="Rectangle 9"/>
              <p:cNvSpPr>
                <a:spLocks noChangeArrowheads="1"/>
              </p:cNvSpPr>
              <p:nvPr/>
            </p:nvSpPr>
            <p:spPr bwMode="auto">
              <a:xfrm>
                <a:off x="1446" y="1712"/>
                <a:ext cx="1194" cy="160"/>
              </a:xfrm>
              <a:prstGeom prst="rect">
                <a:avLst/>
              </a:prstGeom>
              <a:solidFill>
                <a:srgbClr val="FFFFFF"/>
              </a:solidFill>
              <a:ln w="17463">
                <a:solidFill>
                  <a:srgbClr val="000000"/>
                </a:solidFill>
                <a:miter lim="800000"/>
                <a:headEnd/>
                <a:tailEnd/>
              </a:ln>
            </p:spPr>
            <p:txBody>
              <a:bodyPr/>
              <a:lstStyle/>
              <a:p>
                <a:endParaRPr lang="zh-CN" altLang="en-US"/>
              </a:p>
            </p:txBody>
          </p:sp>
          <p:sp>
            <p:nvSpPr>
              <p:cNvPr id="12" name="Rectangle 10"/>
              <p:cNvSpPr>
                <a:spLocks noChangeArrowheads="1"/>
              </p:cNvSpPr>
              <p:nvPr/>
            </p:nvSpPr>
            <p:spPr bwMode="auto">
              <a:xfrm>
                <a:off x="1446" y="1551"/>
                <a:ext cx="1406" cy="161"/>
              </a:xfrm>
              <a:prstGeom prst="rect">
                <a:avLst/>
              </a:prstGeom>
              <a:solidFill>
                <a:srgbClr val="C0C0C0"/>
              </a:solidFill>
              <a:ln w="17463">
                <a:solidFill>
                  <a:srgbClr val="000000"/>
                </a:solidFill>
                <a:miter lim="800000"/>
                <a:headEnd/>
                <a:tailEnd/>
              </a:ln>
            </p:spPr>
            <p:txBody>
              <a:bodyPr/>
              <a:lstStyle/>
              <a:p>
                <a:endParaRPr lang="zh-CN" altLang="en-US"/>
              </a:p>
            </p:txBody>
          </p:sp>
          <p:sp>
            <p:nvSpPr>
              <p:cNvPr id="13" name="Rectangle 11"/>
              <p:cNvSpPr>
                <a:spLocks noChangeArrowheads="1"/>
              </p:cNvSpPr>
              <p:nvPr/>
            </p:nvSpPr>
            <p:spPr bwMode="auto">
              <a:xfrm>
                <a:off x="1446" y="1004"/>
                <a:ext cx="3162" cy="148"/>
              </a:xfrm>
              <a:prstGeom prst="rect">
                <a:avLst/>
              </a:prstGeom>
              <a:solidFill>
                <a:srgbClr val="C0C0C0"/>
              </a:solidFill>
              <a:ln w="17463">
                <a:solidFill>
                  <a:srgbClr val="000000"/>
                </a:solidFill>
                <a:miter lim="800000"/>
                <a:headEnd/>
                <a:tailEnd/>
              </a:ln>
            </p:spPr>
            <p:txBody>
              <a:bodyPr/>
              <a:lstStyle/>
              <a:p>
                <a:endParaRPr lang="zh-CN" altLang="en-US"/>
              </a:p>
            </p:txBody>
          </p:sp>
          <p:sp>
            <p:nvSpPr>
              <p:cNvPr id="14" name="Line 12"/>
              <p:cNvSpPr>
                <a:spLocks noChangeShapeType="1"/>
              </p:cNvSpPr>
              <p:nvPr/>
            </p:nvSpPr>
            <p:spPr bwMode="auto">
              <a:xfrm>
                <a:off x="1446" y="3096"/>
                <a:ext cx="3635"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3"/>
              <p:cNvSpPr>
                <a:spLocks noChangeShapeType="1"/>
              </p:cNvSpPr>
              <p:nvPr/>
            </p:nvSpPr>
            <p:spPr bwMode="auto">
              <a:xfrm flipV="1">
                <a:off x="1446" y="3053"/>
                <a:ext cx="1" cy="4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4"/>
              <p:cNvSpPr>
                <a:spLocks noChangeShapeType="1"/>
              </p:cNvSpPr>
              <p:nvPr/>
            </p:nvSpPr>
            <p:spPr bwMode="auto">
              <a:xfrm flipV="1">
                <a:off x="1897" y="3053"/>
                <a:ext cx="1" cy="4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5"/>
              <p:cNvSpPr>
                <a:spLocks noChangeShapeType="1"/>
              </p:cNvSpPr>
              <p:nvPr/>
            </p:nvSpPr>
            <p:spPr bwMode="auto">
              <a:xfrm flipV="1">
                <a:off x="2358" y="3053"/>
                <a:ext cx="1" cy="4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6"/>
              <p:cNvSpPr>
                <a:spLocks noChangeShapeType="1"/>
              </p:cNvSpPr>
              <p:nvPr/>
            </p:nvSpPr>
            <p:spPr bwMode="auto">
              <a:xfrm flipV="1">
                <a:off x="2808" y="3053"/>
                <a:ext cx="1" cy="4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7"/>
              <p:cNvSpPr>
                <a:spLocks noChangeShapeType="1"/>
              </p:cNvSpPr>
              <p:nvPr/>
            </p:nvSpPr>
            <p:spPr bwMode="auto">
              <a:xfrm flipV="1">
                <a:off x="3269" y="3053"/>
                <a:ext cx="1" cy="4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8"/>
              <p:cNvSpPr>
                <a:spLocks noChangeShapeType="1"/>
              </p:cNvSpPr>
              <p:nvPr/>
            </p:nvSpPr>
            <p:spPr bwMode="auto">
              <a:xfrm flipV="1">
                <a:off x="3720" y="3053"/>
                <a:ext cx="1" cy="4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9"/>
              <p:cNvSpPr>
                <a:spLocks noChangeShapeType="1"/>
              </p:cNvSpPr>
              <p:nvPr/>
            </p:nvSpPr>
            <p:spPr bwMode="auto">
              <a:xfrm flipV="1">
                <a:off x="4170" y="3053"/>
                <a:ext cx="1" cy="4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20"/>
              <p:cNvSpPr>
                <a:spLocks noChangeShapeType="1"/>
              </p:cNvSpPr>
              <p:nvPr/>
            </p:nvSpPr>
            <p:spPr bwMode="auto">
              <a:xfrm flipV="1">
                <a:off x="4631" y="3053"/>
                <a:ext cx="1" cy="4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1"/>
              <p:cNvSpPr>
                <a:spLocks noChangeShapeType="1"/>
              </p:cNvSpPr>
              <p:nvPr/>
            </p:nvSpPr>
            <p:spPr bwMode="auto">
              <a:xfrm flipV="1">
                <a:off x="5081" y="3053"/>
                <a:ext cx="1" cy="4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22"/>
              <p:cNvSpPr>
                <a:spLocks noChangeShapeType="1"/>
              </p:cNvSpPr>
              <p:nvPr/>
            </p:nvSpPr>
            <p:spPr bwMode="auto">
              <a:xfrm>
                <a:off x="1446" y="886"/>
                <a:ext cx="1" cy="221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3"/>
              <p:cNvSpPr>
                <a:spLocks noChangeShapeType="1"/>
              </p:cNvSpPr>
              <p:nvPr/>
            </p:nvSpPr>
            <p:spPr bwMode="auto">
              <a:xfrm>
                <a:off x="1446" y="3096"/>
                <a:ext cx="4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4"/>
              <p:cNvSpPr>
                <a:spLocks noChangeShapeType="1"/>
              </p:cNvSpPr>
              <p:nvPr/>
            </p:nvSpPr>
            <p:spPr bwMode="auto">
              <a:xfrm>
                <a:off x="1446" y="2538"/>
                <a:ext cx="4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5"/>
              <p:cNvSpPr>
                <a:spLocks noChangeShapeType="1"/>
              </p:cNvSpPr>
              <p:nvPr/>
            </p:nvSpPr>
            <p:spPr bwMode="auto">
              <a:xfrm>
                <a:off x="1446" y="1991"/>
                <a:ext cx="4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6"/>
              <p:cNvSpPr>
                <a:spLocks noChangeShapeType="1"/>
              </p:cNvSpPr>
              <p:nvPr/>
            </p:nvSpPr>
            <p:spPr bwMode="auto">
              <a:xfrm>
                <a:off x="1446" y="1433"/>
                <a:ext cx="4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7"/>
              <p:cNvSpPr>
                <a:spLocks noChangeShapeType="1"/>
              </p:cNvSpPr>
              <p:nvPr/>
            </p:nvSpPr>
            <p:spPr bwMode="auto">
              <a:xfrm>
                <a:off x="1446" y="886"/>
                <a:ext cx="4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Rectangle 28"/>
              <p:cNvSpPr>
                <a:spLocks noChangeArrowheads="1"/>
              </p:cNvSpPr>
              <p:nvPr/>
            </p:nvSpPr>
            <p:spPr bwMode="auto">
              <a:xfrm>
                <a:off x="1973" y="2822"/>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itchFamily="18" charset="0"/>
                  </a:rPr>
                  <a:t>10%</a:t>
                </a:r>
                <a:endParaRPr kumimoji="1" lang="en-US" altLang="zh-CN" sz="2000">
                  <a:solidFill>
                    <a:srgbClr val="99FF99"/>
                  </a:solidFill>
                  <a:latin typeface="Times New Roman" pitchFamily="18" charset="0"/>
                </a:endParaRPr>
              </a:p>
            </p:txBody>
          </p:sp>
          <p:sp>
            <p:nvSpPr>
              <p:cNvPr id="31" name="Rectangle 29"/>
              <p:cNvSpPr>
                <a:spLocks noChangeArrowheads="1"/>
              </p:cNvSpPr>
              <p:nvPr/>
            </p:nvSpPr>
            <p:spPr bwMode="auto">
              <a:xfrm>
                <a:off x="1776" y="2256"/>
                <a:ext cx="1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itchFamily="18" charset="0"/>
                  </a:rPr>
                  <a:t>5%</a:t>
                </a:r>
                <a:endParaRPr kumimoji="1" lang="en-US" altLang="zh-CN" sz="2000">
                  <a:solidFill>
                    <a:srgbClr val="99FF99"/>
                  </a:solidFill>
                  <a:latin typeface="Times New Roman" pitchFamily="18" charset="0"/>
                </a:endParaRPr>
              </a:p>
            </p:txBody>
          </p:sp>
          <p:sp>
            <p:nvSpPr>
              <p:cNvPr id="32" name="Rectangle 30"/>
              <p:cNvSpPr>
                <a:spLocks noChangeArrowheads="1"/>
              </p:cNvSpPr>
              <p:nvPr/>
            </p:nvSpPr>
            <p:spPr bwMode="auto">
              <a:xfrm>
                <a:off x="2784" y="1718"/>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dirty="0">
                    <a:solidFill>
                      <a:srgbClr val="000000"/>
                    </a:solidFill>
                    <a:latin typeface="Times New Roman" pitchFamily="18" charset="0"/>
                  </a:rPr>
                  <a:t>26%</a:t>
                </a:r>
                <a:endParaRPr kumimoji="1" lang="en-US" altLang="zh-CN" sz="2000" dirty="0">
                  <a:solidFill>
                    <a:srgbClr val="99FF99"/>
                  </a:solidFill>
                  <a:latin typeface="Times New Roman" pitchFamily="18" charset="0"/>
                </a:endParaRPr>
              </a:p>
            </p:txBody>
          </p:sp>
          <p:sp>
            <p:nvSpPr>
              <p:cNvPr id="33" name="Rectangle 31"/>
              <p:cNvSpPr>
                <a:spLocks noChangeArrowheads="1"/>
              </p:cNvSpPr>
              <p:nvPr/>
            </p:nvSpPr>
            <p:spPr bwMode="auto">
              <a:xfrm>
                <a:off x="2896" y="1540"/>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dirty="0">
                    <a:solidFill>
                      <a:srgbClr val="000000"/>
                    </a:solidFill>
                    <a:latin typeface="Times New Roman" pitchFamily="18" charset="0"/>
                  </a:rPr>
                  <a:t>29%</a:t>
                </a:r>
                <a:endParaRPr kumimoji="1" lang="en-US" altLang="zh-CN" sz="2000" dirty="0">
                  <a:solidFill>
                    <a:srgbClr val="99FF99"/>
                  </a:solidFill>
                  <a:latin typeface="Times New Roman" pitchFamily="18" charset="0"/>
                </a:endParaRPr>
              </a:p>
            </p:txBody>
          </p:sp>
          <p:sp>
            <p:nvSpPr>
              <p:cNvPr id="34" name="Rectangle 32"/>
              <p:cNvSpPr>
                <a:spLocks noChangeArrowheads="1"/>
              </p:cNvSpPr>
              <p:nvPr/>
            </p:nvSpPr>
            <p:spPr bwMode="auto">
              <a:xfrm>
                <a:off x="4704" y="998"/>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itchFamily="18" charset="0"/>
                  </a:rPr>
                  <a:t>70%</a:t>
                </a:r>
                <a:endParaRPr kumimoji="1" lang="en-US" altLang="zh-CN" sz="2000">
                  <a:solidFill>
                    <a:srgbClr val="99FF99"/>
                  </a:solidFill>
                  <a:latin typeface="Times New Roman" pitchFamily="18" charset="0"/>
                </a:endParaRPr>
              </a:p>
            </p:txBody>
          </p:sp>
          <p:sp>
            <p:nvSpPr>
              <p:cNvPr id="35" name="Rectangle 33"/>
              <p:cNvSpPr>
                <a:spLocks noChangeArrowheads="1"/>
              </p:cNvSpPr>
              <p:nvPr/>
            </p:nvSpPr>
            <p:spPr bwMode="auto">
              <a:xfrm>
                <a:off x="4080" y="1152"/>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itchFamily="18" charset="0"/>
                  </a:rPr>
                  <a:t>59%</a:t>
                </a:r>
                <a:endParaRPr kumimoji="1" lang="en-US" altLang="zh-CN" sz="2000">
                  <a:solidFill>
                    <a:srgbClr val="99FF99"/>
                  </a:solidFill>
                  <a:latin typeface="Times New Roman" pitchFamily="18" charset="0"/>
                </a:endParaRPr>
              </a:p>
            </p:txBody>
          </p:sp>
          <p:sp>
            <p:nvSpPr>
              <p:cNvPr id="36" name="Rectangle 34"/>
              <p:cNvSpPr>
                <a:spLocks noChangeArrowheads="1"/>
              </p:cNvSpPr>
              <p:nvPr/>
            </p:nvSpPr>
            <p:spPr bwMode="auto">
              <a:xfrm>
                <a:off x="1557" y="2630"/>
                <a:ext cx="1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itchFamily="18" charset="0"/>
                  </a:rPr>
                  <a:t>1%</a:t>
                </a:r>
                <a:endParaRPr kumimoji="1" lang="en-US" altLang="zh-CN" sz="2000">
                  <a:solidFill>
                    <a:srgbClr val="99FF99"/>
                  </a:solidFill>
                  <a:latin typeface="Times New Roman" pitchFamily="18" charset="0"/>
                </a:endParaRPr>
              </a:p>
            </p:txBody>
          </p:sp>
          <p:sp>
            <p:nvSpPr>
              <p:cNvPr id="37" name="Rectangle 35"/>
              <p:cNvSpPr>
                <a:spLocks noChangeArrowheads="1"/>
              </p:cNvSpPr>
              <p:nvPr/>
            </p:nvSpPr>
            <p:spPr bwMode="auto">
              <a:xfrm>
                <a:off x="1512" y="2066"/>
                <a:ext cx="1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itchFamily="18" charset="0"/>
                  </a:rPr>
                  <a:t>0%</a:t>
                </a:r>
                <a:endParaRPr kumimoji="1" lang="en-US" altLang="zh-CN" sz="2000">
                  <a:solidFill>
                    <a:srgbClr val="99FF99"/>
                  </a:solidFill>
                  <a:latin typeface="Times New Roman" pitchFamily="18" charset="0"/>
                </a:endParaRPr>
              </a:p>
            </p:txBody>
          </p:sp>
          <p:sp>
            <p:nvSpPr>
              <p:cNvPr id="38" name="Rectangle 36"/>
              <p:cNvSpPr>
                <a:spLocks noChangeArrowheads="1"/>
              </p:cNvSpPr>
              <p:nvPr/>
            </p:nvSpPr>
            <p:spPr bwMode="auto">
              <a:xfrm>
                <a:off x="1359" y="3214"/>
                <a:ext cx="1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itchFamily="18" charset="0"/>
                  </a:rPr>
                  <a:t>0%</a:t>
                </a:r>
                <a:endParaRPr kumimoji="1" lang="en-US" altLang="zh-CN" sz="2000">
                  <a:solidFill>
                    <a:srgbClr val="99FF99"/>
                  </a:solidFill>
                  <a:latin typeface="Times New Roman" pitchFamily="18" charset="0"/>
                </a:endParaRPr>
              </a:p>
            </p:txBody>
          </p:sp>
          <p:sp>
            <p:nvSpPr>
              <p:cNvPr id="39" name="Rectangle 37"/>
              <p:cNvSpPr>
                <a:spLocks noChangeArrowheads="1"/>
              </p:cNvSpPr>
              <p:nvPr/>
            </p:nvSpPr>
            <p:spPr bwMode="auto">
              <a:xfrm>
                <a:off x="1776" y="3214"/>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itchFamily="18" charset="0"/>
                  </a:rPr>
                  <a:t>10%</a:t>
                </a:r>
                <a:endParaRPr kumimoji="1" lang="en-US" altLang="zh-CN" sz="2000">
                  <a:solidFill>
                    <a:srgbClr val="99FF99"/>
                  </a:solidFill>
                  <a:latin typeface="Times New Roman" pitchFamily="18" charset="0"/>
                </a:endParaRPr>
              </a:p>
            </p:txBody>
          </p:sp>
          <p:sp>
            <p:nvSpPr>
              <p:cNvPr id="40" name="Rectangle 38"/>
              <p:cNvSpPr>
                <a:spLocks noChangeArrowheads="1"/>
              </p:cNvSpPr>
              <p:nvPr/>
            </p:nvSpPr>
            <p:spPr bwMode="auto">
              <a:xfrm>
                <a:off x="2237" y="3214"/>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itchFamily="18" charset="0"/>
                  </a:rPr>
                  <a:t>20%</a:t>
                </a:r>
                <a:endParaRPr kumimoji="1" lang="en-US" altLang="zh-CN" sz="2000">
                  <a:solidFill>
                    <a:srgbClr val="99FF99"/>
                  </a:solidFill>
                  <a:latin typeface="Times New Roman" pitchFamily="18" charset="0"/>
                </a:endParaRPr>
              </a:p>
            </p:txBody>
          </p:sp>
          <p:sp>
            <p:nvSpPr>
              <p:cNvPr id="41" name="Rectangle 39"/>
              <p:cNvSpPr>
                <a:spLocks noChangeArrowheads="1"/>
              </p:cNvSpPr>
              <p:nvPr/>
            </p:nvSpPr>
            <p:spPr bwMode="auto">
              <a:xfrm>
                <a:off x="2687" y="3214"/>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itchFamily="18" charset="0"/>
                  </a:rPr>
                  <a:t>30%</a:t>
                </a:r>
                <a:endParaRPr kumimoji="1" lang="en-US" altLang="zh-CN" sz="2000">
                  <a:solidFill>
                    <a:srgbClr val="99FF99"/>
                  </a:solidFill>
                  <a:latin typeface="Times New Roman" pitchFamily="18" charset="0"/>
                </a:endParaRPr>
              </a:p>
            </p:txBody>
          </p:sp>
          <p:sp>
            <p:nvSpPr>
              <p:cNvPr id="42" name="Rectangle 40"/>
              <p:cNvSpPr>
                <a:spLocks noChangeArrowheads="1"/>
              </p:cNvSpPr>
              <p:nvPr/>
            </p:nvSpPr>
            <p:spPr bwMode="auto">
              <a:xfrm>
                <a:off x="3149" y="3214"/>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itchFamily="18" charset="0"/>
                  </a:rPr>
                  <a:t>40%</a:t>
                </a:r>
                <a:endParaRPr kumimoji="1" lang="en-US" altLang="zh-CN" sz="2000">
                  <a:solidFill>
                    <a:srgbClr val="99FF99"/>
                  </a:solidFill>
                  <a:latin typeface="Times New Roman" pitchFamily="18" charset="0"/>
                </a:endParaRPr>
              </a:p>
            </p:txBody>
          </p:sp>
          <p:sp>
            <p:nvSpPr>
              <p:cNvPr id="43" name="Rectangle 41"/>
              <p:cNvSpPr>
                <a:spLocks noChangeArrowheads="1"/>
              </p:cNvSpPr>
              <p:nvPr/>
            </p:nvSpPr>
            <p:spPr bwMode="auto">
              <a:xfrm>
                <a:off x="3599" y="3214"/>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itchFamily="18" charset="0"/>
                  </a:rPr>
                  <a:t>50%</a:t>
                </a:r>
                <a:endParaRPr kumimoji="1" lang="en-US" altLang="zh-CN" sz="2000">
                  <a:solidFill>
                    <a:srgbClr val="99FF99"/>
                  </a:solidFill>
                  <a:latin typeface="Times New Roman" pitchFamily="18" charset="0"/>
                </a:endParaRPr>
              </a:p>
            </p:txBody>
          </p:sp>
          <p:sp>
            <p:nvSpPr>
              <p:cNvPr id="44" name="Rectangle 42"/>
              <p:cNvSpPr>
                <a:spLocks noChangeArrowheads="1"/>
              </p:cNvSpPr>
              <p:nvPr/>
            </p:nvSpPr>
            <p:spPr bwMode="auto">
              <a:xfrm>
                <a:off x="4049" y="3214"/>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itchFamily="18" charset="0"/>
                  </a:rPr>
                  <a:t>60%</a:t>
                </a:r>
                <a:endParaRPr kumimoji="1" lang="en-US" altLang="zh-CN" sz="2000">
                  <a:solidFill>
                    <a:srgbClr val="99FF99"/>
                  </a:solidFill>
                  <a:latin typeface="Times New Roman" pitchFamily="18" charset="0"/>
                </a:endParaRPr>
              </a:p>
            </p:txBody>
          </p:sp>
          <p:sp>
            <p:nvSpPr>
              <p:cNvPr id="45" name="Rectangle 43"/>
              <p:cNvSpPr>
                <a:spLocks noChangeArrowheads="1"/>
              </p:cNvSpPr>
              <p:nvPr/>
            </p:nvSpPr>
            <p:spPr bwMode="auto">
              <a:xfrm>
                <a:off x="4510" y="3214"/>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itchFamily="18" charset="0"/>
                  </a:rPr>
                  <a:t>70%</a:t>
                </a:r>
                <a:endParaRPr kumimoji="1" lang="en-US" altLang="zh-CN" sz="2000">
                  <a:solidFill>
                    <a:srgbClr val="99FF99"/>
                  </a:solidFill>
                  <a:latin typeface="Times New Roman" pitchFamily="18" charset="0"/>
                </a:endParaRPr>
              </a:p>
            </p:txBody>
          </p:sp>
          <p:sp>
            <p:nvSpPr>
              <p:cNvPr id="46" name="Rectangle 44"/>
              <p:cNvSpPr>
                <a:spLocks noChangeArrowheads="1"/>
              </p:cNvSpPr>
              <p:nvPr/>
            </p:nvSpPr>
            <p:spPr bwMode="auto">
              <a:xfrm>
                <a:off x="4961" y="3214"/>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itchFamily="18" charset="0"/>
                  </a:rPr>
                  <a:t>80%</a:t>
                </a:r>
                <a:endParaRPr kumimoji="1" lang="en-US" altLang="zh-CN" sz="2000">
                  <a:solidFill>
                    <a:srgbClr val="99FF99"/>
                  </a:solidFill>
                  <a:latin typeface="Times New Roman" pitchFamily="18" charset="0"/>
                </a:endParaRPr>
              </a:p>
            </p:txBody>
          </p:sp>
          <p:sp>
            <p:nvSpPr>
              <p:cNvPr id="50" name="Rectangle 48"/>
              <p:cNvSpPr>
                <a:spLocks noChangeArrowheads="1"/>
              </p:cNvSpPr>
              <p:nvPr/>
            </p:nvSpPr>
            <p:spPr bwMode="auto">
              <a:xfrm>
                <a:off x="866" y="1006"/>
                <a:ext cx="53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eaLnBrk="0" hangingPunct="0"/>
                <a:r>
                  <a:rPr lang="zh-CN" altLang="en-US" sz="1600" dirty="0">
                    <a:solidFill>
                      <a:srgbClr val="000000"/>
                    </a:solidFill>
                  </a:rPr>
                  <a:t>双字</a:t>
                </a:r>
                <a:endParaRPr lang="en-US" altLang="zh-CN" sz="1600" dirty="0">
                  <a:solidFill>
                    <a:srgbClr val="000000"/>
                  </a:solidFill>
                </a:endParaRPr>
              </a:p>
              <a:p>
                <a:pPr algn="r" eaLnBrk="0" hangingPunct="0"/>
                <a:r>
                  <a:rPr kumimoji="1" lang="zh-CN" altLang="en-US" sz="1600" dirty="0">
                    <a:solidFill>
                      <a:srgbClr val="000000"/>
                    </a:solidFill>
                    <a:latin typeface="Times New Roman" pitchFamily="18" charset="0"/>
                  </a:rPr>
                  <a:t>（</a:t>
                </a:r>
                <a:r>
                  <a:rPr kumimoji="1" lang="en-US" altLang="zh-CN" sz="1600" dirty="0">
                    <a:solidFill>
                      <a:srgbClr val="000000"/>
                    </a:solidFill>
                    <a:latin typeface="Times New Roman" pitchFamily="18" charset="0"/>
                  </a:rPr>
                  <a:t>64</a:t>
                </a:r>
                <a:r>
                  <a:rPr kumimoji="1" lang="zh-CN" altLang="en-US" sz="1600" dirty="0">
                    <a:solidFill>
                      <a:srgbClr val="000000"/>
                    </a:solidFill>
                    <a:latin typeface="Times New Roman" pitchFamily="18" charset="0"/>
                  </a:rPr>
                  <a:t>位）</a:t>
                </a:r>
                <a:endParaRPr kumimoji="1" lang="en-US" altLang="zh-CN" sz="2000" dirty="0">
                  <a:solidFill>
                    <a:srgbClr val="99FF99"/>
                  </a:solidFill>
                  <a:latin typeface="Times New Roman" pitchFamily="18" charset="0"/>
                </a:endParaRPr>
              </a:p>
            </p:txBody>
          </p:sp>
          <p:sp>
            <p:nvSpPr>
              <p:cNvPr id="51" name="Rectangle 49"/>
              <p:cNvSpPr>
                <a:spLocks noChangeArrowheads="1"/>
              </p:cNvSpPr>
              <p:nvPr/>
            </p:nvSpPr>
            <p:spPr bwMode="auto">
              <a:xfrm>
                <a:off x="4840" y="2291"/>
                <a:ext cx="33" cy="5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 name="Rectangle 50"/>
              <p:cNvSpPr>
                <a:spLocks noChangeArrowheads="1"/>
              </p:cNvSpPr>
              <p:nvPr/>
            </p:nvSpPr>
            <p:spPr bwMode="auto">
              <a:xfrm>
                <a:off x="3423" y="2785"/>
                <a:ext cx="1450" cy="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 name="Rectangle 51"/>
              <p:cNvSpPr>
                <a:spLocks noChangeArrowheads="1"/>
              </p:cNvSpPr>
              <p:nvPr/>
            </p:nvSpPr>
            <p:spPr bwMode="auto">
              <a:xfrm>
                <a:off x="3401" y="2270"/>
                <a:ext cx="1439" cy="515"/>
              </a:xfrm>
              <a:prstGeom prst="rect">
                <a:avLst/>
              </a:prstGeom>
              <a:solidFill>
                <a:srgbClr val="FFFFFF"/>
              </a:solidFill>
              <a:ln w="17463">
                <a:solidFill>
                  <a:srgbClr val="000000"/>
                </a:solidFill>
                <a:miter lim="800000"/>
                <a:headEnd/>
                <a:tailEnd/>
              </a:ln>
            </p:spPr>
            <p:txBody>
              <a:bodyPr/>
              <a:lstStyle/>
              <a:p>
                <a:endParaRPr lang="zh-CN" altLang="en-US"/>
              </a:p>
            </p:txBody>
          </p:sp>
          <p:sp>
            <p:nvSpPr>
              <p:cNvPr id="54" name="Rectangle 52"/>
              <p:cNvSpPr>
                <a:spLocks noChangeArrowheads="1"/>
              </p:cNvSpPr>
              <p:nvPr/>
            </p:nvSpPr>
            <p:spPr bwMode="auto">
              <a:xfrm>
                <a:off x="3511" y="2356"/>
                <a:ext cx="77" cy="75"/>
              </a:xfrm>
              <a:prstGeom prst="rect">
                <a:avLst/>
              </a:prstGeom>
              <a:solidFill>
                <a:srgbClr val="C0C0C0"/>
              </a:solidFill>
              <a:ln w="17463">
                <a:solidFill>
                  <a:srgbClr val="000000"/>
                </a:solidFill>
                <a:miter lim="800000"/>
                <a:headEnd/>
                <a:tailEnd/>
              </a:ln>
            </p:spPr>
            <p:txBody>
              <a:bodyPr/>
              <a:lstStyle/>
              <a:p>
                <a:endParaRPr lang="zh-CN" altLang="en-US"/>
              </a:p>
            </p:txBody>
          </p:sp>
          <p:sp>
            <p:nvSpPr>
              <p:cNvPr id="55" name="Rectangle 53"/>
              <p:cNvSpPr>
                <a:spLocks noChangeArrowheads="1"/>
              </p:cNvSpPr>
              <p:nvPr/>
            </p:nvSpPr>
            <p:spPr bwMode="auto">
              <a:xfrm>
                <a:off x="3632" y="2324"/>
                <a:ext cx="81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zh-CN" altLang="en-US" sz="2000" dirty="0">
                    <a:solidFill>
                      <a:schemeClr val="tx1"/>
                    </a:solidFill>
                    <a:latin typeface="Times New Roman" pitchFamily="18" charset="0"/>
                  </a:rPr>
                  <a:t>浮点平均值</a:t>
                </a:r>
                <a:endParaRPr kumimoji="1" lang="en-US" altLang="zh-CN" sz="2000" dirty="0">
                  <a:solidFill>
                    <a:schemeClr val="tx1"/>
                  </a:solidFill>
                  <a:latin typeface="Times New Roman" pitchFamily="18" charset="0"/>
                </a:endParaRPr>
              </a:p>
            </p:txBody>
          </p:sp>
          <p:sp>
            <p:nvSpPr>
              <p:cNvPr id="56" name="Rectangle 54"/>
              <p:cNvSpPr>
                <a:spLocks noChangeArrowheads="1"/>
              </p:cNvSpPr>
              <p:nvPr/>
            </p:nvSpPr>
            <p:spPr bwMode="auto">
              <a:xfrm>
                <a:off x="3511" y="2602"/>
                <a:ext cx="77" cy="76"/>
              </a:xfrm>
              <a:prstGeom prst="rect">
                <a:avLst/>
              </a:prstGeom>
              <a:solidFill>
                <a:srgbClr val="FFFFFF"/>
              </a:solidFill>
              <a:ln w="17463">
                <a:solidFill>
                  <a:srgbClr val="000000"/>
                </a:solidFill>
                <a:miter lim="800000"/>
                <a:headEnd/>
                <a:tailEnd/>
              </a:ln>
            </p:spPr>
            <p:txBody>
              <a:bodyPr/>
              <a:lstStyle/>
              <a:p>
                <a:endParaRPr lang="zh-CN" altLang="en-US"/>
              </a:p>
            </p:txBody>
          </p:sp>
          <p:sp>
            <p:nvSpPr>
              <p:cNvPr id="57" name="Rectangle 55"/>
              <p:cNvSpPr>
                <a:spLocks noChangeArrowheads="1"/>
              </p:cNvSpPr>
              <p:nvPr/>
            </p:nvSpPr>
            <p:spPr bwMode="auto">
              <a:xfrm>
                <a:off x="3632" y="2570"/>
                <a:ext cx="81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zh-CN" altLang="en-US" sz="2000" dirty="0">
                    <a:solidFill>
                      <a:schemeClr val="tx1"/>
                    </a:solidFill>
                    <a:latin typeface="Times New Roman" pitchFamily="18" charset="0"/>
                  </a:rPr>
                  <a:t>定点平均值</a:t>
                </a:r>
                <a:endParaRPr kumimoji="1" lang="en-US" altLang="zh-CN" sz="2000" dirty="0">
                  <a:solidFill>
                    <a:schemeClr val="tx1"/>
                  </a:solidFill>
                  <a:latin typeface="Times New Roman" pitchFamily="18" charset="0"/>
                </a:endParaRPr>
              </a:p>
            </p:txBody>
          </p:sp>
          <p:sp>
            <p:nvSpPr>
              <p:cNvPr id="58" name="Rectangle 56"/>
              <p:cNvSpPr>
                <a:spLocks noChangeArrowheads="1"/>
              </p:cNvSpPr>
              <p:nvPr/>
            </p:nvSpPr>
            <p:spPr bwMode="auto">
              <a:xfrm>
                <a:off x="1439" y="1152"/>
                <a:ext cx="2592" cy="161"/>
              </a:xfrm>
              <a:prstGeom prst="rect">
                <a:avLst/>
              </a:prstGeom>
              <a:solidFill>
                <a:srgbClr val="FFFFFF"/>
              </a:solidFill>
              <a:ln w="17463">
                <a:solidFill>
                  <a:srgbClr val="000000"/>
                </a:solidFill>
                <a:miter lim="800000"/>
                <a:headEnd/>
                <a:tailEnd/>
              </a:ln>
            </p:spPr>
            <p:txBody>
              <a:bodyPr/>
              <a:lstStyle/>
              <a:p>
                <a:endParaRPr lang="zh-CN" altLang="en-US"/>
              </a:p>
            </p:txBody>
          </p:sp>
          <p:sp>
            <p:nvSpPr>
              <p:cNvPr id="59" name="Rectangle 57"/>
              <p:cNvSpPr>
                <a:spLocks noChangeArrowheads="1"/>
              </p:cNvSpPr>
              <p:nvPr/>
            </p:nvSpPr>
            <p:spPr bwMode="auto">
              <a:xfrm>
                <a:off x="1440" y="2688"/>
                <a:ext cx="48" cy="144"/>
              </a:xfrm>
              <a:prstGeom prst="rect">
                <a:avLst/>
              </a:prstGeom>
              <a:solidFill>
                <a:srgbClr val="C0C0C0"/>
              </a:solidFill>
              <a:ln w="17463">
                <a:solidFill>
                  <a:srgbClr val="000000"/>
                </a:solidFill>
                <a:miter lim="800000"/>
                <a:headEnd/>
                <a:tailEnd/>
              </a:ln>
            </p:spPr>
            <p:txBody>
              <a:bodyPr/>
              <a:lstStyle/>
              <a:p>
                <a:endParaRPr lang="zh-CN" altLang="en-US"/>
              </a:p>
            </p:txBody>
          </p:sp>
        </p:grpSp>
      </p:grpSp>
      <p:sp>
        <p:nvSpPr>
          <p:cNvPr id="62" name="Rectangle 48"/>
          <p:cNvSpPr>
            <a:spLocks noChangeArrowheads="1"/>
          </p:cNvSpPr>
          <p:nvPr/>
        </p:nvSpPr>
        <p:spPr bwMode="auto">
          <a:xfrm>
            <a:off x="1236338" y="3368923"/>
            <a:ext cx="8524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eaLnBrk="0" hangingPunct="0"/>
            <a:r>
              <a:rPr lang="zh-CN" altLang="en-US" sz="1600" dirty="0">
                <a:solidFill>
                  <a:srgbClr val="000000"/>
                </a:solidFill>
              </a:rPr>
              <a:t>字</a:t>
            </a:r>
            <a:endParaRPr lang="en-US" altLang="zh-CN" sz="1600" dirty="0">
              <a:solidFill>
                <a:srgbClr val="000000"/>
              </a:solidFill>
            </a:endParaRPr>
          </a:p>
          <a:p>
            <a:pPr algn="r" eaLnBrk="0" hangingPunct="0"/>
            <a:r>
              <a:rPr kumimoji="1" lang="zh-CN" altLang="en-US" sz="1600" dirty="0">
                <a:solidFill>
                  <a:srgbClr val="000000"/>
                </a:solidFill>
                <a:latin typeface="Times New Roman" pitchFamily="18" charset="0"/>
              </a:rPr>
              <a:t>（</a:t>
            </a:r>
            <a:r>
              <a:rPr lang="en-US" altLang="zh-CN" sz="1600" dirty="0">
                <a:solidFill>
                  <a:srgbClr val="000000"/>
                </a:solidFill>
              </a:rPr>
              <a:t>32</a:t>
            </a:r>
            <a:r>
              <a:rPr kumimoji="1" lang="zh-CN" altLang="en-US" sz="1600" dirty="0">
                <a:solidFill>
                  <a:srgbClr val="000000"/>
                </a:solidFill>
                <a:latin typeface="Times New Roman" pitchFamily="18" charset="0"/>
              </a:rPr>
              <a:t>位）</a:t>
            </a:r>
            <a:endParaRPr kumimoji="1" lang="en-US" altLang="zh-CN" sz="2000" dirty="0">
              <a:solidFill>
                <a:srgbClr val="99FF99"/>
              </a:solidFill>
              <a:latin typeface="Times New Roman" pitchFamily="18" charset="0"/>
            </a:endParaRPr>
          </a:p>
        </p:txBody>
      </p:sp>
      <p:sp>
        <p:nvSpPr>
          <p:cNvPr id="63" name="Rectangle 48"/>
          <p:cNvSpPr>
            <a:spLocks noChangeArrowheads="1"/>
          </p:cNvSpPr>
          <p:nvPr/>
        </p:nvSpPr>
        <p:spPr bwMode="auto">
          <a:xfrm>
            <a:off x="1233150" y="4293096"/>
            <a:ext cx="8524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eaLnBrk="0" hangingPunct="0"/>
            <a:r>
              <a:rPr lang="zh-CN" altLang="en-US" sz="1600" dirty="0">
                <a:solidFill>
                  <a:srgbClr val="000000"/>
                </a:solidFill>
              </a:rPr>
              <a:t>半字</a:t>
            </a:r>
            <a:endParaRPr lang="en-US" altLang="zh-CN" sz="1600" dirty="0">
              <a:solidFill>
                <a:srgbClr val="000000"/>
              </a:solidFill>
            </a:endParaRPr>
          </a:p>
          <a:p>
            <a:pPr algn="r" eaLnBrk="0" hangingPunct="0"/>
            <a:r>
              <a:rPr kumimoji="1" lang="zh-CN" altLang="en-US" sz="1600" dirty="0">
                <a:solidFill>
                  <a:srgbClr val="000000"/>
                </a:solidFill>
                <a:latin typeface="Times New Roman" pitchFamily="18" charset="0"/>
              </a:rPr>
              <a:t>（</a:t>
            </a:r>
            <a:r>
              <a:rPr lang="en-US" altLang="zh-CN" sz="1600" dirty="0">
                <a:solidFill>
                  <a:srgbClr val="000000"/>
                </a:solidFill>
              </a:rPr>
              <a:t>16</a:t>
            </a:r>
            <a:r>
              <a:rPr kumimoji="1" lang="zh-CN" altLang="en-US" sz="1600" dirty="0">
                <a:solidFill>
                  <a:srgbClr val="000000"/>
                </a:solidFill>
                <a:latin typeface="Times New Roman" pitchFamily="18" charset="0"/>
              </a:rPr>
              <a:t>位）</a:t>
            </a:r>
            <a:endParaRPr kumimoji="1" lang="en-US" altLang="zh-CN" sz="2000" dirty="0">
              <a:solidFill>
                <a:srgbClr val="99FF99"/>
              </a:solidFill>
              <a:latin typeface="Times New Roman" pitchFamily="18" charset="0"/>
            </a:endParaRPr>
          </a:p>
        </p:txBody>
      </p:sp>
      <p:sp>
        <p:nvSpPr>
          <p:cNvPr id="64" name="Rectangle 48"/>
          <p:cNvSpPr>
            <a:spLocks noChangeArrowheads="1"/>
          </p:cNvSpPr>
          <p:nvPr/>
        </p:nvSpPr>
        <p:spPr bwMode="auto">
          <a:xfrm>
            <a:off x="1239981" y="5169123"/>
            <a:ext cx="8524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eaLnBrk="0" hangingPunct="0"/>
            <a:r>
              <a:rPr lang="zh-CN" altLang="en-US" sz="1600" dirty="0">
                <a:solidFill>
                  <a:srgbClr val="000000"/>
                </a:solidFill>
              </a:rPr>
              <a:t>字节</a:t>
            </a:r>
            <a:endParaRPr lang="en-US" altLang="zh-CN" sz="1600" dirty="0">
              <a:solidFill>
                <a:srgbClr val="000000"/>
              </a:solidFill>
            </a:endParaRPr>
          </a:p>
          <a:p>
            <a:pPr algn="r" eaLnBrk="0" hangingPunct="0"/>
            <a:r>
              <a:rPr kumimoji="1" lang="zh-CN" altLang="en-US" sz="1600" dirty="0">
                <a:solidFill>
                  <a:srgbClr val="000000"/>
                </a:solidFill>
                <a:latin typeface="Times New Roman" pitchFamily="18" charset="0"/>
              </a:rPr>
              <a:t>（</a:t>
            </a:r>
            <a:r>
              <a:rPr lang="en-US" altLang="zh-CN" sz="1600" dirty="0">
                <a:solidFill>
                  <a:srgbClr val="000000"/>
                </a:solidFill>
              </a:rPr>
              <a:t>8</a:t>
            </a:r>
            <a:r>
              <a:rPr kumimoji="1" lang="zh-CN" altLang="en-US" sz="1600" dirty="0">
                <a:solidFill>
                  <a:srgbClr val="000000"/>
                </a:solidFill>
                <a:latin typeface="Times New Roman" pitchFamily="18" charset="0"/>
              </a:rPr>
              <a:t>位）</a:t>
            </a:r>
            <a:endParaRPr kumimoji="1" lang="en-US" altLang="zh-CN" sz="2000" dirty="0">
              <a:solidFill>
                <a:srgbClr val="99FF99"/>
              </a:solidFill>
              <a:latin typeface="Times New Roman" pitchFamily="18" charset="0"/>
            </a:endParaRPr>
          </a:p>
        </p:txBody>
      </p:sp>
      <p:sp>
        <p:nvSpPr>
          <p:cNvPr id="60" name="灯片编号占位符 59"/>
          <p:cNvSpPr>
            <a:spLocks noGrp="1"/>
          </p:cNvSpPr>
          <p:nvPr>
            <p:ph type="sldNum" sz="quarter" idx="10"/>
          </p:nvPr>
        </p:nvSpPr>
        <p:spPr/>
        <p:txBody>
          <a:bodyPr/>
          <a:lstStyle/>
          <a:p>
            <a:pPr>
              <a:defRPr/>
            </a:pPr>
            <a:fld id="{16FB8BBF-24BB-42C6-9019-0A2DE3877C3C}" type="slidenum">
              <a:rPr lang="zh-CN" altLang="en-US" smtClean="0"/>
              <a:pPr>
                <a:defRPr/>
              </a:pPr>
              <a:t>36</a:t>
            </a:fld>
            <a:endParaRPr lang="zh-CN" altLang="en-US" dirty="0"/>
          </a:p>
        </p:txBody>
      </p:sp>
    </p:spTree>
    <p:extLst>
      <p:ext uri="{BB962C8B-B14F-4D97-AF65-F5344CB8AC3E}">
        <p14:creationId xmlns:p14="http://schemas.microsoft.com/office/powerpoint/2010/main" val="1258971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a:t>
            </a:r>
            <a:r>
              <a:rPr lang="zh-CN" altLang="en-US" dirty="0"/>
              <a:t>操作数的大小与类型</a:t>
            </a:r>
          </a:p>
        </p:txBody>
      </p:sp>
      <p:sp>
        <p:nvSpPr>
          <p:cNvPr id="3" name="内容占位符 2"/>
          <p:cNvSpPr>
            <a:spLocks noGrp="1"/>
          </p:cNvSpPr>
          <p:nvPr>
            <p:ph idx="1"/>
          </p:nvPr>
        </p:nvSpPr>
        <p:spPr/>
        <p:txBody>
          <a:bodyPr/>
          <a:lstStyle/>
          <a:p>
            <a:r>
              <a:rPr lang="zh-CN" altLang="en-US" dirty="0">
                <a:solidFill>
                  <a:schemeClr val="tx1"/>
                </a:solidFill>
              </a:rPr>
              <a:t>基准测试程序中数据访问的大小分布</a:t>
            </a:r>
            <a:br>
              <a:rPr lang="en-US" altLang="zh-CN" dirty="0"/>
            </a:br>
            <a:r>
              <a:rPr lang="en-US" altLang="zh-CN" dirty="0"/>
              <a:t>      </a:t>
            </a:r>
            <a:r>
              <a:rPr lang="zh-CN" altLang="en-US" sz="2400" dirty="0"/>
              <a:t>由于系统为</a:t>
            </a:r>
            <a:r>
              <a:rPr lang="en-US" altLang="zh-CN" sz="2400" dirty="0"/>
              <a:t>64</a:t>
            </a:r>
            <a:r>
              <a:rPr lang="zh-CN" altLang="en-US" sz="2400" dirty="0"/>
              <a:t>位地址，双字数据类型可用于浮点程序中的双精度和存储器地址。</a:t>
            </a:r>
            <a:r>
              <a:rPr lang="zh-CN" altLang="en-US" sz="2400" dirty="0">
                <a:solidFill>
                  <a:srgbClr val="C00000"/>
                </a:solidFill>
              </a:rPr>
              <a:t>在</a:t>
            </a:r>
            <a:r>
              <a:rPr lang="en-US" altLang="zh-CN" sz="2400" dirty="0">
                <a:solidFill>
                  <a:srgbClr val="C00000"/>
                </a:solidFill>
              </a:rPr>
              <a:t>32</a:t>
            </a:r>
            <a:r>
              <a:rPr lang="zh-CN" altLang="en-US" sz="2400" dirty="0">
                <a:solidFill>
                  <a:srgbClr val="C00000"/>
                </a:solidFill>
              </a:rPr>
              <a:t>位地址的计算机中，</a:t>
            </a:r>
            <a:r>
              <a:rPr lang="en-US" altLang="zh-CN" sz="2400" dirty="0">
                <a:solidFill>
                  <a:srgbClr val="C00000"/>
                </a:solidFill>
              </a:rPr>
              <a:t>64</a:t>
            </a:r>
            <a:r>
              <a:rPr lang="zh-CN" altLang="en-US" sz="2400" dirty="0">
                <a:solidFill>
                  <a:srgbClr val="C00000"/>
                </a:solidFill>
              </a:rPr>
              <a:t>位地址将被</a:t>
            </a:r>
            <a:r>
              <a:rPr lang="en-US" altLang="zh-CN" sz="2400" dirty="0">
                <a:solidFill>
                  <a:srgbClr val="C00000"/>
                </a:solidFill>
              </a:rPr>
              <a:t>32</a:t>
            </a:r>
            <a:r>
              <a:rPr lang="zh-CN" altLang="en-US" sz="2400" dirty="0">
                <a:solidFill>
                  <a:srgbClr val="C00000"/>
                </a:solidFill>
              </a:rPr>
              <a:t>位地址取代，定点程序中几乎所有的双字访问都转换成单字访问。</a:t>
            </a:r>
            <a:br>
              <a:rPr lang="en-US" altLang="zh-CN" sz="2400" dirty="0"/>
            </a:br>
            <a:r>
              <a:rPr lang="en-US" altLang="zh-CN" sz="2400" dirty="0"/>
              <a:t>     </a:t>
            </a:r>
            <a:r>
              <a:rPr lang="zh-CN" altLang="en-US" sz="2400" dirty="0"/>
              <a:t>在一些系统结构中，寄存器的数据可能以字节或者半字来访问（这种情况很少发生）。在</a:t>
            </a:r>
            <a:r>
              <a:rPr lang="en-US" altLang="zh-CN" sz="2400" dirty="0"/>
              <a:t>VAX</a:t>
            </a:r>
            <a:r>
              <a:rPr lang="zh-CN" altLang="en-US" sz="2400" dirty="0"/>
              <a:t>计算机中，统计数据表明这种情况不超过所有寄存器的</a:t>
            </a:r>
            <a:r>
              <a:rPr lang="en-US" altLang="zh-CN" sz="2400" dirty="0"/>
              <a:t>12%</a:t>
            </a:r>
            <a:r>
              <a:rPr lang="zh-CN" altLang="en-US" sz="2400" dirty="0"/>
              <a:t>，大约占这些程序中所有操作数访问的</a:t>
            </a:r>
            <a:r>
              <a:rPr lang="en-US" altLang="zh-CN" sz="2400" dirty="0"/>
              <a:t>6%</a:t>
            </a:r>
            <a:r>
              <a:rPr lang="zh-CN" altLang="en-US" sz="2400" dirty="0"/>
              <a:t>。</a:t>
            </a:r>
            <a:endParaRPr lang="en-US" altLang="zh-CN" sz="24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37</a:t>
            </a:fld>
            <a:endParaRPr lang="zh-CN" altLang="en-US" dirty="0"/>
          </a:p>
        </p:txBody>
      </p:sp>
    </p:spTree>
    <p:extLst>
      <p:ext uri="{BB962C8B-B14F-4D97-AF65-F5344CB8AC3E}">
        <p14:creationId xmlns:p14="http://schemas.microsoft.com/office/powerpoint/2010/main" val="708232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a:t>
            </a:r>
            <a:r>
              <a:rPr lang="zh-CN" altLang="en-US" dirty="0"/>
              <a:t>指令系统的操作</a:t>
            </a:r>
          </a:p>
        </p:txBody>
      </p:sp>
      <p:sp>
        <p:nvSpPr>
          <p:cNvPr id="3" name="内容占位符 2"/>
          <p:cNvSpPr>
            <a:spLocks noGrp="1"/>
          </p:cNvSpPr>
          <p:nvPr>
            <p:ph idx="1"/>
          </p:nvPr>
        </p:nvSpPr>
        <p:spPr>
          <a:xfrm>
            <a:off x="396000" y="819000"/>
            <a:ext cx="8229600" cy="538298"/>
          </a:xfrm>
        </p:spPr>
        <p:txBody>
          <a:bodyPr/>
          <a:lstStyle/>
          <a:p>
            <a:r>
              <a:rPr lang="zh-CN" altLang="en-US" sz="2400" dirty="0">
                <a:solidFill>
                  <a:schemeClr val="tx1"/>
                </a:solidFill>
              </a:rPr>
              <a:t>大多数指令集系统结构支持的操作：</a:t>
            </a:r>
            <a:br>
              <a:rPr lang="en-US" altLang="zh-CN" dirty="0"/>
            </a:br>
            <a:br>
              <a:rPr lang="en-US" altLang="zh-CN" dirty="0"/>
            </a:br>
            <a:br>
              <a:rPr lang="en-US" altLang="zh-CN" dirty="0"/>
            </a:br>
            <a:br>
              <a:rPr lang="en-US" altLang="zh-CN" dirty="0"/>
            </a:br>
            <a:br>
              <a:rPr lang="en-US" altLang="zh-CN" dirty="0"/>
            </a:br>
            <a:endParaRPr lang="en-US" altLang="zh-CN" dirty="0"/>
          </a:p>
          <a:p>
            <a:pPr marL="0" indent="0">
              <a:buNone/>
            </a:pPr>
            <a:r>
              <a:rPr lang="zh-CN" altLang="en-US" sz="2000" dirty="0"/>
              <a:t> </a:t>
            </a:r>
            <a:endParaRPr lang="en-US" altLang="zh-CN" sz="2000" dirty="0"/>
          </a:p>
          <a:p>
            <a:pPr marL="0" indent="0">
              <a:buNone/>
            </a:pPr>
            <a:endParaRPr lang="en-US" altLang="zh-CN" sz="2000" dirty="0"/>
          </a:p>
          <a:p>
            <a:pPr marL="0" indent="0">
              <a:buNone/>
            </a:pPr>
            <a:endParaRPr lang="en-US" altLang="zh-CN" sz="2000" dirty="0"/>
          </a:p>
        </p:txBody>
      </p:sp>
      <p:graphicFrame>
        <p:nvGraphicFramePr>
          <p:cNvPr id="5" name="表格 4"/>
          <p:cNvGraphicFramePr>
            <a:graphicFrameLocks noGrp="1"/>
          </p:cNvGraphicFramePr>
          <p:nvPr>
            <p:extLst>
              <p:ext uri="{D42A27DB-BD31-4B8C-83A1-F6EECF244321}">
                <p14:modId xmlns:p14="http://schemas.microsoft.com/office/powerpoint/2010/main" val="968962822"/>
              </p:ext>
            </p:extLst>
          </p:nvPr>
        </p:nvGraphicFramePr>
        <p:xfrm>
          <a:off x="827584" y="1412776"/>
          <a:ext cx="7929618" cy="5296103"/>
        </p:xfrm>
        <a:graphic>
          <a:graphicData uri="http://schemas.openxmlformats.org/drawingml/2006/table">
            <a:tbl>
              <a:tblPr firstRow="1" bandRow="1">
                <a:tableStyleId>{5C22544A-7EE6-4342-B048-85BDC9FD1C3A}</a:tableStyleId>
              </a:tblPr>
              <a:tblGrid>
                <a:gridCol w="1955797">
                  <a:extLst>
                    <a:ext uri="{9D8B030D-6E8A-4147-A177-3AD203B41FA5}">
                      <a16:colId xmlns:a16="http://schemas.microsoft.com/office/drawing/2014/main" val="20000"/>
                    </a:ext>
                  </a:extLst>
                </a:gridCol>
                <a:gridCol w="5973821">
                  <a:extLst>
                    <a:ext uri="{9D8B030D-6E8A-4147-A177-3AD203B41FA5}">
                      <a16:colId xmlns:a16="http://schemas.microsoft.com/office/drawing/2014/main" val="20001"/>
                    </a:ext>
                  </a:extLst>
                </a:gridCol>
              </a:tblGrid>
              <a:tr h="342938">
                <a:tc>
                  <a:txBody>
                    <a:bodyPr/>
                    <a:lstStyle/>
                    <a:p>
                      <a:r>
                        <a:rPr lang="zh-CN" altLang="en-US" sz="1800" dirty="0"/>
                        <a:t>操作类型</a:t>
                      </a:r>
                    </a:p>
                  </a:txBody>
                  <a:tcPr/>
                </a:tc>
                <a:tc>
                  <a:txBody>
                    <a:bodyPr/>
                    <a:lstStyle/>
                    <a:p>
                      <a:r>
                        <a:rPr lang="zh-CN" altLang="en-US" sz="1800" dirty="0"/>
                        <a:t>举例</a:t>
                      </a:r>
                    </a:p>
                  </a:txBody>
                  <a:tcPr/>
                </a:tc>
                <a:extLst>
                  <a:ext uri="{0D108BD9-81ED-4DB2-BD59-A6C34878D82A}">
                    <a16:rowId xmlns:a16="http://schemas.microsoft.com/office/drawing/2014/main" val="10000"/>
                  </a:ext>
                </a:extLst>
              </a:tr>
              <a:tr h="641794">
                <a:tc>
                  <a:txBody>
                    <a:bodyPr/>
                    <a:lstStyle/>
                    <a:p>
                      <a:r>
                        <a:rPr lang="zh-CN" altLang="en-US" sz="1800" dirty="0">
                          <a:solidFill>
                            <a:srgbClr val="FF0000"/>
                          </a:solidFill>
                        </a:rPr>
                        <a:t>算术和逻辑运算</a:t>
                      </a:r>
                    </a:p>
                  </a:txBody>
                  <a:tcPr>
                    <a:solidFill>
                      <a:schemeClr val="accent3">
                        <a:lumMod val="95000"/>
                      </a:schemeClr>
                    </a:solidFill>
                  </a:tcPr>
                </a:tc>
                <a:tc>
                  <a:txBody>
                    <a:bodyPr/>
                    <a:lstStyle/>
                    <a:p>
                      <a:r>
                        <a:rPr lang="zh-CN" altLang="en-US" sz="1800" dirty="0">
                          <a:solidFill>
                            <a:srgbClr val="FF0000"/>
                          </a:solidFill>
                        </a:rPr>
                        <a:t>定点算术和逻辑操作：加、减、与、或、乘、除</a:t>
                      </a:r>
                    </a:p>
                  </a:txBody>
                  <a:tcPr>
                    <a:solidFill>
                      <a:schemeClr val="accent2">
                        <a:lumMod val="20000"/>
                        <a:lumOff val="80000"/>
                      </a:schemeClr>
                    </a:solidFill>
                  </a:tcPr>
                </a:tc>
                <a:extLst>
                  <a:ext uri="{0D108BD9-81ED-4DB2-BD59-A6C34878D82A}">
                    <a16:rowId xmlns:a16="http://schemas.microsoft.com/office/drawing/2014/main" val="10001"/>
                  </a:ext>
                </a:extLst>
              </a:tr>
              <a:tr h="573791">
                <a:tc>
                  <a:txBody>
                    <a:bodyPr/>
                    <a:lstStyle/>
                    <a:p>
                      <a:r>
                        <a:rPr lang="zh-CN" altLang="en-US" sz="1800" dirty="0">
                          <a:solidFill>
                            <a:srgbClr val="FF0000"/>
                          </a:solidFill>
                        </a:rPr>
                        <a:t>数据传输</a:t>
                      </a:r>
                    </a:p>
                  </a:txBody>
                  <a:tcPr>
                    <a:solidFill>
                      <a:schemeClr val="accent3">
                        <a:lumMod val="95000"/>
                      </a:schemeClr>
                    </a:solidFill>
                  </a:tcPr>
                </a:tc>
                <a:tc>
                  <a:txBody>
                    <a:bodyPr/>
                    <a:lstStyle/>
                    <a:p>
                      <a:r>
                        <a:rPr lang="en-US" altLang="zh-CN" sz="1800" dirty="0">
                          <a:solidFill>
                            <a:srgbClr val="FF0000"/>
                          </a:solidFill>
                        </a:rPr>
                        <a:t>Load-store</a:t>
                      </a:r>
                      <a:r>
                        <a:rPr lang="zh-CN" altLang="en-US" sz="1800" dirty="0">
                          <a:solidFill>
                            <a:srgbClr val="FF0000"/>
                          </a:solidFill>
                        </a:rPr>
                        <a:t>指令（</a:t>
                      </a:r>
                      <a:r>
                        <a:rPr lang="zh-CN" altLang="en-US" sz="1800" dirty="0">
                          <a:solidFill>
                            <a:srgbClr val="C00000"/>
                          </a:solidFill>
                        </a:rPr>
                        <a:t>在</a:t>
                      </a:r>
                      <a:r>
                        <a:rPr lang="en-US" altLang="zh-CN" sz="1800" dirty="0">
                          <a:solidFill>
                            <a:srgbClr val="C00000"/>
                          </a:solidFill>
                        </a:rPr>
                        <a:t>REG-MEN</a:t>
                      </a:r>
                      <a:r>
                        <a:rPr lang="zh-CN" altLang="en-US" sz="1800" dirty="0">
                          <a:solidFill>
                            <a:srgbClr val="C00000"/>
                          </a:solidFill>
                        </a:rPr>
                        <a:t>结构计算机上是传送指令</a:t>
                      </a:r>
                      <a:r>
                        <a:rPr lang="zh-CN" altLang="en-US" sz="1800" dirty="0">
                          <a:solidFill>
                            <a:srgbClr val="FF0000"/>
                          </a:solidFill>
                        </a:rPr>
                        <a:t>）</a:t>
                      </a:r>
                    </a:p>
                  </a:txBody>
                  <a:tcPr>
                    <a:solidFill>
                      <a:schemeClr val="accent2">
                        <a:lumMod val="20000"/>
                        <a:lumOff val="80000"/>
                      </a:schemeClr>
                    </a:solidFill>
                  </a:tcPr>
                </a:tc>
                <a:extLst>
                  <a:ext uri="{0D108BD9-81ED-4DB2-BD59-A6C34878D82A}">
                    <a16:rowId xmlns:a16="http://schemas.microsoft.com/office/drawing/2014/main" val="10002"/>
                  </a:ext>
                </a:extLst>
              </a:tr>
              <a:tr h="641794">
                <a:tc>
                  <a:txBody>
                    <a:bodyPr/>
                    <a:lstStyle/>
                    <a:p>
                      <a:r>
                        <a:rPr lang="zh-CN" altLang="en-US" sz="1800" dirty="0">
                          <a:solidFill>
                            <a:srgbClr val="FF0000"/>
                          </a:solidFill>
                        </a:rPr>
                        <a:t>控制</a:t>
                      </a:r>
                    </a:p>
                  </a:txBody>
                  <a:tcPr>
                    <a:solidFill>
                      <a:schemeClr val="accent3">
                        <a:lumMod val="95000"/>
                      </a:schemeClr>
                    </a:solidFill>
                  </a:tcPr>
                </a:tc>
                <a:tc>
                  <a:txBody>
                    <a:bodyPr/>
                    <a:lstStyle/>
                    <a:p>
                      <a:r>
                        <a:rPr lang="zh-CN" altLang="en-US" sz="1800" dirty="0">
                          <a:solidFill>
                            <a:srgbClr val="FF0000"/>
                          </a:solidFill>
                        </a:rPr>
                        <a:t>条件转移、跳转、过程调用和返回、陷阱</a:t>
                      </a:r>
                    </a:p>
                  </a:txBody>
                  <a:tcPr>
                    <a:solidFill>
                      <a:schemeClr val="accent2">
                        <a:lumMod val="20000"/>
                        <a:lumOff val="80000"/>
                      </a:schemeClr>
                    </a:solidFill>
                  </a:tcPr>
                </a:tc>
                <a:extLst>
                  <a:ext uri="{0D108BD9-81ED-4DB2-BD59-A6C34878D82A}">
                    <a16:rowId xmlns:a16="http://schemas.microsoft.com/office/drawing/2014/main" val="10003"/>
                  </a:ext>
                </a:extLst>
              </a:tr>
              <a:tr h="573791">
                <a:tc>
                  <a:txBody>
                    <a:bodyPr/>
                    <a:lstStyle/>
                    <a:p>
                      <a:r>
                        <a:rPr lang="zh-CN" altLang="en-US" sz="1800" dirty="0">
                          <a:solidFill>
                            <a:srgbClr val="0000CC"/>
                          </a:solidFill>
                        </a:rPr>
                        <a:t>系统</a:t>
                      </a:r>
                    </a:p>
                  </a:txBody>
                  <a:tcPr>
                    <a:solidFill>
                      <a:schemeClr val="accent3">
                        <a:lumMod val="95000"/>
                      </a:schemeClr>
                    </a:solidFill>
                  </a:tcPr>
                </a:tc>
                <a:tc>
                  <a:txBody>
                    <a:bodyPr/>
                    <a:lstStyle/>
                    <a:p>
                      <a:r>
                        <a:rPr lang="zh-CN" altLang="en-US" sz="1800" dirty="0">
                          <a:solidFill>
                            <a:srgbClr val="0000CC"/>
                          </a:solidFill>
                        </a:rPr>
                        <a:t>操作系统调用、虚拟存储器管理指令</a:t>
                      </a:r>
                    </a:p>
                  </a:txBody>
                  <a:tcPr>
                    <a:solidFill>
                      <a:schemeClr val="accent2">
                        <a:lumMod val="20000"/>
                        <a:lumOff val="80000"/>
                      </a:schemeClr>
                    </a:solidFill>
                  </a:tcPr>
                </a:tc>
                <a:extLst>
                  <a:ext uri="{0D108BD9-81ED-4DB2-BD59-A6C34878D82A}">
                    <a16:rowId xmlns:a16="http://schemas.microsoft.com/office/drawing/2014/main" val="10004"/>
                  </a:ext>
                </a:extLst>
              </a:tr>
              <a:tr h="641794">
                <a:tc>
                  <a:txBody>
                    <a:bodyPr/>
                    <a:lstStyle/>
                    <a:p>
                      <a:r>
                        <a:rPr lang="zh-CN" altLang="en-US" sz="1800" dirty="0"/>
                        <a:t>浮点</a:t>
                      </a:r>
                    </a:p>
                  </a:txBody>
                  <a:tcPr>
                    <a:solidFill>
                      <a:schemeClr val="accent3">
                        <a:lumMod val="95000"/>
                      </a:schemeClr>
                    </a:solidFill>
                  </a:tcPr>
                </a:tc>
                <a:tc>
                  <a:txBody>
                    <a:bodyPr/>
                    <a:lstStyle/>
                    <a:p>
                      <a:r>
                        <a:rPr lang="zh-CN" altLang="en-US" sz="1800" dirty="0"/>
                        <a:t>浮点操作：加、减、乘、除、比较</a:t>
                      </a:r>
                    </a:p>
                  </a:txBody>
                  <a:tcPr>
                    <a:solidFill>
                      <a:schemeClr val="accent2">
                        <a:lumMod val="20000"/>
                        <a:lumOff val="80000"/>
                      </a:schemeClr>
                    </a:solidFill>
                  </a:tcPr>
                </a:tc>
                <a:extLst>
                  <a:ext uri="{0D108BD9-81ED-4DB2-BD59-A6C34878D82A}">
                    <a16:rowId xmlns:a16="http://schemas.microsoft.com/office/drawing/2014/main" val="10005"/>
                  </a:ext>
                </a:extLst>
              </a:tr>
              <a:tr h="641794">
                <a:tc>
                  <a:txBody>
                    <a:bodyPr/>
                    <a:lstStyle/>
                    <a:p>
                      <a:r>
                        <a:rPr lang="zh-CN" altLang="en-US" sz="1800" dirty="0"/>
                        <a:t>十进制</a:t>
                      </a:r>
                    </a:p>
                  </a:txBody>
                  <a:tcPr>
                    <a:solidFill>
                      <a:schemeClr val="accent3">
                        <a:lumMod val="95000"/>
                      </a:schemeClr>
                    </a:solidFill>
                  </a:tcPr>
                </a:tc>
                <a:tc>
                  <a:txBody>
                    <a:bodyPr/>
                    <a:lstStyle/>
                    <a:p>
                      <a:r>
                        <a:rPr lang="zh-CN" altLang="en-US" sz="1800" dirty="0"/>
                        <a:t>十进制加、十进制乘、十进制到字符的转换</a:t>
                      </a:r>
                    </a:p>
                  </a:txBody>
                  <a:tcPr>
                    <a:solidFill>
                      <a:schemeClr val="accent2">
                        <a:lumMod val="20000"/>
                        <a:lumOff val="80000"/>
                      </a:schemeClr>
                    </a:solidFill>
                  </a:tcPr>
                </a:tc>
                <a:extLst>
                  <a:ext uri="{0D108BD9-81ED-4DB2-BD59-A6C34878D82A}">
                    <a16:rowId xmlns:a16="http://schemas.microsoft.com/office/drawing/2014/main" val="10006"/>
                  </a:ext>
                </a:extLst>
              </a:tr>
              <a:tr h="641794">
                <a:tc>
                  <a:txBody>
                    <a:bodyPr/>
                    <a:lstStyle/>
                    <a:p>
                      <a:r>
                        <a:rPr lang="zh-CN" altLang="en-US" sz="1800" dirty="0"/>
                        <a:t>字符串</a:t>
                      </a:r>
                    </a:p>
                  </a:txBody>
                  <a:tcPr>
                    <a:solidFill>
                      <a:schemeClr val="accent3">
                        <a:lumMod val="95000"/>
                      </a:schemeClr>
                    </a:solidFill>
                  </a:tcPr>
                </a:tc>
                <a:tc>
                  <a:txBody>
                    <a:bodyPr/>
                    <a:lstStyle/>
                    <a:p>
                      <a:r>
                        <a:rPr lang="zh-CN" altLang="en-US" sz="1800" dirty="0"/>
                        <a:t>字符串传送、字符串比较、字符串匹配</a:t>
                      </a:r>
                    </a:p>
                  </a:txBody>
                  <a:tcPr>
                    <a:solidFill>
                      <a:schemeClr val="accent2">
                        <a:lumMod val="20000"/>
                        <a:lumOff val="80000"/>
                      </a:schemeClr>
                    </a:solidFill>
                  </a:tcPr>
                </a:tc>
                <a:extLst>
                  <a:ext uri="{0D108BD9-81ED-4DB2-BD59-A6C34878D82A}">
                    <a16:rowId xmlns:a16="http://schemas.microsoft.com/office/drawing/2014/main" val="10007"/>
                  </a:ext>
                </a:extLst>
              </a:tr>
              <a:tr h="573791">
                <a:tc>
                  <a:txBody>
                    <a:bodyPr/>
                    <a:lstStyle/>
                    <a:p>
                      <a:r>
                        <a:rPr lang="zh-CN" altLang="en-US" sz="1800" dirty="0"/>
                        <a:t>图像</a:t>
                      </a:r>
                    </a:p>
                  </a:txBody>
                  <a:tcPr>
                    <a:solidFill>
                      <a:schemeClr val="accent3">
                        <a:lumMod val="95000"/>
                      </a:schemeClr>
                    </a:solidFill>
                  </a:tcPr>
                </a:tc>
                <a:tc>
                  <a:txBody>
                    <a:bodyPr/>
                    <a:lstStyle/>
                    <a:p>
                      <a:r>
                        <a:rPr lang="zh-CN" altLang="en-US" sz="1800" dirty="0"/>
                        <a:t>像素、顶点操作、压缩</a:t>
                      </a:r>
                      <a:r>
                        <a:rPr lang="en-US" altLang="zh-CN" sz="1800" dirty="0"/>
                        <a:t>/</a:t>
                      </a:r>
                      <a:r>
                        <a:rPr lang="zh-CN" altLang="en-US" sz="1800" dirty="0"/>
                        <a:t>解压缩操作</a:t>
                      </a:r>
                    </a:p>
                  </a:txBody>
                  <a:tcPr>
                    <a:solidFill>
                      <a:schemeClr val="accent2">
                        <a:lumMod val="20000"/>
                        <a:lumOff val="80000"/>
                      </a:schemeClr>
                    </a:solidFill>
                  </a:tcPr>
                </a:tc>
                <a:extLst>
                  <a:ext uri="{0D108BD9-81ED-4DB2-BD59-A6C34878D82A}">
                    <a16:rowId xmlns:a16="http://schemas.microsoft.com/office/drawing/2014/main" val="10008"/>
                  </a:ext>
                </a:extLst>
              </a:tr>
            </a:tbl>
          </a:graphicData>
        </a:graphic>
      </p:graphicFrame>
      <p:sp>
        <p:nvSpPr>
          <p:cNvPr id="6" name="灯片编号占位符 5"/>
          <p:cNvSpPr>
            <a:spLocks noGrp="1"/>
          </p:cNvSpPr>
          <p:nvPr>
            <p:ph type="sldNum" sz="quarter" idx="10"/>
          </p:nvPr>
        </p:nvSpPr>
        <p:spPr/>
        <p:txBody>
          <a:bodyPr/>
          <a:lstStyle/>
          <a:p>
            <a:pPr>
              <a:defRPr/>
            </a:pPr>
            <a:fld id="{16FB8BBF-24BB-42C6-9019-0A2DE3877C3C}" type="slidenum">
              <a:rPr lang="zh-CN" altLang="en-US" smtClean="0"/>
              <a:pPr>
                <a:defRPr/>
              </a:pPr>
              <a:t>38</a:t>
            </a:fld>
            <a:endParaRPr lang="zh-CN" altLang="en-US" dirty="0"/>
          </a:p>
        </p:txBody>
      </p:sp>
    </p:spTree>
    <p:extLst>
      <p:ext uri="{BB962C8B-B14F-4D97-AF65-F5344CB8AC3E}">
        <p14:creationId xmlns:p14="http://schemas.microsoft.com/office/powerpoint/2010/main" val="30277661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39</a:t>
            </a:fld>
            <a:endParaRPr lang="zh-CN" altLang="en-US" dirty="0"/>
          </a:p>
        </p:txBody>
      </p:sp>
      <p:sp>
        <p:nvSpPr>
          <p:cNvPr id="5" name="标题 1"/>
          <p:cNvSpPr>
            <a:spLocks noGrp="1"/>
          </p:cNvSpPr>
          <p:nvPr>
            <p:ph type="title"/>
          </p:nvPr>
        </p:nvSpPr>
        <p:spPr>
          <a:xfrm>
            <a:off x="838800" y="228600"/>
            <a:ext cx="7162800" cy="563563"/>
          </a:xfrm>
        </p:spPr>
        <p:txBody>
          <a:bodyPr/>
          <a:lstStyle/>
          <a:p>
            <a:r>
              <a:rPr lang="en-US" altLang="zh-CN" dirty="0"/>
              <a:t>2.5</a:t>
            </a:r>
            <a:r>
              <a:rPr lang="zh-CN" altLang="en-US" dirty="0"/>
              <a:t>指令系统的操作</a:t>
            </a:r>
          </a:p>
        </p:txBody>
      </p:sp>
      <p:sp>
        <p:nvSpPr>
          <p:cNvPr id="6" name="内容占位符 2"/>
          <p:cNvSpPr>
            <a:spLocks noGrp="1"/>
          </p:cNvSpPr>
          <p:nvPr>
            <p:ph idx="1"/>
          </p:nvPr>
        </p:nvSpPr>
        <p:spPr>
          <a:xfrm>
            <a:off x="571472" y="2214554"/>
            <a:ext cx="8229600" cy="3500462"/>
          </a:xfrm>
        </p:spPr>
        <p:txBody>
          <a:bodyPr/>
          <a:lstStyle/>
          <a:p>
            <a:pPr marL="0" indent="0">
              <a:buNone/>
            </a:pPr>
            <a:r>
              <a:rPr lang="zh-CN" altLang="en-US" sz="3200" dirty="0"/>
              <a:t>指令系统有一条共同的规律：</a:t>
            </a:r>
            <a:endParaRPr lang="en-US" altLang="zh-CN" sz="3200" dirty="0"/>
          </a:p>
          <a:p>
            <a:pPr marL="0" indent="0">
              <a:buNone/>
            </a:pPr>
            <a:r>
              <a:rPr lang="zh-CN" altLang="en-US" sz="3200" dirty="0">
                <a:solidFill>
                  <a:srgbClr val="FF0000"/>
                </a:solidFill>
              </a:rPr>
              <a:t>使用最多的是一些简单指令</a:t>
            </a:r>
            <a:r>
              <a:rPr lang="zh-CN" altLang="en-US" sz="3200" dirty="0"/>
              <a:t>。一般所有的计算机都提供</a:t>
            </a:r>
            <a:r>
              <a:rPr lang="zh-CN" altLang="en-US" sz="3200" dirty="0">
                <a:solidFill>
                  <a:srgbClr val="C00000"/>
                </a:solidFill>
              </a:rPr>
              <a:t>前三类指令</a:t>
            </a:r>
            <a:r>
              <a:rPr lang="zh-CN" altLang="en-US" sz="3200" dirty="0"/>
              <a:t>。指令集对</a:t>
            </a:r>
            <a:r>
              <a:rPr lang="zh-CN" altLang="en-US" sz="3200" dirty="0">
                <a:solidFill>
                  <a:srgbClr val="C00000"/>
                </a:solidFill>
              </a:rPr>
              <a:t>后四类</a:t>
            </a:r>
            <a:r>
              <a:rPr lang="zh-CN" altLang="en-US" sz="3200" dirty="0"/>
              <a:t>指令的支持数量可能为</a:t>
            </a:r>
            <a:r>
              <a:rPr lang="en-US" altLang="zh-CN" sz="3200" dirty="0"/>
              <a:t>0</a:t>
            </a:r>
            <a:r>
              <a:rPr lang="zh-CN" altLang="en-US" sz="3200" dirty="0"/>
              <a:t>，也可能包含大量特殊指令。</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dirty="0"/>
              <a:t>2.1 </a:t>
            </a:r>
            <a:r>
              <a:rPr lang="zh-CN" altLang="en-US" dirty="0"/>
              <a:t>简介</a:t>
            </a:r>
            <a:endParaRPr lang="en-US" altLang="zh-CN" dirty="0"/>
          </a:p>
        </p:txBody>
      </p:sp>
      <p:sp>
        <p:nvSpPr>
          <p:cNvPr id="4099" name="内容占位符 2"/>
          <p:cNvSpPr>
            <a:spLocks noGrp="1"/>
          </p:cNvSpPr>
          <p:nvPr>
            <p:ph idx="1"/>
          </p:nvPr>
        </p:nvSpPr>
        <p:spPr>
          <a:xfrm>
            <a:off x="441752" y="1124744"/>
            <a:ext cx="8568488" cy="3546104"/>
          </a:xfrm>
        </p:spPr>
        <p:txBody>
          <a:bodyPr/>
          <a:lstStyle/>
          <a:p>
            <a:r>
              <a:rPr lang="zh-CN" altLang="en-US" dirty="0"/>
              <a:t>第一章提到的应用领域：</a:t>
            </a:r>
            <a:endParaRPr lang="en-US" altLang="zh-CN" dirty="0"/>
          </a:p>
          <a:p>
            <a:r>
              <a:rPr lang="zh-CN" altLang="en-US" sz="2400" dirty="0">
                <a:solidFill>
                  <a:schemeClr val="tx1"/>
                </a:solidFill>
              </a:rPr>
              <a:t>桌面计算：</a:t>
            </a:r>
            <a:r>
              <a:rPr lang="zh-CN" altLang="en-US" sz="2400" dirty="0"/>
              <a:t>注重程序的</a:t>
            </a:r>
            <a:r>
              <a:rPr lang="zh-CN" altLang="en-US" sz="2400" dirty="0">
                <a:solidFill>
                  <a:srgbClr val="FF0000"/>
                </a:solidFill>
              </a:rPr>
              <a:t>定点和浮点运算</a:t>
            </a:r>
            <a:r>
              <a:rPr lang="zh-CN" altLang="en-US" sz="2400" dirty="0"/>
              <a:t>性能，不注重</a:t>
            </a:r>
            <a:r>
              <a:rPr lang="zh-CN" altLang="en-US" sz="2400" dirty="0">
                <a:solidFill>
                  <a:srgbClr val="FF33CC"/>
                </a:solidFill>
              </a:rPr>
              <a:t>程序的大小</a:t>
            </a:r>
            <a:r>
              <a:rPr lang="zh-CN" altLang="en-US" sz="2400" dirty="0"/>
              <a:t>以及</a:t>
            </a:r>
            <a:r>
              <a:rPr lang="zh-CN" altLang="en-US" sz="2400" dirty="0">
                <a:solidFill>
                  <a:srgbClr val="FF33CC"/>
                </a:solidFill>
              </a:rPr>
              <a:t>处理器的功耗</a:t>
            </a:r>
            <a:r>
              <a:rPr lang="zh-CN" altLang="en-US" sz="2400" dirty="0"/>
              <a:t>。</a:t>
            </a:r>
            <a:endParaRPr lang="en-US" altLang="zh-CN" sz="2400" dirty="0"/>
          </a:p>
          <a:p>
            <a:r>
              <a:rPr lang="zh-CN" altLang="en-US" sz="2400" dirty="0">
                <a:solidFill>
                  <a:schemeClr val="tx1"/>
                </a:solidFill>
              </a:rPr>
              <a:t>服务器及集群：</a:t>
            </a:r>
            <a:r>
              <a:rPr lang="zh-CN" altLang="en-US" sz="2400" dirty="0"/>
              <a:t>主要应用于数据库、文件服务器、</a:t>
            </a:r>
            <a:r>
              <a:rPr lang="en-US" altLang="zh-CN" sz="2400" dirty="0"/>
              <a:t>Web</a:t>
            </a:r>
            <a:r>
              <a:rPr lang="zh-CN" altLang="en-US" sz="2400" dirty="0"/>
              <a:t>应用等。注重</a:t>
            </a:r>
            <a:r>
              <a:rPr lang="zh-CN" altLang="en-US" sz="2400" dirty="0">
                <a:solidFill>
                  <a:srgbClr val="FF0000"/>
                </a:solidFill>
              </a:rPr>
              <a:t>定点和字符串</a:t>
            </a:r>
            <a:r>
              <a:rPr lang="zh-CN" altLang="en-US" sz="2400" dirty="0"/>
              <a:t>方面的性能，有</a:t>
            </a:r>
            <a:r>
              <a:rPr lang="zh-CN" altLang="en-US" sz="2400" dirty="0">
                <a:solidFill>
                  <a:srgbClr val="FF33CC"/>
                </a:solidFill>
              </a:rPr>
              <a:t>浮点指令</a:t>
            </a:r>
            <a:r>
              <a:rPr lang="zh-CN" altLang="en-US" sz="2400" dirty="0"/>
              <a:t>但不注重。</a:t>
            </a:r>
            <a:endParaRPr lang="en-US" altLang="zh-CN" sz="2400" dirty="0"/>
          </a:p>
          <a:p>
            <a:r>
              <a:rPr lang="zh-CN" altLang="en-US" sz="2400" dirty="0">
                <a:solidFill>
                  <a:schemeClr val="tx1"/>
                </a:solidFill>
              </a:rPr>
              <a:t>嵌入式应用和个人移动设备：</a:t>
            </a:r>
            <a:r>
              <a:rPr lang="zh-CN" altLang="en-US" sz="2400" dirty="0"/>
              <a:t>注重</a:t>
            </a:r>
            <a:r>
              <a:rPr lang="zh-CN" altLang="en-US" sz="2400" dirty="0">
                <a:solidFill>
                  <a:srgbClr val="FF0000"/>
                </a:solidFill>
              </a:rPr>
              <a:t>成本和功耗</a:t>
            </a:r>
            <a:r>
              <a:rPr lang="zh-CN" altLang="en-US" sz="2400" dirty="0"/>
              <a:t>，</a:t>
            </a:r>
            <a:r>
              <a:rPr lang="zh-CN" altLang="en-US" sz="2400" dirty="0">
                <a:solidFill>
                  <a:srgbClr val="FF0000"/>
                </a:solidFill>
              </a:rPr>
              <a:t>代码量大小</a:t>
            </a:r>
            <a:r>
              <a:rPr lang="zh-CN" altLang="en-US" sz="2400" dirty="0">
                <a:solidFill>
                  <a:srgbClr val="0000CC"/>
                </a:solidFill>
              </a:rPr>
              <a:t>很重</a:t>
            </a:r>
            <a:r>
              <a:rPr lang="zh-CN" altLang="en-US" sz="2400" dirty="0"/>
              <a:t>要。一些指令（如</a:t>
            </a:r>
            <a:r>
              <a:rPr lang="zh-CN" altLang="en-US" sz="2400" dirty="0">
                <a:solidFill>
                  <a:srgbClr val="FF33CC"/>
                </a:solidFill>
              </a:rPr>
              <a:t>浮点指令</a:t>
            </a:r>
            <a:r>
              <a:rPr lang="zh-CN" altLang="en-US" sz="2400" dirty="0"/>
              <a:t>）作为可定制的选项。</a:t>
            </a:r>
            <a:endParaRPr lang="en-US" altLang="zh-CN" sz="24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4</a:t>
            </a:fld>
            <a:endParaRPr lang="zh-CN" altLang="en-US" dirty="0"/>
          </a:p>
        </p:txBody>
      </p:sp>
      <p:sp>
        <p:nvSpPr>
          <p:cNvPr id="5" name="内容占位符 2"/>
          <p:cNvSpPr txBox="1">
            <a:spLocks/>
          </p:cNvSpPr>
          <p:nvPr/>
        </p:nvSpPr>
        <p:spPr bwMode="auto">
          <a:xfrm>
            <a:off x="611196" y="4941168"/>
            <a:ext cx="8229600" cy="1652037"/>
          </a:xfrm>
          <a:prstGeom prst="rect">
            <a:avLst/>
          </a:prstGeom>
          <a:solidFill>
            <a:schemeClr val="accent6">
              <a:lumMod val="20000"/>
              <a:lumOff val="80000"/>
            </a:schemeClr>
          </a:solidFill>
          <a:ln>
            <a:noFill/>
          </a:ln>
        </p:spPr>
        <p:txBody>
          <a:bodyPr vert="horz" wrap="square" lIns="91440" tIns="46800" rIns="91440" bIns="45720" numCol="1" anchor="t" anchorCtr="0" compatLnSpc="1">
            <a:prstTxWarp prst="textNoShape">
              <a:avLst/>
            </a:prstTxWarp>
          </a:bodyPr>
          <a:lstStyle>
            <a:lvl1pPr marL="342900" indent="-342900" algn="l" rtl="0" fontAlgn="base">
              <a:lnSpc>
                <a:spcPct val="120000"/>
              </a:lnSpc>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fontAlgn="base">
              <a:lnSpc>
                <a:spcPct val="120000"/>
              </a:lnSpc>
              <a:spcBef>
                <a:spcPct val="20000"/>
              </a:spcBef>
              <a:spcAft>
                <a:spcPct val="0"/>
              </a:spcAft>
              <a:buClr>
                <a:schemeClr val="accent1"/>
              </a:buClr>
              <a:buFont typeface="Wingdings" panose="05000000000000000000" pitchFamily="2" charset="2"/>
              <a:buChar char="§"/>
              <a:defRPr sz="2400">
                <a:solidFill>
                  <a:schemeClr val="tx1"/>
                </a:solidFill>
                <a:latin typeface="Arial" charset="0"/>
                <a:ea typeface="黑体" panose="02010609060101010101" pitchFamily="49" charset="-122"/>
              </a:defRPr>
            </a:lvl2pPr>
            <a:lvl3pPr marL="1143000" indent="-228600" algn="l" rtl="0" fontAlgn="base">
              <a:spcBef>
                <a:spcPct val="20000"/>
              </a:spcBef>
              <a:spcAft>
                <a:spcPct val="0"/>
              </a:spcAft>
              <a:buClr>
                <a:schemeClr val="tx1"/>
              </a:buClr>
              <a:buChar char="•"/>
              <a:defRPr sz="2200">
                <a:solidFill>
                  <a:schemeClr val="tx1"/>
                </a:solidFill>
                <a:latin typeface="Arial" charset="0"/>
                <a:ea typeface="黑体" panose="02010609060101010101" pitchFamily="49" charset="-122"/>
              </a:defRPr>
            </a:lvl3pPr>
            <a:lvl4pPr marL="1600200" indent="-228600" algn="l" rtl="0" fontAlgn="base">
              <a:spcBef>
                <a:spcPct val="20000"/>
              </a:spcBef>
              <a:spcAft>
                <a:spcPct val="0"/>
              </a:spcAft>
              <a:buChar char="–"/>
              <a:defRPr sz="2000">
                <a:solidFill>
                  <a:schemeClr val="tx1"/>
                </a:solidFill>
                <a:latin typeface="Arial" charset="0"/>
                <a:ea typeface="黑体" panose="02010609060101010101" pitchFamily="49" charset="-122"/>
              </a:defRPr>
            </a:lvl4pPr>
            <a:lvl5pPr marL="2057400" indent="-228600" algn="l" rtl="0" fontAlgn="base">
              <a:spcBef>
                <a:spcPct val="20000"/>
              </a:spcBef>
              <a:spcAft>
                <a:spcPct val="0"/>
              </a:spcAft>
              <a:buChar char="»"/>
              <a:defRPr sz="2000">
                <a:solidFill>
                  <a:schemeClr val="tx1"/>
                </a:solidFill>
                <a:latin typeface="Arial" charset="0"/>
                <a:ea typeface="黑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eaLnBrk="1" hangingPunct="1"/>
            <a:r>
              <a:rPr kumimoji="0" lang="zh-CN" altLang="en-US" kern="0" dirty="0">
                <a:solidFill>
                  <a:srgbClr val="FF0000"/>
                </a:solidFill>
              </a:rPr>
              <a:t>这三个应用领域的指令系统仍然是非常相似的</a:t>
            </a:r>
            <a:endParaRPr kumimoji="0" lang="en-US" altLang="zh-CN" kern="0" dirty="0"/>
          </a:p>
          <a:p>
            <a:pPr eaLnBrk="1" hangingPunct="1"/>
            <a:r>
              <a:rPr kumimoji="0" lang="zh-CN" altLang="en-US" kern="0" dirty="0"/>
              <a:t>本章的</a:t>
            </a:r>
            <a:r>
              <a:rPr kumimoji="0" lang="en-US" altLang="zh-CN" kern="0" dirty="0"/>
              <a:t>MIPS</a:t>
            </a:r>
            <a:r>
              <a:rPr kumimoji="0" lang="zh-CN" altLang="en-US" kern="0" dirty="0"/>
              <a:t>的</a:t>
            </a:r>
            <a:r>
              <a:rPr kumimoji="0" lang="en-US" altLang="zh-CN" kern="0" dirty="0"/>
              <a:t>ISA</a:t>
            </a:r>
            <a:r>
              <a:rPr kumimoji="0" lang="zh-CN" altLang="en-US" kern="0" dirty="0"/>
              <a:t>在桌面、服务器及嵌入式应用中均有广泛应用</a:t>
            </a:r>
          </a:p>
        </p:txBody>
      </p:sp>
    </p:spTree>
    <p:extLst>
      <p:ext uri="{BB962C8B-B14F-4D97-AF65-F5344CB8AC3E}">
        <p14:creationId xmlns:p14="http://schemas.microsoft.com/office/powerpoint/2010/main" val="3563417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a:t>
            </a:r>
            <a:r>
              <a:rPr lang="zh-CN" altLang="en-US" dirty="0"/>
              <a:t>指令系统的操作</a:t>
            </a:r>
          </a:p>
        </p:txBody>
      </p:sp>
      <p:sp>
        <p:nvSpPr>
          <p:cNvPr id="3" name="内容占位符 2"/>
          <p:cNvSpPr>
            <a:spLocks noGrp="1"/>
          </p:cNvSpPr>
          <p:nvPr>
            <p:ph idx="1"/>
          </p:nvPr>
        </p:nvSpPr>
        <p:spPr>
          <a:xfrm>
            <a:off x="396000" y="819000"/>
            <a:ext cx="8229600" cy="538298"/>
          </a:xfrm>
        </p:spPr>
        <p:txBody>
          <a:bodyPr/>
          <a:lstStyle/>
          <a:p>
            <a:r>
              <a:rPr lang="en-US" altLang="zh-CN" dirty="0">
                <a:solidFill>
                  <a:schemeClr val="tx1"/>
                </a:solidFill>
              </a:rPr>
              <a:t>80X86</a:t>
            </a:r>
            <a:r>
              <a:rPr lang="zh-CN" altLang="en-US" dirty="0">
                <a:solidFill>
                  <a:schemeClr val="tx1"/>
                </a:solidFill>
              </a:rPr>
              <a:t>中执行最多的前</a:t>
            </a:r>
            <a:r>
              <a:rPr lang="en-US" altLang="zh-CN" dirty="0">
                <a:solidFill>
                  <a:schemeClr val="tx1"/>
                </a:solidFill>
              </a:rPr>
              <a:t>10</a:t>
            </a:r>
            <a:r>
              <a:rPr lang="zh-CN" altLang="en-US" dirty="0">
                <a:solidFill>
                  <a:schemeClr val="tx1"/>
                </a:solidFill>
              </a:rPr>
              <a:t>类指令：</a:t>
            </a:r>
            <a:br>
              <a:rPr lang="en-US" altLang="zh-CN" dirty="0"/>
            </a:br>
            <a:br>
              <a:rPr lang="en-US" altLang="zh-CN" dirty="0"/>
            </a:br>
            <a:br>
              <a:rPr lang="en-US" altLang="zh-CN" dirty="0"/>
            </a:br>
            <a:br>
              <a:rPr lang="en-US" altLang="zh-CN" dirty="0"/>
            </a:br>
            <a:br>
              <a:rPr lang="en-US" altLang="zh-CN" dirty="0"/>
            </a:br>
            <a:br>
              <a:rPr lang="en-US" altLang="zh-CN" dirty="0"/>
            </a:br>
            <a:endParaRPr lang="en-US" altLang="zh-CN" dirty="0"/>
          </a:p>
          <a:p>
            <a:pPr marL="0" indent="0">
              <a:buNone/>
            </a:pPr>
            <a:br>
              <a:rPr lang="en-US" altLang="zh-CN" dirty="0"/>
            </a:br>
            <a:br>
              <a:rPr lang="en-US" altLang="zh-CN" dirty="0"/>
            </a:br>
            <a:br>
              <a:rPr lang="en-US" altLang="zh-CN" dirty="0"/>
            </a:br>
            <a:br>
              <a:rPr lang="en-US" altLang="zh-CN" dirty="0"/>
            </a:br>
            <a:br>
              <a:rPr lang="en-US" altLang="zh-CN" dirty="0"/>
            </a:br>
            <a:br>
              <a:rPr lang="en-US" altLang="zh-CN" dirty="0"/>
            </a:br>
            <a:endParaRPr lang="zh-CN"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4206548344"/>
              </p:ext>
            </p:extLst>
          </p:nvPr>
        </p:nvGraphicFramePr>
        <p:xfrm>
          <a:off x="642910" y="1328152"/>
          <a:ext cx="4649170" cy="5529849"/>
        </p:xfrm>
        <a:graphic>
          <a:graphicData uri="http://schemas.openxmlformats.org/drawingml/2006/table">
            <a:tbl>
              <a:tblPr firstRow="1" bandRow="1">
                <a:tableStyleId>{5C22544A-7EE6-4342-B048-85BDC9FD1C3A}</a:tableStyleId>
              </a:tblPr>
              <a:tblGrid>
                <a:gridCol w="786781">
                  <a:extLst>
                    <a:ext uri="{9D8B030D-6E8A-4147-A177-3AD203B41FA5}">
                      <a16:colId xmlns:a16="http://schemas.microsoft.com/office/drawing/2014/main" val="20000"/>
                    </a:ext>
                  </a:extLst>
                </a:gridCol>
                <a:gridCol w="1570673">
                  <a:extLst>
                    <a:ext uri="{9D8B030D-6E8A-4147-A177-3AD203B41FA5}">
                      <a16:colId xmlns:a16="http://schemas.microsoft.com/office/drawing/2014/main" val="20001"/>
                    </a:ext>
                  </a:extLst>
                </a:gridCol>
                <a:gridCol w="2291716">
                  <a:extLst>
                    <a:ext uri="{9D8B030D-6E8A-4147-A177-3AD203B41FA5}">
                      <a16:colId xmlns:a16="http://schemas.microsoft.com/office/drawing/2014/main" val="20002"/>
                    </a:ext>
                  </a:extLst>
                </a:gridCol>
              </a:tblGrid>
              <a:tr h="459909">
                <a:tc>
                  <a:txBody>
                    <a:bodyPr/>
                    <a:lstStyle/>
                    <a:p>
                      <a:pPr algn="ctr"/>
                      <a:r>
                        <a:rPr lang="zh-CN" altLang="en-US" sz="1600" dirty="0"/>
                        <a:t>排名</a:t>
                      </a:r>
                    </a:p>
                  </a:txBody>
                  <a:tcPr/>
                </a:tc>
                <a:tc>
                  <a:txBody>
                    <a:bodyPr/>
                    <a:lstStyle/>
                    <a:p>
                      <a:pPr algn="l"/>
                      <a:r>
                        <a:rPr lang="en-US" altLang="zh-CN" sz="1600" dirty="0"/>
                        <a:t>80x86</a:t>
                      </a:r>
                      <a:r>
                        <a:rPr lang="zh-CN" altLang="en-US" sz="1600" dirty="0"/>
                        <a:t>指令</a:t>
                      </a:r>
                    </a:p>
                  </a:txBody>
                  <a:tcPr/>
                </a:tc>
                <a:tc>
                  <a:txBody>
                    <a:bodyPr/>
                    <a:lstStyle/>
                    <a:p>
                      <a:pPr algn="l"/>
                      <a:r>
                        <a:rPr lang="zh-CN" altLang="en-US" sz="1600" dirty="0"/>
                        <a:t>定点平均值（占百分比）</a:t>
                      </a:r>
                    </a:p>
                  </a:txBody>
                  <a:tcPr/>
                </a:tc>
                <a:extLst>
                  <a:ext uri="{0D108BD9-81ED-4DB2-BD59-A6C34878D82A}">
                    <a16:rowId xmlns:a16="http://schemas.microsoft.com/office/drawing/2014/main" val="10000"/>
                  </a:ext>
                </a:extLst>
              </a:tr>
              <a:tr h="459909">
                <a:tc>
                  <a:txBody>
                    <a:bodyPr/>
                    <a:lstStyle/>
                    <a:p>
                      <a:pPr algn="ctr"/>
                      <a:r>
                        <a:rPr lang="en-US" altLang="zh-CN" sz="1600" dirty="0"/>
                        <a:t>1</a:t>
                      </a:r>
                      <a:endParaRPr lang="zh-CN" altLang="en-US" sz="1600" dirty="0"/>
                    </a:p>
                  </a:txBody>
                  <a:tcPr>
                    <a:solidFill>
                      <a:schemeClr val="accent6">
                        <a:lumMod val="20000"/>
                        <a:lumOff val="80000"/>
                      </a:schemeClr>
                    </a:solidFill>
                  </a:tcPr>
                </a:tc>
                <a:tc>
                  <a:txBody>
                    <a:bodyPr/>
                    <a:lstStyle/>
                    <a:p>
                      <a:r>
                        <a:rPr lang="zh-CN" altLang="en-US" sz="1600" dirty="0"/>
                        <a:t>载入</a:t>
                      </a:r>
                    </a:p>
                  </a:txBody>
                  <a:tcPr>
                    <a:solidFill>
                      <a:schemeClr val="accent6">
                        <a:lumMod val="20000"/>
                        <a:lumOff val="80000"/>
                      </a:schemeClr>
                    </a:solidFill>
                  </a:tcPr>
                </a:tc>
                <a:tc>
                  <a:txBody>
                    <a:bodyPr/>
                    <a:lstStyle/>
                    <a:p>
                      <a:r>
                        <a:rPr lang="en-US" altLang="zh-CN" sz="1600" dirty="0"/>
                        <a:t>22%</a:t>
                      </a:r>
                      <a:endParaRPr lang="zh-CN" altLang="en-US" sz="1600" dirty="0"/>
                    </a:p>
                  </a:txBody>
                  <a:tcPr>
                    <a:solidFill>
                      <a:schemeClr val="accent6">
                        <a:lumMod val="20000"/>
                        <a:lumOff val="80000"/>
                      </a:schemeClr>
                    </a:solidFill>
                  </a:tcPr>
                </a:tc>
                <a:extLst>
                  <a:ext uri="{0D108BD9-81ED-4DB2-BD59-A6C34878D82A}">
                    <a16:rowId xmlns:a16="http://schemas.microsoft.com/office/drawing/2014/main" val="10001"/>
                  </a:ext>
                </a:extLst>
              </a:tr>
              <a:tr h="459909">
                <a:tc>
                  <a:txBody>
                    <a:bodyPr/>
                    <a:lstStyle/>
                    <a:p>
                      <a:pPr algn="ctr"/>
                      <a:r>
                        <a:rPr lang="en-US" altLang="zh-CN" sz="1600" dirty="0"/>
                        <a:t>2</a:t>
                      </a:r>
                      <a:endParaRPr lang="zh-CN" altLang="en-US" sz="1600" dirty="0"/>
                    </a:p>
                  </a:txBody>
                  <a:tcPr>
                    <a:solidFill>
                      <a:schemeClr val="accent6">
                        <a:lumMod val="20000"/>
                        <a:lumOff val="80000"/>
                      </a:schemeClr>
                    </a:solidFill>
                  </a:tcPr>
                </a:tc>
                <a:tc>
                  <a:txBody>
                    <a:bodyPr/>
                    <a:lstStyle/>
                    <a:p>
                      <a:r>
                        <a:rPr lang="zh-CN" altLang="en-US" sz="1600" dirty="0"/>
                        <a:t>条件转移</a:t>
                      </a:r>
                    </a:p>
                  </a:txBody>
                  <a:tcPr>
                    <a:solidFill>
                      <a:schemeClr val="accent6">
                        <a:lumMod val="20000"/>
                        <a:lumOff val="80000"/>
                      </a:schemeClr>
                    </a:solidFill>
                  </a:tcPr>
                </a:tc>
                <a:tc>
                  <a:txBody>
                    <a:bodyPr/>
                    <a:lstStyle/>
                    <a:p>
                      <a:r>
                        <a:rPr lang="en-US" altLang="zh-CN" sz="1600" dirty="0"/>
                        <a:t>20%</a:t>
                      </a:r>
                      <a:endParaRPr lang="zh-CN" altLang="en-US" sz="1600" dirty="0"/>
                    </a:p>
                  </a:txBody>
                  <a:tcPr>
                    <a:solidFill>
                      <a:schemeClr val="accent6">
                        <a:lumMod val="20000"/>
                        <a:lumOff val="80000"/>
                      </a:schemeClr>
                    </a:solidFill>
                  </a:tcPr>
                </a:tc>
                <a:extLst>
                  <a:ext uri="{0D108BD9-81ED-4DB2-BD59-A6C34878D82A}">
                    <a16:rowId xmlns:a16="http://schemas.microsoft.com/office/drawing/2014/main" val="10002"/>
                  </a:ext>
                </a:extLst>
              </a:tr>
              <a:tr h="459909">
                <a:tc>
                  <a:txBody>
                    <a:bodyPr/>
                    <a:lstStyle/>
                    <a:p>
                      <a:pPr algn="ctr"/>
                      <a:r>
                        <a:rPr lang="en-US" altLang="zh-CN" sz="1600" dirty="0"/>
                        <a:t>3</a:t>
                      </a:r>
                      <a:endParaRPr lang="zh-CN" altLang="en-US" sz="1600" dirty="0"/>
                    </a:p>
                  </a:txBody>
                  <a:tcPr>
                    <a:solidFill>
                      <a:schemeClr val="accent6">
                        <a:lumMod val="20000"/>
                        <a:lumOff val="80000"/>
                      </a:schemeClr>
                    </a:solidFill>
                  </a:tcPr>
                </a:tc>
                <a:tc>
                  <a:txBody>
                    <a:bodyPr/>
                    <a:lstStyle/>
                    <a:p>
                      <a:r>
                        <a:rPr lang="zh-CN" altLang="en-US" sz="1600" dirty="0"/>
                        <a:t>比较</a:t>
                      </a:r>
                    </a:p>
                  </a:txBody>
                  <a:tcPr>
                    <a:solidFill>
                      <a:schemeClr val="accent6">
                        <a:lumMod val="20000"/>
                        <a:lumOff val="80000"/>
                      </a:schemeClr>
                    </a:solidFill>
                  </a:tcPr>
                </a:tc>
                <a:tc>
                  <a:txBody>
                    <a:bodyPr/>
                    <a:lstStyle/>
                    <a:p>
                      <a:r>
                        <a:rPr lang="en-US" altLang="zh-CN" sz="1600" dirty="0"/>
                        <a:t>16%</a:t>
                      </a:r>
                      <a:endParaRPr lang="zh-CN" altLang="en-US" sz="1600" dirty="0"/>
                    </a:p>
                  </a:txBody>
                  <a:tcPr>
                    <a:solidFill>
                      <a:schemeClr val="accent6">
                        <a:lumMod val="20000"/>
                        <a:lumOff val="80000"/>
                      </a:schemeClr>
                    </a:solidFill>
                  </a:tcPr>
                </a:tc>
                <a:extLst>
                  <a:ext uri="{0D108BD9-81ED-4DB2-BD59-A6C34878D82A}">
                    <a16:rowId xmlns:a16="http://schemas.microsoft.com/office/drawing/2014/main" val="10003"/>
                  </a:ext>
                </a:extLst>
              </a:tr>
              <a:tr h="459909">
                <a:tc>
                  <a:txBody>
                    <a:bodyPr/>
                    <a:lstStyle/>
                    <a:p>
                      <a:pPr algn="ctr"/>
                      <a:r>
                        <a:rPr lang="en-US" altLang="zh-CN" sz="1600" dirty="0"/>
                        <a:t>4</a:t>
                      </a:r>
                      <a:endParaRPr lang="zh-CN" altLang="en-US" sz="1600" dirty="0"/>
                    </a:p>
                  </a:txBody>
                  <a:tcPr>
                    <a:solidFill>
                      <a:schemeClr val="accent6">
                        <a:lumMod val="20000"/>
                        <a:lumOff val="80000"/>
                      </a:schemeClr>
                    </a:solidFill>
                  </a:tcPr>
                </a:tc>
                <a:tc>
                  <a:txBody>
                    <a:bodyPr/>
                    <a:lstStyle/>
                    <a:p>
                      <a:r>
                        <a:rPr lang="zh-CN" altLang="en-US" sz="1600" dirty="0"/>
                        <a:t>存储</a:t>
                      </a:r>
                    </a:p>
                  </a:txBody>
                  <a:tcPr>
                    <a:solidFill>
                      <a:schemeClr val="accent6">
                        <a:lumMod val="20000"/>
                        <a:lumOff val="80000"/>
                      </a:schemeClr>
                    </a:solidFill>
                  </a:tcPr>
                </a:tc>
                <a:tc>
                  <a:txBody>
                    <a:bodyPr/>
                    <a:lstStyle/>
                    <a:p>
                      <a:r>
                        <a:rPr lang="en-US" altLang="zh-CN" sz="1600" dirty="0"/>
                        <a:t>12%</a:t>
                      </a:r>
                      <a:endParaRPr lang="zh-CN" altLang="en-US" sz="1600" dirty="0"/>
                    </a:p>
                  </a:txBody>
                  <a:tcPr>
                    <a:solidFill>
                      <a:schemeClr val="accent6">
                        <a:lumMod val="20000"/>
                        <a:lumOff val="80000"/>
                      </a:schemeClr>
                    </a:solidFill>
                  </a:tcPr>
                </a:tc>
                <a:extLst>
                  <a:ext uri="{0D108BD9-81ED-4DB2-BD59-A6C34878D82A}">
                    <a16:rowId xmlns:a16="http://schemas.microsoft.com/office/drawing/2014/main" val="10004"/>
                  </a:ext>
                </a:extLst>
              </a:tr>
              <a:tr h="470850">
                <a:tc>
                  <a:txBody>
                    <a:bodyPr/>
                    <a:lstStyle/>
                    <a:p>
                      <a:pPr algn="ctr"/>
                      <a:r>
                        <a:rPr lang="en-US" altLang="zh-CN" sz="1600" dirty="0"/>
                        <a:t>5</a:t>
                      </a:r>
                      <a:endParaRPr lang="zh-CN" altLang="en-US" sz="1600" dirty="0"/>
                    </a:p>
                  </a:txBody>
                  <a:tcPr>
                    <a:solidFill>
                      <a:schemeClr val="accent6">
                        <a:lumMod val="20000"/>
                        <a:lumOff val="80000"/>
                      </a:schemeClr>
                    </a:solidFill>
                  </a:tcPr>
                </a:tc>
                <a:tc>
                  <a:txBody>
                    <a:bodyPr/>
                    <a:lstStyle/>
                    <a:p>
                      <a:r>
                        <a:rPr lang="zh-CN" altLang="en-US" sz="1600" dirty="0"/>
                        <a:t>加</a:t>
                      </a:r>
                    </a:p>
                  </a:txBody>
                  <a:tcPr>
                    <a:solidFill>
                      <a:schemeClr val="accent6">
                        <a:lumMod val="20000"/>
                        <a:lumOff val="80000"/>
                      </a:schemeClr>
                    </a:solidFill>
                  </a:tcPr>
                </a:tc>
                <a:tc>
                  <a:txBody>
                    <a:bodyPr/>
                    <a:lstStyle/>
                    <a:p>
                      <a:r>
                        <a:rPr lang="en-US" altLang="zh-CN" sz="1600" dirty="0"/>
                        <a:t>8%</a:t>
                      </a:r>
                      <a:endParaRPr lang="zh-CN" altLang="en-US" sz="1600" dirty="0"/>
                    </a:p>
                  </a:txBody>
                  <a:tcPr>
                    <a:solidFill>
                      <a:schemeClr val="accent6">
                        <a:lumMod val="20000"/>
                        <a:lumOff val="80000"/>
                      </a:schemeClr>
                    </a:solidFill>
                  </a:tcPr>
                </a:tc>
                <a:extLst>
                  <a:ext uri="{0D108BD9-81ED-4DB2-BD59-A6C34878D82A}">
                    <a16:rowId xmlns:a16="http://schemas.microsoft.com/office/drawing/2014/main" val="10005"/>
                  </a:ext>
                </a:extLst>
              </a:tr>
              <a:tr h="459909">
                <a:tc>
                  <a:txBody>
                    <a:bodyPr/>
                    <a:lstStyle/>
                    <a:p>
                      <a:pPr algn="ctr"/>
                      <a:r>
                        <a:rPr lang="en-US" altLang="zh-CN" sz="1600" dirty="0"/>
                        <a:t>6</a:t>
                      </a:r>
                      <a:endParaRPr lang="zh-CN" altLang="en-US" sz="1600" dirty="0"/>
                    </a:p>
                  </a:txBody>
                  <a:tcPr>
                    <a:solidFill>
                      <a:schemeClr val="accent6">
                        <a:lumMod val="20000"/>
                        <a:lumOff val="80000"/>
                      </a:schemeClr>
                    </a:solidFill>
                  </a:tcPr>
                </a:tc>
                <a:tc>
                  <a:txBody>
                    <a:bodyPr/>
                    <a:lstStyle/>
                    <a:p>
                      <a:r>
                        <a:rPr lang="zh-CN" altLang="en-US" sz="1600" dirty="0"/>
                        <a:t>与</a:t>
                      </a:r>
                    </a:p>
                  </a:txBody>
                  <a:tcPr>
                    <a:solidFill>
                      <a:schemeClr val="accent6">
                        <a:lumMod val="20000"/>
                        <a:lumOff val="80000"/>
                      </a:schemeClr>
                    </a:solidFill>
                  </a:tcPr>
                </a:tc>
                <a:tc>
                  <a:txBody>
                    <a:bodyPr/>
                    <a:lstStyle/>
                    <a:p>
                      <a:r>
                        <a:rPr lang="en-US" altLang="zh-CN" sz="1600" dirty="0"/>
                        <a:t>6%</a:t>
                      </a:r>
                      <a:endParaRPr lang="zh-CN" altLang="en-US" sz="1600" dirty="0"/>
                    </a:p>
                  </a:txBody>
                  <a:tcPr>
                    <a:solidFill>
                      <a:schemeClr val="accent6">
                        <a:lumMod val="20000"/>
                        <a:lumOff val="80000"/>
                      </a:schemeClr>
                    </a:solidFill>
                  </a:tcPr>
                </a:tc>
                <a:extLst>
                  <a:ext uri="{0D108BD9-81ED-4DB2-BD59-A6C34878D82A}">
                    <a16:rowId xmlns:a16="http://schemas.microsoft.com/office/drawing/2014/main" val="10006"/>
                  </a:ext>
                </a:extLst>
              </a:tr>
              <a:tr h="459909">
                <a:tc>
                  <a:txBody>
                    <a:bodyPr/>
                    <a:lstStyle/>
                    <a:p>
                      <a:pPr algn="ctr"/>
                      <a:r>
                        <a:rPr lang="en-US" altLang="zh-CN" sz="1600" dirty="0"/>
                        <a:t>7</a:t>
                      </a:r>
                      <a:endParaRPr lang="zh-CN" altLang="en-US" sz="1600" dirty="0"/>
                    </a:p>
                  </a:txBody>
                  <a:tcPr>
                    <a:solidFill>
                      <a:schemeClr val="accent6">
                        <a:lumMod val="20000"/>
                        <a:lumOff val="80000"/>
                      </a:schemeClr>
                    </a:solidFill>
                  </a:tcPr>
                </a:tc>
                <a:tc>
                  <a:txBody>
                    <a:bodyPr/>
                    <a:lstStyle/>
                    <a:p>
                      <a:r>
                        <a:rPr lang="zh-CN" altLang="en-US" sz="1600" dirty="0"/>
                        <a:t>减</a:t>
                      </a:r>
                    </a:p>
                  </a:txBody>
                  <a:tcPr>
                    <a:solidFill>
                      <a:schemeClr val="accent6">
                        <a:lumMod val="20000"/>
                        <a:lumOff val="80000"/>
                      </a:schemeClr>
                    </a:solidFill>
                  </a:tcPr>
                </a:tc>
                <a:tc>
                  <a:txBody>
                    <a:bodyPr/>
                    <a:lstStyle/>
                    <a:p>
                      <a:r>
                        <a:rPr lang="en-US" altLang="zh-CN" sz="1600" dirty="0"/>
                        <a:t>5%</a:t>
                      </a:r>
                      <a:endParaRPr lang="zh-CN" altLang="en-US" sz="1600" dirty="0"/>
                    </a:p>
                  </a:txBody>
                  <a:tcPr>
                    <a:solidFill>
                      <a:schemeClr val="accent6">
                        <a:lumMod val="20000"/>
                        <a:lumOff val="80000"/>
                      </a:schemeClr>
                    </a:solidFill>
                  </a:tcPr>
                </a:tc>
                <a:extLst>
                  <a:ext uri="{0D108BD9-81ED-4DB2-BD59-A6C34878D82A}">
                    <a16:rowId xmlns:a16="http://schemas.microsoft.com/office/drawing/2014/main" val="10007"/>
                  </a:ext>
                </a:extLst>
              </a:tr>
              <a:tr h="459909">
                <a:tc>
                  <a:txBody>
                    <a:bodyPr/>
                    <a:lstStyle/>
                    <a:p>
                      <a:pPr algn="ctr"/>
                      <a:r>
                        <a:rPr lang="en-US" altLang="zh-CN" sz="1600" dirty="0"/>
                        <a:t>8</a:t>
                      </a:r>
                      <a:endParaRPr lang="zh-CN" altLang="en-US" sz="1600" dirty="0"/>
                    </a:p>
                  </a:txBody>
                  <a:tcPr>
                    <a:solidFill>
                      <a:schemeClr val="accent6">
                        <a:lumMod val="20000"/>
                        <a:lumOff val="80000"/>
                      </a:schemeClr>
                    </a:solidFill>
                  </a:tcPr>
                </a:tc>
                <a:tc>
                  <a:txBody>
                    <a:bodyPr/>
                    <a:lstStyle/>
                    <a:p>
                      <a:r>
                        <a:rPr lang="en-US" altLang="zh-CN" sz="1600" dirty="0" err="1"/>
                        <a:t>Reg-Reg</a:t>
                      </a:r>
                      <a:r>
                        <a:rPr lang="zh-CN" altLang="en-US" sz="1600" dirty="0"/>
                        <a:t>传输</a:t>
                      </a:r>
                    </a:p>
                  </a:txBody>
                  <a:tcPr>
                    <a:solidFill>
                      <a:schemeClr val="accent6">
                        <a:lumMod val="20000"/>
                        <a:lumOff val="80000"/>
                      </a:schemeClr>
                    </a:solidFill>
                  </a:tcPr>
                </a:tc>
                <a:tc>
                  <a:txBody>
                    <a:bodyPr/>
                    <a:lstStyle/>
                    <a:p>
                      <a:r>
                        <a:rPr lang="en-US" altLang="zh-CN" sz="1600" dirty="0"/>
                        <a:t>4%</a:t>
                      </a:r>
                      <a:endParaRPr lang="zh-CN" altLang="en-US" sz="1600" dirty="0"/>
                    </a:p>
                  </a:txBody>
                  <a:tcPr>
                    <a:solidFill>
                      <a:schemeClr val="accent6">
                        <a:lumMod val="20000"/>
                        <a:lumOff val="80000"/>
                      </a:schemeClr>
                    </a:solidFill>
                  </a:tcPr>
                </a:tc>
                <a:extLst>
                  <a:ext uri="{0D108BD9-81ED-4DB2-BD59-A6C34878D82A}">
                    <a16:rowId xmlns:a16="http://schemas.microsoft.com/office/drawing/2014/main" val="10008"/>
                  </a:ext>
                </a:extLst>
              </a:tr>
              <a:tr h="459909">
                <a:tc>
                  <a:txBody>
                    <a:bodyPr/>
                    <a:lstStyle/>
                    <a:p>
                      <a:pPr algn="ctr"/>
                      <a:r>
                        <a:rPr lang="en-US" altLang="zh-CN" sz="1600" dirty="0"/>
                        <a:t>9</a:t>
                      </a:r>
                      <a:endParaRPr lang="zh-CN" altLang="en-US" sz="1600" dirty="0"/>
                    </a:p>
                  </a:txBody>
                  <a:tcPr>
                    <a:solidFill>
                      <a:schemeClr val="accent6">
                        <a:lumMod val="20000"/>
                        <a:lumOff val="80000"/>
                      </a:schemeClr>
                    </a:solidFill>
                  </a:tcPr>
                </a:tc>
                <a:tc>
                  <a:txBody>
                    <a:bodyPr/>
                    <a:lstStyle/>
                    <a:p>
                      <a:r>
                        <a:rPr lang="zh-CN" altLang="en-US" sz="1600" dirty="0"/>
                        <a:t>调用</a:t>
                      </a:r>
                    </a:p>
                  </a:txBody>
                  <a:tcPr>
                    <a:solidFill>
                      <a:schemeClr val="accent6">
                        <a:lumMod val="20000"/>
                        <a:lumOff val="80000"/>
                      </a:schemeClr>
                    </a:solidFill>
                  </a:tcPr>
                </a:tc>
                <a:tc>
                  <a:txBody>
                    <a:bodyPr/>
                    <a:lstStyle/>
                    <a:p>
                      <a:r>
                        <a:rPr lang="en-US" altLang="zh-CN" sz="1600" dirty="0"/>
                        <a:t>1%</a:t>
                      </a:r>
                      <a:endParaRPr lang="zh-CN" altLang="en-US" sz="1600" dirty="0"/>
                    </a:p>
                  </a:txBody>
                  <a:tcPr>
                    <a:solidFill>
                      <a:schemeClr val="accent6">
                        <a:lumMod val="20000"/>
                        <a:lumOff val="80000"/>
                      </a:schemeClr>
                    </a:solidFill>
                  </a:tcPr>
                </a:tc>
                <a:extLst>
                  <a:ext uri="{0D108BD9-81ED-4DB2-BD59-A6C34878D82A}">
                    <a16:rowId xmlns:a16="http://schemas.microsoft.com/office/drawing/2014/main" val="10009"/>
                  </a:ext>
                </a:extLst>
              </a:tr>
              <a:tr h="459909">
                <a:tc>
                  <a:txBody>
                    <a:bodyPr/>
                    <a:lstStyle/>
                    <a:p>
                      <a:pPr algn="ctr"/>
                      <a:r>
                        <a:rPr lang="en-US" altLang="zh-CN" sz="1600" dirty="0"/>
                        <a:t>10</a:t>
                      </a:r>
                      <a:endParaRPr lang="zh-CN" altLang="en-US" sz="1600" dirty="0"/>
                    </a:p>
                  </a:txBody>
                  <a:tcPr>
                    <a:solidFill>
                      <a:schemeClr val="accent6">
                        <a:lumMod val="20000"/>
                        <a:lumOff val="80000"/>
                      </a:schemeClr>
                    </a:solidFill>
                  </a:tcPr>
                </a:tc>
                <a:tc>
                  <a:txBody>
                    <a:bodyPr/>
                    <a:lstStyle/>
                    <a:p>
                      <a:r>
                        <a:rPr lang="zh-CN" altLang="en-US" sz="1600" dirty="0"/>
                        <a:t>返回</a:t>
                      </a:r>
                    </a:p>
                  </a:txBody>
                  <a:tcPr>
                    <a:solidFill>
                      <a:schemeClr val="accent6">
                        <a:lumMod val="20000"/>
                        <a:lumOff val="80000"/>
                      </a:schemeClr>
                    </a:solidFill>
                  </a:tcPr>
                </a:tc>
                <a:tc>
                  <a:txBody>
                    <a:bodyPr/>
                    <a:lstStyle/>
                    <a:p>
                      <a:r>
                        <a:rPr lang="en-US" altLang="zh-CN" sz="1600" dirty="0"/>
                        <a:t>1%</a:t>
                      </a:r>
                      <a:endParaRPr lang="zh-CN" altLang="en-US" sz="1600" dirty="0"/>
                    </a:p>
                  </a:txBody>
                  <a:tcPr>
                    <a:solidFill>
                      <a:schemeClr val="accent6">
                        <a:lumMod val="20000"/>
                        <a:lumOff val="80000"/>
                      </a:schemeClr>
                    </a:solidFill>
                  </a:tcPr>
                </a:tc>
                <a:extLst>
                  <a:ext uri="{0D108BD9-81ED-4DB2-BD59-A6C34878D82A}">
                    <a16:rowId xmlns:a16="http://schemas.microsoft.com/office/drawing/2014/main" val="10010"/>
                  </a:ext>
                </a:extLst>
              </a:tr>
              <a:tr h="459909">
                <a:tc>
                  <a:txBody>
                    <a:bodyPr/>
                    <a:lstStyle/>
                    <a:p>
                      <a:pPr algn="ctr"/>
                      <a:r>
                        <a:rPr lang="zh-CN" altLang="en-US" sz="1600" dirty="0"/>
                        <a:t>总计</a:t>
                      </a:r>
                    </a:p>
                  </a:txBody>
                  <a:tcPr>
                    <a:solidFill>
                      <a:schemeClr val="accent6">
                        <a:lumMod val="20000"/>
                        <a:lumOff val="80000"/>
                      </a:schemeClr>
                    </a:solidFill>
                  </a:tcPr>
                </a:tc>
                <a:tc>
                  <a:txBody>
                    <a:bodyPr/>
                    <a:lstStyle/>
                    <a:p>
                      <a:endParaRPr lang="zh-CN" altLang="en-US" sz="1600" dirty="0"/>
                    </a:p>
                  </a:txBody>
                  <a:tcPr>
                    <a:solidFill>
                      <a:schemeClr val="accent6">
                        <a:lumMod val="20000"/>
                        <a:lumOff val="80000"/>
                      </a:schemeClr>
                    </a:solidFill>
                  </a:tcPr>
                </a:tc>
                <a:tc>
                  <a:txBody>
                    <a:bodyPr/>
                    <a:lstStyle/>
                    <a:p>
                      <a:r>
                        <a:rPr lang="en-US" altLang="zh-CN" sz="1600" dirty="0"/>
                        <a:t>96%</a:t>
                      </a:r>
                      <a:endParaRPr lang="zh-CN" altLang="en-US" sz="1600" dirty="0"/>
                    </a:p>
                  </a:txBody>
                  <a:tcPr>
                    <a:solidFill>
                      <a:schemeClr val="accent6">
                        <a:lumMod val="20000"/>
                        <a:lumOff val="80000"/>
                      </a:schemeClr>
                    </a:solidFill>
                  </a:tcPr>
                </a:tc>
                <a:extLst>
                  <a:ext uri="{0D108BD9-81ED-4DB2-BD59-A6C34878D82A}">
                    <a16:rowId xmlns:a16="http://schemas.microsoft.com/office/drawing/2014/main" val="10011"/>
                  </a:ext>
                </a:extLst>
              </a:tr>
            </a:tbl>
          </a:graphicData>
        </a:graphic>
      </p:graphicFrame>
      <p:sp>
        <p:nvSpPr>
          <p:cNvPr id="5" name="灯片编号占位符 4"/>
          <p:cNvSpPr>
            <a:spLocks noGrp="1"/>
          </p:cNvSpPr>
          <p:nvPr>
            <p:ph type="sldNum" sz="quarter" idx="10"/>
          </p:nvPr>
        </p:nvSpPr>
        <p:spPr/>
        <p:txBody>
          <a:bodyPr/>
          <a:lstStyle/>
          <a:p>
            <a:pPr>
              <a:defRPr/>
            </a:pPr>
            <a:fld id="{16FB8BBF-24BB-42C6-9019-0A2DE3877C3C}" type="slidenum">
              <a:rPr lang="zh-CN" altLang="en-US" smtClean="0"/>
              <a:pPr>
                <a:defRPr/>
              </a:pPr>
              <a:t>40</a:t>
            </a:fld>
            <a:endParaRPr lang="zh-CN" altLang="en-US" dirty="0"/>
          </a:p>
        </p:txBody>
      </p:sp>
      <p:sp>
        <p:nvSpPr>
          <p:cNvPr id="6" name="矩形 5"/>
          <p:cNvSpPr/>
          <p:nvPr/>
        </p:nvSpPr>
        <p:spPr>
          <a:xfrm>
            <a:off x="5500694" y="2000240"/>
            <a:ext cx="2786082" cy="2677656"/>
          </a:xfrm>
          <a:prstGeom prst="rect">
            <a:avLst/>
          </a:prstGeom>
        </p:spPr>
        <p:txBody>
          <a:bodyPr wrap="square">
            <a:spAutoFit/>
          </a:bodyPr>
          <a:lstStyle/>
          <a:p>
            <a:r>
              <a:rPr lang="zh-CN" altLang="en-US" dirty="0"/>
              <a:t>这</a:t>
            </a:r>
            <a:r>
              <a:rPr lang="en-US" altLang="zh-CN" dirty="0">
                <a:solidFill>
                  <a:srgbClr val="0000CC"/>
                </a:solidFill>
              </a:rPr>
              <a:t>80X86</a:t>
            </a:r>
            <a:r>
              <a:rPr lang="zh-CN" altLang="en-US" dirty="0">
                <a:solidFill>
                  <a:srgbClr val="0000CC"/>
                </a:solidFill>
              </a:rPr>
              <a:t>上运行的定点程序中，</a:t>
            </a:r>
            <a:r>
              <a:rPr lang="en-US" altLang="zh-CN" dirty="0">
                <a:solidFill>
                  <a:srgbClr val="FF0000"/>
                </a:solidFill>
              </a:rPr>
              <a:t>10</a:t>
            </a:r>
            <a:r>
              <a:rPr lang="zh-CN" altLang="en-US" dirty="0">
                <a:solidFill>
                  <a:srgbClr val="FF0000"/>
                </a:solidFill>
              </a:rPr>
              <a:t>类占</a:t>
            </a:r>
            <a:r>
              <a:rPr lang="en-US" altLang="zh-CN" dirty="0">
                <a:solidFill>
                  <a:srgbClr val="FF0000"/>
                </a:solidFill>
              </a:rPr>
              <a:t>96%</a:t>
            </a:r>
            <a:r>
              <a:rPr lang="zh-CN" altLang="en-US" dirty="0">
                <a:solidFill>
                  <a:srgbClr val="FF0000"/>
                </a:solidFill>
              </a:rPr>
              <a:t>。</a:t>
            </a:r>
            <a:endParaRPr lang="en-US" altLang="zh-CN" dirty="0">
              <a:solidFill>
                <a:srgbClr val="FF0000"/>
              </a:solidFill>
            </a:endParaRPr>
          </a:p>
          <a:p>
            <a:r>
              <a:rPr lang="en-US" altLang="zh-CN" dirty="0">
                <a:solidFill>
                  <a:srgbClr val="0000CC"/>
                </a:solidFill>
              </a:rPr>
              <a:t>    </a:t>
            </a:r>
            <a:r>
              <a:rPr lang="zh-CN" altLang="en-US" dirty="0">
                <a:solidFill>
                  <a:srgbClr val="0000CC"/>
                </a:solidFill>
              </a:rPr>
              <a:t>因此，它们是最</a:t>
            </a:r>
            <a:r>
              <a:rPr lang="zh-CN" altLang="en-US" dirty="0">
                <a:solidFill>
                  <a:srgbClr val="FF0000"/>
                </a:solidFill>
              </a:rPr>
              <a:t>常用的指令</a:t>
            </a:r>
            <a:r>
              <a:rPr lang="zh-CN" altLang="en-US" dirty="0">
                <a:solidFill>
                  <a:srgbClr val="0000CC"/>
                </a:solidFill>
              </a:rPr>
              <a:t>，执行起来应该</a:t>
            </a:r>
            <a:r>
              <a:rPr lang="zh-CN" altLang="en-US" dirty="0">
                <a:solidFill>
                  <a:srgbClr val="FF0000"/>
                </a:solidFill>
              </a:rPr>
              <a:t>尽量快</a:t>
            </a:r>
            <a:r>
              <a:rPr lang="zh-CN" altLang="en-US" dirty="0">
                <a:solidFill>
                  <a:srgbClr val="0000CC"/>
                </a:solidFill>
              </a:rPr>
              <a:t>。</a:t>
            </a:r>
            <a:br>
              <a:rPr lang="en-US" altLang="zh-CN" dirty="0">
                <a:solidFill>
                  <a:srgbClr val="C00000"/>
                </a:solidFill>
              </a:rPr>
            </a:br>
            <a:endParaRPr lang="zh-CN" altLang="en-US" dirty="0">
              <a:solidFill>
                <a:srgbClr val="C00000"/>
              </a:solidFill>
            </a:endParaRPr>
          </a:p>
        </p:txBody>
      </p:sp>
    </p:spTree>
    <p:extLst>
      <p:ext uri="{BB962C8B-B14F-4D97-AF65-F5344CB8AC3E}">
        <p14:creationId xmlns:p14="http://schemas.microsoft.com/office/powerpoint/2010/main" val="18793174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2.6</a:t>
            </a:r>
            <a:r>
              <a:rPr lang="zh-CN" altLang="en-US" dirty="0"/>
              <a:t>控制流指令</a:t>
            </a:r>
          </a:p>
        </p:txBody>
      </p:sp>
      <p:sp>
        <p:nvSpPr>
          <p:cNvPr id="3" name="内容占位符 2"/>
          <p:cNvSpPr>
            <a:spLocks noGrp="1"/>
          </p:cNvSpPr>
          <p:nvPr>
            <p:ph idx="1"/>
          </p:nvPr>
        </p:nvSpPr>
        <p:spPr>
          <a:xfrm>
            <a:off x="396000" y="819000"/>
            <a:ext cx="8496480" cy="5426472"/>
          </a:xfrm>
        </p:spPr>
        <p:txBody>
          <a:bodyPr/>
          <a:lstStyle/>
          <a:p>
            <a:r>
              <a:rPr lang="zh-CN" altLang="en-US" dirty="0"/>
              <a:t>控制流指令分类</a:t>
            </a:r>
            <a:br>
              <a:rPr lang="en-US" altLang="zh-CN" dirty="0"/>
            </a:br>
            <a:r>
              <a:rPr lang="zh-CN" altLang="en-US" sz="2400" dirty="0">
                <a:solidFill>
                  <a:srgbClr val="C00000"/>
                </a:solidFill>
              </a:rPr>
              <a:t>条件转移</a:t>
            </a:r>
            <a:r>
              <a:rPr lang="zh-CN" altLang="en-US" sz="2400" dirty="0"/>
              <a:t>，</a:t>
            </a:r>
            <a:r>
              <a:rPr lang="zh-CN" altLang="en-US" sz="2400" dirty="0">
                <a:solidFill>
                  <a:srgbClr val="C00000"/>
                </a:solidFill>
              </a:rPr>
              <a:t>跳转</a:t>
            </a:r>
            <a:r>
              <a:rPr lang="zh-CN" altLang="en-US" sz="2400" dirty="0"/>
              <a:t>，</a:t>
            </a:r>
            <a:r>
              <a:rPr lang="zh-CN" altLang="en-US" sz="2400" dirty="0">
                <a:solidFill>
                  <a:srgbClr val="C00000"/>
                </a:solidFill>
              </a:rPr>
              <a:t>过程调用</a:t>
            </a:r>
            <a:r>
              <a:rPr lang="zh-CN" altLang="en-US" sz="2400" dirty="0"/>
              <a:t>，</a:t>
            </a:r>
            <a:r>
              <a:rPr lang="zh-CN" altLang="en-US" sz="2400" dirty="0">
                <a:solidFill>
                  <a:srgbClr val="C00000"/>
                </a:solidFill>
              </a:rPr>
              <a:t>过程返回</a:t>
            </a:r>
            <a:endParaRPr lang="en-US" altLang="zh-CN" sz="2400" dirty="0">
              <a:solidFill>
                <a:srgbClr val="C00000"/>
              </a:solidFill>
            </a:endParaRPr>
          </a:p>
          <a:p>
            <a:r>
              <a:rPr lang="zh-CN" altLang="en-US" dirty="0"/>
              <a:t>控制流指令不同类型出现的相对频率</a:t>
            </a:r>
            <a:r>
              <a:rPr lang="zh-CN" altLang="en-US" sz="2400" dirty="0">
                <a:solidFill>
                  <a:schemeClr val="tx1"/>
                </a:solidFill>
              </a:rPr>
              <a:t>（</a:t>
            </a:r>
            <a:r>
              <a:rPr lang="en-US" altLang="zh-CN" sz="2400" dirty="0"/>
              <a:t> Alpha </a:t>
            </a:r>
            <a:r>
              <a:rPr lang="zh-CN" altLang="en-US" sz="2400" dirty="0"/>
              <a:t>上测试</a:t>
            </a:r>
            <a:r>
              <a:rPr lang="zh-CN" altLang="en-US" sz="2400" dirty="0">
                <a:solidFill>
                  <a:schemeClr val="tx1"/>
                </a:solidFill>
              </a:rPr>
              <a:t>）</a:t>
            </a:r>
            <a:endParaRPr lang="zh-CN" altLang="en-US" sz="2400" dirty="0"/>
          </a:p>
          <a:p>
            <a:pPr marL="0" indent="0">
              <a:buNone/>
            </a:pP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endParaRPr lang="zh-CN" altLang="en-US" sz="2000" dirty="0"/>
          </a:p>
        </p:txBody>
      </p:sp>
      <p:grpSp>
        <p:nvGrpSpPr>
          <p:cNvPr id="4" name="Group 4"/>
          <p:cNvGrpSpPr>
            <a:grpSpLocks/>
          </p:cNvGrpSpPr>
          <p:nvPr/>
        </p:nvGrpSpPr>
        <p:grpSpPr bwMode="auto">
          <a:xfrm>
            <a:off x="1378550" y="2636912"/>
            <a:ext cx="6623050" cy="2755900"/>
            <a:chOff x="866" y="2065"/>
            <a:chExt cx="4172" cy="1736"/>
          </a:xfrm>
        </p:grpSpPr>
        <p:sp>
          <p:nvSpPr>
            <p:cNvPr id="51" name="Rectangle 5"/>
            <p:cNvSpPr>
              <a:spLocks noChangeArrowheads="1"/>
            </p:cNvSpPr>
            <p:nvPr/>
          </p:nvSpPr>
          <p:spPr bwMode="auto">
            <a:xfrm>
              <a:off x="5008" y="2084"/>
              <a:ext cx="30" cy="17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kumimoji="0" lang="zh-CN" altLang="en-US" sz="1800" b="0">
                <a:solidFill>
                  <a:srgbClr val="000000"/>
                </a:solidFill>
                <a:latin typeface="Tahoma" pitchFamily="34" charset="0"/>
                <a:ea typeface="SimSun" pitchFamily="2" charset="-122"/>
              </a:endParaRPr>
            </a:p>
          </p:txBody>
        </p:sp>
        <p:sp>
          <p:nvSpPr>
            <p:cNvPr id="52" name="Rectangle 6"/>
            <p:cNvSpPr>
              <a:spLocks noChangeArrowheads="1"/>
            </p:cNvSpPr>
            <p:nvPr/>
          </p:nvSpPr>
          <p:spPr bwMode="auto">
            <a:xfrm>
              <a:off x="886" y="3772"/>
              <a:ext cx="4152"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kumimoji="0" lang="zh-CN" altLang="en-US" sz="1800" b="0">
                <a:solidFill>
                  <a:srgbClr val="000000"/>
                </a:solidFill>
                <a:latin typeface="Tahoma" pitchFamily="34" charset="0"/>
                <a:ea typeface="SimSun" pitchFamily="2" charset="-122"/>
              </a:endParaRPr>
            </a:p>
          </p:txBody>
        </p:sp>
        <p:sp>
          <p:nvSpPr>
            <p:cNvPr id="53" name="Rectangle 7"/>
            <p:cNvSpPr>
              <a:spLocks noChangeArrowheads="1"/>
            </p:cNvSpPr>
            <p:nvPr/>
          </p:nvSpPr>
          <p:spPr bwMode="auto">
            <a:xfrm>
              <a:off x="866" y="2065"/>
              <a:ext cx="4142" cy="1707"/>
            </a:xfrm>
            <a:prstGeom prst="rect">
              <a:avLst/>
            </a:prstGeom>
            <a:solidFill>
              <a:srgbClr val="FFFFFF"/>
            </a:solidFill>
            <a:ln w="15875">
              <a:solidFill>
                <a:srgbClr val="000000"/>
              </a:solidFill>
              <a:miter lim="800000"/>
              <a:headEnd/>
              <a:tailEnd/>
            </a:ln>
          </p:spPr>
          <p:txBody>
            <a:bodyPr/>
            <a:lstStyle/>
            <a:p>
              <a:pPr algn="ctr" eaLnBrk="1" hangingPunct="1"/>
              <a:endParaRPr kumimoji="0" lang="zh-CN" altLang="en-US" sz="1800" b="0">
                <a:solidFill>
                  <a:srgbClr val="000000"/>
                </a:solidFill>
                <a:latin typeface="Tahoma" pitchFamily="34" charset="0"/>
                <a:ea typeface="SimSun" pitchFamily="2" charset="-122"/>
              </a:endParaRPr>
            </a:p>
          </p:txBody>
        </p:sp>
        <p:sp>
          <p:nvSpPr>
            <p:cNvPr id="54" name="Rectangle 8"/>
            <p:cNvSpPr>
              <a:spLocks noChangeArrowheads="1"/>
            </p:cNvSpPr>
            <p:nvPr/>
          </p:nvSpPr>
          <p:spPr bwMode="auto">
            <a:xfrm>
              <a:off x="1706" y="2142"/>
              <a:ext cx="3072" cy="1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kumimoji="0" lang="zh-CN" altLang="en-US" sz="1800" b="0">
                <a:solidFill>
                  <a:srgbClr val="000000"/>
                </a:solidFill>
                <a:latin typeface="Tahoma" pitchFamily="34" charset="0"/>
                <a:ea typeface="SimSun" pitchFamily="2" charset="-122"/>
              </a:endParaRPr>
            </a:p>
          </p:txBody>
        </p:sp>
        <p:sp>
          <p:nvSpPr>
            <p:cNvPr id="55" name="Rectangle 9"/>
            <p:cNvSpPr>
              <a:spLocks noChangeArrowheads="1"/>
            </p:cNvSpPr>
            <p:nvPr/>
          </p:nvSpPr>
          <p:spPr bwMode="auto">
            <a:xfrm>
              <a:off x="1706" y="2142"/>
              <a:ext cx="3072" cy="1213"/>
            </a:xfrm>
            <a:prstGeom prst="rect">
              <a:avLst/>
            </a:prstGeom>
            <a:noFill/>
            <a:ln w="158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1" hangingPunct="1"/>
              <a:endParaRPr kumimoji="0" lang="zh-CN" altLang="en-US" sz="1800" b="0">
                <a:solidFill>
                  <a:srgbClr val="000000"/>
                </a:solidFill>
                <a:latin typeface="Tahoma" pitchFamily="34" charset="0"/>
                <a:ea typeface="SimSun" pitchFamily="2" charset="-122"/>
              </a:endParaRPr>
            </a:p>
          </p:txBody>
        </p:sp>
        <p:sp>
          <p:nvSpPr>
            <p:cNvPr id="56" name="Rectangle 10"/>
            <p:cNvSpPr>
              <a:spLocks noChangeArrowheads="1"/>
            </p:cNvSpPr>
            <p:nvPr/>
          </p:nvSpPr>
          <p:spPr bwMode="auto">
            <a:xfrm>
              <a:off x="1706" y="3151"/>
              <a:ext cx="2518" cy="113"/>
            </a:xfrm>
            <a:prstGeom prst="rect">
              <a:avLst/>
            </a:prstGeom>
            <a:solidFill>
              <a:srgbClr val="FFFFFF"/>
            </a:solidFill>
            <a:ln w="15875">
              <a:solidFill>
                <a:srgbClr val="000000"/>
              </a:solidFill>
              <a:miter lim="800000"/>
              <a:headEnd/>
              <a:tailEnd/>
            </a:ln>
          </p:spPr>
          <p:txBody>
            <a:bodyPr/>
            <a:lstStyle/>
            <a:p>
              <a:pPr algn="ctr" eaLnBrk="1" hangingPunct="1"/>
              <a:endParaRPr kumimoji="0" lang="zh-CN" altLang="en-US" sz="1800" b="0">
                <a:solidFill>
                  <a:srgbClr val="000000"/>
                </a:solidFill>
                <a:latin typeface="Tahoma" pitchFamily="34" charset="0"/>
                <a:ea typeface="SimSun" pitchFamily="2" charset="-122"/>
              </a:endParaRPr>
            </a:p>
          </p:txBody>
        </p:sp>
        <p:sp>
          <p:nvSpPr>
            <p:cNvPr id="57" name="Rectangle 11"/>
            <p:cNvSpPr>
              <a:spLocks noChangeArrowheads="1"/>
            </p:cNvSpPr>
            <p:nvPr/>
          </p:nvSpPr>
          <p:spPr bwMode="auto">
            <a:xfrm>
              <a:off x="1706" y="2744"/>
              <a:ext cx="358" cy="136"/>
            </a:xfrm>
            <a:prstGeom prst="rect">
              <a:avLst/>
            </a:prstGeom>
            <a:solidFill>
              <a:srgbClr val="FFFFFF"/>
            </a:solidFill>
            <a:ln w="15875">
              <a:solidFill>
                <a:srgbClr val="000000"/>
              </a:solidFill>
              <a:miter lim="800000"/>
              <a:headEnd/>
              <a:tailEnd/>
            </a:ln>
          </p:spPr>
          <p:txBody>
            <a:bodyPr/>
            <a:lstStyle/>
            <a:p>
              <a:pPr algn="ctr" eaLnBrk="1" hangingPunct="1"/>
              <a:endParaRPr kumimoji="0" lang="zh-CN" altLang="en-US" sz="1800" b="0">
                <a:solidFill>
                  <a:srgbClr val="000000"/>
                </a:solidFill>
                <a:latin typeface="Tahoma" pitchFamily="34" charset="0"/>
                <a:ea typeface="SimSun" pitchFamily="2" charset="-122"/>
              </a:endParaRPr>
            </a:p>
          </p:txBody>
        </p:sp>
        <p:sp>
          <p:nvSpPr>
            <p:cNvPr id="58" name="Rectangle 12"/>
            <p:cNvSpPr>
              <a:spLocks noChangeArrowheads="1"/>
            </p:cNvSpPr>
            <p:nvPr/>
          </p:nvSpPr>
          <p:spPr bwMode="auto">
            <a:xfrm>
              <a:off x="1706" y="2346"/>
              <a:ext cx="262" cy="102"/>
            </a:xfrm>
            <a:prstGeom prst="rect">
              <a:avLst/>
            </a:prstGeom>
            <a:solidFill>
              <a:srgbClr val="FFFFFF"/>
            </a:solidFill>
            <a:ln w="15875">
              <a:solidFill>
                <a:srgbClr val="000000"/>
              </a:solidFill>
              <a:miter lim="800000"/>
              <a:headEnd/>
              <a:tailEnd/>
            </a:ln>
          </p:spPr>
          <p:txBody>
            <a:bodyPr/>
            <a:lstStyle/>
            <a:p>
              <a:pPr algn="ctr" eaLnBrk="1" hangingPunct="1"/>
              <a:endParaRPr kumimoji="0" lang="zh-CN" altLang="en-US" sz="1800" b="0">
                <a:solidFill>
                  <a:srgbClr val="000000"/>
                </a:solidFill>
                <a:latin typeface="Tahoma" pitchFamily="34" charset="0"/>
                <a:ea typeface="SimSun" pitchFamily="2" charset="-122"/>
              </a:endParaRPr>
            </a:p>
          </p:txBody>
        </p:sp>
        <p:sp>
          <p:nvSpPr>
            <p:cNvPr id="59" name="Rectangle 13"/>
            <p:cNvSpPr>
              <a:spLocks noChangeArrowheads="1"/>
            </p:cNvSpPr>
            <p:nvPr/>
          </p:nvSpPr>
          <p:spPr bwMode="auto">
            <a:xfrm>
              <a:off x="1706" y="3024"/>
              <a:ext cx="2326" cy="127"/>
            </a:xfrm>
            <a:prstGeom prst="rect">
              <a:avLst/>
            </a:prstGeom>
            <a:solidFill>
              <a:srgbClr val="C0C0C0"/>
            </a:solidFill>
            <a:ln w="15875">
              <a:solidFill>
                <a:srgbClr val="000000"/>
              </a:solidFill>
              <a:miter lim="800000"/>
              <a:headEnd/>
              <a:tailEnd/>
            </a:ln>
          </p:spPr>
          <p:txBody>
            <a:bodyPr/>
            <a:lstStyle/>
            <a:p>
              <a:pPr algn="ctr" eaLnBrk="1" hangingPunct="1"/>
              <a:endParaRPr kumimoji="0" lang="zh-CN" altLang="en-US" sz="1800" b="0">
                <a:solidFill>
                  <a:srgbClr val="000000"/>
                </a:solidFill>
                <a:latin typeface="Tahoma" pitchFamily="34" charset="0"/>
                <a:ea typeface="SimSun" pitchFamily="2" charset="-122"/>
              </a:endParaRPr>
            </a:p>
          </p:txBody>
        </p:sp>
        <p:sp>
          <p:nvSpPr>
            <p:cNvPr id="60" name="Rectangle 14"/>
            <p:cNvSpPr>
              <a:spLocks noChangeArrowheads="1"/>
            </p:cNvSpPr>
            <p:nvPr/>
          </p:nvSpPr>
          <p:spPr bwMode="auto">
            <a:xfrm>
              <a:off x="1706" y="2637"/>
              <a:ext cx="181" cy="107"/>
            </a:xfrm>
            <a:prstGeom prst="rect">
              <a:avLst/>
            </a:prstGeom>
            <a:solidFill>
              <a:srgbClr val="C0C0C0"/>
            </a:solidFill>
            <a:ln w="15875">
              <a:solidFill>
                <a:srgbClr val="000000"/>
              </a:solidFill>
              <a:miter lim="800000"/>
              <a:headEnd/>
              <a:tailEnd/>
            </a:ln>
          </p:spPr>
          <p:txBody>
            <a:bodyPr/>
            <a:lstStyle/>
            <a:p>
              <a:pPr algn="ctr" eaLnBrk="1" hangingPunct="1"/>
              <a:endParaRPr kumimoji="0" lang="zh-CN" altLang="en-US" sz="1800" b="0">
                <a:solidFill>
                  <a:srgbClr val="000000"/>
                </a:solidFill>
                <a:latin typeface="Tahoma" pitchFamily="34" charset="0"/>
                <a:ea typeface="SimSun" pitchFamily="2" charset="-122"/>
              </a:endParaRPr>
            </a:p>
          </p:txBody>
        </p:sp>
        <p:sp>
          <p:nvSpPr>
            <p:cNvPr id="61" name="Rectangle 15"/>
            <p:cNvSpPr>
              <a:spLocks noChangeArrowheads="1"/>
            </p:cNvSpPr>
            <p:nvPr/>
          </p:nvSpPr>
          <p:spPr bwMode="auto">
            <a:xfrm>
              <a:off x="1706" y="2229"/>
              <a:ext cx="550" cy="123"/>
            </a:xfrm>
            <a:prstGeom prst="rect">
              <a:avLst/>
            </a:prstGeom>
            <a:solidFill>
              <a:srgbClr val="C0C0C0"/>
            </a:solidFill>
            <a:ln w="15875">
              <a:solidFill>
                <a:srgbClr val="000000"/>
              </a:solidFill>
              <a:miter lim="800000"/>
              <a:headEnd/>
              <a:tailEnd/>
            </a:ln>
          </p:spPr>
          <p:txBody>
            <a:bodyPr/>
            <a:lstStyle/>
            <a:p>
              <a:pPr algn="ctr" eaLnBrk="1" hangingPunct="1"/>
              <a:endParaRPr kumimoji="0" lang="zh-CN" altLang="en-US" sz="1800" b="0">
                <a:solidFill>
                  <a:srgbClr val="000000"/>
                </a:solidFill>
                <a:latin typeface="Tahoma" pitchFamily="34" charset="0"/>
                <a:ea typeface="SimSun" pitchFamily="2" charset="-122"/>
              </a:endParaRPr>
            </a:p>
          </p:txBody>
        </p:sp>
        <p:sp>
          <p:nvSpPr>
            <p:cNvPr id="62" name="Line 16"/>
            <p:cNvSpPr>
              <a:spLocks noChangeShapeType="1"/>
            </p:cNvSpPr>
            <p:nvPr/>
          </p:nvSpPr>
          <p:spPr bwMode="auto">
            <a:xfrm>
              <a:off x="1706" y="3355"/>
              <a:ext cx="307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itchFamily="34" charset="0"/>
                <a:ea typeface="SimSun" pitchFamily="2" charset="-122"/>
              </a:endParaRPr>
            </a:p>
          </p:txBody>
        </p:sp>
        <p:sp>
          <p:nvSpPr>
            <p:cNvPr id="63" name="Line 17"/>
            <p:cNvSpPr>
              <a:spLocks noChangeShapeType="1"/>
            </p:cNvSpPr>
            <p:nvPr/>
          </p:nvSpPr>
          <p:spPr bwMode="auto">
            <a:xfrm flipV="1">
              <a:off x="1706" y="3316"/>
              <a:ext cx="1" cy="3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itchFamily="34" charset="0"/>
                <a:ea typeface="SimSun" pitchFamily="2" charset="-122"/>
              </a:endParaRPr>
            </a:p>
          </p:txBody>
        </p:sp>
        <p:sp>
          <p:nvSpPr>
            <p:cNvPr id="64" name="Line 18"/>
            <p:cNvSpPr>
              <a:spLocks noChangeShapeType="1"/>
            </p:cNvSpPr>
            <p:nvPr/>
          </p:nvSpPr>
          <p:spPr bwMode="auto">
            <a:xfrm flipV="1">
              <a:off x="2317" y="3316"/>
              <a:ext cx="1" cy="3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itchFamily="34" charset="0"/>
                <a:ea typeface="SimSun" pitchFamily="2" charset="-122"/>
              </a:endParaRPr>
            </a:p>
          </p:txBody>
        </p:sp>
        <p:sp>
          <p:nvSpPr>
            <p:cNvPr id="65" name="Line 19"/>
            <p:cNvSpPr>
              <a:spLocks noChangeShapeType="1"/>
            </p:cNvSpPr>
            <p:nvPr/>
          </p:nvSpPr>
          <p:spPr bwMode="auto">
            <a:xfrm flipV="1">
              <a:off x="2937" y="3316"/>
              <a:ext cx="1" cy="3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itchFamily="34" charset="0"/>
                <a:ea typeface="SimSun" pitchFamily="2" charset="-122"/>
              </a:endParaRPr>
            </a:p>
          </p:txBody>
        </p:sp>
        <p:sp>
          <p:nvSpPr>
            <p:cNvPr id="66" name="Line 20"/>
            <p:cNvSpPr>
              <a:spLocks noChangeShapeType="1"/>
            </p:cNvSpPr>
            <p:nvPr/>
          </p:nvSpPr>
          <p:spPr bwMode="auto">
            <a:xfrm flipV="1">
              <a:off x="3547" y="3316"/>
              <a:ext cx="1" cy="3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itchFamily="34" charset="0"/>
                <a:ea typeface="SimSun" pitchFamily="2" charset="-122"/>
              </a:endParaRPr>
            </a:p>
          </p:txBody>
        </p:sp>
        <p:sp>
          <p:nvSpPr>
            <p:cNvPr id="67" name="Line 21"/>
            <p:cNvSpPr>
              <a:spLocks noChangeShapeType="1"/>
            </p:cNvSpPr>
            <p:nvPr/>
          </p:nvSpPr>
          <p:spPr bwMode="auto">
            <a:xfrm flipV="1">
              <a:off x="4168" y="3316"/>
              <a:ext cx="1" cy="3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itchFamily="34" charset="0"/>
                <a:ea typeface="SimSun" pitchFamily="2" charset="-122"/>
              </a:endParaRPr>
            </a:p>
          </p:txBody>
        </p:sp>
        <p:sp>
          <p:nvSpPr>
            <p:cNvPr id="68" name="Line 22"/>
            <p:cNvSpPr>
              <a:spLocks noChangeShapeType="1"/>
            </p:cNvSpPr>
            <p:nvPr/>
          </p:nvSpPr>
          <p:spPr bwMode="auto">
            <a:xfrm flipV="1">
              <a:off x="4778" y="3316"/>
              <a:ext cx="1" cy="3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itchFamily="34" charset="0"/>
                <a:ea typeface="SimSun" pitchFamily="2" charset="-122"/>
              </a:endParaRPr>
            </a:p>
          </p:txBody>
        </p:sp>
        <p:sp>
          <p:nvSpPr>
            <p:cNvPr id="69" name="Line 23"/>
            <p:cNvSpPr>
              <a:spLocks noChangeShapeType="1"/>
            </p:cNvSpPr>
            <p:nvPr/>
          </p:nvSpPr>
          <p:spPr bwMode="auto">
            <a:xfrm>
              <a:off x="1706" y="2142"/>
              <a:ext cx="1" cy="1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itchFamily="34" charset="0"/>
                <a:ea typeface="SimSun" pitchFamily="2" charset="-122"/>
              </a:endParaRPr>
            </a:p>
          </p:txBody>
        </p:sp>
        <p:sp>
          <p:nvSpPr>
            <p:cNvPr id="70" name="Line 24"/>
            <p:cNvSpPr>
              <a:spLocks noChangeShapeType="1"/>
            </p:cNvSpPr>
            <p:nvPr/>
          </p:nvSpPr>
          <p:spPr bwMode="auto">
            <a:xfrm>
              <a:off x="1706" y="3355"/>
              <a:ext cx="4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itchFamily="34" charset="0"/>
                <a:ea typeface="SimSun" pitchFamily="2" charset="-122"/>
              </a:endParaRPr>
            </a:p>
          </p:txBody>
        </p:sp>
        <p:sp>
          <p:nvSpPr>
            <p:cNvPr id="71" name="Line 25"/>
            <p:cNvSpPr>
              <a:spLocks noChangeShapeType="1"/>
            </p:cNvSpPr>
            <p:nvPr/>
          </p:nvSpPr>
          <p:spPr bwMode="auto">
            <a:xfrm>
              <a:off x="1706" y="2947"/>
              <a:ext cx="4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itchFamily="34" charset="0"/>
                <a:ea typeface="SimSun" pitchFamily="2" charset="-122"/>
              </a:endParaRPr>
            </a:p>
          </p:txBody>
        </p:sp>
        <p:sp>
          <p:nvSpPr>
            <p:cNvPr id="72" name="Line 26"/>
            <p:cNvSpPr>
              <a:spLocks noChangeShapeType="1"/>
            </p:cNvSpPr>
            <p:nvPr/>
          </p:nvSpPr>
          <p:spPr bwMode="auto">
            <a:xfrm>
              <a:off x="1706" y="2550"/>
              <a:ext cx="4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itchFamily="34" charset="0"/>
                <a:ea typeface="SimSun" pitchFamily="2" charset="-122"/>
              </a:endParaRPr>
            </a:p>
          </p:txBody>
        </p:sp>
        <p:sp>
          <p:nvSpPr>
            <p:cNvPr id="73" name="Line 27"/>
            <p:cNvSpPr>
              <a:spLocks noChangeShapeType="1"/>
            </p:cNvSpPr>
            <p:nvPr/>
          </p:nvSpPr>
          <p:spPr bwMode="auto">
            <a:xfrm>
              <a:off x="1706" y="2142"/>
              <a:ext cx="4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itchFamily="34" charset="0"/>
                <a:ea typeface="SimSun" pitchFamily="2" charset="-122"/>
              </a:endParaRPr>
            </a:p>
          </p:txBody>
        </p:sp>
        <p:sp>
          <p:nvSpPr>
            <p:cNvPr id="74" name="Rectangle 28"/>
            <p:cNvSpPr>
              <a:spLocks noChangeArrowheads="1"/>
            </p:cNvSpPr>
            <p:nvPr/>
          </p:nvSpPr>
          <p:spPr bwMode="auto">
            <a:xfrm>
              <a:off x="4292" y="3120"/>
              <a:ext cx="2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ea typeface="SimSun" pitchFamily="2" charset="-122"/>
                </a:rPr>
                <a:t>82%</a:t>
              </a:r>
              <a:endParaRPr lang="en-US" altLang="zh-CN" sz="2000" b="0">
                <a:solidFill>
                  <a:srgbClr val="99FF99"/>
                </a:solidFill>
                <a:ea typeface="SimSun" pitchFamily="2" charset="-122"/>
              </a:endParaRPr>
            </a:p>
          </p:txBody>
        </p:sp>
        <p:sp>
          <p:nvSpPr>
            <p:cNvPr id="75" name="Rectangle 29"/>
            <p:cNvSpPr>
              <a:spLocks noChangeArrowheads="1"/>
            </p:cNvSpPr>
            <p:nvPr/>
          </p:nvSpPr>
          <p:spPr bwMode="auto">
            <a:xfrm>
              <a:off x="2112" y="2736"/>
              <a:ext cx="2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ea typeface="SimSun" pitchFamily="2" charset="-122"/>
                </a:rPr>
                <a:t>10%</a:t>
              </a:r>
              <a:endParaRPr lang="en-US" altLang="zh-CN" sz="2000" b="0">
                <a:solidFill>
                  <a:srgbClr val="99FF99"/>
                </a:solidFill>
                <a:ea typeface="SimSun" pitchFamily="2" charset="-122"/>
              </a:endParaRPr>
            </a:p>
          </p:txBody>
        </p:sp>
        <p:sp>
          <p:nvSpPr>
            <p:cNvPr id="76" name="Rectangle 30"/>
            <p:cNvSpPr>
              <a:spLocks noChangeArrowheads="1"/>
            </p:cNvSpPr>
            <p:nvPr/>
          </p:nvSpPr>
          <p:spPr bwMode="auto">
            <a:xfrm>
              <a:off x="2048" y="2352"/>
              <a:ext cx="1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ea typeface="SimSun" pitchFamily="2" charset="-122"/>
                </a:rPr>
                <a:t>8%</a:t>
              </a:r>
              <a:endParaRPr lang="en-US" altLang="zh-CN" sz="2000" b="0">
                <a:solidFill>
                  <a:srgbClr val="99FF99"/>
                </a:solidFill>
                <a:ea typeface="SimSun" pitchFamily="2" charset="-122"/>
              </a:endParaRPr>
            </a:p>
          </p:txBody>
        </p:sp>
        <p:sp>
          <p:nvSpPr>
            <p:cNvPr id="77" name="Rectangle 31"/>
            <p:cNvSpPr>
              <a:spLocks noChangeArrowheads="1"/>
            </p:cNvSpPr>
            <p:nvPr/>
          </p:nvSpPr>
          <p:spPr bwMode="auto">
            <a:xfrm>
              <a:off x="4100" y="3006"/>
              <a:ext cx="2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ea typeface="SimSun" pitchFamily="2" charset="-122"/>
                </a:rPr>
                <a:t>75%</a:t>
              </a:r>
              <a:endParaRPr lang="en-US" altLang="zh-CN" sz="2000" b="0">
                <a:solidFill>
                  <a:srgbClr val="99FF99"/>
                </a:solidFill>
                <a:ea typeface="SimSun" pitchFamily="2" charset="-122"/>
              </a:endParaRPr>
            </a:p>
          </p:txBody>
        </p:sp>
        <p:sp>
          <p:nvSpPr>
            <p:cNvPr id="78" name="Rectangle 32"/>
            <p:cNvSpPr>
              <a:spLocks noChangeArrowheads="1"/>
            </p:cNvSpPr>
            <p:nvPr/>
          </p:nvSpPr>
          <p:spPr bwMode="auto">
            <a:xfrm>
              <a:off x="1927" y="2608"/>
              <a:ext cx="1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ea typeface="SimSun" pitchFamily="2" charset="-122"/>
                </a:rPr>
                <a:t>6%</a:t>
              </a:r>
              <a:endParaRPr lang="en-US" altLang="zh-CN" sz="2000" b="0">
                <a:solidFill>
                  <a:srgbClr val="99FF99"/>
                </a:solidFill>
                <a:ea typeface="SimSun" pitchFamily="2" charset="-122"/>
              </a:endParaRPr>
            </a:p>
          </p:txBody>
        </p:sp>
        <p:sp>
          <p:nvSpPr>
            <p:cNvPr id="79" name="Rectangle 33"/>
            <p:cNvSpPr>
              <a:spLocks noChangeArrowheads="1"/>
            </p:cNvSpPr>
            <p:nvPr/>
          </p:nvSpPr>
          <p:spPr bwMode="auto">
            <a:xfrm>
              <a:off x="2324" y="2210"/>
              <a:ext cx="2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ea typeface="SimSun" pitchFamily="2" charset="-122"/>
                </a:rPr>
                <a:t>19%</a:t>
              </a:r>
              <a:endParaRPr lang="en-US" altLang="zh-CN" sz="2000" b="0">
                <a:solidFill>
                  <a:srgbClr val="99FF99"/>
                </a:solidFill>
                <a:ea typeface="SimSun" pitchFamily="2" charset="-122"/>
              </a:endParaRPr>
            </a:p>
          </p:txBody>
        </p:sp>
        <p:sp>
          <p:nvSpPr>
            <p:cNvPr id="80" name="Rectangle 34"/>
            <p:cNvSpPr>
              <a:spLocks noChangeArrowheads="1"/>
            </p:cNvSpPr>
            <p:nvPr/>
          </p:nvSpPr>
          <p:spPr bwMode="auto">
            <a:xfrm>
              <a:off x="1606" y="3481"/>
              <a:ext cx="1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0">
                  <a:solidFill>
                    <a:srgbClr val="000000"/>
                  </a:solidFill>
                  <a:ea typeface="SimSun" pitchFamily="2" charset="-122"/>
                </a:rPr>
                <a:t>0%</a:t>
              </a:r>
              <a:endParaRPr lang="en-US" altLang="zh-CN" sz="2000" b="0">
                <a:solidFill>
                  <a:srgbClr val="99FF99"/>
                </a:solidFill>
                <a:ea typeface="SimSun" pitchFamily="2" charset="-122"/>
              </a:endParaRPr>
            </a:p>
          </p:txBody>
        </p:sp>
        <p:sp>
          <p:nvSpPr>
            <p:cNvPr id="81" name="Rectangle 35"/>
            <p:cNvSpPr>
              <a:spLocks noChangeArrowheads="1"/>
            </p:cNvSpPr>
            <p:nvPr/>
          </p:nvSpPr>
          <p:spPr bwMode="auto">
            <a:xfrm>
              <a:off x="2187" y="3481"/>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0" dirty="0">
                  <a:solidFill>
                    <a:srgbClr val="000000"/>
                  </a:solidFill>
                  <a:ea typeface="SimSun" pitchFamily="2" charset="-122"/>
                </a:rPr>
                <a:t>20%</a:t>
              </a:r>
              <a:endParaRPr lang="en-US" altLang="zh-CN" sz="2000" b="0" dirty="0">
                <a:solidFill>
                  <a:srgbClr val="99FF99"/>
                </a:solidFill>
                <a:ea typeface="SimSun" pitchFamily="2" charset="-122"/>
              </a:endParaRPr>
            </a:p>
          </p:txBody>
        </p:sp>
        <p:sp>
          <p:nvSpPr>
            <p:cNvPr id="82" name="Rectangle 36"/>
            <p:cNvSpPr>
              <a:spLocks noChangeArrowheads="1"/>
            </p:cNvSpPr>
            <p:nvPr/>
          </p:nvSpPr>
          <p:spPr bwMode="auto">
            <a:xfrm>
              <a:off x="2807" y="3481"/>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0">
                  <a:solidFill>
                    <a:srgbClr val="000000"/>
                  </a:solidFill>
                  <a:ea typeface="SimSun" pitchFamily="2" charset="-122"/>
                </a:rPr>
                <a:t>40%</a:t>
              </a:r>
              <a:endParaRPr lang="en-US" altLang="zh-CN" sz="2000" b="0">
                <a:solidFill>
                  <a:srgbClr val="99FF99"/>
                </a:solidFill>
                <a:ea typeface="SimSun" pitchFamily="2" charset="-122"/>
              </a:endParaRPr>
            </a:p>
          </p:txBody>
        </p:sp>
        <p:sp>
          <p:nvSpPr>
            <p:cNvPr id="83" name="Rectangle 37"/>
            <p:cNvSpPr>
              <a:spLocks noChangeArrowheads="1"/>
            </p:cNvSpPr>
            <p:nvPr/>
          </p:nvSpPr>
          <p:spPr bwMode="auto">
            <a:xfrm>
              <a:off x="3417" y="3481"/>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0">
                  <a:solidFill>
                    <a:srgbClr val="000000"/>
                  </a:solidFill>
                  <a:ea typeface="SimSun" pitchFamily="2" charset="-122"/>
                </a:rPr>
                <a:t>60%</a:t>
              </a:r>
              <a:endParaRPr lang="en-US" altLang="zh-CN" sz="2000" b="0">
                <a:solidFill>
                  <a:srgbClr val="99FF99"/>
                </a:solidFill>
                <a:ea typeface="SimSun" pitchFamily="2" charset="-122"/>
              </a:endParaRPr>
            </a:p>
          </p:txBody>
        </p:sp>
        <p:sp>
          <p:nvSpPr>
            <p:cNvPr id="84" name="Rectangle 38"/>
            <p:cNvSpPr>
              <a:spLocks noChangeArrowheads="1"/>
            </p:cNvSpPr>
            <p:nvPr/>
          </p:nvSpPr>
          <p:spPr bwMode="auto">
            <a:xfrm>
              <a:off x="4038" y="3481"/>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0">
                  <a:solidFill>
                    <a:srgbClr val="000000"/>
                  </a:solidFill>
                  <a:ea typeface="SimSun" pitchFamily="2" charset="-122"/>
                </a:rPr>
                <a:t>80%</a:t>
              </a:r>
              <a:endParaRPr lang="en-US" altLang="zh-CN" sz="2000" b="0">
                <a:solidFill>
                  <a:srgbClr val="99FF99"/>
                </a:solidFill>
                <a:ea typeface="SimSun" pitchFamily="2" charset="-122"/>
              </a:endParaRPr>
            </a:p>
          </p:txBody>
        </p:sp>
        <p:sp>
          <p:nvSpPr>
            <p:cNvPr id="85" name="Rectangle 39"/>
            <p:cNvSpPr>
              <a:spLocks noChangeArrowheads="1"/>
            </p:cNvSpPr>
            <p:nvPr/>
          </p:nvSpPr>
          <p:spPr bwMode="auto">
            <a:xfrm>
              <a:off x="4608" y="3481"/>
              <a:ext cx="3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0">
                  <a:solidFill>
                    <a:srgbClr val="000000"/>
                  </a:solidFill>
                  <a:ea typeface="SimSun" pitchFamily="2" charset="-122"/>
                </a:rPr>
                <a:t>100%</a:t>
              </a:r>
              <a:endParaRPr lang="en-US" altLang="zh-CN" sz="2000" b="0">
                <a:solidFill>
                  <a:srgbClr val="99FF99"/>
                </a:solidFill>
                <a:ea typeface="SimSun" pitchFamily="2" charset="-122"/>
              </a:endParaRPr>
            </a:p>
          </p:txBody>
        </p:sp>
        <p:sp>
          <p:nvSpPr>
            <p:cNvPr id="86" name="Rectangle 40"/>
            <p:cNvSpPr>
              <a:spLocks noChangeArrowheads="1"/>
            </p:cNvSpPr>
            <p:nvPr/>
          </p:nvSpPr>
          <p:spPr bwMode="auto">
            <a:xfrm>
              <a:off x="1031" y="3017"/>
              <a:ext cx="58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800" b="0" dirty="0">
                  <a:solidFill>
                    <a:srgbClr val="000000"/>
                  </a:solidFill>
                  <a:ea typeface="SimSun" pitchFamily="2" charset="-122"/>
                </a:rPr>
                <a:t>条件转移</a:t>
              </a:r>
              <a:endParaRPr lang="en-US" altLang="zh-CN" sz="1800" b="0" dirty="0">
                <a:solidFill>
                  <a:srgbClr val="000000"/>
                </a:solidFill>
                <a:ea typeface="SimSun" pitchFamily="2" charset="-122"/>
              </a:endParaRPr>
            </a:p>
          </p:txBody>
        </p:sp>
        <p:sp>
          <p:nvSpPr>
            <p:cNvPr id="87" name="Rectangle 41"/>
            <p:cNvSpPr>
              <a:spLocks noChangeArrowheads="1"/>
            </p:cNvSpPr>
            <p:nvPr/>
          </p:nvSpPr>
          <p:spPr bwMode="auto">
            <a:xfrm>
              <a:off x="1318" y="2667"/>
              <a:ext cx="29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b="0" dirty="0">
                  <a:solidFill>
                    <a:srgbClr val="000000"/>
                  </a:solidFill>
                  <a:ea typeface="SimSun" pitchFamily="2" charset="-122"/>
                </a:rPr>
                <a:t>跳转</a:t>
              </a:r>
              <a:endParaRPr lang="en-US" altLang="zh-CN" sz="1800" b="0" dirty="0">
                <a:solidFill>
                  <a:srgbClr val="000000"/>
                </a:solidFill>
                <a:ea typeface="SimSun" pitchFamily="2" charset="-122"/>
              </a:endParaRPr>
            </a:p>
          </p:txBody>
        </p:sp>
        <p:sp>
          <p:nvSpPr>
            <p:cNvPr id="88" name="Rectangle 42"/>
            <p:cNvSpPr>
              <a:spLocks noChangeArrowheads="1"/>
            </p:cNvSpPr>
            <p:nvPr/>
          </p:nvSpPr>
          <p:spPr bwMode="auto">
            <a:xfrm>
              <a:off x="1003" y="2280"/>
              <a:ext cx="62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b="0" dirty="0">
                  <a:solidFill>
                    <a:srgbClr val="000000"/>
                  </a:solidFill>
                  <a:ea typeface="SimSun" pitchFamily="2" charset="-122"/>
                </a:rPr>
                <a:t>调用</a:t>
              </a:r>
              <a:r>
                <a:rPr lang="en-US" altLang="zh-CN" sz="1800" b="0" dirty="0">
                  <a:solidFill>
                    <a:srgbClr val="000000"/>
                  </a:solidFill>
                  <a:ea typeface="SimSun" pitchFamily="2" charset="-122"/>
                </a:rPr>
                <a:t>/</a:t>
              </a:r>
              <a:r>
                <a:rPr lang="zh-CN" altLang="en-US" sz="1800" b="0" dirty="0">
                  <a:solidFill>
                    <a:srgbClr val="000000"/>
                  </a:solidFill>
                  <a:ea typeface="SimSun" pitchFamily="2" charset="-122"/>
                </a:rPr>
                <a:t>返回</a:t>
              </a:r>
              <a:endParaRPr lang="en-US" altLang="zh-CN" sz="2000" b="0" dirty="0">
                <a:solidFill>
                  <a:srgbClr val="99FF99"/>
                </a:solidFill>
                <a:ea typeface="SimSun" pitchFamily="2" charset="-122"/>
              </a:endParaRPr>
            </a:p>
          </p:txBody>
        </p:sp>
        <p:sp>
          <p:nvSpPr>
            <p:cNvPr id="89" name="Rectangle 43"/>
            <p:cNvSpPr>
              <a:spLocks noChangeArrowheads="1"/>
            </p:cNvSpPr>
            <p:nvPr/>
          </p:nvSpPr>
          <p:spPr bwMode="auto">
            <a:xfrm>
              <a:off x="2817" y="2152"/>
              <a:ext cx="1851" cy="6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kumimoji="0" lang="zh-CN" altLang="en-US" sz="1800" b="0">
                <a:solidFill>
                  <a:srgbClr val="000000"/>
                </a:solidFill>
                <a:latin typeface="Tahoma" pitchFamily="34" charset="0"/>
                <a:ea typeface="SimSun" pitchFamily="2" charset="-122"/>
              </a:endParaRPr>
            </a:p>
          </p:txBody>
        </p:sp>
        <p:sp>
          <p:nvSpPr>
            <p:cNvPr id="90" name="Rectangle 44"/>
            <p:cNvSpPr>
              <a:spLocks noChangeArrowheads="1"/>
            </p:cNvSpPr>
            <p:nvPr/>
          </p:nvSpPr>
          <p:spPr bwMode="auto">
            <a:xfrm>
              <a:off x="3037" y="2278"/>
              <a:ext cx="80" cy="78"/>
            </a:xfrm>
            <a:prstGeom prst="rect">
              <a:avLst/>
            </a:prstGeom>
            <a:solidFill>
              <a:srgbClr val="C0C0C0"/>
            </a:solidFill>
            <a:ln w="15875">
              <a:solidFill>
                <a:srgbClr val="000000"/>
              </a:solidFill>
              <a:miter lim="800000"/>
              <a:headEnd/>
              <a:tailEnd/>
            </a:ln>
          </p:spPr>
          <p:txBody>
            <a:bodyPr/>
            <a:lstStyle/>
            <a:p>
              <a:pPr algn="ctr" eaLnBrk="1" hangingPunct="1"/>
              <a:endParaRPr kumimoji="0" lang="zh-CN" altLang="en-US" sz="1800" b="0">
                <a:solidFill>
                  <a:srgbClr val="000000"/>
                </a:solidFill>
                <a:latin typeface="Tahoma" pitchFamily="34" charset="0"/>
                <a:ea typeface="SimSun" pitchFamily="2" charset="-122"/>
              </a:endParaRPr>
            </a:p>
          </p:txBody>
        </p:sp>
        <p:sp>
          <p:nvSpPr>
            <p:cNvPr id="91" name="Rectangle 45"/>
            <p:cNvSpPr>
              <a:spLocks noChangeArrowheads="1"/>
            </p:cNvSpPr>
            <p:nvPr/>
          </p:nvSpPr>
          <p:spPr bwMode="auto">
            <a:xfrm>
              <a:off x="3167" y="2239"/>
              <a:ext cx="80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0" dirty="0">
                  <a:solidFill>
                    <a:schemeClr val="tx1"/>
                  </a:solidFill>
                  <a:ea typeface="SimSun" pitchFamily="2" charset="-122"/>
                </a:rPr>
                <a:t>定点平均值</a:t>
              </a:r>
              <a:endParaRPr lang="en-US" altLang="zh-CN" sz="2000" b="0" dirty="0">
                <a:solidFill>
                  <a:schemeClr val="tx1"/>
                </a:solidFill>
                <a:ea typeface="SimSun" pitchFamily="2" charset="-122"/>
              </a:endParaRPr>
            </a:p>
          </p:txBody>
        </p:sp>
        <p:sp>
          <p:nvSpPr>
            <p:cNvPr id="92" name="Rectangle 46"/>
            <p:cNvSpPr>
              <a:spLocks noChangeArrowheads="1"/>
            </p:cNvSpPr>
            <p:nvPr/>
          </p:nvSpPr>
          <p:spPr bwMode="auto">
            <a:xfrm>
              <a:off x="3037" y="2588"/>
              <a:ext cx="80" cy="78"/>
            </a:xfrm>
            <a:prstGeom prst="rect">
              <a:avLst/>
            </a:prstGeom>
            <a:solidFill>
              <a:srgbClr val="FFFFFF"/>
            </a:solidFill>
            <a:ln w="15875">
              <a:solidFill>
                <a:srgbClr val="000000"/>
              </a:solidFill>
              <a:miter lim="800000"/>
              <a:headEnd/>
              <a:tailEnd/>
            </a:ln>
          </p:spPr>
          <p:txBody>
            <a:bodyPr/>
            <a:lstStyle/>
            <a:p>
              <a:pPr algn="ctr" eaLnBrk="1" hangingPunct="1"/>
              <a:endParaRPr kumimoji="0" lang="zh-CN" altLang="en-US" sz="1800" b="0">
                <a:solidFill>
                  <a:srgbClr val="000000"/>
                </a:solidFill>
                <a:latin typeface="Tahoma" pitchFamily="34" charset="0"/>
                <a:ea typeface="SimSun" pitchFamily="2" charset="-122"/>
              </a:endParaRPr>
            </a:p>
          </p:txBody>
        </p:sp>
        <p:sp>
          <p:nvSpPr>
            <p:cNvPr id="93" name="Rectangle 47"/>
            <p:cNvSpPr>
              <a:spLocks noChangeArrowheads="1"/>
            </p:cNvSpPr>
            <p:nvPr/>
          </p:nvSpPr>
          <p:spPr bwMode="auto">
            <a:xfrm>
              <a:off x="3167" y="2550"/>
              <a:ext cx="80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0" dirty="0">
                  <a:solidFill>
                    <a:schemeClr val="tx1"/>
                  </a:solidFill>
                  <a:ea typeface="SimSun" pitchFamily="2" charset="-122"/>
                </a:rPr>
                <a:t>浮点平均值</a:t>
              </a:r>
              <a:endParaRPr lang="en-US" altLang="zh-CN" sz="2000" b="0" dirty="0">
                <a:solidFill>
                  <a:schemeClr val="tx1"/>
                </a:solidFill>
                <a:ea typeface="SimSun" pitchFamily="2" charset="-122"/>
              </a:endParaRPr>
            </a:p>
          </p:txBody>
        </p:sp>
      </p:grpSp>
      <p:sp>
        <p:nvSpPr>
          <p:cNvPr id="48" name="灯片编号占位符 47"/>
          <p:cNvSpPr>
            <a:spLocks noGrp="1"/>
          </p:cNvSpPr>
          <p:nvPr>
            <p:ph type="sldNum" sz="quarter" idx="10"/>
          </p:nvPr>
        </p:nvSpPr>
        <p:spPr/>
        <p:txBody>
          <a:bodyPr/>
          <a:lstStyle/>
          <a:p>
            <a:pPr>
              <a:defRPr/>
            </a:pPr>
            <a:fld id="{16FB8BBF-24BB-42C6-9019-0A2DE3877C3C}" type="slidenum">
              <a:rPr lang="zh-CN" altLang="en-US" smtClean="0"/>
              <a:pPr>
                <a:defRPr/>
              </a:pPr>
              <a:t>41</a:t>
            </a:fld>
            <a:endParaRPr lang="zh-CN" altLang="en-US" dirty="0"/>
          </a:p>
        </p:txBody>
      </p:sp>
    </p:spTree>
    <p:extLst>
      <p:ext uri="{BB962C8B-B14F-4D97-AF65-F5344CB8AC3E}">
        <p14:creationId xmlns:p14="http://schemas.microsoft.com/office/powerpoint/2010/main" val="2756528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42</a:t>
            </a:fld>
            <a:endParaRPr lang="zh-CN" altLang="en-US" dirty="0"/>
          </a:p>
        </p:txBody>
      </p:sp>
      <p:sp>
        <p:nvSpPr>
          <p:cNvPr id="5" name="内容占位符 2"/>
          <p:cNvSpPr>
            <a:spLocks noGrp="1"/>
          </p:cNvSpPr>
          <p:nvPr>
            <p:ph idx="1"/>
          </p:nvPr>
        </p:nvSpPr>
        <p:spPr>
          <a:xfrm>
            <a:off x="396000" y="819000"/>
            <a:ext cx="8229600" cy="521768"/>
          </a:xfrm>
        </p:spPr>
        <p:txBody>
          <a:bodyPr/>
          <a:lstStyle/>
          <a:p>
            <a:pPr marL="0" indent="0">
              <a:buNone/>
            </a:pPr>
            <a:r>
              <a:rPr lang="zh-CN" altLang="en-US" dirty="0">
                <a:solidFill>
                  <a:schemeClr val="tx1"/>
                </a:solidFill>
              </a:rPr>
              <a:t>例如：</a:t>
            </a:r>
            <a:r>
              <a:rPr lang="en-US" altLang="zh-CN" dirty="0">
                <a:solidFill>
                  <a:schemeClr val="tx1"/>
                </a:solidFill>
              </a:rPr>
              <a:t>MIPS</a:t>
            </a:r>
            <a:r>
              <a:rPr lang="zh-CN" altLang="en-US" dirty="0">
                <a:solidFill>
                  <a:schemeClr val="tx1"/>
                </a:solidFill>
              </a:rPr>
              <a:t>控制流指令</a:t>
            </a:r>
            <a:br>
              <a:rPr lang="en-US" altLang="zh-CN" dirty="0"/>
            </a:br>
            <a:endParaRPr lang="en-US" altLang="zh-CN" sz="2400" dirty="0"/>
          </a:p>
        </p:txBody>
      </p:sp>
      <p:graphicFrame>
        <p:nvGraphicFramePr>
          <p:cNvPr id="6" name="表格 5"/>
          <p:cNvGraphicFramePr>
            <a:graphicFrameLocks noGrp="1"/>
          </p:cNvGraphicFramePr>
          <p:nvPr>
            <p:extLst>
              <p:ext uri="{D42A27DB-BD31-4B8C-83A1-F6EECF244321}">
                <p14:modId xmlns:p14="http://schemas.microsoft.com/office/powerpoint/2010/main" val="138948768"/>
              </p:ext>
            </p:extLst>
          </p:nvPr>
        </p:nvGraphicFramePr>
        <p:xfrm>
          <a:off x="179512" y="1484784"/>
          <a:ext cx="8532439" cy="3807590"/>
        </p:xfrm>
        <a:graphic>
          <a:graphicData uri="http://schemas.openxmlformats.org/drawingml/2006/table">
            <a:tbl>
              <a:tblPr firstRow="1" bandRow="1">
                <a:tableStyleId>{5C22544A-7EE6-4342-B048-85BDC9FD1C3A}</a:tableStyleId>
              </a:tblPr>
              <a:tblGrid>
                <a:gridCol w="2388804">
                  <a:extLst>
                    <a:ext uri="{9D8B030D-6E8A-4147-A177-3AD203B41FA5}">
                      <a16:colId xmlns:a16="http://schemas.microsoft.com/office/drawing/2014/main" val="20000"/>
                    </a:ext>
                  </a:extLst>
                </a:gridCol>
                <a:gridCol w="1857388">
                  <a:extLst>
                    <a:ext uri="{9D8B030D-6E8A-4147-A177-3AD203B41FA5}">
                      <a16:colId xmlns:a16="http://schemas.microsoft.com/office/drawing/2014/main" val="20001"/>
                    </a:ext>
                  </a:extLst>
                </a:gridCol>
                <a:gridCol w="4286247">
                  <a:extLst>
                    <a:ext uri="{9D8B030D-6E8A-4147-A177-3AD203B41FA5}">
                      <a16:colId xmlns:a16="http://schemas.microsoft.com/office/drawing/2014/main" val="20002"/>
                    </a:ext>
                  </a:extLst>
                </a:gridCol>
              </a:tblGrid>
              <a:tr h="414046">
                <a:tc>
                  <a:txBody>
                    <a:bodyPr/>
                    <a:lstStyle/>
                    <a:p>
                      <a:pPr algn="l"/>
                      <a:r>
                        <a:rPr lang="zh-CN" altLang="en-US" sz="1600" dirty="0"/>
                        <a:t>指令举例</a:t>
                      </a:r>
                    </a:p>
                  </a:txBody>
                  <a:tcPr/>
                </a:tc>
                <a:tc>
                  <a:txBody>
                    <a:bodyPr/>
                    <a:lstStyle/>
                    <a:p>
                      <a:pPr algn="l"/>
                      <a:r>
                        <a:rPr lang="zh-CN" altLang="en-US" sz="1600" dirty="0"/>
                        <a:t>指令名称</a:t>
                      </a:r>
                    </a:p>
                  </a:txBody>
                  <a:tcPr/>
                </a:tc>
                <a:tc>
                  <a:txBody>
                    <a:bodyPr/>
                    <a:lstStyle/>
                    <a:p>
                      <a:pPr algn="l"/>
                      <a:r>
                        <a:rPr lang="zh-CN" altLang="en-US" sz="1600" dirty="0"/>
                        <a:t>含义</a:t>
                      </a:r>
                    </a:p>
                  </a:txBody>
                  <a:tcPr/>
                </a:tc>
                <a:extLst>
                  <a:ext uri="{0D108BD9-81ED-4DB2-BD59-A6C34878D82A}">
                    <a16:rowId xmlns:a16="http://schemas.microsoft.com/office/drawing/2014/main" val="10000"/>
                  </a:ext>
                </a:extLst>
              </a:tr>
              <a:tr h="414046">
                <a:tc>
                  <a:txBody>
                    <a:bodyPr/>
                    <a:lstStyle/>
                    <a:p>
                      <a:pPr algn="l"/>
                      <a:r>
                        <a:rPr lang="en-US" altLang="zh-CN" sz="1600" dirty="0">
                          <a:solidFill>
                            <a:schemeClr val="tx1"/>
                          </a:solidFill>
                        </a:rPr>
                        <a:t>J</a:t>
                      </a:r>
                      <a:r>
                        <a:rPr lang="en-US" altLang="zh-CN" sz="1600" baseline="0" dirty="0">
                          <a:solidFill>
                            <a:schemeClr val="tx1"/>
                          </a:solidFill>
                        </a:rPr>
                        <a:t>        name</a:t>
                      </a:r>
                      <a:endParaRPr lang="zh-CN" altLang="en-US" sz="1600" dirty="0">
                        <a:solidFill>
                          <a:schemeClr val="tx1"/>
                        </a:solidFill>
                      </a:endParaRPr>
                    </a:p>
                  </a:txBody>
                  <a:tcPr>
                    <a:solidFill>
                      <a:schemeClr val="accent2">
                        <a:lumMod val="20000"/>
                        <a:lumOff val="80000"/>
                      </a:schemeClr>
                    </a:solidFill>
                  </a:tcPr>
                </a:tc>
                <a:tc>
                  <a:txBody>
                    <a:bodyPr/>
                    <a:lstStyle/>
                    <a:p>
                      <a:pPr algn="l"/>
                      <a:r>
                        <a:rPr lang="zh-CN" altLang="en-US" sz="1600" dirty="0">
                          <a:solidFill>
                            <a:schemeClr val="tx1"/>
                          </a:solidFill>
                        </a:rPr>
                        <a:t>跳转</a:t>
                      </a:r>
                    </a:p>
                  </a:txBody>
                  <a:tcPr>
                    <a:solidFill>
                      <a:schemeClr val="accent2">
                        <a:lumMod val="20000"/>
                        <a:lumOff val="80000"/>
                      </a:schemeClr>
                    </a:solidFill>
                  </a:tcPr>
                </a:tc>
                <a:tc>
                  <a:txBody>
                    <a:bodyPr/>
                    <a:lstStyle/>
                    <a:p>
                      <a:pPr algn="l"/>
                      <a:r>
                        <a:rPr lang="en-US" altLang="zh-CN" sz="1600" dirty="0">
                          <a:solidFill>
                            <a:schemeClr val="tx1"/>
                          </a:solidFill>
                        </a:rPr>
                        <a:t>PC</a:t>
                      </a:r>
                      <a:r>
                        <a:rPr lang="en-US" altLang="zh-CN" sz="1600" kern="1200" baseline="-25000" dirty="0">
                          <a:solidFill>
                            <a:schemeClr val="dk1"/>
                          </a:solidFill>
                          <a:effectLst/>
                          <a:latin typeface="+mn-lt"/>
                          <a:ea typeface="+mn-ea"/>
                          <a:cs typeface="+mn-cs"/>
                        </a:rPr>
                        <a:t>0..27</a:t>
                      </a:r>
                      <a:r>
                        <a:rPr lang="en-US" altLang="zh-CN" sz="1600" dirty="0"/>
                        <a:t>←name</a:t>
                      </a:r>
                      <a:endParaRPr lang="zh-CN" altLang="en-US" sz="1600" dirty="0">
                        <a:solidFill>
                          <a:schemeClr val="tx1"/>
                        </a:solidFill>
                      </a:endParaRPr>
                    </a:p>
                  </a:txBody>
                  <a:tcPr>
                    <a:solidFill>
                      <a:schemeClr val="accent2">
                        <a:lumMod val="20000"/>
                        <a:lumOff val="80000"/>
                      </a:schemeClr>
                    </a:solidFill>
                  </a:tcPr>
                </a:tc>
                <a:extLst>
                  <a:ext uri="{0D108BD9-81ED-4DB2-BD59-A6C34878D82A}">
                    <a16:rowId xmlns:a16="http://schemas.microsoft.com/office/drawing/2014/main" val="10001"/>
                  </a:ext>
                </a:extLst>
              </a:tr>
              <a:tr h="414046">
                <a:tc>
                  <a:txBody>
                    <a:bodyPr/>
                    <a:lstStyle/>
                    <a:p>
                      <a:pPr algn="l"/>
                      <a:r>
                        <a:rPr lang="en-US" altLang="zh-CN" sz="1600" dirty="0">
                          <a:solidFill>
                            <a:schemeClr val="tx1"/>
                          </a:solidFill>
                        </a:rPr>
                        <a:t>JAL    name</a:t>
                      </a:r>
                      <a:endParaRPr lang="zh-CN" altLang="en-US" sz="1600" dirty="0">
                        <a:solidFill>
                          <a:schemeClr val="tx1"/>
                        </a:solidFill>
                      </a:endParaRPr>
                    </a:p>
                  </a:txBody>
                  <a:tcPr>
                    <a:solidFill>
                      <a:schemeClr val="accent2">
                        <a:lumMod val="20000"/>
                        <a:lumOff val="80000"/>
                      </a:schemeClr>
                    </a:solidFill>
                  </a:tcPr>
                </a:tc>
                <a:tc>
                  <a:txBody>
                    <a:bodyPr/>
                    <a:lstStyle/>
                    <a:p>
                      <a:pPr algn="l"/>
                      <a:r>
                        <a:rPr lang="zh-CN" altLang="en-US" sz="1600" dirty="0">
                          <a:solidFill>
                            <a:schemeClr val="tx1"/>
                          </a:solidFill>
                        </a:rPr>
                        <a:t>跳转并链接</a:t>
                      </a:r>
                    </a:p>
                  </a:txBody>
                  <a:tcPr>
                    <a:solidFill>
                      <a:schemeClr val="accent2">
                        <a:lumMod val="20000"/>
                        <a:lumOff val="80000"/>
                      </a:schemeClr>
                    </a:solidFill>
                  </a:tcPr>
                </a:tc>
                <a:tc>
                  <a:txBody>
                    <a:bodyPr/>
                    <a:lstStyle/>
                    <a:p>
                      <a:pPr algn="l"/>
                      <a:r>
                        <a:rPr lang="en-US" altLang="zh-CN" sz="1600" dirty="0" err="1"/>
                        <a:t>Regs</a:t>
                      </a:r>
                      <a:r>
                        <a:rPr lang="en-US" altLang="zh-CN" sz="1600" dirty="0"/>
                        <a:t>[R31]←PC+4</a:t>
                      </a:r>
                      <a:r>
                        <a:rPr lang="zh-CN" altLang="en-US" sz="1600" dirty="0"/>
                        <a:t>；</a:t>
                      </a:r>
                      <a:r>
                        <a:rPr lang="en-US" altLang="zh-CN" sz="1600" dirty="0">
                          <a:solidFill>
                            <a:schemeClr val="tx1"/>
                          </a:solidFill>
                        </a:rPr>
                        <a:t>PC</a:t>
                      </a:r>
                      <a:r>
                        <a:rPr lang="en-US" altLang="zh-CN" sz="1600" kern="1200" baseline="-25000" dirty="0">
                          <a:solidFill>
                            <a:schemeClr val="dk1"/>
                          </a:solidFill>
                          <a:effectLst/>
                          <a:latin typeface="+mn-lt"/>
                          <a:ea typeface="+mn-ea"/>
                          <a:cs typeface="+mn-cs"/>
                        </a:rPr>
                        <a:t>0..27</a:t>
                      </a:r>
                      <a:r>
                        <a:rPr lang="en-US" altLang="zh-CN" sz="1600" dirty="0"/>
                        <a:t>←name</a:t>
                      </a:r>
                      <a:r>
                        <a:rPr lang="zh-CN" altLang="en-US" sz="1600" dirty="0"/>
                        <a:t>；</a:t>
                      </a:r>
                      <a:endParaRPr lang="en-US" altLang="zh-CN" sz="1600" dirty="0"/>
                    </a:p>
                    <a:p>
                      <a:pPr algn="l"/>
                      <a:r>
                        <a:rPr lang="en-US" altLang="zh-CN" sz="1600" dirty="0">
                          <a:solidFill>
                            <a:schemeClr val="tx1"/>
                          </a:solidFill>
                        </a:rPr>
                        <a:t>((PC+4)-2</a:t>
                      </a:r>
                      <a:r>
                        <a:rPr lang="en-US" altLang="zh-CN" sz="1600" kern="1200" baseline="30000" dirty="0">
                          <a:solidFill>
                            <a:schemeClr val="dk1"/>
                          </a:solidFill>
                          <a:effectLst/>
                          <a:latin typeface="+mn-lt"/>
                          <a:ea typeface="+mn-ea"/>
                          <a:cs typeface="+mn-cs"/>
                        </a:rPr>
                        <a:t>27</a:t>
                      </a:r>
                      <a:r>
                        <a:rPr lang="en-US" altLang="zh-CN" sz="1600" dirty="0">
                          <a:solidFill>
                            <a:schemeClr val="tx1"/>
                          </a:solidFill>
                        </a:rPr>
                        <a:t>)≤name&lt;((PC+4)+2</a:t>
                      </a:r>
                      <a:r>
                        <a:rPr lang="en-US" altLang="zh-CN" sz="1600" kern="1200" baseline="30000" dirty="0">
                          <a:solidFill>
                            <a:schemeClr val="dk1"/>
                          </a:solidFill>
                          <a:effectLst/>
                          <a:latin typeface="+mn-lt"/>
                          <a:ea typeface="+mn-ea"/>
                          <a:cs typeface="+mn-cs"/>
                        </a:rPr>
                        <a:t>27</a:t>
                      </a:r>
                      <a:r>
                        <a:rPr lang="en-US" altLang="zh-CN" sz="1600" dirty="0">
                          <a:solidFill>
                            <a:schemeClr val="tx1"/>
                          </a:solidFill>
                        </a:rPr>
                        <a:t>)</a:t>
                      </a:r>
                      <a:endParaRPr lang="zh-CN" altLang="en-US" sz="1600" dirty="0">
                        <a:solidFill>
                          <a:schemeClr val="tx1"/>
                        </a:solidFill>
                      </a:endParaRPr>
                    </a:p>
                  </a:txBody>
                  <a:tcPr>
                    <a:solidFill>
                      <a:schemeClr val="accent2">
                        <a:lumMod val="20000"/>
                        <a:lumOff val="80000"/>
                      </a:schemeClr>
                    </a:solidFill>
                  </a:tcPr>
                </a:tc>
                <a:extLst>
                  <a:ext uri="{0D108BD9-81ED-4DB2-BD59-A6C34878D82A}">
                    <a16:rowId xmlns:a16="http://schemas.microsoft.com/office/drawing/2014/main" val="10002"/>
                  </a:ext>
                </a:extLst>
              </a:tr>
              <a:tr h="414046">
                <a:tc>
                  <a:txBody>
                    <a:bodyPr/>
                    <a:lstStyle/>
                    <a:p>
                      <a:pPr algn="l"/>
                      <a:r>
                        <a:rPr lang="en-US" altLang="zh-CN" sz="1600" dirty="0">
                          <a:solidFill>
                            <a:schemeClr val="tx1"/>
                          </a:solidFill>
                        </a:rPr>
                        <a:t>JALR</a:t>
                      </a:r>
                      <a:r>
                        <a:rPr lang="en-US" altLang="zh-CN" sz="1600" baseline="0" dirty="0">
                          <a:solidFill>
                            <a:schemeClr val="tx1"/>
                          </a:solidFill>
                        </a:rPr>
                        <a:t>  R2</a:t>
                      </a:r>
                      <a:endParaRPr lang="zh-CN" altLang="en-US" sz="1600" dirty="0">
                        <a:solidFill>
                          <a:schemeClr val="tx1"/>
                        </a:solidFill>
                      </a:endParaRPr>
                    </a:p>
                  </a:txBody>
                  <a:tcPr>
                    <a:solidFill>
                      <a:schemeClr val="accent2">
                        <a:lumMod val="20000"/>
                        <a:lumOff val="80000"/>
                      </a:schemeClr>
                    </a:solidFill>
                  </a:tcPr>
                </a:tc>
                <a:tc>
                  <a:txBody>
                    <a:bodyPr/>
                    <a:lstStyle/>
                    <a:p>
                      <a:pPr algn="l"/>
                      <a:r>
                        <a:rPr lang="zh-CN" altLang="en-US" sz="1600" dirty="0">
                          <a:solidFill>
                            <a:schemeClr val="tx1"/>
                          </a:solidFill>
                        </a:rPr>
                        <a:t>寄存器跳转并链接</a:t>
                      </a:r>
                    </a:p>
                  </a:txBody>
                  <a:tcPr>
                    <a:solidFill>
                      <a:schemeClr val="accent2">
                        <a:lumMod val="20000"/>
                        <a:lumOff val="80000"/>
                      </a:schemeClr>
                    </a:solidFill>
                  </a:tcPr>
                </a:tc>
                <a:tc>
                  <a:txBody>
                    <a:bodyPr/>
                    <a:lstStyle/>
                    <a:p>
                      <a:pPr algn="l"/>
                      <a:r>
                        <a:rPr lang="en-US" altLang="zh-CN" sz="1600" dirty="0" err="1"/>
                        <a:t>Regs</a:t>
                      </a:r>
                      <a:r>
                        <a:rPr lang="en-US" altLang="zh-CN" sz="1600" dirty="0"/>
                        <a:t>[R31]←PC+4</a:t>
                      </a:r>
                      <a:r>
                        <a:rPr lang="zh-CN" altLang="en-US" sz="1600" dirty="0"/>
                        <a:t>；</a:t>
                      </a:r>
                      <a:r>
                        <a:rPr lang="en-US" altLang="zh-CN" sz="1600" dirty="0" err="1"/>
                        <a:t>PC←Regs</a:t>
                      </a:r>
                      <a:r>
                        <a:rPr lang="en-US" altLang="zh-CN" sz="1600" dirty="0"/>
                        <a:t>[R2]</a:t>
                      </a:r>
                      <a:endParaRPr lang="zh-CN" altLang="en-US" sz="1600" dirty="0">
                        <a:solidFill>
                          <a:schemeClr val="tx1"/>
                        </a:solidFill>
                      </a:endParaRPr>
                    </a:p>
                  </a:txBody>
                  <a:tcPr>
                    <a:solidFill>
                      <a:schemeClr val="accent2">
                        <a:lumMod val="20000"/>
                        <a:lumOff val="80000"/>
                      </a:schemeClr>
                    </a:solidFill>
                  </a:tcPr>
                </a:tc>
                <a:extLst>
                  <a:ext uri="{0D108BD9-81ED-4DB2-BD59-A6C34878D82A}">
                    <a16:rowId xmlns:a16="http://schemas.microsoft.com/office/drawing/2014/main" val="10003"/>
                  </a:ext>
                </a:extLst>
              </a:tr>
              <a:tr h="414046">
                <a:tc>
                  <a:txBody>
                    <a:bodyPr/>
                    <a:lstStyle/>
                    <a:p>
                      <a:pPr algn="l"/>
                      <a:r>
                        <a:rPr lang="en-US" altLang="zh-CN" sz="1600" dirty="0">
                          <a:solidFill>
                            <a:schemeClr val="tx1"/>
                          </a:solidFill>
                        </a:rPr>
                        <a:t>JR       R3</a:t>
                      </a:r>
                      <a:endParaRPr lang="zh-CN" altLang="en-US" sz="1600" dirty="0">
                        <a:solidFill>
                          <a:schemeClr val="tx1"/>
                        </a:solidFill>
                      </a:endParaRPr>
                    </a:p>
                  </a:txBody>
                  <a:tcPr>
                    <a:solidFill>
                      <a:schemeClr val="accent2">
                        <a:lumMod val="20000"/>
                        <a:lumOff val="80000"/>
                      </a:schemeClr>
                    </a:solidFill>
                  </a:tcPr>
                </a:tc>
                <a:tc>
                  <a:txBody>
                    <a:bodyPr/>
                    <a:lstStyle/>
                    <a:p>
                      <a:pPr algn="l"/>
                      <a:r>
                        <a:rPr lang="zh-CN" altLang="en-US" sz="1600" dirty="0">
                          <a:solidFill>
                            <a:schemeClr val="tx1"/>
                          </a:solidFill>
                        </a:rPr>
                        <a:t>寄存器跳转</a:t>
                      </a: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err="1">
                          <a:solidFill>
                            <a:schemeClr val="tx1"/>
                          </a:solidFill>
                        </a:rPr>
                        <a:t>PC</a:t>
                      </a:r>
                      <a:r>
                        <a:rPr lang="en-US" altLang="zh-CN" sz="1600" dirty="0" err="1"/>
                        <a:t>←Regs</a:t>
                      </a:r>
                      <a:r>
                        <a:rPr lang="en-US" altLang="zh-CN" sz="1600" dirty="0"/>
                        <a:t>[R3]</a:t>
                      </a:r>
                      <a:r>
                        <a:rPr lang="zh-CN" altLang="en-US" sz="1600" dirty="0"/>
                        <a:t>；</a:t>
                      </a:r>
                      <a:endParaRPr lang="zh-CN" altLang="en-US" sz="1600" dirty="0">
                        <a:solidFill>
                          <a:schemeClr val="tx1"/>
                        </a:solidFill>
                      </a:endParaRPr>
                    </a:p>
                  </a:txBody>
                  <a:tcPr>
                    <a:solidFill>
                      <a:schemeClr val="accent2">
                        <a:lumMod val="20000"/>
                        <a:lumOff val="80000"/>
                      </a:schemeClr>
                    </a:solidFill>
                  </a:tcPr>
                </a:tc>
                <a:extLst>
                  <a:ext uri="{0D108BD9-81ED-4DB2-BD59-A6C34878D82A}">
                    <a16:rowId xmlns:a16="http://schemas.microsoft.com/office/drawing/2014/main" val="10004"/>
                  </a:ext>
                </a:extLst>
              </a:tr>
              <a:tr h="414046">
                <a:tc>
                  <a:txBody>
                    <a:bodyPr/>
                    <a:lstStyle/>
                    <a:p>
                      <a:pPr algn="l"/>
                      <a:r>
                        <a:rPr lang="en-US" altLang="zh-CN" sz="1600" dirty="0">
                          <a:solidFill>
                            <a:srgbClr val="C00000"/>
                          </a:solidFill>
                        </a:rPr>
                        <a:t>BEQZ  R1</a:t>
                      </a:r>
                      <a:r>
                        <a:rPr lang="zh-CN" altLang="en-US" sz="1600" dirty="0">
                          <a:solidFill>
                            <a:srgbClr val="C00000"/>
                          </a:solidFill>
                        </a:rPr>
                        <a:t>，</a:t>
                      </a:r>
                      <a:r>
                        <a:rPr lang="en-US" altLang="zh-CN" sz="1600" dirty="0">
                          <a:solidFill>
                            <a:srgbClr val="C00000"/>
                          </a:solidFill>
                        </a:rPr>
                        <a:t>name</a:t>
                      </a:r>
                      <a:endParaRPr lang="zh-CN" altLang="en-US" sz="1600" dirty="0">
                        <a:solidFill>
                          <a:srgbClr val="C00000"/>
                        </a:solidFill>
                      </a:endParaRPr>
                    </a:p>
                  </a:txBody>
                  <a:tcPr>
                    <a:solidFill>
                      <a:schemeClr val="accent2">
                        <a:lumMod val="20000"/>
                        <a:lumOff val="80000"/>
                      </a:schemeClr>
                    </a:solidFill>
                  </a:tcPr>
                </a:tc>
                <a:tc>
                  <a:txBody>
                    <a:bodyPr/>
                    <a:lstStyle/>
                    <a:p>
                      <a:pPr algn="l"/>
                      <a:r>
                        <a:rPr lang="zh-CN" altLang="en-US" sz="1600" dirty="0">
                          <a:solidFill>
                            <a:srgbClr val="C00000"/>
                          </a:solidFill>
                        </a:rPr>
                        <a:t>等于零时分支</a:t>
                      </a: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C00000"/>
                          </a:solidFill>
                        </a:rPr>
                        <a:t>If(</a:t>
                      </a:r>
                      <a:r>
                        <a:rPr lang="en-US" altLang="zh-CN" sz="1600" dirty="0" err="1">
                          <a:solidFill>
                            <a:srgbClr val="C00000"/>
                          </a:solidFill>
                        </a:rPr>
                        <a:t>Regs</a:t>
                      </a:r>
                      <a:r>
                        <a:rPr lang="en-US" altLang="zh-CN" sz="1600" dirty="0">
                          <a:solidFill>
                            <a:srgbClr val="C00000"/>
                          </a:solidFill>
                        </a:rPr>
                        <a:t>[R1]==0)     </a:t>
                      </a:r>
                      <a:r>
                        <a:rPr lang="en-US" altLang="zh-CN" sz="1600" dirty="0" err="1">
                          <a:solidFill>
                            <a:srgbClr val="C00000"/>
                          </a:solidFill>
                        </a:rPr>
                        <a:t>PC←name</a:t>
                      </a:r>
                      <a:r>
                        <a:rPr lang="zh-CN" altLang="en-US" sz="1600" dirty="0">
                          <a:solidFill>
                            <a:srgbClr val="C00000"/>
                          </a:solidFill>
                        </a:rPr>
                        <a:t>；</a:t>
                      </a:r>
                      <a:endParaRPr lang="en-US" altLang="zh-CN" sz="1600" dirty="0">
                        <a:solidFill>
                          <a:srgbClr val="C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C00000"/>
                          </a:solidFill>
                        </a:rPr>
                        <a:t>((PC+4</a:t>
                      </a:r>
                      <a:r>
                        <a:rPr lang="en-US" altLang="zh-CN" sz="1600">
                          <a:solidFill>
                            <a:srgbClr val="C00000"/>
                          </a:solidFill>
                        </a:rPr>
                        <a:t>)-2</a:t>
                      </a:r>
                      <a:r>
                        <a:rPr lang="en-US" altLang="zh-CN" sz="1600" kern="1200" baseline="30000" dirty="0">
                          <a:solidFill>
                            <a:srgbClr val="C00000"/>
                          </a:solidFill>
                          <a:effectLst/>
                          <a:latin typeface="+mn-lt"/>
                          <a:ea typeface="+mn-ea"/>
                          <a:cs typeface="+mn-cs"/>
                        </a:rPr>
                        <a:t>1</a:t>
                      </a:r>
                      <a:r>
                        <a:rPr lang="en-US" altLang="zh-CN" sz="1600" kern="1200" baseline="30000">
                          <a:solidFill>
                            <a:srgbClr val="C00000"/>
                          </a:solidFill>
                          <a:effectLst/>
                          <a:latin typeface="+mn-lt"/>
                          <a:ea typeface="+mn-ea"/>
                          <a:cs typeface="+mn-cs"/>
                        </a:rPr>
                        <a:t>7</a:t>
                      </a:r>
                      <a:r>
                        <a:rPr lang="en-US" altLang="zh-CN" sz="1600" dirty="0">
                          <a:solidFill>
                            <a:srgbClr val="C00000"/>
                          </a:solidFill>
                        </a:rPr>
                        <a:t>)≤name&lt;((PC+4</a:t>
                      </a:r>
                      <a:r>
                        <a:rPr lang="en-US" altLang="zh-CN" sz="1600">
                          <a:solidFill>
                            <a:srgbClr val="C00000"/>
                          </a:solidFill>
                        </a:rPr>
                        <a:t>)+2</a:t>
                      </a:r>
                      <a:r>
                        <a:rPr lang="en-US" altLang="zh-CN" sz="1600" kern="1200" baseline="30000" dirty="0">
                          <a:solidFill>
                            <a:srgbClr val="C00000"/>
                          </a:solidFill>
                          <a:effectLst/>
                          <a:latin typeface="+mn-lt"/>
                          <a:ea typeface="+mn-ea"/>
                          <a:cs typeface="+mn-cs"/>
                        </a:rPr>
                        <a:t>1</a:t>
                      </a:r>
                      <a:r>
                        <a:rPr lang="en-US" altLang="zh-CN" sz="1600" kern="1200" baseline="30000">
                          <a:solidFill>
                            <a:srgbClr val="C00000"/>
                          </a:solidFill>
                          <a:effectLst/>
                          <a:latin typeface="+mn-lt"/>
                          <a:ea typeface="+mn-ea"/>
                          <a:cs typeface="+mn-cs"/>
                        </a:rPr>
                        <a:t>7</a:t>
                      </a:r>
                      <a:r>
                        <a:rPr lang="en-US" altLang="zh-CN" sz="1600" dirty="0">
                          <a:solidFill>
                            <a:srgbClr val="C00000"/>
                          </a:solidFill>
                        </a:rPr>
                        <a:t>)</a:t>
                      </a:r>
                      <a:endParaRPr lang="zh-CN" altLang="en-US" sz="1600" dirty="0">
                        <a:solidFill>
                          <a:srgbClr val="C00000"/>
                        </a:solidFill>
                      </a:endParaRPr>
                    </a:p>
                  </a:txBody>
                  <a:tcPr>
                    <a:solidFill>
                      <a:schemeClr val="accent2">
                        <a:lumMod val="20000"/>
                        <a:lumOff val="80000"/>
                      </a:schemeClr>
                    </a:solidFill>
                  </a:tcPr>
                </a:tc>
                <a:extLst>
                  <a:ext uri="{0D108BD9-81ED-4DB2-BD59-A6C34878D82A}">
                    <a16:rowId xmlns:a16="http://schemas.microsoft.com/office/drawing/2014/main" val="10005"/>
                  </a:ext>
                </a:extLst>
              </a:tr>
              <a:tr h="414046">
                <a:tc>
                  <a:txBody>
                    <a:bodyPr/>
                    <a:lstStyle/>
                    <a:p>
                      <a:pPr algn="l"/>
                      <a:r>
                        <a:rPr lang="en-US" altLang="zh-CN" sz="1600" dirty="0">
                          <a:solidFill>
                            <a:srgbClr val="C00000"/>
                          </a:solidFill>
                        </a:rPr>
                        <a:t>BNE    R3</a:t>
                      </a:r>
                      <a:r>
                        <a:rPr lang="zh-CN" altLang="en-US" sz="1600" dirty="0">
                          <a:solidFill>
                            <a:srgbClr val="C00000"/>
                          </a:solidFill>
                        </a:rPr>
                        <a:t>，</a:t>
                      </a:r>
                      <a:r>
                        <a:rPr lang="en-US" altLang="zh-CN" sz="1600" dirty="0">
                          <a:solidFill>
                            <a:srgbClr val="C00000"/>
                          </a:solidFill>
                        </a:rPr>
                        <a:t>R4</a:t>
                      </a:r>
                      <a:r>
                        <a:rPr lang="zh-CN" altLang="en-US" sz="1600" dirty="0">
                          <a:solidFill>
                            <a:srgbClr val="C00000"/>
                          </a:solidFill>
                        </a:rPr>
                        <a:t>，</a:t>
                      </a:r>
                      <a:r>
                        <a:rPr lang="en-US" altLang="zh-CN" sz="1600" dirty="0">
                          <a:solidFill>
                            <a:srgbClr val="C00000"/>
                          </a:solidFill>
                        </a:rPr>
                        <a:t>name</a:t>
                      </a:r>
                      <a:endParaRPr lang="zh-CN" altLang="en-US" sz="1600" dirty="0">
                        <a:solidFill>
                          <a:srgbClr val="C00000"/>
                        </a:solidFill>
                      </a:endParaRPr>
                    </a:p>
                  </a:txBody>
                  <a:tcPr>
                    <a:solidFill>
                      <a:schemeClr val="accent2">
                        <a:lumMod val="20000"/>
                        <a:lumOff val="80000"/>
                      </a:schemeClr>
                    </a:solidFill>
                  </a:tcPr>
                </a:tc>
                <a:tc>
                  <a:txBody>
                    <a:bodyPr/>
                    <a:lstStyle/>
                    <a:p>
                      <a:pPr algn="l"/>
                      <a:r>
                        <a:rPr lang="zh-CN" altLang="en-US" sz="1600">
                          <a:solidFill>
                            <a:srgbClr val="C00000"/>
                          </a:solidFill>
                        </a:rPr>
                        <a:t>不等于时</a:t>
                      </a:r>
                      <a:r>
                        <a:rPr lang="zh-CN" altLang="en-US" sz="1600" dirty="0">
                          <a:solidFill>
                            <a:srgbClr val="C00000"/>
                          </a:solidFill>
                        </a:rPr>
                        <a:t>分支</a:t>
                      </a: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C00000"/>
                          </a:solidFill>
                        </a:rPr>
                        <a:t>If(</a:t>
                      </a:r>
                      <a:r>
                        <a:rPr lang="en-US" altLang="zh-CN" sz="1600" dirty="0" err="1">
                          <a:solidFill>
                            <a:srgbClr val="C00000"/>
                          </a:solidFill>
                        </a:rPr>
                        <a:t>Regs</a:t>
                      </a:r>
                      <a:r>
                        <a:rPr lang="en-US" altLang="zh-CN" sz="1600" dirty="0">
                          <a:solidFill>
                            <a:srgbClr val="C00000"/>
                          </a:solidFill>
                        </a:rPr>
                        <a:t>[R3]!=(</a:t>
                      </a:r>
                      <a:r>
                        <a:rPr lang="en-US" altLang="zh-CN" sz="1600" dirty="0" err="1">
                          <a:solidFill>
                            <a:srgbClr val="C00000"/>
                          </a:solidFill>
                        </a:rPr>
                        <a:t>Regs</a:t>
                      </a:r>
                      <a:r>
                        <a:rPr lang="en-US" altLang="zh-CN" sz="1600" dirty="0">
                          <a:solidFill>
                            <a:srgbClr val="C00000"/>
                          </a:solidFill>
                        </a:rPr>
                        <a:t>[R4])     </a:t>
                      </a:r>
                      <a:r>
                        <a:rPr lang="en-US" altLang="zh-CN" sz="1600" dirty="0" err="1">
                          <a:solidFill>
                            <a:srgbClr val="C00000"/>
                          </a:solidFill>
                        </a:rPr>
                        <a:t>PC←name</a:t>
                      </a:r>
                      <a:r>
                        <a:rPr lang="zh-CN" altLang="en-US" sz="1600" dirty="0">
                          <a:solidFill>
                            <a:srgbClr val="C00000"/>
                          </a:solidFill>
                        </a:rPr>
                        <a:t>；</a:t>
                      </a:r>
                      <a:endParaRPr lang="en-US" altLang="zh-CN" sz="1600" dirty="0">
                        <a:solidFill>
                          <a:srgbClr val="C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C00000"/>
                          </a:solidFill>
                        </a:rPr>
                        <a:t>((PC+4)-2</a:t>
                      </a:r>
                      <a:r>
                        <a:rPr lang="en-US" altLang="zh-CN" sz="1600" kern="1200" baseline="30000" dirty="0">
                          <a:solidFill>
                            <a:srgbClr val="C00000"/>
                          </a:solidFill>
                          <a:effectLst/>
                          <a:latin typeface="+mn-lt"/>
                          <a:ea typeface="+mn-ea"/>
                          <a:cs typeface="+mn-cs"/>
                        </a:rPr>
                        <a:t>17</a:t>
                      </a:r>
                      <a:r>
                        <a:rPr lang="en-US" altLang="zh-CN" sz="1600" dirty="0">
                          <a:solidFill>
                            <a:srgbClr val="C00000"/>
                          </a:solidFill>
                        </a:rPr>
                        <a:t>)≤name&lt;((PC+4)+2</a:t>
                      </a:r>
                      <a:r>
                        <a:rPr lang="en-US" altLang="zh-CN" sz="1600" kern="1200" baseline="30000" dirty="0">
                          <a:solidFill>
                            <a:srgbClr val="C00000"/>
                          </a:solidFill>
                          <a:effectLst/>
                          <a:latin typeface="+mn-lt"/>
                          <a:ea typeface="+mn-ea"/>
                          <a:cs typeface="+mn-cs"/>
                        </a:rPr>
                        <a:t>17</a:t>
                      </a:r>
                      <a:r>
                        <a:rPr lang="en-US" altLang="zh-CN" sz="1600" dirty="0">
                          <a:solidFill>
                            <a:srgbClr val="C00000"/>
                          </a:solidFill>
                        </a:rPr>
                        <a:t>)</a:t>
                      </a:r>
                      <a:endParaRPr lang="zh-CN" altLang="en-US" sz="1600" dirty="0">
                        <a:solidFill>
                          <a:srgbClr val="C00000"/>
                        </a:solidFill>
                      </a:endParaRPr>
                    </a:p>
                  </a:txBody>
                  <a:tcPr>
                    <a:solidFill>
                      <a:schemeClr val="accent2">
                        <a:lumMod val="20000"/>
                        <a:lumOff val="80000"/>
                      </a:schemeClr>
                    </a:solidFill>
                  </a:tcPr>
                </a:tc>
                <a:extLst>
                  <a:ext uri="{0D108BD9-81ED-4DB2-BD59-A6C34878D82A}">
                    <a16:rowId xmlns:a16="http://schemas.microsoft.com/office/drawing/2014/main" val="10006"/>
                  </a:ext>
                </a:extLst>
              </a:tr>
              <a:tr h="414046">
                <a:tc>
                  <a:txBody>
                    <a:bodyPr/>
                    <a:lstStyle/>
                    <a:p>
                      <a:pPr algn="l"/>
                      <a:r>
                        <a:rPr lang="en-US" altLang="zh-CN" sz="1600">
                          <a:solidFill>
                            <a:schemeClr val="tx1"/>
                          </a:solidFill>
                        </a:rPr>
                        <a:t>MOVZ</a:t>
                      </a:r>
                      <a:r>
                        <a:rPr lang="en-US" altLang="zh-CN" sz="1600" baseline="0">
                          <a:solidFill>
                            <a:schemeClr val="tx1"/>
                          </a:solidFill>
                        </a:rPr>
                        <a:t>   R1</a:t>
                      </a:r>
                      <a:r>
                        <a:rPr lang="zh-CN" altLang="en-US" sz="1600" baseline="0">
                          <a:solidFill>
                            <a:schemeClr val="tx1"/>
                          </a:solidFill>
                        </a:rPr>
                        <a:t>，</a:t>
                      </a:r>
                      <a:r>
                        <a:rPr lang="en-US" altLang="zh-CN" sz="1600" baseline="0">
                          <a:solidFill>
                            <a:schemeClr val="tx1"/>
                          </a:solidFill>
                        </a:rPr>
                        <a:t>R2</a:t>
                      </a:r>
                      <a:r>
                        <a:rPr lang="zh-CN" altLang="en-US" sz="1600" baseline="0">
                          <a:solidFill>
                            <a:schemeClr val="tx1"/>
                          </a:solidFill>
                        </a:rPr>
                        <a:t>，</a:t>
                      </a:r>
                      <a:r>
                        <a:rPr lang="en-US" altLang="zh-CN" sz="1600" baseline="0">
                          <a:solidFill>
                            <a:schemeClr val="tx1"/>
                          </a:solidFill>
                        </a:rPr>
                        <a:t>R3</a:t>
                      </a:r>
                      <a:endParaRPr lang="zh-CN" altLang="en-US" sz="1600" dirty="0">
                        <a:solidFill>
                          <a:schemeClr val="tx1"/>
                        </a:solidFill>
                      </a:endParaRPr>
                    </a:p>
                  </a:txBody>
                  <a:tcPr>
                    <a:solidFill>
                      <a:schemeClr val="accent2">
                        <a:lumMod val="20000"/>
                        <a:lumOff val="80000"/>
                      </a:schemeClr>
                    </a:solidFill>
                  </a:tcPr>
                </a:tc>
                <a:tc>
                  <a:txBody>
                    <a:bodyPr/>
                    <a:lstStyle/>
                    <a:p>
                      <a:pPr algn="l"/>
                      <a:r>
                        <a:rPr lang="zh-CN" altLang="en-US" sz="1600">
                          <a:solidFill>
                            <a:schemeClr val="tx1"/>
                          </a:solidFill>
                        </a:rPr>
                        <a:t>等于零时传送</a:t>
                      </a:r>
                      <a:endParaRPr lang="zh-CN" altLang="en-US" sz="1600" dirty="0">
                        <a:solidFill>
                          <a:schemeClr val="tx1"/>
                        </a:solidFill>
                      </a:endParaRPr>
                    </a:p>
                  </a:txBody>
                  <a:tcPr>
                    <a:solidFill>
                      <a:schemeClr val="accent2">
                        <a:lumMod val="20000"/>
                        <a:lumOff val="80000"/>
                      </a:schemeClr>
                    </a:solidFill>
                  </a:tcPr>
                </a:tc>
                <a:tc>
                  <a:txBody>
                    <a:bodyPr/>
                    <a:lstStyle/>
                    <a:p>
                      <a:pPr algn="l"/>
                      <a:r>
                        <a:rPr lang="en-US" altLang="zh-CN" sz="1600" dirty="0">
                          <a:solidFill>
                            <a:schemeClr val="tx1"/>
                          </a:solidFill>
                        </a:rPr>
                        <a:t>If(</a:t>
                      </a:r>
                      <a:r>
                        <a:rPr lang="en-US" altLang="zh-CN" sz="1600" dirty="0" err="1"/>
                        <a:t>Regs</a:t>
                      </a:r>
                      <a:r>
                        <a:rPr lang="en-US" altLang="zh-CN" sz="1600" dirty="0"/>
                        <a:t>[R3]==0</a:t>
                      </a:r>
                      <a:r>
                        <a:rPr lang="en-US" altLang="zh-CN" sz="1600" dirty="0">
                          <a:solidFill>
                            <a:schemeClr val="tx1"/>
                          </a:solidFill>
                        </a:rPr>
                        <a:t>)     </a:t>
                      </a:r>
                      <a:r>
                        <a:rPr lang="en-US" altLang="zh-CN" sz="1600" dirty="0" err="1"/>
                        <a:t>Regs</a:t>
                      </a:r>
                      <a:r>
                        <a:rPr lang="en-US" altLang="zh-CN" sz="1600" dirty="0"/>
                        <a:t>[R1]←</a:t>
                      </a:r>
                      <a:r>
                        <a:rPr lang="en-US" altLang="zh-CN" sz="1600" dirty="0" err="1"/>
                        <a:t>Regs</a:t>
                      </a:r>
                      <a:r>
                        <a:rPr lang="en-US" altLang="zh-CN" sz="1600" dirty="0"/>
                        <a:t>[R2]</a:t>
                      </a:r>
                      <a:endParaRPr lang="zh-CN" altLang="en-US" sz="1600" dirty="0">
                        <a:solidFill>
                          <a:schemeClr val="tx1"/>
                        </a:solidFill>
                      </a:endParaRPr>
                    </a:p>
                  </a:txBody>
                  <a:tcPr>
                    <a:solidFill>
                      <a:schemeClr val="accent2">
                        <a:lumMod val="20000"/>
                        <a:lumOff val="80000"/>
                      </a:schemeClr>
                    </a:solidFill>
                  </a:tcPr>
                </a:tc>
                <a:extLst>
                  <a:ext uri="{0D108BD9-81ED-4DB2-BD59-A6C34878D82A}">
                    <a16:rowId xmlns:a16="http://schemas.microsoft.com/office/drawing/2014/main" val="10007"/>
                  </a:ext>
                </a:extLst>
              </a:tr>
            </a:tbl>
          </a:graphicData>
        </a:graphic>
      </p:graphicFrame>
      <p:sp>
        <p:nvSpPr>
          <p:cNvPr id="7" name="矩形 6"/>
          <p:cNvSpPr/>
          <p:nvPr/>
        </p:nvSpPr>
        <p:spPr>
          <a:xfrm>
            <a:off x="857224" y="5429264"/>
            <a:ext cx="8001056" cy="461665"/>
          </a:xfrm>
          <a:prstGeom prst="rect">
            <a:avLst/>
          </a:prstGeom>
        </p:spPr>
        <p:txBody>
          <a:bodyPr wrap="square">
            <a:spAutoFit/>
          </a:bodyPr>
          <a:lstStyle/>
          <a:p>
            <a:r>
              <a:rPr lang="zh-CN" altLang="en-US" dirty="0">
                <a:solidFill>
                  <a:srgbClr val="C00000"/>
                </a:solidFill>
              </a:rPr>
              <a:t>分支的目标地址</a:t>
            </a:r>
            <a:r>
              <a:rPr lang="en-US" altLang="zh-CN" dirty="0">
                <a:solidFill>
                  <a:srgbClr val="C00000"/>
                </a:solidFill>
              </a:rPr>
              <a:t>=16</a:t>
            </a:r>
            <a:r>
              <a:rPr lang="zh-CN" altLang="en-US" dirty="0">
                <a:solidFill>
                  <a:srgbClr val="C00000"/>
                </a:solidFill>
              </a:rPr>
              <a:t>位带符号位移量左移</a:t>
            </a:r>
            <a:r>
              <a:rPr lang="en-US" altLang="zh-CN" dirty="0">
                <a:solidFill>
                  <a:srgbClr val="C00000"/>
                </a:solidFill>
              </a:rPr>
              <a:t>2</a:t>
            </a:r>
            <a:r>
              <a:rPr lang="zh-CN" altLang="en-US" dirty="0">
                <a:solidFill>
                  <a:srgbClr val="C00000"/>
                </a:solidFill>
              </a:rPr>
              <a:t>位 </a:t>
            </a:r>
            <a:r>
              <a:rPr lang="en-US" altLang="zh-CN" dirty="0">
                <a:solidFill>
                  <a:srgbClr val="C00000"/>
                </a:solidFill>
              </a:rPr>
              <a:t>+</a:t>
            </a:r>
            <a:r>
              <a:rPr lang="zh-CN" altLang="en-US" dirty="0">
                <a:solidFill>
                  <a:srgbClr val="C00000"/>
                </a:solidFill>
              </a:rPr>
              <a:t>（</a:t>
            </a:r>
            <a:r>
              <a:rPr lang="en-US" altLang="zh-CN" dirty="0">
                <a:solidFill>
                  <a:srgbClr val="C00000"/>
                </a:solidFill>
              </a:rPr>
              <a:t>PC+4</a:t>
            </a:r>
            <a:r>
              <a:rPr lang="zh-CN" altLang="en-US" dirty="0">
                <a:solidFill>
                  <a:srgbClr val="C00000"/>
                </a:solidFill>
              </a:rPr>
              <a:t>）</a:t>
            </a:r>
          </a:p>
        </p:txBody>
      </p:sp>
      <p:sp>
        <p:nvSpPr>
          <p:cNvPr id="8" name="矩形 7"/>
          <p:cNvSpPr/>
          <p:nvPr/>
        </p:nvSpPr>
        <p:spPr>
          <a:xfrm>
            <a:off x="5000628" y="6072206"/>
            <a:ext cx="3890809" cy="461665"/>
          </a:xfrm>
          <a:prstGeom prst="rect">
            <a:avLst/>
          </a:prstGeom>
          <a:solidFill>
            <a:srgbClr val="FFFF00"/>
          </a:solidFill>
          <a:ln>
            <a:solidFill>
              <a:schemeClr val="accent1"/>
            </a:solidFill>
          </a:ln>
        </p:spPr>
        <p:txBody>
          <a:bodyPr wrap="none">
            <a:spAutoFit/>
          </a:bodyPr>
          <a:lstStyle/>
          <a:p>
            <a:r>
              <a:rPr lang="en-US" altLang="zh-CN" dirty="0">
                <a:solidFill>
                  <a:srgbClr val="FF0000"/>
                </a:solidFill>
              </a:rPr>
              <a:t>MIPS</a:t>
            </a:r>
            <a:r>
              <a:rPr lang="zh-CN" altLang="en-US" dirty="0">
                <a:solidFill>
                  <a:srgbClr val="FF0000"/>
                </a:solidFill>
              </a:rPr>
              <a:t>指令是</a:t>
            </a:r>
            <a:r>
              <a:rPr lang="en-US" altLang="zh-CN" dirty="0">
                <a:solidFill>
                  <a:srgbClr val="FF0000"/>
                </a:solidFill>
              </a:rPr>
              <a:t>32</a:t>
            </a:r>
            <a:r>
              <a:rPr lang="zh-CN" altLang="en-US" dirty="0">
                <a:solidFill>
                  <a:srgbClr val="FF0000"/>
                </a:solidFill>
              </a:rPr>
              <a:t>位</a:t>
            </a:r>
            <a:r>
              <a:rPr lang="en-US" altLang="zh-CN" dirty="0">
                <a:solidFill>
                  <a:srgbClr val="FF0000"/>
                </a:solidFill>
              </a:rPr>
              <a:t>4</a:t>
            </a:r>
            <a:r>
              <a:rPr lang="zh-CN" altLang="en-US" dirty="0">
                <a:solidFill>
                  <a:srgbClr val="FF0000"/>
                </a:solidFill>
              </a:rPr>
              <a:t>个字节长</a:t>
            </a:r>
          </a:p>
        </p:txBody>
      </p:sp>
      <p:cxnSp>
        <p:nvCxnSpPr>
          <p:cNvPr id="9" name="直接箭头连接符 8"/>
          <p:cNvCxnSpPr>
            <a:stCxn id="8" idx="0"/>
          </p:cNvCxnSpPr>
          <p:nvPr/>
        </p:nvCxnSpPr>
        <p:spPr>
          <a:xfrm rot="5400000" flipH="1" flipV="1">
            <a:off x="7044900" y="5759025"/>
            <a:ext cx="214314" cy="4120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8" idx="0"/>
          </p:cNvCxnSpPr>
          <p:nvPr/>
        </p:nvCxnSpPr>
        <p:spPr>
          <a:xfrm rot="16200000" flipV="1">
            <a:off x="6651992" y="5778164"/>
            <a:ext cx="214314" cy="373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3275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2.6</a:t>
            </a:r>
            <a:r>
              <a:rPr lang="zh-CN" altLang="en-US" dirty="0"/>
              <a:t>控制流指令</a:t>
            </a:r>
          </a:p>
        </p:txBody>
      </p:sp>
      <p:sp>
        <p:nvSpPr>
          <p:cNvPr id="3" name="内容占位符 2"/>
          <p:cNvSpPr>
            <a:spLocks noGrp="1"/>
          </p:cNvSpPr>
          <p:nvPr>
            <p:ph idx="1"/>
          </p:nvPr>
        </p:nvSpPr>
        <p:spPr/>
        <p:txBody>
          <a:bodyPr/>
          <a:lstStyle/>
          <a:p>
            <a:r>
              <a:rPr lang="zh-CN" altLang="en-US" dirty="0">
                <a:solidFill>
                  <a:schemeClr val="tx1"/>
                </a:solidFill>
              </a:rPr>
              <a:t>控制流指令的寻址方式</a:t>
            </a:r>
            <a:endParaRPr lang="en-US" altLang="zh-CN" dirty="0"/>
          </a:p>
          <a:p>
            <a:pPr>
              <a:buNone/>
            </a:pPr>
            <a:r>
              <a:rPr lang="zh-CN" altLang="en-US" sz="2400" dirty="0">
                <a:solidFill>
                  <a:srgbClr val="C00000"/>
                </a:solidFill>
              </a:rPr>
              <a:t>    一般要指明转移的目标地址。</a:t>
            </a:r>
            <a:br>
              <a:rPr lang="en-US" altLang="zh-CN" sz="2400" dirty="0"/>
            </a:br>
            <a:r>
              <a:rPr lang="zh-CN" altLang="en-US" sz="2400" dirty="0"/>
              <a:t>过程返回是例外，因为编译时不知道返回地址。</a:t>
            </a:r>
            <a:endParaRPr lang="en-US" altLang="zh-CN" sz="2400" dirty="0"/>
          </a:p>
          <a:p>
            <a:pPr>
              <a:buFont typeface="Wingdings" panose="05000000000000000000" pitchFamily="2" charset="2"/>
              <a:buChar char="l"/>
            </a:pPr>
            <a:r>
              <a:rPr lang="en-US" altLang="zh-CN" sz="2400" dirty="0">
                <a:solidFill>
                  <a:srgbClr val="FF0000"/>
                </a:solidFill>
              </a:rPr>
              <a:t>PC</a:t>
            </a:r>
            <a:r>
              <a:rPr lang="zh-CN" altLang="en-US" sz="2400" dirty="0">
                <a:solidFill>
                  <a:srgbClr val="FF0000"/>
                </a:solidFill>
              </a:rPr>
              <a:t>相对寻址</a:t>
            </a:r>
            <a:r>
              <a:rPr lang="zh-CN" altLang="en-US" dirty="0"/>
              <a:t>，</a:t>
            </a:r>
            <a:r>
              <a:rPr lang="zh-CN" altLang="en-US" sz="2400" dirty="0"/>
              <a:t>即使用基于程序计数器（</a:t>
            </a:r>
            <a:r>
              <a:rPr lang="en-US" altLang="zh-CN" sz="2400" dirty="0"/>
              <a:t>PC</a:t>
            </a:r>
            <a:r>
              <a:rPr lang="zh-CN" altLang="en-US" sz="2400" dirty="0"/>
              <a:t>）的位移量来指定目标地址。</a:t>
            </a:r>
            <a:endParaRPr lang="en-US" altLang="zh-CN" sz="2400" dirty="0"/>
          </a:p>
          <a:p>
            <a:pPr>
              <a:buNone/>
            </a:pPr>
            <a:r>
              <a:rPr lang="en-US" altLang="zh-CN" sz="2400" dirty="0"/>
              <a:t>     </a:t>
            </a:r>
            <a:r>
              <a:rPr lang="zh-CN" altLang="en-US" sz="2400" dirty="0"/>
              <a:t>* </a:t>
            </a:r>
            <a:r>
              <a:rPr lang="en-US" altLang="zh-CN" sz="2400" dirty="0">
                <a:solidFill>
                  <a:srgbClr val="C00000"/>
                </a:solidFill>
              </a:rPr>
              <a:t>PC</a:t>
            </a:r>
            <a:r>
              <a:rPr lang="zh-CN" altLang="en-US" sz="2400" dirty="0">
                <a:solidFill>
                  <a:srgbClr val="C00000"/>
                </a:solidFill>
              </a:rPr>
              <a:t>相对寻址</a:t>
            </a:r>
            <a:r>
              <a:rPr lang="zh-CN" altLang="en-US" sz="2400" dirty="0">
                <a:solidFill>
                  <a:srgbClr val="0000CC"/>
                </a:solidFill>
              </a:rPr>
              <a:t>指令的优点：</a:t>
            </a:r>
            <a:br>
              <a:rPr lang="zh-CN" altLang="en-US" sz="2400" dirty="0">
                <a:solidFill>
                  <a:srgbClr val="0000CC"/>
                </a:solidFill>
              </a:rPr>
            </a:br>
            <a:r>
              <a:rPr lang="zh-CN" altLang="en-US" sz="2400" dirty="0"/>
              <a:t>     </a:t>
            </a:r>
            <a:r>
              <a:rPr lang="zh-CN" altLang="en-US" sz="2400" dirty="0">
                <a:solidFill>
                  <a:schemeClr val="tx1"/>
                </a:solidFill>
              </a:rPr>
              <a:t>目标</a:t>
            </a:r>
            <a:r>
              <a:rPr lang="zh-CN" altLang="en-US" sz="2400" dirty="0"/>
              <a:t>与</a:t>
            </a:r>
            <a:r>
              <a:rPr lang="zh-CN" altLang="en-US" sz="2400" dirty="0">
                <a:solidFill>
                  <a:schemeClr val="tx1"/>
                </a:solidFill>
              </a:rPr>
              <a:t>当前指令</a:t>
            </a:r>
            <a:r>
              <a:rPr lang="zh-CN" altLang="en-US" sz="2400" dirty="0"/>
              <a:t>离得不远；使用相对偏移地址可以</a:t>
            </a:r>
            <a:endParaRPr lang="en-US" altLang="zh-CN" sz="2400" dirty="0"/>
          </a:p>
          <a:p>
            <a:pPr>
              <a:buNone/>
            </a:pPr>
            <a:r>
              <a:rPr lang="zh-CN" altLang="en-US" sz="2400" dirty="0">
                <a:solidFill>
                  <a:schemeClr val="tx1"/>
                </a:solidFill>
              </a:rPr>
              <a:t>    缩减指令长度</a:t>
            </a:r>
            <a:r>
              <a:rPr lang="zh-CN" altLang="en-US" sz="2400" dirty="0"/>
              <a:t>。</a:t>
            </a:r>
            <a:br>
              <a:rPr lang="zh-CN" altLang="en-US" sz="2400" dirty="0"/>
            </a:br>
            <a:r>
              <a:rPr lang="zh-CN" altLang="en-US" sz="2400" dirty="0"/>
              <a:t>     使用相对寻址的程序可以</a:t>
            </a:r>
            <a:r>
              <a:rPr lang="zh-CN" altLang="en-US" sz="2400" dirty="0">
                <a:solidFill>
                  <a:schemeClr val="tx1"/>
                </a:solidFill>
              </a:rPr>
              <a:t>载入到主存任何位置</a:t>
            </a:r>
            <a:r>
              <a:rPr lang="zh-CN" altLang="en-US" sz="2400" dirty="0"/>
              <a:t>，称为</a:t>
            </a:r>
            <a:r>
              <a:rPr lang="zh-CN" altLang="en-US" sz="2400" dirty="0">
                <a:solidFill>
                  <a:schemeClr val="tx1"/>
                </a:solidFill>
              </a:rPr>
              <a:t>位置无关</a:t>
            </a:r>
            <a:r>
              <a:rPr lang="zh-CN" altLang="en-US" sz="2400" dirty="0">
                <a:solidFill>
                  <a:srgbClr val="C00000"/>
                </a:solidFill>
              </a:rPr>
              <a:t>，</a:t>
            </a:r>
            <a:r>
              <a:rPr lang="zh-CN" altLang="en-US" sz="2400" dirty="0"/>
              <a:t>对在执行时才链接的程序可以减少工作量。</a:t>
            </a:r>
          </a:p>
          <a:p>
            <a:endParaRPr lang="zh-CN" altLang="en-US" sz="20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43</a:t>
            </a:fld>
            <a:endParaRPr lang="zh-CN" altLang="en-US" dirty="0"/>
          </a:p>
        </p:txBody>
      </p:sp>
    </p:spTree>
    <p:extLst>
      <p:ext uri="{BB962C8B-B14F-4D97-AF65-F5344CB8AC3E}">
        <p14:creationId xmlns:p14="http://schemas.microsoft.com/office/powerpoint/2010/main" val="2071340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2.6</a:t>
            </a:r>
            <a:r>
              <a:rPr lang="zh-CN" altLang="en-US" dirty="0"/>
              <a:t>控制流指令</a:t>
            </a:r>
          </a:p>
        </p:txBody>
      </p:sp>
      <p:sp>
        <p:nvSpPr>
          <p:cNvPr id="3" name="内容占位符 2"/>
          <p:cNvSpPr>
            <a:spLocks noGrp="1"/>
          </p:cNvSpPr>
          <p:nvPr>
            <p:ph idx="1"/>
          </p:nvPr>
        </p:nvSpPr>
        <p:spPr>
          <a:xfrm>
            <a:off x="395999" y="819000"/>
            <a:ext cx="8574579" cy="6039000"/>
          </a:xfrm>
        </p:spPr>
        <p:txBody>
          <a:bodyPr/>
          <a:lstStyle/>
          <a:p>
            <a:pPr>
              <a:buFont typeface="Wingdings" panose="05000000000000000000" pitchFamily="2" charset="2"/>
              <a:buChar char="l"/>
            </a:pPr>
            <a:r>
              <a:rPr lang="zh-CN" altLang="en-US" sz="2400" dirty="0">
                <a:solidFill>
                  <a:schemeClr val="tx1"/>
                </a:solidFill>
              </a:rPr>
              <a:t> </a:t>
            </a:r>
            <a:r>
              <a:rPr lang="zh-CN" altLang="en-US" sz="2400" dirty="0">
                <a:solidFill>
                  <a:srgbClr val="FF0000"/>
                </a:solidFill>
              </a:rPr>
              <a:t>寄存器间接跳转</a:t>
            </a:r>
            <a:br>
              <a:rPr lang="en-US" altLang="zh-CN" dirty="0"/>
            </a:br>
            <a:r>
              <a:rPr lang="zh-CN" altLang="en-US" dirty="0"/>
              <a:t>    </a:t>
            </a:r>
            <a:r>
              <a:rPr lang="zh-CN" altLang="en-US" sz="2400" dirty="0"/>
              <a:t>编译时不知道目标位置，为了实现</a:t>
            </a:r>
            <a:r>
              <a:rPr lang="zh-CN" altLang="en-US" sz="2400" dirty="0">
                <a:solidFill>
                  <a:srgbClr val="C00000"/>
                </a:solidFill>
              </a:rPr>
              <a:t>返回</a:t>
            </a:r>
            <a:r>
              <a:rPr lang="zh-CN" altLang="en-US" sz="2400" dirty="0"/>
              <a:t>和</a:t>
            </a:r>
            <a:r>
              <a:rPr lang="zh-CN" altLang="en-US" sz="2400" dirty="0">
                <a:solidFill>
                  <a:srgbClr val="C00000"/>
                </a:solidFill>
              </a:rPr>
              <a:t>间接跳转</a:t>
            </a:r>
            <a:r>
              <a:rPr lang="zh-CN" altLang="en-US" sz="2400" dirty="0"/>
              <a:t>，需要使用寄存器间接跳转：</a:t>
            </a:r>
            <a:r>
              <a:rPr lang="zh-CN" altLang="en-US" sz="2400" dirty="0">
                <a:solidFill>
                  <a:srgbClr val="C00000"/>
                </a:solidFill>
              </a:rPr>
              <a:t>给出包含目标地址的寄存器名称</a:t>
            </a:r>
            <a:r>
              <a:rPr lang="zh-CN" altLang="en-US" sz="2400" dirty="0"/>
              <a:t>。</a:t>
            </a:r>
            <a:endParaRPr lang="en-US" altLang="zh-CN" sz="2400" dirty="0"/>
          </a:p>
          <a:p>
            <a:pPr marL="0" indent="0">
              <a:buNone/>
            </a:pPr>
            <a:br>
              <a:rPr lang="en-US" altLang="zh-CN" sz="2400" dirty="0"/>
            </a:br>
            <a:r>
              <a:rPr lang="zh-CN" altLang="en-US" sz="2400" dirty="0">
                <a:solidFill>
                  <a:srgbClr val="002060"/>
                </a:solidFill>
              </a:rPr>
              <a:t>寄存器间接跳转还支持：</a:t>
            </a:r>
            <a:endParaRPr lang="en-US" altLang="zh-CN" sz="2400" dirty="0">
              <a:solidFill>
                <a:srgbClr val="002060"/>
              </a:solidFill>
            </a:endParaRPr>
          </a:p>
          <a:p>
            <a:pPr marL="0" indent="0">
              <a:buNone/>
            </a:pPr>
            <a:r>
              <a:rPr lang="zh-CN" altLang="en-US" sz="2400" dirty="0"/>
              <a:t>    * 分支选择语句</a:t>
            </a:r>
            <a:r>
              <a:rPr lang="en-US" altLang="zh-CN" sz="2400" dirty="0"/>
              <a:t>case</a:t>
            </a:r>
            <a:r>
              <a:rPr lang="zh-CN" altLang="en-US" sz="2400" dirty="0"/>
              <a:t>或者</a:t>
            </a:r>
            <a:r>
              <a:rPr lang="en-US" altLang="zh-CN" sz="2400" dirty="0"/>
              <a:t>switch</a:t>
            </a:r>
            <a:br>
              <a:rPr lang="en-US" altLang="zh-CN" sz="2400" dirty="0"/>
            </a:br>
            <a:r>
              <a:rPr lang="en-US" altLang="zh-CN" sz="2400" dirty="0"/>
              <a:t>    </a:t>
            </a:r>
            <a:r>
              <a:rPr lang="zh-CN" altLang="en-US" sz="2400" dirty="0"/>
              <a:t>* 面向对象语言中的虚拟函数或者方法</a:t>
            </a:r>
            <a:br>
              <a:rPr lang="en-US" altLang="zh-CN" sz="2400" dirty="0"/>
            </a:br>
            <a:r>
              <a:rPr lang="en-US" altLang="zh-CN" sz="2400" dirty="0"/>
              <a:t>    </a:t>
            </a:r>
            <a:r>
              <a:rPr lang="zh-CN" altLang="en-US" sz="2400" dirty="0"/>
              <a:t>* 高阶函数或者函数指针</a:t>
            </a:r>
            <a:br>
              <a:rPr lang="en-US" altLang="zh-CN" sz="2400" dirty="0"/>
            </a:br>
            <a:r>
              <a:rPr lang="en-US" altLang="zh-CN" sz="2400" dirty="0"/>
              <a:t>    </a:t>
            </a:r>
            <a:r>
              <a:rPr lang="zh-CN" altLang="en-US" sz="2400" dirty="0"/>
              <a:t>* 动态共享库</a:t>
            </a:r>
            <a:br>
              <a:rPr lang="en-US" altLang="zh-CN" sz="2400" dirty="0"/>
            </a:br>
            <a:r>
              <a:rPr lang="zh-CN" altLang="en-US" sz="2400" dirty="0"/>
              <a:t>以上四种情况，编译时都不知道目标地址，因此通常在寄存器间接跳转之前，才把地址从存储器载入到寄存器中。</a:t>
            </a:r>
            <a:endParaRPr lang="en-US" altLang="zh-CN" sz="24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44</a:t>
            </a:fld>
            <a:endParaRPr lang="zh-CN" altLang="en-US" dirty="0"/>
          </a:p>
        </p:txBody>
      </p:sp>
    </p:spTree>
    <p:extLst>
      <p:ext uri="{BB962C8B-B14F-4D97-AF65-F5344CB8AC3E}">
        <p14:creationId xmlns:p14="http://schemas.microsoft.com/office/powerpoint/2010/main" val="16970292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2.6</a:t>
            </a:r>
            <a:r>
              <a:rPr lang="zh-CN" altLang="en-US" dirty="0"/>
              <a:t>控制流指令</a:t>
            </a:r>
          </a:p>
        </p:txBody>
      </p:sp>
      <p:sp>
        <p:nvSpPr>
          <p:cNvPr id="3" name="内容占位符 2"/>
          <p:cNvSpPr>
            <a:spLocks noGrp="1"/>
          </p:cNvSpPr>
          <p:nvPr>
            <p:ph idx="1"/>
          </p:nvPr>
        </p:nvSpPr>
        <p:spPr>
          <a:xfrm>
            <a:off x="369162" y="692696"/>
            <a:ext cx="8748000" cy="824050"/>
          </a:xfrm>
        </p:spPr>
        <p:txBody>
          <a:bodyPr/>
          <a:lstStyle/>
          <a:p>
            <a:pPr marL="0" indent="0">
              <a:buNone/>
            </a:pPr>
            <a:r>
              <a:rPr lang="en-US" altLang="zh-CN" dirty="0">
                <a:solidFill>
                  <a:srgbClr val="C00000"/>
                </a:solidFill>
              </a:rPr>
              <a:t>PC</a:t>
            </a:r>
            <a:r>
              <a:rPr lang="zh-CN" altLang="en-US" dirty="0">
                <a:solidFill>
                  <a:srgbClr val="C00000"/>
                </a:solidFill>
              </a:rPr>
              <a:t>相对寻址</a:t>
            </a:r>
            <a:r>
              <a:rPr lang="zh-CN" altLang="en-US" dirty="0">
                <a:solidFill>
                  <a:schemeClr val="tx1"/>
                </a:solidFill>
              </a:rPr>
              <a:t>转移距离：</a:t>
            </a:r>
            <a:r>
              <a:rPr lang="zh-CN" altLang="en-US" sz="2400" dirty="0">
                <a:solidFill>
                  <a:srgbClr val="C00000"/>
                </a:solidFill>
              </a:rPr>
              <a:t>转移指令与目标之间的指令数</a:t>
            </a:r>
            <a:r>
              <a:rPr lang="zh-CN" altLang="en-US" sz="2400" dirty="0">
                <a:solidFill>
                  <a:schemeClr val="tx1"/>
                </a:solidFill>
              </a:rPr>
              <a:t>（</a:t>
            </a:r>
            <a:r>
              <a:rPr lang="en-US" altLang="zh-CN" sz="2400" dirty="0"/>
              <a:t> Alpha </a:t>
            </a:r>
            <a:r>
              <a:rPr lang="zh-CN" altLang="en-US" sz="2400" dirty="0"/>
              <a:t>上测试</a:t>
            </a:r>
            <a:r>
              <a:rPr lang="zh-CN" altLang="en-US" sz="2400" dirty="0">
                <a:solidFill>
                  <a:schemeClr val="tx1"/>
                </a:solidFill>
              </a:rPr>
              <a:t>）</a:t>
            </a:r>
            <a:endParaRPr lang="zh-CN" altLang="en-US" sz="2400" dirty="0"/>
          </a:p>
          <a:p>
            <a:pPr marL="0" indent="0">
              <a:buNone/>
            </a:pPr>
            <a:endParaRPr lang="en-US" altLang="zh-CN" sz="2400" dirty="0">
              <a:solidFill>
                <a:srgbClr val="C00000"/>
              </a:solidFill>
            </a:endParaRP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br>
              <a:rPr lang="en-US" altLang="zh-CN" dirty="0"/>
            </a:br>
            <a:r>
              <a:rPr lang="en-US" altLang="zh-CN" dirty="0"/>
              <a:t>    </a:t>
            </a:r>
          </a:p>
        </p:txBody>
      </p:sp>
      <p:graphicFrame>
        <p:nvGraphicFramePr>
          <p:cNvPr id="4" name="Object 4"/>
          <p:cNvGraphicFramePr>
            <a:graphicFrameLocks noChangeAspect="1"/>
          </p:cNvGraphicFramePr>
          <p:nvPr>
            <p:extLst>
              <p:ext uri="{D42A27DB-BD31-4B8C-83A1-F6EECF244321}">
                <p14:modId xmlns:p14="http://schemas.microsoft.com/office/powerpoint/2010/main" val="575343974"/>
              </p:ext>
            </p:extLst>
          </p:nvPr>
        </p:nvGraphicFramePr>
        <p:xfrm>
          <a:off x="214282" y="1556792"/>
          <a:ext cx="8694123" cy="4658290"/>
        </p:xfrm>
        <a:graphic>
          <a:graphicData uri="http://schemas.openxmlformats.org/drawingml/2006/chart">
            <c:chart xmlns:c="http://schemas.openxmlformats.org/drawingml/2006/chart" xmlns:r="http://schemas.openxmlformats.org/officeDocument/2006/relationships" r:id="rId3"/>
          </a:graphicData>
        </a:graphic>
      </p:graphicFrame>
      <p:sp>
        <p:nvSpPr>
          <p:cNvPr id="5" name="灯片编号占位符 4"/>
          <p:cNvSpPr>
            <a:spLocks noGrp="1"/>
          </p:cNvSpPr>
          <p:nvPr>
            <p:ph type="sldNum" sz="quarter" idx="10"/>
          </p:nvPr>
        </p:nvSpPr>
        <p:spPr/>
        <p:txBody>
          <a:bodyPr/>
          <a:lstStyle/>
          <a:p>
            <a:pPr>
              <a:defRPr/>
            </a:pPr>
            <a:fld id="{16FB8BBF-24BB-42C6-9019-0A2DE3877C3C}" type="slidenum">
              <a:rPr lang="zh-CN" altLang="en-US" smtClean="0"/>
              <a:pPr>
                <a:defRPr/>
              </a:pPr>
              <a:t>45</a:t>
            </a:fld>
            <a:endParaRPr lang="zh-CN" altLang="en-US" dirty="0"/>
          </a:p>
        </p:txBody>
      </p:sp>
      <p:sp>
        <p:nvSpPr>
          <p:cNvPr id="6" name="TextBox 5"/>
          <p:cNvSpPr txBox="1"/>
          <p:nvPr/>
        </p:nvSpPr>
        <p:spPr>
          <a:xfrm>
            <a:off x="285720" y="6143644"/>
            <a:ext cx="5000660" cy="461665"/>
          </a:xfrm>
          <a:prstGeom prst="rect">
            <a:avLst/>
          </a:prstGeom>
          <a:solidFill>
            <a:srgbClr val="FFFF00"/>
          </a:solidFill>
        </p:spPr>
        <p:txBody>
          <a:bodyPr wrap="square" rtlCol="0">
            <a:spAutoFit/>
          </a:bodyPr>
          <a:lstStyle/>
          <a:p>
            <a:r>
              <a:rPr lang="zh-CN" altLang="en-US" dirty="0">
                <a:solidFill>
                  <a:srgbClr val="C00000"/>
                </a:solidFill>
              </a:rPr>
              <a:t>定点相对寻址转移位移量：至少</a:t>
            </a:r>
            <a:r>
              <a:rPr lang="en-US" altLang="zh-CN" dirty="0">
                <a:solidFill>
                  <a:srgbClr val="C00000"/>
                </a:solidFill>
              </a:rPr>
              <a:t>8</a:t>
            </a:r>
            <a:r>
              <a:rPr lang="zh-CN" altLang="en-US" dirty="0">
                <a:solidFill>
                  <a:srgbClr val="C00000"/>
                </a:solidFill>
              </a:rPr>
              <a:t>位</a:t>
            </a:r>
          </a:p>
        </p:txBody>
      </p:sp>
    </p:spTree>
    <p:extLst>
      <p:ext uri="{BB962C8B-B14F-4D97-AF65-F5344CB8AC3E}">
        <p14:creationId xmlns:p14="http://schemas.microsoft.com/office/powerpoint/2010/main" val="311723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2.6</a:t>
            </a:r>
            <a:r>
              <a:rPr lang="zh-CN" altLang="en-US" dirty="0"/>
              <a:t>控制流指令</a:t>
            </a:r>
          </a:p>
        </p:txBody>
      </p:sp>
      <p:sp>
        <p:nvSpPr>
          <p:cNvPr id="3" name="内容占位符 2"/>
          <p:cNvSpPr>
            <a:spLocks noGrp="1"/>
          </p:cNvSpPr>
          <p:nvPr>
            <p:ph idx="1"/>
          </p:nvPr>
        </p:nvSpPr>
        <p:spPr/>
        <p:txBody>
          <a:bodyPr/>
          <a:lstStyle/>
          <a:p>
            <a:r>
              <a:rPr lang="zh-CN" altLang="en-US" dirty="0">
                <a:solidFill>
                  <a:schemeClr val="tx1"/>
                </a:solidFill>
              </a:rPr>
              <a:t>条件转移的可选方案</a:t>
            </a:r>
            <a:br>
              <a:rPr lang="en-US" altLang="zh-CN" dirty="0"/>
            </a:br>
            <a:br>
              <a:rPr lang="en-US" altLang="zh-CN" dirty="0"/>
            </a:br>
            <a:br>
              <a:rPr lang="en-US" altLang="zh-CN" dirty="0"/>
            </a:br>
            <a:br>
              <a:rPr lang="en-US" altLang="zh-CN" dirty="0"/>
            </a:br>
            <a:br>
              <a:rPr lang="en-US" altLang="zh-CN" dirty="0"/>
            </a:br>
            <a:endParaRPr lang="en-US" altLang="zh-CN" dirty="0"/>
          </a:p>
          <a:p>
            <a:endParaRPr lang="en-US" altLang="zh-CN" sz="2400" dirty="0"/>
          </a:p>
          <a:p>
            <a:endParaRPr lang="en-US" altLang="zh-CN" sz="2400" dirty="0"/>
          </a:p>
          <a:p>
            <a:endParaRPr lang="en-US" altLang="zh-CN" sz="2400" dirty="0"/>
          </a:p>
          <a:p>
            <a:pPr>
              <a:buNone/>
            </a:pPr>
            <a:endParaRPr lang="en-US" altLang="zh-CN" sz="2400" dirty="0"/>
          </a:p>
          <a:p>
            <a:pPr>
              <a:buNone/>
            </a:pPr>
            <a:r>
              <a:rPr lang="zh-CN" altLang="en-US" sz="2400" dirty="0"/>
              <a:t>上图列出了目前使用的三种方法和它们各自的优缺点。</a:t>
            </a:r>
            <a:br>
              <a:rPr lang="en-US" altLang="zh-CN" dirty="0"/>
            </a:br>
            <a:br>
              <a:rPr lang="en-US" altLang="zh-CN" dirty="0"/>
            </a:br>
            <a:br>
              <a:rPr lang="en-US" altLang="zh-CN" dirty="0"/>
            </a:br>
            <a:endParaRPr lang="zh-CN" altLang="en-US" sz="2000" dirty="0"/>
          </a:p>
        </p:txBody>
      </p:sp>
      <p:graphicFrame>
        <p:nvGraphicFramePr>
          <p:cNvPr id="5" name="表格 4"/>
          <p:cNvGraphicFramePr>
            <a:graphicFrameLocks noGrp="1"/>
          </p:cNvGraphicFramePr>
          <p:nvPr>
            <p:extLst>
              <p:ext uri="{D42A27DB-BD31-4B8C-83A1-F6EECF244321}">
                <p14:modId xmlns:p14="http://schemas.microsoft.com/office/powerpoint/2010/main" val="3399602460"/>
              </p:ext>
            </p:extLst>
          </p:nvPr>
        </p:nvGraphicFramePr>
        <p:xfrm>
          <a:off x="428596" y="1484784"/>
          <a:ext cx="8286808" cy="4515983"/>
        </p:xfrm>
        <a:graphic>
          <a:graphicData uri="http://schemas.openxmlformats.org/drawingml/2006/table">
            <a:tbl>
              <a:tblPr firstRow="1" bandRow="1">
                <a:tableStyleId>{5C22544A-7EE6-4342-B048-85BDC9FD1C3A}</a:tableStyleId>
              </a:tblPr>
              <a:tblGrid>
                <a:gridCol w="1063630">
                  <a:extLst>
                    <a:ext uri="{9D8B030D-6E8A-4147-A177-3AD203B41FA5}">
                      <a16:colId xmlns:a16="http://schemas.microsoft.com/office/drawing/2014/main" val="20000"/>
                    </a:ext>
                  </a:extLst>
                </a:gridCol>
                <a:gridCol w="1436406">
                  <a:extLst>
                    <a:ext uri="{9D8B030D-6E8A-4147-A177-3AD203B41FA5}">
                      <a16:colId xmlns:a16="http://schemas.microsoft.com/office/drawing/2014/main" val="20001"/>
                    </a:ext>
                  </a:extLst>
                </a:gridCol>
                <a:gridCol w="2074810">
                  <a:extLst>
                    <a:ext uri="{9D8B030D-6E8A-4147-A177-3AD203B41FA5}">
                      <a16:colId xmlns:a16="http://schemas.microsoft.com/office/drawing/2014/main" val="20002"/>
                    </a:ext>
                  </a:extLst>
                </a:gridCol>
                <a:gridCol w="1356606">
                  <a:extLst>
                    <a:ext uri="{9D8B030D-6E8A-4147-A177-3AD203B41FA5}">
                      <a16:colId xmlns:a16="http://schemas.microsoft.com/office/drawing/2014/main" val="20003"/>
                    </a:ext>
                  </a:extLst>
                </a:gridCol>
                <a:gridCol w="2355356">
                  <a:extLst>
                    <a:ext uri="{9D8B030D-6E8A-4147-A177-3AD203B41FA5}">
                      <a16:colId xmlns:a16="http://schemas.microsoft.com/office/drawing/2014/main" val="20004"/>
                    </a:ext>
                  </a:extLst>
                </a:gridCol>
              </a:tblGrid>
              <a:tr h="803688">
                <a:tc>
                  <a:txBody>
                    <a:bodyPr/>
                    <a:lstStyle/>
                    <a:p>
                      <a:r>
                        <a:rPr lang="zh-CN" altLang="en-US" sz="1800" dirty="0"/>
                        <a:t>名称</a:t>
                      </a:r>
                    </a:p>
                  </a:txBody>
                  <a:tcPr/>
                </a:tc>
                <a:tc>
                  <a:txBody>
                    <a:bodyPr/>
                    <a:lstStyle/>
                    <a:p>
                      <a:r>
                        <a:rPr lang="zh-CN" altLang="en-US" sz="1800" dirty="0"/>
                        <a:t>举例</a:t>
                      </a:r>
                    </a:p>
                  </a:txBody>
                  <a:tcPr/>
                </a:tc>
                <a:tc>
                  <a:txBody>
                    <a:bodyPr/>
                    <a:lstStyle/>
                    <a:p>
                      <a:r>
                        <a:rPr lang="zh-CN" altLang="en-US" sz="1800" dirty="0"/>
                        <a:t>如何测试条件</a:t>
                      </a:r>
                    </a:p>
                  </a:txBody>
                  <a:tcPr/>
                </a:tc>
                <a:tc>
                  <a:txBody>
                    <a:bodyPr/>
                    <a:lstStyle/>
                    <a:p>
                      <a:r>
                        <a:rPr lang="zh-CN" altLang="en-US" sz="1800" dirty="0"/>
                        <a:t>优点</a:t>
                      </a:r>
                    </a:p>
                  </a:txBody>
                  <a:tcPr/>
                </a:tc>
                <a:tc>
                  <a:txBody>
                    <a:bodyPr/>
                    <a:lstStyle/>
                    <a:p>
                      <a:r>
                        <a:rPr lang="zh-CN" altLang="en-US" sz="1800" dirty="0"/>
                        <a:t>缺点</a:t>
                      </a:r>
                    </a:p>
                  </a:txBody>
                  <a:tcPr/>
                </a:tc>
                <a:extLst>
                  <a:ext uri="{0D108BD9-81ED-4DB2-BD59-A6C34878D82A}">
                    <a16:rowId xmlns:a16="http://schemas.microsoft.com/office/drawing/2014/main" val="10000"/>
                  </a:ext>
                </a:extLst>
              </a:tr>
              <a:tr h="1719981">
                <a:tc>
                  <a:txBody>
                    <a:bodyPr/>
                    <a:lstStyle/>
                    <a:p>
                      <a:r>
                        <a:rPr lang="zh-CN" altLang="en-US" sz="1800" dirty="0"/>
                        <a:t>条件码（</a:t>
                      </a:r>
                      <a:r>
                        <a:rPr lang="en-US" altLang="zh-CN" sz="1800" dirty="0"/>
                        <a:t>CC</a:t>
                      </a:r>
                      <a:r>
                        <a:rPr lang="zh-CN" altLang="en-US" sz="1800" dirty="0"/>
                        <a:t>）</a:t>
                      </a:r>
                    </a:p>
                  </a:txBody>
                  <a:tcPr>
                    <a:solidFill>
                      <a:schemeClr val="accent2">
                        <a:lumMod val="20000"/>
                        <a:lumOff val="80000"/>
                      </a:schemeClr>
                    </a:solidFill>
                  </a:tcPr>
                </a:tc>
                <a:tc>
                  <a:txBody>
                    <a:bodyPr/>
                    <a:lstStyle/>
                    <a:p>
                      <a:r>
                        <a:rPr lang="en-US" altLang="zh-CN" sz="1800" dirty="0"/>
                        <a:t>80x86</a:t>
                      </a:r>
                      <a:r>
                        <a:rPr lang="zh-CN" altLang="en-US" sz="1800" dirty="0"/>
                        <a:t>，</a:t>
                      </a:r>
                      <a:r>
                        <a:rPr lang="en-US" altLang="zh-CN" sz="1800" dirty="0"/>
                        <a:t>ARM</a:t>
                      </a:r>
                      <a:r>
                        <a:rPr lang="zh-CN" altLang="en-US" sz="1800" dirty="0"/>
                        <a:t>，</a:t>
                      </a:r>
                      <a:r>
                        <a:rPr lang="en-US" altLang="zh-CN" sz="1800" dirty="0"/>
                        <a:t>PowerPC</a:t>
                      </a:r>
                      <a:r>
                        <a:rPr lang="zh-CN" altLang="en-US" sz="1800" dirty="0"/>
                        <a:t>，</a:t>
                      </a:r>
                      <a:r>
                        <a:rPr lang="en-US" altLang="zh-CN" sz="1800" dirty="0"/>
                        <a:t>SPARC</a:t>
                      </a:r>
                      <a:r>
                        <a:rPr lang="zh-CN" altLang="en-US" sz="1800" dirty="0"/>
                        <a:t>，</a:t>
                      </a:r>
                      <a:r>
                        <a:rPr lang="en-US" altLang="zh-CN" sz="1800" dirty="0" err="1"/>
                        <a:t>SuperH</a:t>
                      </a:r>
                      <a:endParaRPr lang="zh-CN" altLang="en-US" sz="1800" dirty="0"/>
                    </a:p>
                  </a:txBody>
                  <a:tcPr>
                    <a:solidFill>
                      <a:schemeClr val="accent2">
                        <a:lumMod val="20000"/>
                        <a:lumOff val="80000"/>
                      </a:schemeClr>
                    </a:solidFill>
                  </a:tcPr>
                </a:tc>
                <a:tc>
                  <a:txBody>
                    <a:bodyPr/>
                    <a:lstStyle/>
                    <a:p>
                      <a:r>
                        <a:rPr lang="zh-CN" altLang="en-US" sz="1800" dirty="0"/>
                        <a:t>由</a:t>
                      </a:r>
                      <a:r>
                        <a:rPr lang="en-US" altLang="zh-CN" sz="1800" dirty="0"/>
                        <a:t>ALU</a:t>
                      </a:r>
                      <a:r>
                        <a:rPr lang="zh-CN" altLang="en-US" sz="1800" dirty="0"/>
                        <a:t>操作设定的某些特定位，可能是由程序控制的</a:t>
                      </a:r>
                    </a:p>
                  </a:txBody>
                  <a:tcPr>
                    <a:solidFill>
                      <a:schemeClr val="accent2">
                        <a:lumMod val="20000"/>
                        <a:lumOff val="80000"/>
                      </a:schemeClr>
                    </a:solidFill>
                  </a:tcPr>
                </a:tc>
                <a:tc>
                  <a:txBody>
                    <a:bodyPr/>
                    <a:lstStyle/>
                    <a:p>
                      <a:r>
                        <a:rPr lang="zh-CN" altLang="en-US" sz="1800" dirty="0"/>
                        <a:t>有时条件可自由设置</a:t>
                      </a:r>
                    </a:p>
                  </a:txBody>
                  <a:tcPr>
                    <a:solidFill>
                      <a:schemeClr val="accent2">
                        <a:lumMod val="20000"/>
                        <a:lumOff val="80000"/>
                      </a:schemeClr>
                    </a:solidFill>
                  </a:tcPr>
                </a:tc>
                <a:tc>
                  <a:txBody>
                    <a:bodyPr/>
                    <a:lstStyle/>
                    <a:p>
                      <a:r>
                        <a:rPr lang="en-US" altLang="zh-CN" sz="1800" dirty="0"/>
                        <a:t>CC</a:t>
                      </a:r>
                      <a:r>
                        <a:rPr lang="zh-CN" altLang="en-US" sz="1800" dirty="0"/>
                        <a:t>是附加状态。条件码强制改变指令顺序，因为它把信息从一条指令传送给一个转移</a:t>
                      </a:r>
                    </a:p>
                  </a:txBody>
                  <a:tcPr>
                    <a:solidFill>
                      <a:schemeClr val="accent2">
                        <a:lumMod val="20000"/>
                        <a:lumOff val="80000"/>
                      </a:schemeClr>
                    </a:solidFill>
                  </a:tcPr>
                </a:tc>
                <a:extLst>
                  <a:ext uri="{0D108BD9-81ED-4DB2-BD59-A6C34878D82A}">
                    <a16:rowId xmlns:a16="http://schemas.microsoft.com/office/drawing/2014/main" val="10001"/>
                  </a:ext>
                </a:extLst>
              </a:tr>
              <a:tr h="749735">
                <a:tc>
                  <a:txBody>
                    <a:bodyPr/>
                    <a:lstStyle/>
                    <a:p>
                      <a:r>
                        <a:rPr lang="zh-CN" altLang="en-US" sz="1800" dirty="0"/>
                        <a:t>条件寄存器</a:t>
                      </a:r>
                      <a:endParaRPr lang="en-US" altLang="zh-CN" sz="1800" dirty="0"/>
                    </a:p>
                  </a:txBody>
                  <a:tcPr>
                    <a:solidFill>
                      <a:schemeClr val="accent2">
                        <a:lumMod val="20000"/>
                        <a:lumOff val="80000"/>
                      </a:schemeClr>
                    </a:solidFill>
                  </a:tcPr>
                </a:tc>
                <a:tc>
                  <a:txBody>
                    <a:bodyPr/>
                    <a:lstStyle/>
                    <a:p>
                      <a:r>
                        <a:rPr lang="en-US" altLang="zh-CN" sz="1800" dirty="0"/>
                        <a:t>Alpha</a:t>
                      </a:r>
                      <a:r>
                        <a:rPr lang="zh-CN" altLang="en-US" sz="1800" dirty="0"/>
                        <a:t>，</a:t>
                      </a:r>
                      <a:r>
                        <a:rPr lang="en-US" altLang="zh-CN" sz="1800" dirty="0"/>
                        <a:t>MIPS</a:t>
                      </a:r>
                    </a:p>
                  </a:txBody>
                  <a:tcPr>
                    <a:solidFill>
                      <a:schemeClr val="accent2">
                        <a:lumMod val="20000"/>
                        <a:lumOff val="80000"/>
                      </a:schemeClr>
                    </a:solidFill>
                  </a:tcPr>
                </a:tc>
                <a:tc>
                  <a:txBody>
                    <a:bodyPr/>
                    <a:lstStyle/>
                    <a:p>
                      <a:r>
                        <a:rPr lang="zh-CN" altLang="en-US" sz="1800" dirty="0"/>
                        <a:t>用比较结果测试任意寄存器</a:t>
                      </a:r>
                    </a:p>
                  </a:txBody>
                  <a:tcPr>
                    <a:solidFill>
                      <a:schemeClr val="accent2">
                        <a:lumMod val="20000"/>
                        <a:lumOff val="80000"/>
                      </a:schemeClr>
                    </a:solidFill>
                  </a:tcPr>
                </a:tc>
                <a:tc>
                  <a:txBody>
                    <a:bodyPr/>
                    <a:lstStyle/>
                    <a:p>
                      <a:r>
                        <a:rPr lang="zh-CN" altLang="en-US" sz="1800" dirty="0"/>
                        <a:t>简单</a:t>
                      </a:r>
                    </a:p>
                  </a:txBody>
                  <a:tcPr>
                    <a:solidFill>
                      <a:schemeClr val="accent2">
                        <a:lumMod val="20000"/>
                        <a:lumOff val="80000"/>
                      </a:schemeClr>
                    </a:solidFill>
                  </a:tcPr>
                </a:tc>
                <a:tc>
                  <a:txBody>
                    <a:bodyPr/>
                    <a:lstStyle/>
                    <a:p>
                      <a:r>
                        <a:rPr lang="zh-CN" altLang="en-US" sz="1800" dirty="0"/>
                        <a:t>占用一个寄存器</a:t>
                      </a:r>
                    </a:p>
                  </a:txBody>
                  <a:tcPr>
                    <a:solidFill>
                      <a:schemeClr val="accent2">
                        <a:lumMod val="20000"/>
                        <a:lumOff val="80000"/>
                      </a:schemeClr>
                    </a:solidFill>
                  </a:tcPr>
                </a:tc>
                <a:extLst>
                  <a:ext uri="{0D108BD9-81ED-4DB2-BD59-A6C34878D82A}">
                    <a16:rowId xmlns:a16="http://schemas.microsoft.com/office/drawing/2014/main" val="10002"/>
                  </a:ext>
                </a:extLst>
              </a:tr>
              <a:tr h="12425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t>比较并转移</a:t>
                      </a:r>
                    </a:p>
                    <a:p>
                      <a:endParaRPr lang="zh-CN" altLang="en-US" sz="1800" dirty="0"/>
                    </a:p>
                  </a:txBody>
                  <a:tcPr>
                    <a:solidFill>
                      <a:schemeClr val="accent2">
                        <a:lumMod val="20000"/>
                        <a:lumOff val="80000"/>
                      </a:schemeClr>
                    </a:solidFill>
                  </a:tcPr>
                </a:tc>
                <a:tc>
                  <a:txBody>
                    <a:bodyPr/>
                    <a:lstStyle/>
                    <a:p>
                      <a:r>
                        <a:rPr lang="en-US" altLang="zh-CN" sz="1800" dirty="0"/>
                        <a:t>PA-RISC</a:t>
                      </a:r>
                      <a:r>
                        <a:rPr lang="zh-CN" altLang="en-US" sz="1800" dirty="0"/>
                        <a:t>，</a:t>
                      </a:r>
                      <a:r>
                        <a:rPr lang="en-US" altLang="zh-CN" sz="1800" dirty="0"/>
                        <a:t>VAX</a:t>
                      </a:r>
                      <a:endParaRPr lang="zh-CN" altLang="en-US" sz="1800" dirty="0"/>
                    </a:p>
                    <a:p>
                      <a:endParaRPr lang="zh-CN" altLang="en-US" sz="1800" dirty="0"/>
                    </a:p>
                  </a:txBody>
                  <a:tcPr>
                    <a:solidFill>
                      <a:schemeClr val="accent2">
                        <a:lumMod val="20000"/>
                        <a:lumOff val="80000"/>
                      </a:schemeClr>
                    </a:solidFill>
                  </a:tcPr>
                </a:tc>
                <a:tc>
                  <a:txBody>
                    <a:bodyPr/>
                    <a:lstStyle/>
                    <a:p>
                      <a:r>
                        <a:rPr lang="zh-CN" altLang="en-US" sz="1800" dirty="0"/>
                        <a:t>比较是转移的一部分，通常比较只限于子集内部</a:t>
                      </a:r>
                    </a:p>
                  </a:txBody>
                  <a:tcPr>
                    <a:solidFill>
                      <a:schemeClr val="accent2">
                        <a:lumMod val="20000"/>
                        <a:lumOff val="80000"/>
                      </a:schemeClr>
                    </a:solidFill>
                  </a:tcPr>
                </a:tc>
                <a:tc>
                  <a:txBody>
                    <a:bodyPr/>
                    <a:lstStyle/>
                    <a:p>
                      <a:r>
                        <a:rPr lang="zh-CN" altLang="en-US" sz="1800" dirty="0"/>
                        <a:t>一个转移是一条而不是两条指令</a:t>
                      </a:r>
                    </a:p>
                  </a:txBody>
                  <a:tcPr>
                    <a:solidFill>
                      <a:schemeClr val="accent2">
                        <a:lumMod val="20000"/>
                        <a:lumOff val="80000"/>
                      </a:schemeClr>
                    </a:solidFill>
                  </a:tcPr>
                </a:tc>
                <a:tc>
                  <a:txBody>
                    <a:bodyPr/>
                    <a:lstStyle/>
                    <a:p>
                      <a:r>
                        <a:rPr lang="zh-CN" altLang="en-US" sz="1800" dirty="0"/>
                        <a:t>对流水线执行来说，一条指令要做的事情可能太多了</a:t>
                      </a:r>
                    </a:p>
                  </a:txBody>
                  <a:tcPr>
                    <a:solidFill>
                      <a:schemeClr val="accent2">
                        <a:lumMod val="20000"/>
                        <a:lumOff val="80000"/>
                      </a:schemeClr>
                    </a:solidFill>
                  </a:tcPr>
                </a:tc>
                <a:extLst>
                  <a:ext uri="{0D108BD9-81ED-4DB2-BD59-A6C34878D82A}">
                    <a16:rowId xmlns:a16="http://schemas.microsoft.com/office/drawing/2014/main" val="10003"/>
                  </a:ext>
                </a:extLst>
              </a:tr>
            </a:tbl>
          </a:graphicData>
        </a:graphic>
      </p:graphicFrame>
      <p:sp>
        <p:nvSpPr>
          <p:cNvPr id="6" name="灯片编号占位符 5"/>
          <p:cNvSpPr>
            <a:spLocks noGrp="1"/>
          </p:cNvSpPr>
          <p:nvPr>
            <p:ph type="sldNum" sz="quarter" idx="10"/>
          </p:nvPr>
        </p:nvSpPr>
        <p:spPr/>
        <p:txBody>
          <a:bodyPr/>
          <a:lstStyle/>
          <a:p>
            <a:pPr>
              <a:defRPr/>
            </a:pPr>
            <a:fld id="{16FB8BBF-24BB-42C6-9019-0A2DE3877C3C}" type="slidenum">
              <a:rPr lang="zh-CN" altLang="en-US" smtClean="0"/>
              <a:pPr>
                <a:defRPr/>
              </a:pPr>
              <a:t>46</a:t>
            </a:fld>
            <a:endParaRPr lang="zh-CN" altLang="en-US" dirty="0"/>
          </a:p>
        </p:txBody>
      </p:sp>
    </p:spTree>
    <p:extLst>
      <p:ext uri="{BB962C8B-B14F-4D97-AF65-F5344CB8AC3E}">
        <p14:creationId xmlns:p14="http://schemas.microsoft.com/office/powerpoint/2010/main" val="15435111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2.6</a:t>
            </a:r>
            <a:r>
              <a:rPr lang="zh-CN" altLang="en-US" dirty="0"/>
              <a:t>控制流指令</a:t>
            </a:r>
          </a:p>
        </p:txBody>
      </p:sp>
      <p:sp>
        <p:nvSpPr>
          <p:cNvPr id="3" name="内容占位符 2"/>
          <p:cNvSpPr>
            <a:spLocks noGrp="1"/>
          </p:cNvSpPr>
          <p:nvPr>
            <p:ph idx="1"/>
          </p:nvPr>
        </p:nvSpPr>
        <p:spPr/>
        <p:txBody>
          <a:bodyPr/>
          <a:lstStyle/>
          <a:p>
            <a:r>
              <a:rPr lang="zh-CN" altLang="en-US" dirty="0">
                <a:solidFill>
                  <a:schemeClr val="tx1"/>
                </a:solidFill>
              </a:rPr>
              <a:t>不同类型</a:t>
            </a:r>
            <a:r>
              <a:rPr lang="zh-CN" altLang="en-US" dirty="0">
                <a:solidFill>
                  <a:srgbClr val="C00000"/>
                </a:solidFill>
              </a:rPr>
              <a:t>条件转移</a:t>
            </a:r>
            <a:r>
              <a:rPr lang="zh-CN" altLang="en-US" dirty="0">
                <a:solidFill>
                  <a:schemeClr val="tx1"/>
                </a:solidFill>
              </a:rPr>
              <a:t>中的频率（</a:t>
            </a:r>
            <a:r>
              <a:rPr lang="en-US" altLang="zh-CN" dirty="0"/>
              <a:t> Alpha </a:t>
            </a:r>
            <a:r>
              <a:rPr lang="zh-CN" altLang="en-US" dirty="0"/>
              <a:t>上测试</a:t>
            </a:r>
            <a:r>
              <a:rPr lang="zh-CN" altLang="en-US" dirty="0">
                <a:solidFill>
                  <a:schemeClr val="tx1"/>
                </a:solidFill>
              </a:rPr>
              <a:t>）</a:t>
            </a:r>
            <a:endParaRPr lang="zh-CN" altLang="en-US" dirty="0"/>
          </a:p>
          <a:p>
            <a:br>
              <a:rPr lang="en-US" altLang="zh-CN" dirty="0">
                <a:solidFill>
                  <a:schemeClr val="tx1"/>
                </a:solidFill>
              </a:rPr>
            </a:br>
            <a:br>
              <a:rPr lang="en-US" altLang="zh-CN" dirty="0">
                <a:solidFill>
                  <a:schemeClr val="tx1"/>
                </a:solidFill>
              </a:rPr>
            </a:br>
            <a:br>
              <a:rPr lang="en-US" altLang="zh-CN" dirty="0">
                <a:solidFill>
                  <a:schemeClr val="tx1"/>
                </a:solidFill>
              </a:rPr>
            </a:br>
            <a:br>
              <a:rPr lang="en-US" altLang="zh-CN" dirty="0">
                <a:solidFill>
                  <a:schemeClr val="tx1"/>
                </a:solidFill>
              </a:rPr>
            </a:br>
            <a:br>
              <a:rPr lang="en-US" altLang="zh-CN" dirty="0">
                <a:solidFill>
                  <a:schemeClr val="tx1"/>
                </a:solidFill>
              </a:rPr>
            </a:br>
            <a:br>
              <a:rPr lang="en-US" altLang="zh-CN" dirty="0">
                <a:solidFill>
                  <a:schemeClr val="tx1"/>
                </a:solidFill>
              </a:rPr>
            </a:br>
            <a:br>
              <a:rPr lang="en-US" altLang="zh-CN" dirty="0">
                <a:solidFill>
                  <a:schemeClr val="tx1"/>
                </a:solidFill>
              </a:rPr>
            </a:br>
            <a:endParaRPr lang="zh-CN" altLang="en-US" sz="2000" dirty="0">
              <a:solidFill>
                <a:schemeClr val="tx1"/>
              </a:solidFill>
            </a:endParaRPr>
          </a:p>
        </p:txBody>
      </p:sp>
      <p:graphicFrame>
        <p:nvGraphicFramePr>
          <p:cNvPr id="5" name="Object 3"/>
          <p:cNvGraphicFramePr>
            <a:graphicFrameLocks noChangeAspect="1"/>
          </p:cNvGraphicFramePr>
          <p:nvPr>
            <p:extLst>
              <p:ext uri="{D42A27DB-BD31-4B8C-83A1-F6EECF244321}">
                <p14:modId xmlns:p14="http://schemas.microsoft.com/office/powerpoint/2010/main" val="1167252224"/>
              </p:ext>
            </p:extLst>
          </p:nvPr>
        </p:nvGraphicFramePr>
        <p:xfrm>
          <a:off x="314896" y="1390104"/>
          <a:ext cx="8813800" cy="4775200"/>
        </p:xfrm>
        <a:graphic>
          <a:graphicData uri="http://schemas.openxmlformats.org/drawingml/2006/chart">
            <c:chart xmlns:c="http://schemas.openxmlformats.org/drawingml/2006/chart" xmlns:r="http://schemas.openxmlformats.org/officeDocument/2006/relationships" r:id="rId3"/>
          </a:graphicData>
        </a:graphic>
      </p:graphicFrame>
      <p:sp>
        <p:nvSpPr>
          <p:cNvPr id="6" name="灯片编号占位符 5"/>
          <p:cNvSpPr>
            <a:spLocks noGrp="1"/>
          </p:cNvSpPr>
          <p:nvPr>
            <p:ph type="sldNum" sz="quarter" idx="10"/>
          </p:nvPr>
        </p:nvSpPr>
        <p:spPr/>
        <p:txBody>
          <a:bodyPr/>
          <a:lstStyle/>
          <a:p>
            <a:pPr>
              <a:defRPr/>
            </a:pPr>
            <a:fld id="{16FB8BBF-24BB-42C6-9019-0A2DE3877C3C}" type="slidenum">
              <a:rPr lang="zh-CN" altLang="en-US" smtClean="0"/>
              <a:pPr>
                <a:defRPr/>
              </a:pPr>
              <a:t>47</a:t>
            </a:fld>
            <a:endParaRPr lang="zh-CN" altLang="en-US" dirty="0"/>
          </a:p>
        </p:txBody>
      </p:sp>
    </p:spTree>
    <p:extLst>
      <p:ext uri="{BB962C8B-B14F-4D97-AF65-F5344CB8AC3E}">
        <p14:creationId xmlns:p14="http://schemas.microsoft.com/office/powerpoint/2010/main" val="1483129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2.6</a:t>
            </a:r>
            <a:r>
              <a:rPr lang="zh-CN" altLang="en-US" dirty="0"/>
              <a:t>控制流指令</a:t>
            </a:r>
          </a:p>
        </p:txBody>
      </p:sp>
      <p:sp>
        <p:nvSpPr>
          <p:cNvPr id="3" name="内容占位符 2"/>
          <p:cNvSpPr>
            <a:spLocks noGrp="1"/>
          </p:cNvSpPr>
          <p:nvPr>
            <p:ph idx="1"/>
          </p:nvPr>
        </p:nvSpPr>
        <p:spPr>
          <a:xfrm>
            <a:off x="396000" y="819000"/>
            <a:ext cx="8229600" cy="5538958"/>
          </a:xfrm>
        </p:spPr>
        <p:txBody>
          <a:bodyPr/>
          <a:lstStyle/>
          <a:p>
            <a:r>
              <a:rPr lang="zh-CN" altLang="en-US" dirty="0">
                <a:solidFill>
                  <a:schemeClr val="tx1"/>
                </a:solidFill>
              </a:rPr>
              <a:t>过程调用的可选方案</a:t>
            </a:r>
            <a:br>
              <a:rPr lang="en-US" altLang="zh-CN" dirty="0"/>
            </a:br>
            <a:r>
              <a:rPr lang="zh-CN" altLang="en-US" sz="2400" dirty="0"/>
              <a:t>有两种基本、传统的方法用来保存子程序使用的寄存器：</a:t>
            </a:r>
            <a:r>
              <a:rPr lang="zh-CN" altLang="en-US" sz="2400" dirty="0">
                <a:solidFill>
                  <a:srgbClr val="C00000"/>
                </a:solidFill>
              </a:rPr>
              <a:t>调用者保存</a:t>
            </a:r>
            <a:r>
              <a:rPr lang="zh-CN" altLang="en-US" sz="2400" dirty="0"/>
              <a:t>和</a:t>
            </a:r>
            <a:r>
              <a:rPr lang="zh-CN" altLang="en-US" sz="2400" dirty="0">
                <a:solidFill>
                  <a:srgbClr val="660066"/>
                </a:solidFill>
              </a:rPr>
              <a:t>被调用者保存</a:t>
            </a:r>
            <a:r>
              <a:rPr lang="zh-CN" altLang="en-US" sz="2400" dirty="0"/>
              <a:t>。</a:t>
            </a:r>
            <a:endParaRPr lang="en-US" altLang="zh-CN" sz="2400" dirty="0"/>
          </a:p>
          <a:p>
            <a:pPr>
              <a:buFont typeface="Wingdings" panose="05000000000000000000" pitchFamily="2" charset="2"/>
              <a:buChar char="Ø"/>
            </a:pPr>
            <a:r>
              <a:rPr lang="zh-CN" altLang="en-US" sz="2400" dirty="0">
                <a:solidFill>
                  <a:schemeClr val="accent1"/>
                </a:solidFill>
              </a:rPr>
              <a:t>调用者保存：</a:t>
            </a:r>
            <a:r>
              <a:rPr lang="zh-CN" altLang="en-US" sz="2400" dirty="0"/>
              <a:t>调用者调用其他过程时，必须保存在调用过程后还要使用的寄存器，被调用者则无须维护这些寄存器。</a:t>
            </a:r>
            <a:endParaRPr lang="en-US" altLang="zh-CN" sz="2400" dirty="0"/>
          </a:p>
          <a:p>
            <a:pPr>
              <a:buFont typeface="Wingdings" panose="05000000000000000000" pitchFamily="2" charset="2"/>
              <a:buChar char="Ø"/>
            </a:pPr>
            <a:r>
              <a:rPr lang="zh-CN" altLang="en-US" sz="2400" dirty="0">
                <a:solidFill>
                  <a:schemeClr val="accent1"/>
                </a:solidFill>
              </a:rPr>
              <a:t>被调用者保存：</a:t>
            </a:r>
            <a:r>
              <a:rPr lang="zh-CN" altLang="en-US" sz="2400" dirty="0"/>
              <a:t>被调用的过程必须保存它要使用的寄存器，调用者则不受这种限制。</a:t>
            </a:r>
            <a:br>
              <a:rPr lang="en-US" altLang="zh-CN" sz="2400" dirty="0"/>
            </a:br>
            <a:br>
              <a:rPr lang="en-US" altLang="zh-CN" sz="2400" dirty="0"/>
            </a:br>
            <a:r>
              <a:rPr lang="en-US" altLang="zh-CN" sz="2400" dirty="0"/>
              <a:t>      </a:t>
            </a:r>
            <a:r>
              <a:rPr lang="zh-CN" altLang="en-US" sz="2400" dirty="0"/>
              <a:t>有时候，如果</a:t>
            </a:r>
            <a:r>
              <a:rPr lang="zh-CN" altLang="en-US" sz="2400" dirty="0">
                <a:solidFill>
                  <a:srgbClr val="C00000"/>
                </a:solidFill>
              </a:rPr>
              <a:t>两个不同的过程都要访问相同的全局变量</a:t>
            </a:r>
            <a:r>
              <a:rPr lang="zh-CN" altLang="en-US" sz="2400" dirty="0"/>
              <a:t>，则必须使用</a:t>
            </a:r>
            <a:r>
              <a:rPr lang="zh-CN" altLang="en-US" sz="2400" dirty="0">
                <a:solidFill>
                  <a:srgbClr val="C00000"/>
                </a:solidFill>
              </a:rPr>
              <a:t>调用者保存方法</a:t>
            </a:r>
            <a:r>
              <a:rPr lang="zh-CN" altLang="en-US" sz="2400" dirty="0"/>
              <a:t>。大多数实际使用的编译器会结合这两种方法。 </a:t>
            </a:r>
            <a:br>
              <a:rPr lang="en-US" altLang="zh-CN" sz="2400" dirty="0"/>
            </a:br>
            <a:br>
              <a:rPr lang="en-US" altLang="zh-CN" dirty="0"/>
            </a:br>
            <a:br>
              <a:rPr lang="en-US" altLang="zh-CN" dirty="0"/>
            </a:br>
            <a:r>
              <a:rPr lang="en-US" altLang="zh-CN" dirty="0"/>
              <a:t>  </a:t>
            </a:r>
            <a:br>
              <a:rPr lang="en-US" altLang="zh-CN" dirty="0"/>
            </a:br>
            <a:endParaRPr lang="zh-CN" altLang="en-US" sz="20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48</a:t>
            </a:fld>
            <a:endParaRPr lang="zh-CN" altLang="en-US" dirty="0"/>
          </a:p>
        </p:txBody>
      </p:sp>
    </p:spTree>
    <p:extLst>
      <p:ext uri="{BB962C8B-B14F-4D97-AF65-F5344CB8AC3E}">
        <p14:creationId xmlns:p14="http://schemas.microsoft.com/office/powerpoint/2010/main" val="9402840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2.7</a:t>
            </a:r>
            <a:r>
              <a:rPr lang="zh-CN" altLang="en-US" dirty="0"/>
              <a:t>指令系统的编码</a:t>
            </a:r>
          </a:p>
        </p:txBody>
      </p:sp>
      <p:sp>
        <p:nvSpPr>
          <p:cNvPr id="3" name="内容占位符 2"/>
          <p:cNvSpPr>
            <a:spLocks noGrp="1"/>
          </p:cNvSpPr>
          <p:nvPr>
            <p:ph idx="1"/>
          </p:nvPr>
        </p:nvSpPr>
        <p:spPr>
          <a:xfrm>
            <a:off x="357158" y="1000108"/>
            <a:ext cx="8229600" cy="5597244"/>
          </a:xfrm>
        </p:spPr>
        <p:txBody>
          <a:bodyPr/>
          <a:lstStyle/>
          <a:p>
            <a:pPr>
              <a:buNone/>
            </a:pPr>
            <a:r>
              <a:rPr lang="zh-CN" altLang="en-US" sz="2400" dirty="0"/>
              <a:t>前面讨论的问题都会直接影响指令如何编码。</a:t>
            </a:r>
            <a:endParaRPr lang="en-US" altLang="zh-CN" sz="2400" dirty="0"/>
          </a:p>
          <a:p>
            <a:r>
              <a:rPr lang="zh-CN" altLang="en-US" sz="2400" dirty="0"/>
              <a:t>指令编码包括：操作、寄存器地址、寻址方式编码。</a:t>
            </a:r>
            <a:endParaRPr lang="en-US" altLang="zh-CN" sz="2400" dirty="0"/>
          </a:p>
          <a:p>
            <a:r>
              <a:rPr lang="zh-CN" altLang="en-US" sz="2400" dirty="0"/>
              <a:t>指令编码 </a:t>
            </a:r>
            <a:r>
              <a:rPr lang="en-US" altLang="zh-CN" sz="2400" dirty="0">
                <a:solidFill>
                  <a:srgbClr val="C00000"/>
                </a:solidFill>
                <a:latin typeface="宋体"/>
                <a:ea typeface="宋体"/>
              </a:rPr>
              <a:t>-&gt;</a:t>
            </a:r>
            <a:r>
              <a:rPr lang="zh-CN" altLang="en-US" sz="2400" dirty="0">
                <a:solidFill>
                  <a:srgbClr val="C00000"/>
                </a:solidFill>
                <a:latin typeface="宋体"/>
                <a:ea typeface="宋体"/>
              </a:rPr>
              <a:t>处理器实现</a:t>
            </a:r>
            <a:r>
              <a:rPr lang="zh-CN" altLang="en-US" sz="2400" dirty="0">
                <a:solidFill>
                  <a:srgbClr val="0000FF"/>
                </a:solidFill>
                <a:latin typeface="宋体"/>
                <a:ea typeface="宋体"/>
              </a:rPr>
              <a:t>和</a:t>
            </a:r>
            <a:r>
              <a:rPr lang="zh-CN" altLang="en-US" sz="2400" dirty="0">
                <a:solidFill>
                  <a:srgbClr val="C00000"/>
                </a:solidFill>
                <a:latin typeface="宋体"/>
                <a:ea typeface="宋体"/>
              </a:rPr>
              <a:t>编译后程序大小。</a:t>
            </a:r>
            <a:endParaRPr lang="en-US" altLang="zh-CN" sz="2400" dirty="0">
              <a:solidFill>
                <a:srgbClr val="C00000"/>
              </a:solidFill>
            </a:endParaRPr>
          </a:p>
          <a:p>
            <a:r>
              <a:rPr lang="zh-CN" altLang="en-US" sz="2400" dirty="0">
                <a:solidFill>
                  <a:srgbClr val="C00000"/>
                </a:solidFill>
              </a:rPr>
              <a:t>如何将寻址方式和操作通过编码结合到一起：</a:t>
            </a:r>
            <a:endParaRPr lang="en-US" altLang="zh-CN" sz="2400" dirty="0">
              <a:solidFill>
                <a:srgbClr val="C00000"/>
              </a:solidFill>
            </a:endParaRPr>
          </a:p>
          <a:p>
            <a:pPr>
              <a:buNone/>
            </a:pPr>
            <a:r>
              <a:rPr lang="en-US" altLang="zh-CN" sz="2400" dirty="0"/>
              <a:t>      </a:t>
            </a:r>
            <a:r>
              <a:rPr lang="zh-CN" altLang="en-US" sz="2000" dirty="0"/>
              <a:t>*如 图</a:t>
            </a:r>
            <a:r>
              <a:rPr lang="en-US" altLang="zh-CN" sz="2000" dirty="0"/>
              <a:t>B.6</a:t>
            </a:r>
            <a:r>
              <a:rPr lang="zh-CN" altLang="en-US" sz="2000" dirty="0"/>
              <a:t>，</a:t>
            </a:r>
            <a:r>
              <a:rPr lang="en-US" altLang="zh-CN" sz="2000" dirty="0"/>
              <a:t>1-5</a:t>
            </a:r>
            <a:r>
              <a:rPr lang="zh-CN" altLang="en-US" sz="2000" dirty="0"/>
              <a:t>个操作数，</a:t>
            </a:r>
            <a:r>
              <a:rPr lang="en-US" altLang="zh-CN" sz="2000" dirty="0"/>
              <a:t>10</a:t>
            </a:r>
            <a:r>
              <a:rPr lang="zh-CN" altLang="en-US" sz="2000" dirty="0"/>
              <a:t>种可能寻址方式，则每个操作数需要一个</a:t>
            </a:r>
            <a:r>
              <a:rPr lang="zh-CN" altLang="en-US" sz="2000" dirty="0">
                <a:solidFill>
                  <a:srgbClr val="FF0000"/>
                </a:solidFill>
              </a:rPr>
              <a:t>独立寻址标识符字段（显式）</a:t>
            </a:r>
            <a:r>
              <a:rPr lang="zh-CN" altLang="en-US" sz="2000" dirty="0"/>
              <a:t>。</a:t>
            </a:r>
            <a:endParaRPr lang="en-US" altLang="zh-CN" sz="2000" dirty="0"/>
          </a:p>
          <a:p>
            <a:pPr>
              <a:buNone/>
            </a:pPr>
            <a:r>
              <a:rPr lang="en-US" altLang="zh-CN" sz="2000" dirty="0"/>
              <a:t>       </a:t>
            </a:r>
            <a:r>
              <a:rPr lang="zh-CN" altLang="en-US" sz="2000" dirty="0"/>
              <a:t>* 如</a:t>
            </a:r>
            <a:r>
              <a:rPr lang="en-US" altLang="zh-CN" sz="2000" dirty="0"/>
              <a:t>load/store</a:t>
            </a:r>
            <a:r>
              <a:rPr lang="zh-CN" altLang="en-US" sz="2000" dirty="0"/>
              <a:t>结构，一个存储器操作数，</a:t>
            </a:r>
            <a:r>
              <a:rPr lang="en-US" altLang="zh-CN" sz="2000" dirty="0"/>
              <a:t>1-2</a:t>
            </a:r>
            <a:r>
              <a:rPr lang="zh-CN" altLang="en-US" sz="2000" dirty="0"/>
              <a:t>种寻址方式，则</a:t>
            </a:r>
            <a:r>
              <a:rPr lang="zh-CN" altLang="en-US" sz="2000" dirty="0">
                <a:solidFill>
                  <a:srgbClr val="FF0000"/>
                </a:solidFill>
              </a:rPr>
              <a:t>寻址方式由操作编码隐含表示。</a:t>
            </a:r>
            <a:endParaRPr lang="en-US" altLang="zh-CN" sz="2000" dirty="0">
              <a:solidFill>
                <a:srgbClr val="FF0000"/>
              </a:solidFill>
            </a:endParaRPr>
          </a:p>
          <a:p>
            <a:r>
              <a:rPr lang="zh-CN" altLang="en-US" sz="2400" dirty="0"/>
              <a:t>对指令编码，需要在以下因素之间找到一个最佳平衡点：</a:t>
            </a:r>
            <a:br>
              <a:rPr lang="en-US" altLang="zh-CN" sz="2400" dirty="0"/>
            </a:br>
            <a:r>
              <a:rPr lang="en-US" altLang="zh-CN" sz="2000" dirty="0"/>
              <a:t>1</a:t>
            </a:r>
            <a:r>
              <a:rPr lang="zh-CN" altLang="en-US" sz="2000" dirty="0"/>
              <a:t>、尽可能多的寄存器和寻址方式。</a:t>
            </a:r>
            <a:br>
              <a:rPr lang="en-US" altLang="zh-CN" sz="2000" dirty="0"/>
            </a:br>
            <a:r>
              <a:rPr lang="en-US" altLang="zh-CN" sz="2000" dirty="0"/>
              <a:t>2</a:t>
            </a:r>
            <a:r>
              <a:rPr lang="zh-CN" altLang="en-US" sz="2000" dirty="0"/>
              <a:t>、寄存器字段、寻址方式字段尽量少，以缩短指令长度。</a:t>
            </a:r>
            <a:br>
              <a:rPr lang="en-US" altLang="zh-CN" sz="2000" dirty="0"/>
            </a:br>
            <a:r>
              <a:rPr lang="en-US" altLang="zh-CN" sz="2000" dirty="0"/>
              <a:t>3</a:t>
            </a:r>
            <a:r>
              <a:rPr lang="zh-CN" altLang="en-US" sz="2000" dirty="0"/>
              <a:t>、指令长度易于流水线处理。</a:t>
            </a:r>
            <a:br>
              <a:rPr lang="en-US" altLang="zh-CN" dirty="0"/>
            </a:br>
            <a:br>
              <a:rPr lang="en-US" altLang="zh-CN" dirty="0"/>
            </a:br>
            <a:br>
              <a:rPr lang="en-US" altLang="zh-CN" sz="2400" dirty="0"/>
            </a:br>
            <a:endParaRPr lang="zh-CN" altLang="en-US" sz="20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49</a:t>
            </a:fld>
            <a:endParaRPr lang="zh-CN" altLang="en-US" dirty="0"/>
          </a:p>
        </p:txBody>
      </p:sp>
    </p:spTree>
    <p:extLst>
      <p:ext uri="{BB962C8B-B14F-4D97-AF65-F5344CB8AC3E}">
        <p14:creationId xmlns:p14="http://schemas.microsoft.com/office/powerpoint/2010/main" val="4035886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dirty="0"/>
              <a:t>2.2</a:t>
            </a:r>
            <a:r>
              <a:rPr lang="zh-CN" altLang="en-US" dirty="0"/>
              <a:t>指令集系统结构的分类</a:t>
            </a:r>
            <a:endParaRPr lang="en-US" altLang="zh-CN" dirty="0"/>
          </a:p>
        </p:txBody>
      </p:sp>
      <p:sp>
        <p:nvSpPr>
          <p:cNvPr id="4099" name="内容占位符 2"/>
          <p:cNvSpPr>
            <a:spLocks noGrp="1"/>
          </p:cNvSpPr>
          <p:nvPr>
            <p:ph idx="1"/>
          </p:nvPr>
        </p:nvSpPr>
        <p:spPr>
          <a:xfrm>
            <a:off x="396000" y="1052736"/>
            <a:ext cx="8229600" cy="5192736"/>
          </a:xfrm>
        </p:spPr>
        <p:txBody>
          <a:bodyPr/>
          <a:lstStyle/>
          <a:p>
            <a:r>
              <a:rPr lang="zh-CN" altLang="en-US" dirty="0">
                <a:solidFill>
                  <a:schemeClr val="tx1"/>
                </a:solidFill>
              </a:rPr>
              <a:t>指令集系统结构（</a:t>
            </a:r>
            <a:r>
              <a:rPr lang="en-US" altLang="zh-CN" sz="2400" dirty="0"/>
              <a:t>Instruction Set Architecture ISA</a:t>
            </a:r>
            <a:r>
              <a:rPr lang="zh-CN" altLang="en-US" dirty="0">
                <a:solidFill>
                  <a:schemeClr val="tx1"/>
                </a:solidFill>
              </a:rPr>
              <a:t>）的分类</a:t>
            </a:r>
            <a:br>
              <a:rPr lang="en-US" altLang="zh-CN" dirty="0"/>
            </a:br>
            <a:r>
              <a:rPr lang="zh-CN" altLang="en-US" sz="2400" dirty="0"/>
              <a:t>指令集系统结构最根本的区别：</a:t>
            </a:r>
            <a:endParaRPr lang="en-US" altLang="zh-CN" sz="2400" dirty="0"/>
          </a:p>
          <a:p>
            <a:pPr marL="0" indent="0">
              <a:buNone/>
            </a:pPr>
            <a:r>
              <a:rPr lang="en-US" altLang="zh-CN" sz="2400" dirty="0"/>
              <a:t>                             </a:t>
            </a:r>
            <a:r>
              <a:rPr lang="zh-CN" altLang="en-US" sz="2400" dirty="0"/>
              <a:t>在于</a:t>
            </a:r>
            <a:r>
              <a:rPr lang="zh-CN" altLang="en-US" sz="2400" dirty="0">
                <a:solidFill>
                  <a:srgbClr val="C00000"/>
                </a:solidFill>
              </a:rPr>
              <a:t>处理器内部数据的</a:t>
            </a:r>
            <a:r>
              <a:rPr lang="zh-CN" altLang="en-US" sz="2400" dirty="0">
                <a:solidFill>
                  <a:srgbClr val="FF0000"/>
                </a:solidFill>
              </a:rPr>
              <a:t>存储结构不同</a:t>
            </a:r>
            <a:r>
              <a:rPr lang="zh-CN" altLang="en-US" sz="2400" dirty="0"/>
              <a:t>。</a:t>
            </a:r>
            <a:endParaRPr lang="en-US" altLang="zh-CN" sz="2400" dirty="0"/>
          </a:p>
          <a:p>
            <a:r>
              <a:rPr lang="zh-CN" altLang="en-US" sz="2400" dirty="0">
                <a:solidFill>
                  <a:srgbClr val="FF0000"/>
                </a:solidFill>
              </a:rPr>
              <a:t>存储结构</a:t>
            </a:r>
            <a:r>
              <a:rPr lang="zh-CN" altLang="en-US" sz="2400" dirty="0">
                <a:solidFill>
                  <a:schemeClr val="tx1"/>
                </a:solidFill>
              </a:rPr>
              <a:t>：堆栈、累加器或一组寄存器。操作数可以</a:t>
            </a:r>
            <a:r>
              <a:rPr lang="zh-CN" altLang="en-US" sz="2400" dirty="0">
                <a:solidFill>
                  <a:srgbClr val="C00000"/>
                </a:solidFill>
              </a:rPr>
              <a:t>显式</a:t>
            </a:r>
            <a:r>
              <a:rPr lang="zh-CN" altLang="en-US" sz="2400" dirty="0">
                <a:solidFill>
                  <a:schemeClr val="tx1"/>
                </a:solidFill>
              </a:rPr>
              <a:t>指定或者</a:t>
            </a:r>
            <a:r>
              <a:rPr lang="zh-CN" altLang="en-US" sz="2400" dirty="0">
                <a:solidFill>
                  <a:srgbClr val="C00000"/>
                </a:solidFill>
              </a:rPr>
              <a:t>隐含</a:t>
            </a:r>
            <a:r>
              <a:rPr lang="zh-CN" altLang="en-US" sz="2400" dirty="0">
                <a:solidFill>
                  <a:schemeClr val="tx1"/>
                </a:solidFill>
              </a:rPr>
              <a:t>指定。</a:t>
            </a:r>
            <a:endParaRPr lang="en-US" altLang="zh-CN" sz="2400" dirty="0">
              <a:solidFill>
                <a:schemeClr val="tx1"/>
              </a:solidFill>
            </a:endParaRPr>
          </a:p>
          <a:p>
            <a:pPr marL="0" indent="0">
              <a:buNone/>
            </a:pPr>
            <a:r>
              <a:rPr lang="en-US" altLang="zh-CN" sz="2400" dirty="0">
                <a:solidFill>
                  <a:schemeClr val="tx1"/>
                </a:solidFill>
              </a:rPr>
              <a:t>  </a:t>
            </a:r>
            <a:r>
              <a:rPr lang="en-US" altLang="zh-CN" sz="2400" dirty="0"/>
              <a:t> </a:t>
            </a:r>
            <a:r>
              <a:rPr lang="zh-CN" altLang="en-US" sz="2400" dirty="0"/>
              <a:t>（</a:t>
            </a:r>
            <a:r>
              <a:rPr lang="en-US" altLang="zh-CN" sz="2400" dirty="0"/>
              <a:t>1</a:t>
            </a:r>
            <a:r>
              <a:rPr lang="zh-CN" altLang="en-US" sz="2400" dirty="0"/>
              <a:t>）</a:t>
            </a:r>
            <a:r>
              <a:rPr lang="zh-CN" altLang="en-US" sz="2400" dirty="0">
                <a:solidFill>
                  <a:srgbClr val="FF0000"/>
                </a:solidFill>
              </a:rPr>
              <a:t>堆栈系统结构</a:t>
            </a:r>
            <a:r>
              <a:rPr lang="zh-CN" altLang="en-US" sz="2400" dirty="0"/>
              <a:t>中操作数</a:t>
            </a:r>
            <a:r>
              <a:rPr lang="zh-CN" altLang="en-US" sz="2400" dirty="0">
                <a:solidFill>
                  <a:srgbClr val="C00000"/>
                </a:solidFill>
              </a:rPr>
              <a:t>隐含</a:t>
            </a:r>
            <a:r>
              <a:rPr lang="zh-CN" altLang="en-US" sz="2400" dirty="0"/>
              <a:t>地位于栈顶</a:t>
            </a:r>
            <a:endParaRPr lang="en-US" altLang="zh-CN" sz="2400" dirty="0"/>
          </a:p>
          <a:p>
            <a:pPr marL="0" indent="0">
              <a:buNone/>
            </a:pPr>
            <a:r>
              <a:rPr lang="zh-CN" altLang="en-US" sz="2400" dirty="0"/>
              <a:t>   （</a:t>
            </a:r>
            <a:r>
              <a:rPr lang="en-US" altLang="zh-CN" sz="2400" dirty="0"/>
              <a:t>2</a:t>
            </a:r>
            <a:r>
              <a:rPr lang="zh-CN" altLang="en-US" sz="2400" dirty="0"/>
              <a:t>）</a:t>
            </a:r>
            <a:r>
              <a:rPr lang="zh-CN" altLang="en-US" sz="2400" dirty="0">
                <a:solidFill>
                  <a:srgbClr val="FF0000"/>
                </a:solidFill>
              </a:rPr>
              <a:t>累加器系统结构</a:t>
            </a:r>
            <a:r>
              <a:rPr lang="zh-CN" altLang="en-US" sz="2400" dirty="0"/>
              <a:t>中的一个</a:t>
            </a:r>
            <a:r>
              <a:rPr lang="zh-CN" altLang="en-US" sz="2400" dirty="0">
                <a:solidFill>
                  <a:srgbClr val="C00000"/>
                </a:solidFill>
              </a:rPr>
              <a:t>隐含</a:t>
            </a:r>
            <a:r>
              <a:rPr lang="zh-CN" altLang="en-US" sz="2400" dirty="0"/>
              <a:t>操作数就是累加器。</a:t>
            </a:r>
            <a:endParaRPr lang="en-US" altLang="zh-CN" sz="2400" dirty="0"/>
          </a:p>
          <a:p>
            <a:pPr marL="0" indent="0">
              <a:buNone/>
            </a:pPr>
            <a:r>
              <a:rPr lang="en-US" altLang="zh-CN" sz="2400" dirty="0"/>
              <a:t>   </a:t>
            </a:r>
            <a:r>
              <a:rPr lang="zh-CN" altLang="en-US" sz="2400" dirty="0"/>
              <a:t>（</a:t>
            </a:r>
            <a:r>
              <a:rPr lang="en-US" altLang="zh-CN" sz="2400" dirty="0"/>
              <a:t>3</a:t>
            </a:r>
            <a:r>
              <a:rPr lang="zh-CN" altLang="en-US" sz="2400" dirty="0"/>
              <a:t>）</a:t>
            </a:r>
            <a:r>
              <a:rPr lang="zh-CN" altLang="en-US" sz="2400" dirty="0">
                <a:solidFill>
                  <a:srgbClr val="FF0000"/>
                </a:solidFill>
              </a:rPr>
              <a:t>通用寄存器结构系统中</a:t>
            </a:r>
            <a:r>
              <a:rPr lang="zh-CN" altLang="en-US" sz="2400" dirty="0"/>
              <a:t>只能</a:t>
            </a:r>
            <a:r>
              <a:rPr lang="zh-CN" altLang="en-US" sz="2400" dirty="0">
                <a:solidFill>
                  <a:srgbClr val="C00000"/>
                </a:solidFill>
              </a:rPr>
              <a:t>明确地指定</a:t>
            </a:r>
            <a:r>
              <a:rPr lang="zh-CN" altLang="en-US" sz="2400" dirty="0"/>
              <a:t>操作数，不是</a:t>
            </a:r>
            <a:r>
              <a:rPr lang="zh-CN" altLang="en-US" sz="2400" dirty="0">
                <a:solidFill>
                  <a:srgbClr val="C00000"/>
                </a:solidFill>
              </a:rPr>
              <a:t>寄存器</a:t>
            </a:r>
            <a:r>
              <a:rPr lang="zh-CN" altLang="en-US" sz="2400" dirty="0"/>
              <a:t>就是</a:t>
            </a:r>
            <a:r>
              <a:rPr lang="zh-CN" altLang="en-US" sz="2400" dirty="0">
                <a:solidFill>
                  <a:srgbClr val="C00000"/>
                </a:solidFill>
              </a:rPr>
              <a:t>存储器地址</a:t>
            </a:r>
            <a:r>
              <a:rPr lang="zh-CN" altLang="en-US" sz="2400" dirty="0"/>
              <a:t>。</a:t>
            </a:r>
            <a:endParaRPr lang="en-US" altLang="zh-CN" sz="2400" dirty="0"/>
          </a:p>
          <a:p>
            <a:pPr marL="0" indent="0">
              <a:buNone/>
            </a:pPr>
            <a:r>
              <a:rPr lang="en-US" altLang="zh-CN" sz="2400" dirty="0"/>
              <a:t>     </a:t>
            </a:r>
            <a:r>
              <a:rPr lang="zh-CN" altLang="en-US" sz="2400" dirty="0"/>
              <a:t>如后图</a:t>
            </a:r>
            <a:endParaRPr lang="en-US" altLang="zh-CN" sz="24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5</a:t>
            </a:fld>
            <a:endParaRPr lang="zh-CN" altLang="en-US" dirty="0"/>
          </a:p>
        </p:txBody>
      </p:sp>
    </p:spTree>
    <p:extLst>
      <p:ext uri="{BB962C8B-B14F-4D97-AF65-F5344CB8AC3E}">
        <p14:creationId xmlns:p14="http://schemas.microsoft.com/office/powerpoint/2010/main" val="1642064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ox(i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box(i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box(in)">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box(in)">
                                      <p:cBhvr>
                                        <p:cTn id="27" dur="500"/>
                                        <p:tgtEl>
                                          <p:spTgt spid="4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box(in)">
                                      <p:cBhvr>
                                        <p:cTn id="32" dur="500"/>
                                        <p:tgtEl>
                                          <p:spTgt spid="40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4099">
                                            <p:txEl>
                                              <p:pRg st="6" end="6"/>
                                            </p:txEl>
                                          </p:spTgt>
                                        </p:tgtEl>
                                        <p:attrNameLst>
                                          <p:attrName>style.visibility</p:attrName>
                                        </p:attrNameLst>
                                      </p:cBhvr>
                                      <p:to>
                                        <p:strVal val="visible"/>
                                      </p:to>
                                    </p:set>
                                    <p:animEffect transition="in" filter="box(in)">
                                      <p:cBhvr>
                                        <p:cTn id="37"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2.7</a:t>
            </a:r>
            <a:r>
              <a:rPr lang="zh-CN" altLang="en-US" dirty="0"/>
              <a:t>指令系统的编码</a:t>
            </a:r>
          </a:p>
        </p:txBody>
      </p:sp>
      <p:sp>
        <p:nvSpPr>
          <p:cNvPr id="3" name="内容占位符 2"/>
          <p:cNvSpPr>
            <a:spLocks noGrp="1"/>
          </p:cNvSpPr>
          <p:nvPr>
            <p:ph idx="1"/>
          </p:nvPr>
        </p:nvSpPr>
        <p:spPr>
          <a:xfrm>
            <a:off x="396000" y="819000"/>
            <a:ext cx="7488368" cy="449760"/>
          </a:xfrm>
        </p:spPr>
        <p:txBody>
          <a:bodyPr/>
          <a:lstStyle/>
          <a:p>
            <a:r>
              <a:rPr lang="zh-CN" altLang="en-US" sz="2400" dirty="0">
                <a:solidFill>
                  <a:schemeClr val="tx1"/>
                </a:solidFill>
              </a:rPr>
              <a:t>三种常见编码方式</a:t>
            </a:r>
            <a:endParaRPr lang="en-US" altLang="zh-CN" sz="2400" dirty="0">
              <a:solidFill>
                <a:schemeClr val="tx1"/>
              </a:solidFill>
            </a:endParaRPr>
          </a:p>
          <a:p>
            <a:pPr marL="0" indent="0">
              <a:buNone/>
            </a:pPr>
            <a:br>
              <a:rPr lang="en-US" altLang="zh-CN" sz="2400" dirty="0"/>
            </a:br>
            <a:br>
              <a:rPr lang="en-US" altLang="zh-CN" dirty="0"/>
            </a:br>
            <a:br>
              <a:rPr lang="en-US" altLang="zh-CN" dirty="0"/>
            </a:br>
            <a:endParaRPr lang="zh-CN" altLang="en-US" sz="2000" dirty="0"/>
          </a:p>
        </p:txBody>
      </p:sp>
      <p:graphicFrame>
        <p:nvGraphicFramePr>
          <p:cNvPr id="73" name="表格 72"/>
          <p:cNvGraphicFramePr>
            <a:graphicFrameLocks noGrp="1"/>
          </p:cNvGraphicFramePr>
          <p:nvPr>
            <p:extLst>
              <p:ext uri="{D42A27DB-BD31-4B8C-83A1-F6EECF244321}">
                <p14:modId xmlns:p14="http://schemas.microsoft.com/office/powerpoint/2010/main" val="1150114294"/>
              </p:ext>
            </p:extLst>
          </p:nvPr>
        </p:nvGraphicFramePr>
        <p:xfrm>
          <a:off x="1043609" y="1340768"/>
          <a:ext cx="3168352" cy="553417"/>
        </p:xfrm>
        <a:graphic>
          <a:graphicData uri="http://schemas.openxmlformats.org/drawingml/2006/table">
            <a:tbl>
              <a:tblPr firstRow="1" bandRow="1">
                <a:tableStyleId>{5C22544A-7EE6-4342-B048-85BDC9FD1C3A}</a:tableStyleId>
              </a:tblPr>
              <a:tblGrid>
                <a:gridCol w="1099223">
                  <a:extLst>
                    <a:ext uri="{9D8B030D-6E8A-4147-A177-3AD203B41FA5}">
                      <a16:colId xmlns:a16="http://schemas.microsoft.com/office/drawing/2014/main" val="20000"/>
                    </a:ext>
                  </a:extLst>
                </a:gridCol>
                <a:gridCol w="1013011">
                  <a:extLst>
                    <a:ext uri="{9D8B030D-6E8A-4147-A177-3AD203B41FA5}">
                      <a16:colId xmlns:a16="http://schemas.microsoft.com/office/drawing/2014/main" val="20001"/>
                    </a:ext>
                  </a:extLst>
                </a:gridCol>
                <a:gridCol w="1056118">
                  <a:extLst>
                    <a:ext uri="{9D8B030D-6E8A-4147-A177-3AD203B41FA5}">
                      <a16:colId xmlns:a16="http://schemas.microsoft.com/office/drawing/2014/main" val="20002"/>
                    </a:ext>
                  </a:extLst>
                </a:gridCol>
              </a:tblGrid>
              <a:tr h="553417">
                <a:tc>
                  <a:txBody>
                    <a:bodyPr/>
                    <a:lstStyle/>
                    <a:p>
                      <a:pPr algn="ctr"/>
                      <a:r>
                        <a:rPr lang="zh-CN" altLang="en-US" sz="1400" b="0" dirty="0">
                          <a:solidFill>
                            <a:schemeClr val="tx1"/>
                          </a:solidFill>
                        </a:rPr>
                        <a:t>操作和操</a:t>
                      </a:r>
                      <a:endParaRPr lang="en-US" altLang="zh-CN" sz="1400" b="0" dirty="0">
                        <a:solidFill>
                          <a:schemeClr val="tx1"/>
                        </a:solidFill>
                      </a:endParaRPr>
                    </a:p>
                    <a:p>
                      <a:pPr algn="ctr"/>
                      <a:r>
                        <a:rPr lang="zh-CN" altLang="en-US" sz="1400" b="0" dirty="0">
                          <a:solidFill>
                            <a:schemeClr val="tx1"/>
                          </a:solidFill>
                        </a:rPr>
                        <a:t>作数个数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zh-CN" altLang="en-US" sz="1400" b="0" dirty="0">
                          <a:solidFill>
                            <a:schemeClr val="tx1"/>
                          </a:solidFill>
                        </a:rPr>
                        <a:t>地址</a:t>
                      </a:r>
                      <a:endParaRPr lang="en-US" altLang="zh-CN" sz="1400" b="0" dirty="0">
                        <a:solidFill>
                          <a:schemeClr val="tx1"/>
                        </a:solidFill>
                      </a:endParaRPr>
                    </a:p>
                    <a:p>
                      <a:pPr algn="ctr"/>
                      <a:r>
                        <a:rPr lang="zh-CN" altLang="en-US" sz="1400" b="0" dirty="0">
                          <a:solidFill>
                            <a:schemeClr val="tx1"/>
                          </a:solidFill>
                        </a:rPr>
                        <a:t>标识符</a:t>
                      </a:r>
                      <a:r>
                        <a:rPr lang="en-US" altLang="zh-CN" sz="1400" b="0" dirty="0">
                          <a:solidFill>
                            <a:schemeClr val="tx1"/>
                          </a:solidFill>
                        </a:rPr>
                        <a:t>1</a:t>
                      </a:r>
                      <a:endParaRPr lang="zh-CN"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zh-CN" altLang="en-US" sz="1400" b="0" dirty="0">
                          <a:solidFill>
                            <a:schemeClr val="tx1"/>
                          </a:solidFill>
                        </a:rPr>
                        <a:t>地址</a:t>
                      </a:r>
                      <a:endParaRPr lang="en-US" altLang="zh-CN" sz="1400" b="0" dirty="0">
                        <a:solidFill>
                          <a:schemeClr val="tx1"/>
                        </a:solidFill>
                      </a:endParaRPr>
                    </a:p>
                    <a:p>
                      <a:pPr algn="ctr"/>
                      <a:r>
                        <a:rPr lang="zh-CN" altLang="en-US" sz="1400" b="0" dirty="0">
                          <a:solidFill>
                            <a:schemeClr val="tx1"/>
                          </a:solidFill>
                        </a:rPr>
                        <a:t>字段</a:t>
                      </a:r>
                      <a:r>
                        <a:rPr lang="en-US" altLang="zh-CN" sz="1400" b="0" dirty="0">
                          <a:solidFill>
                            <a:schemeClr val="tx1"/>
                          </a:solidFill>
                        </a:rPr>
                        <a:t>1</a:t>
                      </a:r>
                      <a:endParaRPr lang="zh-CN"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0"/>
                  </a:ext>
                </a:extLst>
              </a:tr>
            </a:tbl>
          </a:graphicData>
        </a:graphic>
      </p:graphicFrame>
      <p:sp>
        <p:nvSpPr>
          <p:cNvPr id="74" name="文本框 73"/>
          <p:cNvSpPr txBox="1"/>
          <p:nvPr/>
        </p:nvSpPr>
        <p:spPr>
          <a:xfrm>
            <a:off x="4258772" y="1052736"/>
            <a:ext cx="504056" cy="769441"/>
          </a:xfrm>
          <a:prstGeom prst="rect">
            <a:avLst/>
          </a:prstGeom>
          <a:noFill/>
        </p:spPr>
        <p:txBody>
          <a:bodyPr wrap="square" rtlCol="0">
            <a:spAutoFit/>
          </a:bodyPr>
          <a:lstStyle/>
          <a:p>
            <a:r>
              <a:rPr lang="en-US" altLang="zh-CN" sz="4400" dirty="0">
                <a:solidFill>
                  <a:schemeClr val="tx1"/>
                </a:solidFill>
              </a:rPr>
              <a:t>…</a:t>
            </a:r>
            <a:endParaRPr lang="zh-CN" altLang="en-US" sz="3600" dirty="0">
              <a:solidFill>
                <a:schemeClr val="tx1"/>
              </a:solidFill>
            </a:endParaRPr>
          </a:p>
        </p:txBody>
      </p:sp>
      <p:graphicFrame>
        <p:nvGraphicFramePr>
          <p:cNvPr id="75" name="表格 74"/>
          <p:cNvGraphicFramePr>
            <a:graphicFrameLocks noGrp="1"/>
          </p:cNvGraphicFramePr>
          <p:nvPr>
            <p:extLst>
              <p:ext uri="{D42A27DB-BD31-4B8C-83A1-F6EECF244321}">
                <p14:modId xmlns:p14="http://schemas.microsoft.com/office/powerpoint/2010/main" val="409384915"/>
              </p:ext>
            </p:extLst>
          </p:nvPr>
        </p:nvGraphicFramePr>
        <p:xfrm>
          <a:off x="5148065" y="1340768"/>
          <a:ext cx="2016224" cy="518160"/>
        </p:xfrm>
        <a:graphic>
          <a:graphicData uri="http://schemas.openxmlformats.org/drawingml/2006/table">
            <a:tbl>
              <a:tblPr firstRow="1" bandRow="1">
                <a:tableStyleId>{5C22544A-7EE6-4342-B048-85BDC9FD1C3A}</a:tableStyleId>
              </a:tblPr>
              <a:tblGrid>
                <a:gridCol w="987110">
                  <a:extLst>
                    <a:ext uri="{9D8B030D-6E8A-4147-A177-3AD203B41FA5}">
                      <a16:colId xmlns:a16="http://schemas.microsoft.com/office/drawing/2014/main" val="20000"/>
                    </a:ext>
                  </a:extLst>
                </a:gridCol>
                <a:gridCol w="1029114">
                  <a:extLst>
                    <a:ext uri="{9D8B030D-6E8A-4147-A177-3AD203B41FA5}">
                      <a16:colId xmlns:a16="http://schemas.microsoft.com/office/drawing/2014/main" val="20001"/>
                    </a:ext>
                  </a:extLst>
                </a:gridCol>
              </a:tblGrid>
              <a:tr h="504056">
                <a:tc>
                  <a:txBody>
                    <a:bodyPr/>
                    <a:lstStyle/>
                    <a:p>
                      <a:pPr algn="ctr"/>
                      <a:r>
                        <a:rPr lang="zh-CN" altLang="en-US" sz="1400" b="0" dirty="0">
                          <a:solidFill>
                            <a:schemeClr val="tx1"/>
                          </a:solidFill>
                        </a:rPr>
                        <a:t>地址</a:t>
                      </a:r>
                      <a:endParaRPr lang="en-US" altLang="zh-CN" sz="1400" b="0" dirty="0">
                        <a:solidFill>
                          <a:schemeClr val="tx1"/>
                        </a:solidFill>
                      </a:endParaRPr>
                    </a:p>
                    <a:p>
                      <a:pPr algn="ctr"/>
                      <a:r>
                        <a:rPr lang="zh-CN" altLang="en-US" sz="1400" b="0" dirty="0">
                          <a:solidFill>
                            <a:schemeClr val="tx1"/>
                          </a:solidFill>
                        </a:rPr>
                        <a:t>标识符</a:t>
                      </a:r>
                      <a:r>
                        <a:rPr lang="en-US" altLang="zh-CN" sz="1400" b="0" dirty="0">
                          <a:solidFill>
                            <a:schemeClr val="tx1"/>
                          </a:solidFill>
                        </a:rPr>
                        <a:t>n</a:t>
                      </a:r>
                      <a:endParaRPr lang="zh-CN"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zh-CN" altLang="en-US" sz="1400" b="0" dirty="0">
                          <a:solidFill>
                            <a:schemeClr val="tx1"/>
                          </a:solidFill>
                        </a:rPr>
                        <a:t>地址</a:t>
                      </a:r>
                      <a:endParaRPr lang="en-US" altLang="zh-CN" sz="1400" b="0" dirty="0">
                        <a:solidFill>
                          <a:schemeClr val="tx1"/>
                        </a:solidFill>
                      </a:endParaRPr>
                    </a:p>
                    <a:p>
                      <a:pPr algn="ctr"/>
                      <a:r>
                        <a:rPr lang="zh-CN" altLang="en-US" sz="1400" b="0" dirty="0">
                          <a:solidFill>
                            <a:schemeClr val="tx1"/>
                          </a:solidFill>
                        </a:rPr>
                        <a:t>字段</a:t>
                      </a:r>
                      <a:r>
                        <a:rPr lang="en-US" altLang="zh-CN" sz="1400" b="0" dirty="0">
                          <a:solidFill>
                            <a:schemeClr val="tx1"/>
                          </a:solidFill>
                        </a:rPr>
                        <a:t>n</a:t>
                      </a:r>
                      <a:endParaRPr lang="zh-CN"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78" name="表格 77"/>
          <p:cNvGraphicFramePr>
            <a:graphicFrameLocks noGrp="1"/>
          </p:cNvGraphicFramePr>
          <p:nvPr>
            <p:extLst>
              <p:ext uri="{D42A27DB-BD31-4B8C-83A1-F6EECF244321}">
                <p14:modId xmlns:p14="http://schemas.microsoft.com/office/powerpoint/2010/main" val="2084747558"/>
              </p:ext>
            </p:extLst>
          </p:nvPr>
        </p:nvGraphicFramePr>
        <p:xfrm>
          <a:off x="1151112" y="2849564"/>
          <a:ext cx="6096000" cy="3708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marL="0" algn="ctr" defTabSz="914400" rtl="0" eaLnBrk="1" latinLnBrk="0" hangingPunct="1"/>
                      <a:r>
                        <a:rPr lang="zh-CN" altLang="en-US" sz="1400" b="0" kern="1200" dirty="0">
                          <a:solidFill>
                            <a:schemeClr val="tx1"/>
                          </a:solidFill>
                          <a:latin typeface="+mn-lt"/>
                          <a:ea typeface="+mn-ea"/>
                          <a:cs typeface="+mn-cs"/>
                        </a:rPr>
                        <a:t>操作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latinLnBrk="0" hangingPunct="1"/>
                      <a:r>
                        <a:rPr lang="zh-CN" altLang="en-US" sz="1400" b="0" kern="1200" dirty="0">
                          <a:solidFill>
                            <a:schemeClr val="tx1"/>
                          </a:solidFill>
                          <a:latin typeface="+mn-lt"/>
                          <a:ea typeface="+mn-ea"/>
                          <a:cs typeface="+mn-cs"/>
                        </a:rPr>
                        <a:t>地址字段</a:t>
                      </a:r>
                      <a:r>
                        <a:rPr lang="en-US" altLang="zh-CN" sz="1400" b="0" kern="1200" dirty="0">
                          <a:solidFill>
                            <a:schemeClr val="tx1"/>
                          </a:solidFill>
                          <a:latin typeface="+mn-lt"/>
                          <a:ea typeface="+mn-ea"/>
                          <a:cs typeface="+mn-cs"/>
                        </a:rPr>
                        <a:t>1</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latinLnBrk="0" hangingPunct="1"/>
                      <a:r>
                        <a:rPr lang="zh-CN" altLang="en-US" sz="1400" b="0" kern="1200" dirty="0">
                          <a:solidFill>
                            <a:schemeClr val="tx1"/>
                          </a:solidFill>
                          <a:latin typeface="+mn-lt"/>
                          <a:ea typeface="+mn-ea"/>
                          <a:cs typeface="+mn-cs"/>
                        </a:rPr>
                        <a:t>地址字段</a:t>
                      </a:r>
                      <a:r>
                        <a:rPr lang="en-US" altLang="zh-CN" sz="1400" b="0" kern="1200" dirty="0">
                          <a:solidFill>
                            <a:schemeClr val="tx1"/>
                          </a:solidFill>
                          <a:latin typeface="+mn-lt"/>
                          <a:ea typeface="+mn-ea"/>
                          <a:cs typeface="+mn-cs"/>
                        </a:rPr>
                        <a:t>2</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latinLnBrk="0" hangingPunct="1"/>
                      <a:r>
                        <a:rPr lang="zh-CN" altLang="en-US" sz="1400" b="0" kern="1200" dirty="0">
                          <a:solidFill>
                            <a:schemeClr val="tx1"/>
                          </a:solidFill>
                          <a:latin typeface="+mn-lt"/>
                          <a:ea typeface="+mn-ea"/>
                          <a:cs typeface="+mn-cs"/>
                        </a:rPr>
                        <a:t>地址字段</a:t>
                      </a:r>
                      <a:r>
                        <a:rPr lang="en-US" altLang="zh-CN" sz="1400" b="0" kern="1200" dirty="0">
                          <a:solidFill>
                            <a:schemeClr val="tx1"/>
                          </a:solidFill>
                          <a:latin typeface="+mn-lt"/>
                          <a:ea typeface="+mn-ea"/>
                          <a:cs typeface="+mn-cs"/>
                        </a:rPr>
                        <a:t>3</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79" name="表格 78"/>
          <p:cNvGraphicFramePr>
            <a:graphicFrameLocks noGrp="1"/>
          </p:cNvGraphicFramePr>
          <p:nvPr>
            <p:extLst>
              <p:ext uri="{D42A27DB-BD31-4B8C-83A1-F6EECF244321}">
                <p14:modId xmlns:p14="http://schemas.microsoft.com/office/powerpoint/2010/main" val="350779336"/>
              </p:ext>
            </p:extLst>
          </p:nvPr>
        </p:nvGraphicFramePr>
        <p:xfrm>
          <a:off x="1151112" y="4133597"/>
          <a:ext cx="4536504" cy="372684"/>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tblGrid>
              <a:tr h="372684">
                <a:tc>
                  <a:txBody>
                    <a:bodyPr/>
                    <a:lstStyle/>
                    <a:p>
                      <a:pPr marL="0" algn="ctr" defTabSz="914400" rtl="0" eaLnBrk="1" latinLnBrk="0" hangingPunct="1"/>
                      <a:r>
                        <a:rPr lang="zh-CN" altLang="en-US" sz="1400" b="0" kern="1200" dirty="0">
                          <a:solidFill>
                            <a:schemeClr val="tx1"/>
                          </a:solidFill>
                          <a:latin typeface="+mn-lt"/>
                          <a:ea typeface="+mn-ea"/>
                          <a:cs typeface="+mn-cs"/>
                        </a:rPr>
                        <a:t>操作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zh-CN" altLang="en-US" sz="1400" b="0" kern="1200" dirty="0">
                          <a:solidFill>
                            <a:schemeClr val="tx1"/>
                          </a:solidFill>
                          <a:latin typeface="+mn-lt"/>
                          <a:ea typeface="+mn-ea"/>
                          <a:cs typeface="+mn-cs"/>
                        </a:rPr>
                        <a:t>地址标识符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zh-CN" altLang="en-US" sz="1400" b="0" kern="1200" dirty="0">
                          <a:solidFill>
                            <a:schemeClr val="tx1"/>
                          </a:solidFill>
                          <a:latin typeface="+mn-lt"/>
                          <a:ea typeface="+mn-ea"/>
                          <a:cs typeface="+mn-cs"/>
                        </a:rPr>
                        <a:t>地址字段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80" name="表格 79"/>
          <p:cNvGraphicFramePr>
            <a:graphicFrameLocks noGrp="1"/>
          </p:cNvGraphicFramePr>
          <p:nvPr>
            <p:extLst>
              <p:ext uri="{D42A27DB-BD31-4B8C-83A1-F6EECF244321}">
                <p14:modId xmlns:p14="http://schemas.microsoft.com/office/powerpoint/2010/main" val="2466671475"/>
              </p:ext>
            </p:extLst>
          </p:nvPr>
        </p:nvGraphicFramePr>
        <p:xfrm>
          <a:off x="1151112" y="4795235"/>
          <a:ext cx="6096000" cy="3708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marL="0" algn="ctr" defTabSz="914400" rtl="0" eaLnBrk="1" latinLnBrk="0" hangingPunct="1"/>
                      <a:r>
                        <a:rPr lang="zh-CN" altLang="en-US" sz="1400" b="0" kern="1200" dirty="0">
                          <a:solidFill>
                            <a:schemeClr val="tx1"/>
                          </a:solidFill>
                          <a:latin typeface="+mn-lt"/>
                          <a:ea typeface="+mn-ea"/>
                          <a:cs typeface="+mn-cs"/>
                        </a:rPr>
                        <a:t>操作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zh-CN" altLang="en-US" sz="1400" b="0" kern="1200" dirty="0">
                          <a:solidFill>
                            <a:schemeClr val="tx1"/>
                          </a:solidFill>
                          <a:latin typeface="+mn-lt"/>
                          <a:ea typeface="+mn-ea"/>
                          <a:cs typeface="+mn-cs"/>
                        </a:rPr>
                        <a:t>地址标识符</a:t>
                      </a:r>
                      <a:r>
                        <a:rPr lang="en-US" altLang="zh-CN" sz="1400" b="0" kern="1200" dirty="0">
                          <a:solidFill>
                            <a:schemeClr val="tx1"/>
                          </a:solidFill>
                          <a:latin typeface="+mn-lt"/>
                          <a:ea typeface="+mn-ea"/>
                          <a:cs typeface="+mn-cs"/>
                        </a:rPr>
                        <a:t>1</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zh-CN" altLang="en-US" sz="1400" b="0" kern="1200" dirty="0">
                          <a:solidFill>
                            <a:schemeClr val="tx1"/>
                          </a:solidFill>
                          <a:latin typeface="+mn-lt"/>
                          <a:ea typeface="+mn-ea"/>
                          <a:cs typeface="+mn-cs"/>
                        </a:rPr>
                        <a:t>地址标识符</a:t>
                      </a:r>
                      <a:r>
                        <a:rPr lang="en-US" altLang="zh-CN" sz="1400" b="0" kern="1200" dirty="0">
                          <a:solidFill>
                            <a:schemeClr val="tx1"/>
                          </a:solidFill>
                          <a:latin typeface="+mn-lt"/>
                          <a:ea typeface="+mn-ea"/>
                          <a:cs typeface="+mn-cs"/>
                        </a:rPr>
                        <a:t>2</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zh-CN" altLang="en-US" sz="1400" b="0" kern="1200" dirty="0">
                          <a:solidFill>
                            <a:schemeClr val="tx1"/>
                          </a:solidFill>
                          <a:latin typeface="+mn-lt"/>
                          <a:ea typeface="+mn-ea"/>
                          <a:cs typeface="+mn-cs"/>
                        </a:rPr>
                        <a:t>地址字段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81" name="表格 80"/>
          <p:cNvGraphicFramePr>
            <a:graphicFrameLocks noGrp="1"/>
          </p:cNvGraphicFramePr>
          <p:nvPr>
            <p:extLst>
              <p:ext uri="{D42A27DB-BD31-4B8C-83A1-F6EECF244321}">
                <p14:modId xmlns:p14="http://schemas.microsoft.com/office/powerpoint/2010/main" val="2102644669"/>
              </p:ext>
            </p:extLst>
          </p:nvPr>
        </p:nvGraphicFramePr>
        <p:xfrm>
          <a:off x="1151112" y="5443307"/>
          <a:ext cx="6096000" cy="3600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60040">
                <a:tc>
                  <a:txBody>
                    <a:bodyPr/>
                    <a:lstStyle/>
                    <a:p>
                      <a:pPr marL="0" algn="ctr" defTabSz="914400" rtl="0" eaLnBrk="1" latinLnBrk="0" hangingPunct="1"/>
                      <a:r>
                        <a:rPr lang="zh-CN" altLang="en-US" sz="1400" b="0" kern="1200" dirty="0">
                          <a:solidFill>
                            <a:schemeClr val="tx1"/>
                          </a:solidFill>
                          <a:latin typeface="+mn-lt"/>
                          <a:ea typeface="+mn-ea"/>
                          <a:cs typeface="+mn-cs"/>
                        </a:rPr>
                        <a:t>操作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0" kern="1200" dirty="0">
                          <a:solidFill>
                            <a:schemeClr val="tx1"/>
                          </a:solidFill>
                          <a:latin typeface="+mn-lt"/>
                          <a:ea typeface="+mn-ea"/>
                          <a:cs typeface="+mn-cs"/>
                        </a:rPr>
                        <a:t>地址标识符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zh-CN" altLang="en-US" sz="1400" b="0" kern="1200" dirty="0">
                          <a:solidFill>
                            <a:schemeClr val="tx1"/>
                          </a:solidFill>
                          <a:latin typeface="+mn-lt"/>
                          <a:ea typeface="+mn-ea"/>
                          <a:cs typeface="+mn-cs"/>
                        </a:rPr>
                        <a:t>地址字段</a:t>
                      </a:r>
                      <a:r>
                        <a:rPr lang="en-US" altLang="zh-CN" sz="1400" b="0" kern="1200" dirty="0">
                          <a:solidFill>
                            <a:schemeClr val="tx1"/>
                          </a:solidFill>
                          <a:latin typeface="+mn-lt"/>
                          <a:ea typeface="+mn-ea"/>
                          <a:cs typeface="+mn-cs"/>
                        </a:rPr>
                        <a:t>1</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zh-CN" altLang="en-US" sz="1400" b="0" kern="1200" dirty="0">
                          <a:solidFill>
                            <a:schemeClr val="tx1"/>
                          </a:solidFill>
                          <a:latin typeface="+mn-lt"/>
                          <a:ea typeface="+mn-ea"/>
                          <a:cs typeface="+mn-cs"/>
                        </a:rPr>
                        <a:t>地址字段</a:t>
                      </a:r>
                      <a:r>
                        <a:rPr lang="en-US" altLang="zh-CN" sz="1400" b="0" kern="1200" dirty="0">
                          <a:solidFill>
                            <a:schemeClr val="tx1"/>
                          </a:solidFill>
                          <a:latin typeface="+mn-lt"/>
                          <a:ea typeface="+mn-ea"/>
                          <a:cs typeface="+mn-cs"/>
                        </a:rPr>
                        <a:t>2</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86" name="内容占位符 2"/>
          <p:cNvSpPr txBox="1">
            <a:spLocks/>
          </p:cNvSpPr>
          <p:nvPr/>
        </p:nvSpPr>
        <p:spPr bwMode="auto">
          <a:xfrm>
            <a:off x="838800" y="2055913"/>
            <a:ext cx="5605408" cy="449760"/>
          </a:xfrm>
          <a:prstGeom prst="rect">
            <a:avLst/>
          </a:prstGeom>
          <a:solidFill>
            <a:schemeClr val="accent2">
              <a:lumMod val="20000"/>
              <a:lumOff val="80000"/>
            </a:schemeClr>
          </a:solidFill>
          <a:ln>
            <a:noFill/>
          </a:ln>
        </p:spPr>
        <p:txBody>
          <a:bodyPr vert="horz" wrap="square" lIns="91440" tIns="46800" rIns="91440" bIns="45720" numCol="1" anchor="t" anchorCtr="0" compatLnSpc="1">
            <a:prstTxWarp prst="textNoShape">
              <a:avLst/>
            </a:prstTxWarp>
          </a:bodyPr>
          <a:lstStyle>
            <a:lvl1pPr marL="342900" indent="-342900" algn="l" rtl="0" fontAlgn="base">
              <a:lnSpc>
                <a:spcPct val="120000"/>
              </a:lnSpc>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fontAlgn="base">
              <a:lnSpc>
                <a:spcPct val="120000"/>
              </a:lnSpc>
              <a:spcBef>
                <a:spcPct val="20000"/>
              </a:spcBef>
              <a:spcAft>
                <a:spcPct val="0"/>
              </a:spcAft>
              <a:buClr>
                <a:schemeClr val="accent1"/>
              </a:buClr>
              <a:buFont typeface="Wingdings" panose="05000000000000000000" pitchFamily="2" charset="2"/>
              <a:buChar char="§"/>
              <a:defRPr sz="2400">
                <a:solidFill>
                  <a:schemeClr val="tx1"/>
                </a:solidFill>
                <a:latin typeface="Arial" charset="0"/>
                <a:ea typeface="黑体" panose="02010609060101010101" pitchFamily="49" charset="-122"/>
              </a:defRPr>
            </a:lvl2pPr>
            <a:lvl3pPr marL="1143000" indent="-228600" algn="l" rtl="0" fontAlgn="base">
              <a:spcBef>
                <a:spcPct val="20000"/>
              </a:spcBef>
              <a:spcAft>
                <a:spcPct val="0"/>
              </a:spcAft>
              <a:buClr>
                <a:schemeClr val="tx1"/>
              </a:buClr>
              <a:buChar char="•"/>
              <a:defRPr sz="2200">
                <a:solidFill>
                  <a:schemeClr val="tx1"/>
                </a:solidFill>
                <a:latin typeface="Arial" charset="0"/>
                <a:ea typeface="黑体" panose="02010609060101010101" pitchFamily="49" charset="-122"/>
              </a:defRPr>
            </a:lvl3pPr>
            <a:lvl4pPr marL="1600200" indent="-228600" algn="l" rtl="0" fontAlgn="base">
              <a:spcBef>
                <a:spcPct val="20000"/>
              </a:spcBef>
              <a:spcAft>
                <a:spcPct val="0"/>
              </a:spcAft>
              <a:buChar char="–"/>
              <a:defRPr sz="2000">
                <a:solidFill>
                  <a:schemeClr val="tx1"/>
                </a:solidFill>
                <a:latin typeface="Arial" charset="0"/>
                <a:ea typeface="黑体" panose="02010609060101010101" pitchFamily="49" charset="-122"/>
              </a:defRPr>
            </a:lvl4pPr>
            <a:lvl5pPr marL="2057400" indent="-228600" algn="l" rtl="0" fontAlgn="base">
              <a:spcBef>
                <a:spcPct val="20000"/>
              </a:spcBef>
              <a:spcAft>
                <a:spcPct val="0"/>
              </a:spcAft>
              <a:buChar char="»"/>
              <a:defRPr sz="2000">
                <a:solidFill>
                  <a:schemeClr val="tx1"/>
                </a:solidFill>
                <a:latin typeface="Arial" charset="0"/>
                <a:ea typeface="黑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eaLnBrk="1" hangingPunct="1">
              <a:buFont typeface="Wingdings" panose="05000000000000000000" pitchFamily="2" charset="2"/>
              <a:buNone/>
            </a:pPr>
            <a:r>
              <a:rPr kumimoji="0" lang="zh-CN" altLang="en-US" sz="1800" kern="0" dirty="0">
                <a:solidFill>
                  <a:srgbClr val="0000CC"/>
                </a:solidFill>
              </a:rPr>
              <a:t>（</a:t>
            </a:r>
            <a:r>
              <a:rPr kumimoji="0" lang="en-US" altLang="zh-CN" sz="1800" kern="0" dirty="0">
                <a:solidFill>
                  <a:srgbClr val="0000CC"/>
                </a:solidFill>
              </a:rPr>
              <a:t>a</a:t>
            </a:r>
            <a:r>
              <a:rPr kumimoji="0" lang="zh-CN" altLang="en-US" sz="1800" kern="0" dirty="0">
                <a:solidFill>
                  <a:srgbClr val="0000CC"/>
                </a:solidFill>
              </a:rPr>
              <a:t>）变长编码（如</a:t>
            </a:r>
            <a:r>
              <a:rPr kumimoji="0" lang="en-US" altLang="zh-CN" sz="1800" kern="0" dirty="0">
                <a:solidFill>
                  <a:srgbClr val="0000CC"/>
                </a:solidFill>
              </a:rPr>
              <a:t>VAX</a:t>
            </a:r>
            <a:r>
              <a:rPr kumimoji="0" lang="zh-CN" altLang="en-US" sz="1800" kern="0" dirty="0">
                <a:solidFill>
                  <a:srgbClr val="0000CC"/>
                </a:solidFill>
              </a:rPr>
              <a:t>和</a:t>
            </a:r>
            <a:r>
              <a:rPr kumimoji="0" lang="en-US" altLang="zh-CN" sz="1800" kern="0" dirty="0">
                <a:solidFill>
                  <a:srgbClr val="0000CC"/>
                </a:solidFill>
              </a:rPr>
              <a:t>Intel 80x86</a:t>
            </a:r>
            <a:r>
              <a:rPr kumimoji="0" lang="zh-CN" altLang="en-US" sz="1800" kern="0" dirty="0">
                <a:solidFill>
                  <a:srgbClr val="0000CC"/>
                </a:solidFill>
              </a:rPr>
              <a:t>）</a:t>
            </a:r>
            <a:br>
              <a:rPr kumimoji="0" lang="en-US" altLang="zh-CN" sz="1800" kern="0" dirty="0">
                <a:solidFill>
                  <a:srgbClr val="0000CC"/>
                </a:solidFill>
              </a:rPr>
            </a:br>
            <a:br>
              <a:rPr kumimoji="0" lang="en-US" altLang="zh-CN" sz="1800" kern="0" dirty="0">
                <a:solidFill>
                  <a:srgbClr val="0000CC"/>
                </a:solidFill>
              </a:rPr>
            </a:br>
            <a:br>
              <a:rPr kumimoji="0" lang="en-US" altLang="zh-CN" sz="1800" kern="0" dirty="0"/>
            </a:br>
            <a:endParaRPr kumimoji="0" lang="zh-CN" altLang="en-US" sz="1800" kern="0" dirty="0"/>
          </a:p>
        </p:txBody>
      </p:sp>
      <p:sp>
        <p:nvSpPr>
          <p:cNvPr id="87" name="内容占位符 2"/>
          <p:cNvSpPr txBox="1">
            <a:spLocks/>
          </p:cNvSpPr>
          <p:nvPr/>
        </p:nvSpPr>
        <p:spPr bwMode="auto">
          <a:xfrm>
            <a:off x="946304" y="3357562"/>
            <a:ext cx="8197696" cy="449760"/>
          </a:xfrm>
          <a:prstGeom prst="rect">
            <a:avLst/>
          </a:prstGeom>
          <a:solidFill>
            <a:schemeClr val="accent1">
              <a:lumMod val="20000"/>
              <a:lumOff val="80000"/>
            </a:schemeClr>
          </a:solidFill>
          <a:ln>
            <a:noFill/>
          </a:ln>
        </p:spPr>
        <p:txBody>
          <a:bodyPr vert="horz" wrap="square" lIns="91440" tIns="46800" rIns="91440" bIns="45720" numCol="1" anchor="t" anchorCtr="0" compatLnSpc="1">
            <a:prstTxWarp prst="textNoShape">
              <a:avLst/>
            </a:prstTxWarp>
          </a:bodyPr>
          <a:lstStyle>
            <a:lvl1pPr marL="342900" indent="-342900" algn="l" rtl="0" fontAlgn="base">
              <a:lnSpc>
                <a:spcPct val="120000"/>
              </a:lnSpc>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fontAlgn="base">
              <a:lnSpc>
                <a:spcPct val="120000"/>
              </a:lnSpc>
              <a:spcBef>
                <a:spcPct val="20000"/>
              </a:spcBef>
              <a:spcAft>
                <a:spcPct val="0"/>
              </a:spcAft>
              <a:buClr>
                <a:schemeClr val="accent1"/>
              </a:buClr>
              <a:buFont typeface="Wingdings" panose="05000000000000000000" pitchFamily="2" charset="2"/>
              <a:buChar char="§"/>
              <a:defRPr sz="2400">
                <a:solidFill>
                  <a:schemeClr val="tx1"/>
                </a:solidFill>
                <a:latin typeface="Arial" charset="0"/>
                <a:ea typeface="黑体" panose="02010609060101010101" pitchFamily="49" charset="-122"/>
              </a:defRPr>
            </a:lvl2pPr>
            <a:lvl3pPr marL="1143000" indent="-228600" algn="l" rtl="0" fontAlgn="base">
              <a:spcBef>
                <a:spcPct val="20000"/>
              </a:spcBef>
              <a:spcAft>
                <a:spcPct val="0"/>
              </a:spcAft>
              <a:buClr>
                <a:schemeClr val="tx1"/>
              </a:buClr>
              <a:buChar char="•"/>
              <a:defRPr sz="2200">
                <a:solidFill>
                  <a:schemeClr val="tx1"/>
                </a:solidFill>
                <a:latin typeface="Arial" charset="0"/>
                <a:ea typeface="黑体" panose="02010609060101010101" pitchFamily="49" charset="-122"/>
              </a:defRPr>
            </a:lvl3pPr>
            <a:lvl4pPr marL="1600200" indent="-228600" algn="l" rtl="0" fontAlgn="base">
              <a:spcBef>
                <a:spcPct val="20000"/>
              </a:spcBef>
              <a:spcAft>
                <a:spcPct val="0"/>
              </a:spcAft>
              <a:buChar char="–"/>
              <a:defRPr sz="2000">
                <a:solidFill>
                  <a:schemeClr val="tx1"/>
                </a:solidFill>
                <a:latin typeface="Arial" charset="0"/>
                <a:ea typeface="黑体" panose="02010609060101010101" pitchFamily="49" charset="-122"/>
              </a:defRPr>
            </a:lvl4pPr>
            <a:lvl5pPr marL="2057400" indent="-228600" algn="l" rtl="0" fontAlgn="base">
              <a:spcBef>
                <a:spcPct val="20000"/>
              </a:spcBef>
              <a:spcAft>
                <a:spcPct val="0"/>
              </a:spcAft>
              <a:buChar char="»"/>
              <a:defRPr sz="2000">
                <a:solidFill>
                  <a:schemeClr val="tx1"/>
                </a:solidFill>
                <a:latin typeface="Arial" charset="0"/>
                <a:ea typeface="黑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eaLnBrk="1" hangingPunct="1">
              <a:buFont typeface="Wingdings" panose="05000000000000000000" pitchFamily="2" charset="2"/>
              <a:buNone/>
            </a:pPr>
            <a:r>
              <a:rPr kumimoji="0" lang="zh-CN" altLang="en-US" sz="1800" kern="0" dirty="0">
                <a:solidFill>
                  <a:srgbClr val="C00000"/>
                </a:solidFill>
              </a:rPr>
              <a:t>（</a:t>
            </a:r>
            <a:r>
              <a:rPr kumimoji="0" lang="en-US" altLang="zh-CN" sz="1800" kern="0" dirty="0">
                <a:solidFill>
                  <a:srgbClr val="C00000"/>
                </a:solidFill>
              </a:rPr>
              <a:t>b</a:t>
            </a:r>
            <a:r>
              <a:rPr kumimoji="0" lang="zh-CN" altLang="en-US" sz="1800" kern="0" dirty="0">
                <a:solidFill>
                  <a:srgbClr val="C00000"/>
                </a:solidFill>
              </a:rPr>
              <a:t>）定长编码（如</a:t>
            </a:r>
            <a:r>
              <a:rPr kumimoji="0" lang="en-US" altLang="zh-CN" sz="1800" kern="0" dirty="0">
                <a:solidFill>
                  <a:srgbClr val="C00000"/>
                </a:solidFill>
              </a:rPr>
              <a:t>Alpha</a:t>
            </a:r>
            <a:r>
              <a:rPr kumimoji="0" lang="zh-CN" altLang="en-US" sz="1800" kern="0" dirty="0">
                <a:solidFill>
                  <a:srgbClr val="C00000"/>
                </a:solidFill>
              </a:rPr>
              <a:t>，</a:t>
            </a:r>
            <a:r>
              <a:rPr kumimoji="0" lang="en-US" altLang="zh-CN" sz="1800" kern="0" dirty="0">
                <a:solidFill>
                  <a:srgbClr val="C00000"/>
                </a:solidFill>
              </a:rPr>
              <a:t>ARM</a:t>
            </a:r>
            <a:r>
              <a:rPr kumimoji="0" lang="zh-CN" altLang="en-US" sz="1800" kern="0" dirty="0">
                <a:solidFill>
                  <a:srgbClr val="C00000"/>
                </a:solidFill>
              </a:rPr>
              <a:t>，</a:t>
            </a:r>
            <a:r>
              <a:rPr kumimoji="0" lang="en-US" altLang="zh-CN" sz="1800" kern="0" dirty="0">
                <a:solidFill>
                  <a:srgbClr val="C00000"/>
                </a:solidFill>
              </a:rPr>
              <a:t>MIPS</a:t>
            </a:r>
            <a:r>
              <a:rPr kumimoji="0" lang="zh-CN" altLang="en-US" sz="1800" kern="0" dirty="0">
                <a:solidFill>
                  <a:srgbClr val="C00000"/>
                </a:solidFill>
              </a:rPr>
              <a:t>，</a:t>
            </a:r>
            <a:r>
              <a:rPr kumimoji="0" lang="en-US" altLang="zh-CN" sz="1800" kern="0" dirty="0">
                <a:solidFill>
                  <a:srgbClr val="C00000"/>
                </a:solidFill>
              </a:rPr>
              <a:t>PowerPC</a:t>
            </a:r>
            <a:r>
              <a:rPr kumimoji="0" lang="zh-CN" altLang="en-US" sz="1800" kern="0" dirty="0">
                <a:solidFill>
                  <a:srgbClr val="C00000"/>
                </a:solidFill>
              </a:rPr>
              <a:t>，</a:t>
            </a:r>
            <a:r>
              <a:rPr kumimoji="0" lang="en-US" altLang="zh-CN" sz="1800" kern="0" dirty="0">
                <a:solidFill>
                  <a:srgbClr val="C00000"/>
                </a:solidFill>
              </a:rPr>
              <a:t>SPARC</a:t>
            </a:r>
            <a:r>
              <a:rPr kumimoji="0" lang="zh-CN" altLang="en-US" sz="1800" kern="0" dirty="0">
                <a:solidFill>
                  <a:srgbClr val="C00000"/>
                </a:solidFill>
              </a:rPr>
              <a:t>，</a:t>
            </a:r>
            <a:r>
              <a:rPr kumimoji="0" lang="en-US" altLang="zh-CN" sz="1800" kern="0" dirty="0" err="1">
                <a:solidFill>
                  <a:srgbClr val="C00000"/>
                </a:solidFill>
              </a:rPr>
              <a:t>SuperH</a:t>
            </a:r>
            <a:r>
              <a:rPr kumimoji="0" lang="zh-CN" altLang="en-US" sz="1800" kern="0" dirty="0">
                <a:solidFill>
                  <a:srgbClr val="C00000"/>
                </a:solidFill>
              </a:rPr>
              <a:t>）</a:t>
            </a:r>
            <a:br>
              <a:rPr kumimoji="0" lang="en-US" altLang="zh-CN" sz="1800" kern="0" dirty="0">
                <a:solidFill>
                  <a:srgbClr val="C00000"/>
                </a:solidFill>
              </a:rPr>
            </a:br>
            <a:br>
              <a:rPr kumimoji="0" lang="en-US" altLang="zh-CN" sz="1800" kern="0" dirty="0"/>
            </a:br>
            <a:br>
              <a:rPr kumimoji="0" lang="en-US" altLang="zh-CN" sz="1800" kern="0" dirty="0"/>
            </a:br>
            <a:endParaRPr kumimoji="0" lang="zh-CN" altLang="en-US" sz="1800" kern="0" dirty="0"/>
          </a:p>
        </p:txBody>
      </p:sp>
      <p:sp>
        <p:nvSpPr>
          <p:cNvPr id="88" name="内容占位符 2"/>
          <p:cNvSpPr txBox="1">
            <a:spLocks/>
          </p:cNvSpPr>
          <p:nvPr/>
        </p:nvSpPr>
        <p:spPr bwMode="auto">
          <a:xfrm>
            <a:off x="946304" y="6000768"/>
            <a:ext cx="8197696" cy="449760"/>
          </a:xfrm>
          <a:prstGeom prst="rect">
            <a:avLst/>
          </a:prstGeom>
          <a:solidFill>
            <a:schemeClr val="bg1">
              <a:lumMod val="95000"/>
            </a:schemeClr>
          </a:solidFill>
          <a:ln>
            <a:noFill/>
          </a:ln>
        </p:spPr>
        <p:txBody>
          <a:bodyPr vert="horz" wrap="square" lIns="91440" tIns="46800" rIns="91440" bIns="45720" numCol="1" anchor="t" anchorCtr="0" compatLnSpc="1">
            <a:prstTxWarp prst="textNoShape">
              <a:avLst/>
            </a:prstTxWarp>
          </a:bodyPr>
          <a:lstStyle>
            <a:lvl1pPr marL="342900" indent="-342900" algn="l" rtl="0" fontAlgn="base">
              <a:lnSpc>
                <a:spcPct val="120000"/>
              </a:lnSpc>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fontAlgn="base">
              <a:lnSpc>
                <a:spcPct val="120000"/>
              </a:lnSpc>
              <a:spcBef>
                <a:spcPct val="20000"/>
              </a:spcBef>
              <a:spcAft>
                <a:spcPct val="0"/>
              </a:spcAft>
              <a:buClr>
                <a:schemeClr val="accent1"/>
              </a:buClr>
              <a:buFont typeface="Wingdings" panose="05000000000000000000" pitchFamily="2" charset="2"/>
              <a:buChar char="§"/>
              <a:defRPr sz="2400">
                <a:solidFill>
                  <a:schemeClr val="tx1"/>
                </a:solidFill>
                <a:latin typeface="Arial" charset="0"/>
                <a:ea typeface="黑体" panose="02010609060101010101" pitchFamily="49" charset="-122"/>
              </a:defRPr>
            </a:lvl2pPr>
            <a:lvl3pPr marL="1143000" indent="-228600" algn="l" rtl="0" fontAlgn="base">
              <a:spcBef>
                <a:spcPct val="20000"/>
              </a:spcBef>
              <a:spcAft>
                <a:spcPct val="0"/>
              </a:spcAft>
              <a:buClr>
                <a:schemeClr val="tx1"/>
              </a:buClr>
              <a:buChar char="•"/>
              <a:defRPr sz="2200">
                <a:solidFill>
                  <a:schemeClr val="tx1"/>
                </a:solidFill>
                <a:latin typeface="Arial" charset="0"/>
                <a:ea typeface="黑体" panose="02010609060101010101" pitchFamily="49" charset="-122"/>
              </a:defRPr>
            </a:lvl3pPr>
            <a:lvl4pPr marL="1600200" indent="-228600" algn="l" rtl="0" fontAlgn="base">
              <a:spcBef>
                <a:spcPct val="20000"/>
              </a:spcBef>
              <a:spcAft>
                <a:spcPct val="0"/>
              </a:spcAft>
              <a:buChar char="–"/>
              <a:defRPr sz="2000">
                <a:solidFill>
                  <a:schemeClr val="tx1"/>
                </a:solidFill>
                <a:latin typeface="Arial" charset="0"/>
                <a:ea typeface="黑体" panose="02010609060101010101" pitchFamily="49" charset="-122"/>
              </a:defRPr>
            </a:lvl4pPr>
            <a:lvl5pPr marL="2057400" indent="-228600" algn="l" rtl="0" fontAlgn="base">
              <a:spcBef>
                <a:spcPct val="20000"/>
              </a:spcBef>
              <a:spcAft>
                <a:spcPct val="0"/>
              </a:spcAft>
              <a:buChar char="»"/>
              <a:defRPr sz="2000">
                <a:solidFill>
                  <a:schemeClr val="tx1"/>
                </a:solidFill>
                <a:latin typeface="Arial" charset="0"/>
                <a:ea typeface="黑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eaLnBrk="1" hangingPunct="1">
              <a:buFont typeface="Wingdings" panose="05000000000000000000" pitchFamily="2" charset="2"/>
              <a:buNone/>
            </a:pPr>
            <a:r>
              <a:rPr kumimoji="0" lang="zh-CN" altLang="en-US" sz="1800" kern="0" dirty="0"/>
              <a:t>（</a:t>
            </a:r>
            <a:r>
              <a:rPr kumimoji="0" lang="en-US" altLang="zh-CN" sz="1800" kern="0" dirty="0"/>
              <a:t>c</a:t>
            </a:r>
            <a:r>
              <a:rPr kumimoji="0" lang="zh-CN" altLang="en-US" sz="1800" kern="0" dirty="0"/>
              <a:t>）混合编码（如</a:t>
            </a:r>
            <a:r>
              <a:rPr kumimoji="0" lang="en-US" altLang="zh-CN" sz="1800" kern="0" dirty="0"/>
              <a:t>IBM360/370</a:t>
            </a:r>
            <a:r>
              <a:rPr kumimoji="0" lang="zh-CN" altLang="en-US" sz="1800" kern="0" dirty="0"/>
              <a:t>，</a:t>
            </a:r>
            <a:r>
              <a:rPr kumimoji="0" lang="en-US" altLang="zh-CN" sz="1800" kern="0" dirty="0"/>
              <a:t>MIPS16</a:t>
            </a:r>
            <a:r>
              <a:rPr kumimoji="0" lang="zh-CN" altLang="en-US" sz="1800" kern="0" dirty="0"/>
              <a:t>，</a:t>
            </a:r>
            <a:r>
              <a:rPr kumimoji="0" lang="en-US" altLang="zh-CN" sz="1800" kern="0" dirty="0"/>
              <a:t>Thumb, TI TMS320C54x</a:t>
            </a:r>
            <a:r>
              <a:rPr kumimoji="0" lang="zh-CN" altLang="en-US" sz="1800" kern="0" dirty="0"/>
              <a:t>）</a:t>
            </a:r>
            <a:br>
              <a:rPr kumimoji="0" lang="en-US" altLang="zh-CN" sz="1800" kern="0" dirty="0"/>
            </a:br>
            <a:br>
              <a:rPr kumimoji="0" lang="en-US" altLang="zh-CN" sz="1800" kern="0" dirty="0"/>
            </a:br>
            <a:br>
              <a:rPr kumimoji="0" lang="en-US" altLang="zh-CN" sz="1800" kern="0" dirty="0"/>
            </a:br>
            <a:endParaRPr kumimoji="0" lang="zh-CN" altLang="en-US" sz="1800" kern="0" dirty="0"/>
          </a:p>
        </p:txBody>
      </p:sp>
      <p:sp>
        <p:nvSpPr>
          <p:cNvPr id="14" name="灯片编号占位符 13"/>
          <p:cNvSpPr>
            <a:spLocks noGrp="1"/>
          </p:cNvSpPr>
          <p:nvPr>
            <p:ph type="sldNum" sz="quarter" idx="10"/>
          </p:nvPr>
        </p:nvSpPr>
        <p:spPr/>
        <p:txBody>
          <a:bodyPr/>
          <a:lstStyle/>
          <a:p>
            <a:pPr>
              <a:defRPr/>
            </a:pPr>
            <a:fld id="{16FB8BBF-24BB-42C6-9019-0A2DE3877C3C}" type="slidenum">
              <a:rPr lang="zh-CN" altLang="en-US" smtClean="0"/>
              <a:pPr>
                <a:defRPr/>
              </a:pPr>
              <a:t>50</a:t>
            </a:fld>
            <a:endParaRPr lang="zh-CN" altLang="en-US" dirty="0"/>
          </a:p>
        </p:txBody>
      </p:sp>
    </p:spTree>
    <p:extLst>
      <p:ext uri="{BB962C8B-B14F-4D97-AF65-F5344CB8AC3E}">
        <p14:creationId xmlns:p14="http://schemas.microsoft.com/office/powerpoint/2010/main" val="33975595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2.7</a:t>
            </a:r>
            <a:r>
              <a:rPr lang="zh-CN" altLang="en-US" dirty="0"/>
              <a:t>指令系统的编码</a:t>
            </a:r>
          </a:p>
        </p:txBody>
      </p:sp>
      <p:sp>
        <p:nvSpPr>
          <p:cNvPr id="3" name="内容占位符 2"/>
          <p:cNvSpPr>
            <a:spLocks noGrp="1"/>
          </p:cNvSpPr>
          <p:nvPr>
            <p:ph idx="1"/>
          </p:nvPr>
        </p:nvSpPr>
        <p:spPr>
          <a:xfrm>
            <a:off x="396000" y="1124744"/>
            <a:ext cx="8229600" cy="4976712"/>
          </a:xfrm>
        </p:spPr>
        <p:txBody>
          <a:bodyPr/>
          <a:lstStyle/>
          <a:p>
            <a:r>
              <a:rPr lang="zh-CN" altLang="en-US" sz="2400" dirty="0">
                <a:solidFill>
                  <a:schemeClr val="accent1"/>
                </a:solidFill>
              </a:rPr>
              <a:t>变长编码：</a:t>
            </a:r>
            <a:r>
              <a:rPr lang="zh-CN" altLang="en-US" sz="2400" dirty="0"/>
              <a:t>允许所有的操作使用所有的寻址方式，适合寻址方式和操作比较多的情形。</a:t>
            </a:r>
            <a:r>
              <a:rPr lang="zh-CN" altLang="en-US" sz="2400" dirty="0">
                <a:solidFill>
                  <a:schemeClr val="tx1"/>
                </a:solidFill>
              </a:rPr>
              <a:t>最少的位数表示程序，译码复杂，不适合流水线。</a:t>
            </a:r>
            <a:endParaRPr lang="en-US" altLang="zh-CN" sz="2400" dirty="0">
              <a:solidFill>
                <a:schemeClr val="tx1"/>
              </a:solidFill>
            </a:endParaRPr>
          </a:p>
          <a:p>
            <a:r>
              <a:rPr lang="zh-CN" altLang="en-US" sz="2400" dirty="0">
                <a:solidFill>
                  <a:schemeClr val="accent1"/>
                </a:solidFill>
              </a:rPr>
              <a:t>定长编码：</a:t>
            </a:r>
            <a:r>
              <a:rPr lang="zh-CN" altLang="en-US" sz="2400" dirty="0"/>
              <a:t>把操作和寻址方式组合在操作码里，通常所有的指令长度都相同。这种方式适合于寻址方式和操作比较少的情况。</a:t>
            </a:r>
            <a:r>
              <a:rPr lang="zh-CN" altLang="en-US" sz="2400" dirty="0">
                <a:solidFill>
                  <a:schemeClr val="tx1"/>
                </a:solidFill>
              </a:rPr>
              <a:t>译码简单，适合流水线，代码量大。</a:t>
            </a:r>
            <a:endParaRPr lang="en-US" altLang="zh-CN" sz="2400" dirty="0">
              <a:solidFill>
                <a:schemeClr val="tx1"/>
              </a:solidFill>
            </a:endParaRPr>
          </a:p>
          <a:p>
            <a:pPr>
              <a:buNone/>
            </a:pPr>
            <a:r>
              <a:rPr lang="zh-CN" altLang="en-US" sz="2400" dirty="0"/>
              <a:t>          </a:t>
            </a:r>
            <a:endParaRPr lang="en-US" altLang="zh-CN" sz="2400" dirty="0"/>
          </a:p>
          <a:p>
            <a:r>
              <a:rPr lang="zh-CN" altLang="en-US" sz="2400" dirty="0">
                <a:solidFill>
                  <a:schemeClr val="accent1"/>
                </a:solidFill>
              </a:rPr>
              <a:t>混合方法</a:t>
            </a:r>
            <a:r>
              <a:rPr lang="zh-CN" altLang="en-US" sz="2400" dirty="0"/>
              <a:t>，减少过多的指令，以减轻多种结构的指令带来的工作负担，但仍</a:t>
            </a:r>
            <a:r>
              <a:rPr lang="zh-CN" altLang="en-US" sz="2400" dirty="0">
                <a:solidFill>
                  <a:schemeClr val="tx1"/>
                </a:solidFill>
              </a:rPr>
              <a:t>提供多种指令长度以减少代码长度。</a:t>
            </a:r>
            <a:br>
              <a:rPr lang="en-US" altLang="zh-CN" dirty="0"/>
            </a:br>
            <a:br>
              <a:rPr lang="en-US" altLang="zh-CN" sz="2400" dirty="0"/>
            </a:br>
            <a:endParaRPr lang="zh-CN" altLang="en-US" sz="20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51</a:t>
            </a:fld>
            <a:endParaRPr lang="zh-CN" altLang="en-US" dirty="0"/>
          </a:p>
        </p:txBody>
      </p:sp>
    </p:spTree>
    <p:extLst>
      <p:ext uri="{BB962C8B-B14F-4D97-AF65-F5344CB8AC3E}">
        <p14:creationId xmlns:p14="http://schemas.microsoft.com/office/powerpoint/2010/main" val="23969957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2.7</a:t>
            </a:r>
            <a:r>
              <a:rPr lang="zh-CN" altLang="en-US" dirty="0"/>
              <a:t>指令系统的编码</a:t>
            </a:r>
          </a:p>
        </p:txBody>
      </p:sp>
      <p:sp>
        <p:nvSpPr>
          <p:cNvPr id="3" name="内容占位符 2"/>
          <p:cNvSpPr>
            <a:spLocks noGrp="1"/>
          </p:cNvSpPr>
          <p:nvPr>
            <p:ph idx="1"/>
          </p:nvPr>
        </p:nvSpPr>
        <p:spPr>
          <a:xfrm>
            <a:off x="396000" y="1052736"/>
            <a:ext cx="8229600" cy="5192736"/>
          </a:xfrm>
        </p:spPr>
        <p:txBody>
          <a:bodyPr/>
          <a:lstStyle/>
          <a:p>
            <a:r>
              <a:rPr lang="zh-CN" altLang="en-US" sz="2400" dirty="0">
                <a:solidFill>
                  <a:schemeClr val="tx1"/>
                </a:solidFill>
              </a:rPr>
              <a:t>嵌入式应用中</a:t>
            </a:r>
            <a:r>
              <a:rPr lang="en-US" altLang="zh-CN" sz="2400" dirty="0">
                <a:solidFill>
                  <a:schemeClr val="tx1"/>
                </a:solidFill>
              </a:rPr>
              <a:t>RISC</a:t>
            </a:r>
            <a:r>
              <a:rPr lang="zh-CN" altLang="en-US" sz="2400" dirty="0">
                <a:solidFill>
                  <a:schemeClr val="tx1"/>
                </a:solidFill>
              </a:rPr>
              <a:t>指令系统的变化</a:t>
            </a:r>
            <a:br>
              <a:rPr lang="en-US" altLang="zh-CN" sz="2400" dirty="0"/>
            </a:br>
            <a:r>
              <a:rPr lang="zh-CN" altLang="en-US" sz="2400" dirty="0"/>
              <a:t>*</a:t>
            </a:r>
            <a:r>
              <a:rPr lang="en-US" altLang="zh-CN" sz="2400" dirty="0"/>
              <a:t>ARM</a:t>
            </a:r>
            <a:r>
              <a:rPr lang="zh-CN" altLang="en-US" sz="2400" dirty="0"/>
              <a:t> </a:t>
            </a:r>
            <a:r>
              <a:rPr lang="en-US" altLang="zh-CN" sz="2400" dirty="0" err="1"/>
              <a:t>Thumb,MIPS</a:t>
            </a:r>
            <a:r>
              <a:rPr lang="en-US" altLang="zh-CN" sz="2400" dirty="0"/>
              <a:t> 16---</a:t>
            </a:r>
            <a:r>
              <a:rPr lang="zh-CN" altLang="en-US" sz="2400" dirty="0"/>
              <a:t>要求代码量小，</a:t>
            </a:r>
            <a:r>
              <a:rPr lang="zh-CN" altLang="en-US" sz="2400" dirty="0">
                <a:solidFill>
                  <a:srgbClr val="FF0000"/>
                </a:solidFill>
              </a:rPr>
              <a:t>混合编码方式</a:t>
            </a:r>
            <a:r>
              <a:rPr lang="zh-CN" altLang="en-US" sz="2400" dirty="0"/>
              <a:t>，包括</a:t>
            </a:r>
            <a:r>
              <a:rPr lang="en-US" altLang="zh-CN" sz="2400" dirty="0"/>
              <a:t>16</a:t>
            </a:r>
            <a:r>
              <a:rPr lang="zh-CN" altLang="en-US" sz="2400" dirty="0"/>
              <a:t>位和</a:t>
            </a:r>
            <a:r>
              <a:rPr lang="en-US" altLang="zh-CN" sz="2400" dirty="0"/>
              <a:t>32</a:t>
            </a:r>
            <a:r>
              <a:rPr lang="zh-CN" altLang="en-US" sz="2400" dirty="0"/>
              <a:t>位指令。</a:t>
            </a:r>
            <a:r>
              <a:rPr lang="zh-CN" altLang="en-US" sz="2000" dirty="0"/>
              <a:t>较短的指令支持较少的操作，较小而且相近的地址和较少的寄存器，同时还放弃了典型</a:t>
            </a:r>
            <a:r>
              <a:rPr lang="en-US" altLang="zh-CN" sz="2000" dirty="0"/>
              <a:t>RISC</a:t>
            </a:r>
            <a:r>
              <a:rPr lang="zh-CN" altLang="en-US" sz="2000" dirty="0"/>
              <a:t>的三地址指令格式而采用</a:t>
            </a:r>
            <a:r>
              <a:rPr lang="zh-CN" altLang="en-US" sz="2000" dirty="0">
                <a:solidFill>
                  <a:srgbClr val="C00000"/>
                </a:solidFill>
              </a:rPr>
              <a:t>两地址格式</a:t>
            </a:r>
            <a:r>
              <a:rPr lang="zh-CN" altLang="en-US" sz="2000" dirty="0"/>
              <a:t>。</a:t>
            </a:r>
            <a:br>
              <a:rPr lang="en-US" altLang="zh-CN" sz="2400" dirty="0"/>
            </a:br>
            <a:r>
              <a:rPr lang="zh-CN" altLang="en-US" sz="2400" dirty="0"/>
              <a:t>*</a:t>
            </a:r>
            <a:r>
              <a:rPr lang="en-US" altLang="zh-CN" sz="2400" dirty="0"/>
              <a:t>IBM </a:t>
            </a:r>
            <a:r>
              <a:rPr lang="en-US" altLang="zh-CN" sz="2400" dirty="0" err="1"/>
              <a:t>CodePack</a:t>
            </a:r>
            <a:r>
              <a:rPr lang="en-US" altLang="zh-CN" sz="2400" dirty="0"/>
              <a:t>---</a:t>
            </a:r>
            <a:r>
              <a:rPr lang="zh-CN" altLang="en-US" sz="2400" dirty="0"/>
              <a:t>将标准指令压缩，</a:t>
            </a:r>
            <a:r>
              <a:rPr lang="zh-CN" altLang="en-US" sz="2400" dirty="0">
                <a:solidFill>
                  <a:srgbClr val="FF0000"/>
                </a:solidFill>
              </a:rPr>
              <a:t>压缩的指令留在存储器、</a:t>
            </a:r>
            <a:r>
              <a:rPr lang="en-US" altLang="zh-CN" sz="2400" dirty="0">
                <a:solidFill>
                  <a:srgbClr val="FF0000"/>
                </a:solidFill>
              </a:rPr>
              <a:t>ROM</a:t>
            </a:r>
            <a:r>
              <a:rPr lang="zh-CN" altLang="en-US" sz="2400" dirty="0">
                <a:solidFill>
                  <a:srgbClr val="FF0000"/>
                </a:solidFill>
              </a:rPr>
              <a:t>和磁盘中。</a:t>
            </a:r>
            <a:r>
              <a:rPr lang="zh-CN" altLang="en-US" sz="2400" dirty="0"/>
              <a:t>添加新硬件来解压，指令</a:t>
            </a:r>
            <a:r>
              <a:rPr lang="en-US" altLang="zh-CN" sz="2400" dirty="0"/>
              <a:t>Cache</a:t>
            </a:r>
            <a:r>
              <a:rPr lang="zh-CN" altLang="en-US" sz="2400" dirty="0"/>
              <a:t>保存解压的</a:t>
            </a:r>
            <a:r>
              <a:rPr lang="en-US" altLang="zh-CN" sz="2400" dirty="0"/>
              <a:t>32</a:t>
            </a:r>
            <a:r>
              <a:rPr lang="zh-CN" altLang="en-US" sz="2400" dirty="0"/>
              <a:t>位指令。编译器无须修改就可以处理不同的指令系统，而且指令的解压也很容易。</a:t>
            </a:r>
            <a:br>
              <a:rPr lang="en-US" altLang="zh-CN" sz="2400" dirty="0"/>
            </a:br>
            <a:r>
              <a:rPr lang="zh-CN" altLang="en-US" sz="2400" dirty="0"/>
              <a:t>*</a:t>
            </a:r>
            <a:r>
              <a:rPr lang="en-US" altLang="zh-CN" sz="2400" dirty="0" err="1"/>
              <a:t>SuperH</a:t>
            </a:r>
            <a:r>
              <a:rPr lang="en-US" altLang="zh-CN" sz="2400" dirty="0"/>
              <a:t>---</a:t>
            </a:r>
            <a:r>
              <a:rPr lang="zh-CN" altLang="en-US" sz="2400" dirty="0"/>
              <a:t>为配合较短的指令格式和较少的操作，这种指令系统</a:t>
            </a:r>
            <a:r>
              <a:rPr lang="zh-CN" altLang="en-US" sz="2400" dirty="0">
                <a:solidFill>
                  <a:srgbClr val="FF0000"/>
                </a:solidFill>
              </a:rPr>
              <a:t>只有</a:t>
            </a:r>
            <a:r>
              <a:rPr lang="en-US" altLang="zh-CN" sz="2400" dirty="0">
                <a:solidFill>
                  <a:srgbClr val="FF0000"/>
                </a:solidFill>
              </a:rPr>
              <a:t>16</a:t>
            </a:r>
            <a:r>
              <a:rPr lang="zh-CN" altLang="en-US" sz="2400" dirty="0">
                <a:solidFill>
                  <a:srgbClr val="FF0000"/>
                </a:solidFill>
              </a:rPr>
              <a:t>个寄存器</a:t>
            </a:r>
            <a:r>
              <a:rPr lang="zh-CN" altLang="en-US" sz="2400" dirty="0"/>
              <a:t>而不是</a:t>
            </a:r>
            <a:r>
              <a:rPr lang="en-US" altLang="zh-CN" sz="2400" dirty="0"/>
              <a:t>32</a:t>
            </a:r>
            <a:r>
              <a:rPr lang="zh-CN" altLang="en-US" sz="2400" dirty="0"/>
              <a:t>个，但其它方面均与典型的</a:t>
            </a:r>
            <a:r>
              <a:rPr lang="en-US" altLang="zh-CN" sz="2400" dirty="0"/>
              <a:t>RISC</a:t>
            </a:r>
            <a:r>
              <a:rPr lang="zh-CN" altLang="en-US" sz="2400" dirty="0"/>
              <a:t>系统类似。</a:t>
            </a:r>
            <a:br>
              <a:rPr lang="en-US" altLang="zh-CN" sz="2400" dirty="0"/>
            </a:br>
            <a:endParaRPr lang="zh-CN" altLang="en-US" sz="20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52</a:t>
            </a:fld>
            <a:endParaRPr lang="zh-CN" altLang="en-US" dirty="0"/>
          </a:p>
        </p:txBody>
      </p:sp>
    </p:spTree>
    <p:extLst>
      <p:ext uri="{BB962C8B-B14F-4D97-AF65-F5344CB8AC3E}">
        <p14:creationId xmlns:p14="http://schemas.microsoft.com/office/powerpoint/2010/main" val="25130754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2.7</a:t>
            </a:r>
            <a:r>
              <a:rPr lang="zh-CN" altLang="en-US" dirty="0"/>
              <a:t>指令系统的编码</a:t>
            </a:r>
          </a:p>
        </p:txBody>
      </p:sp>
      <p:sp>
        <p:nvSpPr>
          <p:cNvPr id="3" name="内容占位符 2"/>
          <p:cNvSpPr>
            <a:spLocks noGrp="1"/>
          </p:cNvSpPr>
          <p:nvPr>
            <p:ph idx="1"/>
          </p:nvPr>
        </p:nvSpPr>
        <p:spPr>
          <a:xfrm>
            <a:off x="396000" y="1052736"/>
            <a:ext cx="8229600" cy="5192736"/>
          </a:xfrm>
        </p:spPr>
        <p:txBody>
          <a:bodyPr/>
          <a:lstStyle/>
          <a:p>
            <a:r>
              <a:rPr lang="zh-CN" altLang="en-US" sz="3200" dirty="0"/>
              <a:t>总结</a:t>
            </a:r>
            <a:br>
              <a:rPr lang="en-US" altLang="zh-CN" sz="3200" dirty="0"/>
            </a:br>
            <a:r>
              <a:rPr lang="en-US" altLang="zh-CN" sz="3200" dirty="0"/>
              <a:t> </a:t>
            </a:r>
            <a:r>
              <a:rPr lang="zh-CN" altLang="en-US" dirty="0"/>
              <a:t>* 关注代码量大小，选择</a:t>
            </a:r>
            <a:r>
              <a:rPr lang="zh-CN" altLang="en-US" dirty="0">
                <a:solidFill>
                  <a:srgbClr val="C00000"/>
                </a:solidFill>
              </a:rPr>
              <a:t>变长编码</a:t>
            </a:r>
            <a:r>
              <a:rPr lang="zh-CN" altLang="en-US" dirty="0"/>
              <a:t>。</a:t>
            </a:r>
            <a:endParaRPr lang="en-US" altLang="zh-CN" dirty="0"/>
          </a:p>
          <a:p>
            <a:pPr>
              <a:buNone/>
            </a:pPr>
            <a:r>
              <a:rPr lang="en-US" altLang="zh-CN" dirty="0"/>
              <a:t>     </a:t>
            </a:r>
            <a:r>
              <a:rPr lang="zh-CN" altLang="en-US" dirty="0"/>
              <a:t>* 关注程序的执行性能，选择</a:t>
            </a:r>
            <a:r>
              <a:rPr lang="zh-CN" altLang="en-US" dirty="0">
                <a:solidFill>
                  <a:srgbClr val="C00000"/>
                </a:solidFill>
              </a:rPr>
              <a:t>定长编码</a:t>
            </a:r>
            <a:r>
              <a:rPr lang="zh-CN" altLang="en-US" dirty="0"/>
              <a:t>。</a:t>
            </a:r>
            <a:endParaRPr lang="en-US" altLang="zh-CN" dirty="0"/>
          </a:p>
          <a:p>
            <a:pPr>
              <a:buNone/>
            </a:pPr>
            <a:r>
              <a:rPr lang="en-US" altLang="zh-CN" dirty="0"/>
              <a:t>     </a:t>
            </a:r>
            <a:r>
              <a:rPr lang="zh-CN" altLang="en-US" dirty="0"/>
              <a:t>* 折中可以选择</a:t>
            </a:r>
            <a:r>
              <a:rPr lang="zh-CN" altLang="en-US" dirty="0">
                <a:solidFill>
                  <a:srgbClr val="C00000"/>
                </a:solidFill>
              </a:rPr>
              <a:t>混合编码</a:t>
            </a:r>
            <a:r>
              <a:rPr lang="zh-CN" altLang="en-US" dirty="0"/>
              <a:t>。</a:t>
            </a: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53</a:t>
            </a:fld>
            <a:endParaRPr lang="zh-CN" altLang="en-US" dirty="0"/>
          </a:p>
        </p:txBody>
      </p:sp>
    </p:spTree>
    <p:extLst>
      <p:ext uri="{BB962C8B-B14F-4D97-AF65-F5344CB8AC3E}">
        <p14:creationId xmlns:p14="http://schemas.microsoft.com/office/powerpoint/2010/main" val="25130754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2.8  </a:t>
            </a:r>
            <a:r>
              <a:rPr lang="zh-CN" altLang="en-US" dirty="0"/>
              <a:t>编译器的角色</a:t>
            </a:r>
          </a:p>
        </p:txBody>
      </p:sp>
      <p:sp>
        <p:nvSpPr>
          <p:cNvPr id="3" name="内容占位符 2"/>
          <p:cNvSpPr>
            <a:spLocks noGrp="1"/>
          </p:cNvSpPr>
          <p:nvPr>
            <p:ph idx="1"/>
          </p:nvPr>
        </p:nvSpPr>
        <p:spPr>
          <a:xfrm>
            <a:off x="396000" y="1071546"/>
            <a:ext cx="8462280" cy="5286412"/>
          </a:xfrm>
        </p:spPr>
        <p:txBody>
          <a:bodyPr/>
          <a:lstStyle/>
          <a:p>
            <a:pPr>
              <a:buNone/>
            </a:pPr>
            <a:r>
              <a:rPr lang="zh-CN" altLang="en-US" sz="2400" dirty="0">
                <a:solidFill>
                  <a:schemeClr val="tx1"/>
                </a:solidFill>
              </a:rPr>
              <a:t>    编译器功能：将高级、抽象表示方式逐步转换成低级表示形式，最终到达机器目标指令代码。</a:t>
            </a:r>
            <a:endParaRPr lang="en-US" altLang="zh-CN" dirty="0">
              <a:solidFill>
                <a:srgbClr val="0000CC"/>
              </a:solidFill>
            </a:endParaRPr>
          </a:p>
          <a:p>
            <a:r>
              <a:rPr lang="zh-CN" altLang="en-US" dirty="0">
                <a:solidFill>
                  <a:srgbClr val="0000CC"/>
                </a:solidFill>
              </a:rPr>
              <a:t>机器运行的</a:t>
            </a:r>
            <a:r>
              <a:rPr lang="zh-CN" altLang="en-US" dirty="0">
                <a:solidFill>
                  <a:srgbClr val="FF0000"/>
                </a:solidFill>
              </a:rPr>
              <a:t>大多数指令代码</a:t>
            </a:r>
            <a:r>
              <a:rPr lang="zh-CN" altLang="en-US" dirty="0">
                <a:solidFill>
                  <a:srgbClr val="0000CC"/>
                </a:solidFill>
              </a:rPr>
              <a:t>是</a:t>
            </a:r>
            <a:r>
              <a:rPr lang="zh-CN" altLang="en-US" dirty="0">
                <a:solidFill>
                  <a:srgbClr val="FF0000"/>
                </a:solidFill>
              </a:rPr>
              <a:t>编译器的输出。</a:t>
            </a:r>
            <a:endParaRPr lang="en-US" altLang="zh-CN" dirty="0">
              <a:solidFill>
                <a:schemeClr val="tx1"/>
              </a:solidFill>
            </a:endParaRPr>
          </a:p>
          <a:p>
            <a:r>
              <a:rPr lang="zh-CN" altLang="en-US" dirty="0">
                <a:solidFill>
                  <a:schemeClr val="tx1"/>
                </a:solidFill>
              </a:rPr>
              <a:t>早期：编译器是</a:t>
            </a:r>
            <a:r>
              <a:rPr lang="zh-CN" altLang="en-US" dirty="0">
                <a:solidFill>
                  <a:srgbClr val="C00000"/>
                </a:solidFill>
              </a:rPr>
              <a:t>在机器实现后</a:t>
            </a:r>
            <a:r>
              <a:rPr lang="zh-CN" altLang="en-US" dirty="0">
                <a:solidFill>
                  <a:schemeClr val="tx1"/>
                </a:solidFill>
              </a:rPr>
              <a:t>再开发的。</a:t>
            </a:r>
            <a:endParaRPr lang="en-US" altLang="zh-CN" dirty="0">
              <a:solidFill>
                <a:schemeClr val="tx1"/>
              </a:solidFill>
            </a:endParaRPr>
          </a:p>
          <a:p>
            <a:r>
              <a:rPr lang="zh-CN" altLang="en-US" dirty="0">
                <a:solidFill>
                  <a:schemeClr val="tx1"/>
                </a:solidFill>
              </a:rPr>
              <a:t>现在：机器性能不仅是其原始速度，还包括编译器</a:t>
            </a:r>
            <a:r>
              <a:rPr lang="zh-CN" altLang="en-US" dirty="0">
                <a:solidFill>
                  <a:srgbClr val="FF0000"/>
                </a:solidFill>
              </a:rPr>
              <a:t>如何利用系统结构特征</a:t>
            </a:r>
            <a:r>
              <a:rPr lang="zh-CN" altLang="en-US" dirty="0">
                <a:solidFill>
                  <a:schemeClr val="tx1"/>
                </a:solidFill>
              </a:rPr>
              <a:t>。</a:t>
            </a:r>
            <a:r>
              <a:rPr lang="zh-CN" altLang="en-US" sz="2400" dirty="0">
                <a:solidFill>
                  <a:srgbClr val="0000FF"/>
                </a:solidFill>
              </a:rPr>
              <a:t>（编译器</a:t>
            </a:r>
            <a:r>
              <a:rPr lang="zh-CN" altLang="en-US" sz="2400" dirty="0">
                <a:solidFill>
                  <a:srgbClr val="FF0000"/>
                </a:solidFill>
              </a:rPr>
              <a:t>在处理器设计阶段</a:t>
            </a:r>
            <a:r>
              <a:rPr lang="zh-CN" altLang="en-US" sz="2400" dirty="0">
                <a:solidFill>
                  <a:srgbClr val="0000FF"/>
                </a:solidFill>
              </a:rPr>
              <a:t>开发，编译后的代码在模拟器上运行，代码用来评估系统结构特征）</a:t>
            </a: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54</a:t>
            </a:fld>
            <a:endParaRPr lang="zh-CN" altLang="en-US" dirty="0"/>
          </a:p>
        </p:txBody>
      </p:sp>
    </p:spTree>
    <p:extLst>
      <p:ext uri="{BB962C8B-B14F-4D97-AF65-F5344CB8AC3E}">
        <p14:creationId xmlns:p14="http://schemas.microsoft.com/office/powerpoint/2010/main" val="31187601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2.8</a:t>
            </a:r>
            <a:r>
              <a:rPr lang="zh-CN" altLang="en-US" dirty="0"/>
              <a:t>编译器的角色</a:t>
            </a:r>
          </a:p>
        </p:txBody>
      </p:sp>
      <p:sp>
        <p:nvSpPr>
          <p:cNvPr id="3" name="内容占位符 2"/>
          <p:cNvSpPr>
            <a:spLocks noGrp="1"/>
          </p:cNvSpPr>
          <p:nvPr>
            <p:ph idx="1"/>
          </p:nvPr>
        </p:nvSpPr>
        <p:spPr>
          <a:xfrm>
            <a:off x="214282" y="642918"/>
            <a:ext cx="8640496" cy="6215082"/>
          </a:xfrm>
          <a:solidFill>
            <a:schemeClr val="bg1"/>
          </a:solidFill>
        </p:spPr>
        <p:txBody>
          <a:bodyPr/>
          <a:lstStyle/>
          <a:p>
            <a:r>
              <a:rPr lang="zh-CN" altLang="en-US" sz="2400" dirty="0"/>
              <a:t>编译器开发的二个主要目标：    </a:t>
            </a:r>
            <a:endParaRPr lang="en-US" altLang="zh-CN" sz="2400" dirty="0"/>
          </a:p>
          <a:p>
            <a:pPr>
              <a:buNone/>
            </a:pPr>
            <a:r>
              <a:rPr lang="en-US" altLang="zh-CN" sz="2400" dirty="0">
                <a:solidFill>
                  <a:srgbClr val="FF0000"/>
                </a:solidFill>
              </a:rPr>
              <a:t>         </a:t>
            </a:r>
            <a:r>
              <a:rPr lang="zh-CN" altLang="en-US" sz="2400" dirty="0">
                <a:solidFill>
                  <a:srgbClr val="FF0000"/>
                </a:solidFill>
              </a:rPr>
              <a:t>* 正确性</a:t>
            </a:r>
            <a:endParaRPr lang="en-US" altLang="zh-CN" sz="2400" dirty="0"/>
          </a:p>
          <a:p>
            <a:pPr>
              <a:buNone/>
            </a:pPr>
            <a:r>
              <a:rPr lang="en-US" altLang="zh-CN" sz="2400" dirty="0">
                <a:solidFill>
                  <a:srgbClr val="FF0000"/>
                </a:solidFill>
              </a:rPr>
              <a:t>         </a:t>
            </a:r>
            <a:r>
              <a:rPr lang="zh-CN" altLang="en-US" sz="2400" dirty="0">
                <a:solidFill>
                  <a:srgbClr val="FF0000"/>
                </a:solidFill>
              </a:rPr>
              <a:t>* 编译后的代码的执行速度。</a:t>
            </a:r>
            <a:r>
              <a:rPr lang="zh-CN" altLang="en-US" sz="2400" dirty="0">
                <a:solidFill>
                  <a:srgbClr val="C00000"/>
                </a:solidFill>
              </a:rPr>
              <a:t>重要的是针对当前系统结构的优化技术。</a:t>
            </a:r>
            <a:endParaRPr lang="en-US" altLang="zh-CN" sz="2400" dirty="0">
              <a:solidFill>
                <a:srgbClr val="C00000"/>
              </a:solidFill>
            </a:endParaRPr>
          </a:p>
          <a:p>
            <a:r>
              <a:rPr lang="zh-CN" altLang="en-US" sz="2400" dirty="0"/>
              <a:t>与编译相关的主要系统结构特征</a:t>
            </a:r>
            <a:endParaRPr lang="en-US" altLang="zh-CN" sz="2400" dirty="0"/>
          </a:p>
          <a:p>
            <a:pPr>
              <a:buNone/>
            </a:pPr>
            <a:r>
              <a:rPr lang="en-US" altLang="zh-CN" sz="2400" dirty="0"/>
              <a:t>     </a:t>
            </a:r>
            <a:r>
              <a:rPr lang="zh-CN" altLang="en-US" sz="2400" dirty="0"/>
              <a:t>（</a:t>
            </a:r>
            <a:r>
              <a:rPr lang="en-US" altLang="zh-CN" sz="2400" dirty="0"/>
              <a:t>1</a:t>
            </a:r>
            <a:r>
              <a:rPr lang="zh-CN" altLang="en-US" sz="2400" dirty="0"/>
              <a:t>）并行性</a:t>
            </a:r>
            <a:endParaRPr lang="en-US" altLang="zh-CN" sz="2400" dirty="0"/>
          </a:p>
          <a:p>
            <a:pPr>
              <a:buNone/>
            </a:pPr>
            <a:r>
              <a:rPr lang="en-US" altLang="zh-CN" sz="2400" dirty="0"/>
              <a:t>        </a:t>
            </a:r>
            <a:r>
              <a:rPr lang="zh-CN" altLang="en-US" sz="2400" dirty="0">
                <a:solidFill>
                  <a:srgbClr val="C00000"/>
                </a:solidFill>
              </a:rPr>
              <a:t>指令级并行：</a:t>
            </a:r>
            <a:r>
              <a:rPr lang="zh-CN" altLang="en-US" sz="2000" dirty="0"/>
              <a:t>编译器通过重新调度指令顺序，配合硬件使指令高效执行。</a:t>
            </a:r>
            <a:endParaRPr lang="en-US" altLang="zh-CN" sz="2000" dirty="0"/>
          </a:p>
          <a:p>
            <a:pPr>
              <a:buNone/>
            </a:pPr>
            <a:r>
              <a:rPr lang="en-US" altLang="zh-CN" sz="2400" dirty="0"/>
              <a:t>        </a:t>
            </a:r>
            <a:r>
              <a:rPr lang="zh-CN" altLang="en-US" sz="2400" dirty="0"/>
              <a:t>处理器并行：</a:t>
            </a:r>
            <a:r>
              <a:rPr lang="zh-CN" altLang="en-US" sz="2000" dirty="0"/>
              <a:t>程序员编写多线程，也可以</a:t>
            </a:r>
            <a:r>
              <a:rPr lang="zh-CN" altLang="en-US" sz="2000" dirty="0">
                <a:solidFill>
                  <a:schemeClr val="tx1"/>
                </a:solidFill>
              </a:rPr>
              <a:t>编译器自动生成并行代码</a:t>
            </a:r>
            <a:r>
              <a:rPr lang="zh-CN" altLang="en-US" sz="2000" dirty="0"/>
              <a:t>。</a:t>
            </a:r>
            <a:endParaRPr lang="en-US" altLang="zh-CN" sz="2000" dirty="0"/>
          </a:p>
          <a:p>
            <a:pPr>
              <a:buNone/>
            </a:pPr>
            <a:r>
              <a:rPr lang="en-US" altLang="zh-CN" sz="2000" dirty="0"/>
              <a:t>      </a:t>
            </a:r>
            <a:r>
              <a:rPr lang="zh-CN" altLang="en-US" sz="2400" dirty="0"/>
              <a:t>（</a:t>
            </a:r>
            <a:r>
              <a:rPr lang="en-US" altLang="zh-CN" sz="2400" dirty="0"/>
              <a:t>2</a:t>
            </a:r>
            <a:r>
              <a:rPr lang="zh-CN" altLang="en-US" sz="2400" dirty="0"/>
              <a:t>）存储层次结构：</a:t>
            </a:r>
            <a:r>
              <a:rPr lang="zh-CN" altLang="en-US" sz="2000" dirty="0"/>
              <a:t>寄存器</a:t>
            </a:r>
            <a:r>
              <a:rPr lang="en-US" altLang="zh-CN" sz="2000" dirty="0"/>
              <a:t>—Cache—</a:t>
            </a:r>
            <a:r>
              <a:rPr lang="zh-CN" altLang="en-US" sz="2000" dirty="0"/>
              <a:t>主存</a:t>
            </a:r>
            <a:r>
              <a:rPr lang="en-US" altLang="zh-CN" sz="2000" dirty="0"/>
              <a:t>—</a:t>
            </a:r>
            <a:r>
              <a:rPr lang="zh-CN" altLang="en-US" sz="2000" dirty="0"/>
              <a:t>外存</a:t>
            </a:r>
            <a:endParaRPr lang="en-US" altLang="zh-CN" sz="2000" dirty="0"/>
          </a:p>
          <a:p>
            <a:pPr>
              <a:buNone/>
            </a:pPr>
            <a:r>
              <a:rPr lang="en-US" altLang="zh-CN" sz="2000" dirty="0">
                <a:solidFill>
                  <a:srgbClr val="C00000"/>
                </a:solidFill>
              </a:rPr>
              <a:t>            </a:t>
            </a:r>
            <a:r>
              <a:rPr lang="zh-CN" altLang="en-US" sz="2000" dirty="0">
                <a:solidFill>
                  <a:srgbClr val="C00000"/>
                </a:solidFill>
              </a:rPr>
              <a:t>高效使用寄存器</a:t>
            </a:r>
            <a:r>
              <a:rPr lang="zh-CN" altLang="en-US" sz="2000" dirty="0"/>
              <a:t>是优化处理的重要问题。</a:t>
            </a:r>
            <a:endParaRPr lang="en-US" altLang="zh-CN" sz="2000" dirty="0"/>
          </a:p>
          <a:p>
            <a:pPr>
              <a:buNone/>
            </a:pPr>
            <a:r>
              <a:rPr lang="en-US" altLang="zh-CN" sz="2000" dirty="0"/>
              <a:t>            </a:t>
            </a:r>
            <a:r>
              <a:rPr lang="zh-CN" altLang="en-US" sz="2000" dirty="0"/>
              <a:t>对于数组计算，</a:t>
            </a:r>
            <a:r>
              <a:rPr lang="zh-CN" altLang="en-US" sz="2000" dirty="0">
                <a:solidFill>
                  <a:srgbClr val="C00000"/>
                </a:solidFill>
              </a:rPr>
              <a:t>改变数据布局</a:t>
            </a:r>
            <a:r>
              <a:rPr lang="zh-CN" altLang="en-US" sz="2000" dirty="0"/>
              <a:t>或</a:t>
            </a:r>
            <a:r>
              <a:rPr lang="zh-CN" altLang="en-US" sz="2000" dirty="0">
                <a:solidFill>
                  <a:srgbClr val="C00000"/>
                </a:solidFill>
              </a:rPr>
              <a:t>数据访问代码顺序</a:t>
            </a:r>
            <a:r>
              <a:rPr lang="zh-CN" altLang="en-US" sz="2000" dirty="0"/>
              <a:t>提高访存效率；</a:t>
            </a:r>
            <a:r>
              <a:rPr lang="zh-CN" altLang="en-US" sz="2000" dirty="0">
                <a:solidFill>
                  <a:srgbClr val="C00000"/>
                </a:solidFill>
              </a:rPr>
              <a:t>改变</a:t>
            </a:r>
            <a:r>
              <a:rPr lang="en-US" altLang="zh-CN" sz="2000" dirty="0">
                <a:solidFill>
                  <a:srgbClr val="C00000"/>
                </a:solidFill>
              </a:rPr>
              <a:t>Cache</a:t>
            </a:r>
            <a:r>
              <a:rPr lang="zh-CN" altLang="en-US" sz="2000" dirty="0">
                <a:solidFill>
                  <a:srgbClr val="C00000"/>
                </a:solidFill>
              </a:rPr>
              <a:t>代码布局</a:t>
            </a:r>
            <a:r>
              <a:rPr lang="zh-CN" altLang="en-US" sz="2000" dirty="0"/>
              <a:t>提高访问命中率。</a:t>
            </a:r>
            <a:endParaRPr lang="en-US" altLang="zh-CN" sz="2000" dirty="0"/>
          </a:p>
          <a:p>
            <a:pPr>
              <a:buNone/>
            </a:pPr>
            <a:r>
              <a:rPr lang="en-US" altLang="zh-CN" sz="2000" dirty="0">
                <a:solidFill>
                  <a:srgbClr val="FF0000"/>
                </a:solidFill>
              </a:rPr>
              <a:t> </a:t>
            </a:r>
            <a:endParaRPr lang="en-US" altLang="zh-CN" sz="2000" dirty="0"/>
          </a:p>
          <a:p>
            <a:endParaRPr lang="en-US" altLang="zh-CN" sz="2400" dirty="0"/>
          </a:p>
          <a:p>
            <a:endParaRPr lang="en-US" altLang="zh-CN" sz="2400" dirty="0">
              <a:solidFill>
                <a:schemeClr val="tx1"/>
              </a:solidFill>
            </a:endParaRPr>
          </a:p>
          <a:p>
            <a:endParaRPr lang="en-US" altLang="zh-CN" sz="2400" dirty="0">
              <a:solidFill>
                <a:schemeClr val="tx1"/>
              </a:solidFill>
            </a:endParaRPr>
          </a:p>
          <a:p>
            <a:pPr>
              <a:buNone/>
            </a:pPr>
            <a:br>
              <a:rPr lang="en-US" altLang="zh-CN" dirty="0"/>
            </a:br>
            <a:endParaRPr lang="en-US" altLang="zh-CN" sz="24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55</a:t>
            </a:fld>
            <a:endParaRPr lang="zh-CN" altLang="en-US" dirty="0"/>
          </a:p>
        </p:txBody>
      </p:sp>
    </p:spTree>
    <p:extLst>
      <p:ext uri="{BB962C8B-B14F-4D97-AF65-F5344CB8AC3E}">
        <p14:creationId xmlns:p14="http://schemas.microsoft.com/office/powerpoint/2010/main" val="42419016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2.8  </a:t>
            </a:r>
            <a:r>
              <a:rPr lang="zh-CN" altLang="en-US" dirty="0"/>
              <a:t>编译器的角色</a:t>
            </a:r>
          </a:p>
        </p:txBody>
      </p:sp>
      <p:sp>
        <p:nvSpPr>
          <p:cNvPr id="3" name="内容占位符 2"/>
          <p:cNvSpPr>
            <a:spLocks noGrp="1"/>
          </p:cNvSpPr>
          <p:nvPr>
            <p:ph idx="1"/>
          </p:nvPr>
        </p:nvSpPr>
        <p:spPr>
          <a:xfrm>
            <a:off x="396000" y="1484784"/>
            <a:ext cx="8462280" cy="4873174"/>
          </a:xfrm>
        </p:spPr>
        <p:txBody>
          <a:bodyPr/>
          <a:lstStyle/>
          <a:p>
            <a:pPr>
              <a:buNone/>
            </a:pPr>
            <a:r>
              <a:rPr lang="zh-CN" altLang="en-US" dirty="0">
                <a:solidFill>
                  <a:srgbClr val="0000CC"/>
                </a:solidFill>
              </a:rPr>
              <a:t>指令系统的设计方案的选择影响：</a:t>
            </a:r>
            <a:endParaRPr lang="en-US" altLang="zh-CN" dirty="0">
              <a:solidFill>
                <a:srgbClr val="0000CC"/>
              </a:solidFill>
            </a:endParaRPr>
          </a:p>
          <a:p>
            <a:r>
              <a:rPr lang="zh-CN" altLang="en-US" dirty="0">
                <a:solidFill>
                  <a:schemeClr val="tx1"/>
                </a:solidFill>
              </a:rPr>
              <a:t>编译器产生</a:t>
            </a:r>
            <a:r>
              <a:rPr lang="zh-CN" altLang="en-US" dirty="0">
                <a:solidFill>
                  <a:srgbClr val="FF0000"/>
                </a:solidFill>
              </a:rPr>
              <a:t>指令代码的质量</a:t>
            </a:r>
            <a:r>
              <a:rPr lang="zh-CN" altLang="en-US" dirty="0"/>
              <a:t>，如代码大小、代码复杂度、代码效率。</a:t>
            </a:r>
            <a:endParaRPr lang="en-US" altLang="zh-CN" dirty="0"/>
          </a:p>
          <a:p>
            <a:r>
              <a:rPr lang="zh-CN" altLang="en-US" dirty="0">
                <a:solidFill>
                  <a:schemeClr val="tx1"/>
                </a:solidFill>
              </a:rPr>
              <a:t>构建一个高效编译器</a:t>
            </a:r>
            <a:r>
              <a:rPr lang="zh-CN" altLang="en-US" dirty="0">
                <a:solidFill>
                  <a:srgbClr val="C00000"/>
                </a:solidFill>
              </a:rPr>
              <a:t>的</a:t>
            </a:r>
            <a:r>
              <a:rPr lang="zh-CN" altLang="en-US" dirty="0">
                <a:solidFill>
                  <a:srgbClr val="FF0000"/>
                </a:solidFill>
              </a:rPr>
              <a:t>复杂度</a:t>
            </a:r>
            <a:r>
              <a:rPr lang="zh-CN" altLang="en-US" dirty="0"/>
              <a:t>。</a:t>
            </a:r>
            <a:endParaRPr lang="en-US" altLang="zh-CN" dirty="0"/>
          </a:p>
          <a:p>
            <a:pPr>
              <a:buNone/>
            </a:pPr>
            <a:endParaRPr lang="en-US" altLang="zh-CN" dirty="0"/>
          </a:p>
          <a:p>
            <a:pPr>
              <a:buNone/>
            </a:pPr>
            <a:r>
              <a:rPr lang="zh-CN" altLang="en-US" dirty="0"/>
              <a:t>例如：指令系统是</a:t>
            </a:r>
            <a:r>
              <a:rPr lang="en-US" altLang="zh-CN" dirty="0"/>
              <a:t>CISC</a:t>
            </a:r>
            <a:r>
              <a:rPr lang="zh-CN" altLang="en-US" dirty="0"/>
              <a:t>为主，还是</a:t>
            </a:r>
            <a:r>
              <a:rPr lang="en-US" altLang="zh-CN" dirty="0"/>
              <a:t>RISC</a:t>
            </a:r>
            <a:r>
              <a:rPr lang="zh-CN" altLang="en-US" dirty="0"/>
              <a:t>为主。</a:t>
            </a:r>
            <a:endParaRPr lang="en-US" altLang="zh-CN" dirty="0"/>
          </a:p>
          <a:p>
            <a:pPr>
              <a:buNone/>
            </a:pPr>
            <a:endParaRPr lang="en-US" altLang="zh-CN" dirty="0"/>
          </a:p>
          <a:p>
            <a:pPr>
              <a:buNone/>
            </a:pPr>
            <a:r>
              <a:rPr lang="zh-CN" altLang="en-US" dirty="0"/>
              <a:t>          </a:t>
            </a: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56</a:t>
            </a:fld>
            <a:endParaRPr lang="zh-CN" altLang="en-US" dirty="0"/>
          </a:p>
        </p:txBody>
      </p:sp>
    </p:spTree>
    <p:extLst>
      <p:ext uri="{BB962C8B-B14F-4D97-AF65-F5344CB8AC3E}">
        <p14:creationId xmlns:p14="http://schemas.microsoft.com/office/powerpoint/2010/main" val="31187601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2819327679"/>
              </p:ext>
            </p:extLst>
          </p:nvPr>
        </p:nvGraphicFramePr>
        <p:xfrm>
          <a:off x="1259632" y="1484784"/>
          <a:ext cx="6916439" cy="5439995"/>
        </p:xfrm>
        <a:graphic>
          <a:graphicData uri="http://schemas.openxmlformats.org/presentationml/2006/ole">
            <mc:AlternateContent xmlns:mc="http://schemas.openxmlformats.org/markup-compatibility/2006">
              <mc:Choice xmlns:v="urn:schemas-microsoft-com:vml" Requires="v">
                <p:oleObj name="Visio" r:id="rId3" imgW="7496189" imgH="5895990" progId="">
                  <p:embed/>
                </p:oleObj>
              </mc:Choice>
              <mc:Fallback>
                <p:oleObj name="Visio" r:id="rId3" imgW="7496189" imgH="589599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484784"/>
                        <a:ext cx="6916439" cy="54399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标题 1"/>
          <p:cNvSpPr>
            <a:spLocks noGrp="1"/>
          </p:cNvSpPr>
          <p:nvPr>
            <p:ph type="title"/>
          </p:nvPr>
        </p:nvSpPr>
        <p:spPr/>
        <p:txBody>
          <a:bodyPr/>
          <a:lstStyle/>
          <a:p>
            <a:r>
              <a:rPr lang="en-US" altLang="zh-CN" dirty="0"/>
              <a:t>2.8</a:t>
            </a:r>
            <a:r>
              <a:rPr lang="zh-CN" altLang="en-US" dirty="0"/>
              <a:t>编译器的角色</a:t>
            </a:r>
          </a:p>
        </p:txBody>
      </p:sp>
      <p:sp>
        <p:nvSpPr>
          <p:cNvPr id="3" name="内容占位符 2"/>
          <p:cNvSpPr>
            <a:spLocks noGrp="1"/>
          </p:cNvSpPr>
          <p:nvPr>
            <p:ph idx="1"/>
          </p:nvPr>
        </p:nvSpPr>
        <p:spPr/>
        <p:txBody>
          <a:bodyPr/>
          <a:lstStyle/>
          <a:p>
            <a:r>
              <a:rPr lang="zh-CN" altLang="en-US" dirty="0">
                <a:solidFill>
                  <a:schemeClr val="tx1"/>
                </a:solidFill>
              </a:rPr>
              <a:t> 近来编译器的结构</a:t>
            </a:r>
            <a:br>
              <a:rPr lang="en-US" altLang="zh-CN" dirty="0"/>
            </a:br>
            <a:endParaRPr lang="en-US" altLang="zh-CN" dirty="0"/>
          </a:p>
        </p:txBody>
      </p:sp>
      <p:sp>
        <p:nvSpPr>
          <p:cNvPr id="5" name="灯片编号占位符 4"/>
          <p:cNvSpPr>
            <a:spLocks noGrp="1"/>
          </p:cNvSpPr>
          <p:nvPr>
            <p:ph type="sldNum" sz="quarter" idx="10"/>
          </p:nvPr>
        </p:nvSpPr>
        <p:spPr/>
        <p:txBody>
          <a:bodyPr/>
          <a:lstStyle/>
          <a:p>
            <a:pPr>
              <a:defRPr/>
            </a:pPr>
            <a:fld id="{16FB8BBF-24BB-42C6-9019-0A2DE3877C3C}" type="slidenum">
              <a:rPr lang="zh-CN" altLang="en-US" smtClean="0"/>
              <a:pPr>
                <a:defRPr/>
              </a:pPr>
              <a:t>57</a:t>
            </a:fld>
            <a:endParaRPr lang="zh-CN" altLang="en-US" dirty="0"/>
          </a:p>
        </p:txBody>
      </p:sp>
    </p:spTree>
    <p:extLst>
      <p:ext uri="{BB962C8B-B14F-4D97-AF65-F5344CB8AC3E}">
        <p14:creationId xmlns:p14="http://schemas.microsoft.com/office/powerpoint/2010/main" val="26497056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2.8</a:t>
            </a:r>
            <a:r>
              <a:rPr lang="zh-CN" altLang="en-US" dirty="0"/>
              <a:t>编译器的角色</a:t>
            </a:r>
          </a:p>
        </p:txBody>
      </p:sp>
      <p:sp>
        <p:nvSpPr>
          <p:cNvPr id="3" name="内容占位符 2"/>
          <p:cNvSpPr>
            <a:spLocks noGrp="1"/>
          </p:cNvSpPr>
          <p:nvPr>
            <p:ph idx="1"/>
          </p:nvPr>
        </p:nvSpPr>
        <p:spPr/>
        <p:txBody>
          <a:bodyPr/>
          <a:lstStyle/>
          <a:p>
            <a:r>
              <a:rPr lang="zh-CN" altLang="en-US" dirty="0">
                <a:solidFill>
                  <a:schemeClr val="tx1"/>
                </a:solidFill>
              </a:rPr>
              <a:t> 近来编译器的结构</a:t>
            </a:r>
            <a:br>
              <a:rPr lang="en-US" altLang="zh-CN" dirty="0"/>
            </a:br>
            <a:r>
              <a:rPr lang="en-US" altLang="zh-CN" dirty="0"/>
              <a:t>    </a:t>
            </a:r>
            <a:r>
              <a:rPr lang="zh-CN" altLang="en-US" sz="2400" dirty="0"/>
              <a:t>近代编译器一般包括</a:t>
            </a:r>
            <a:r>
              <a:rPr lang="en-US" altLang="zh-CN" sz="2400" dirty="0">
                <a:solidFill>
                  <a:srgbClr val="C00000"/>
                </a:solidFill>
              </a:rPr>
              <a:t>2~4</a:t>
            </a:r>
            <a:r>
              <a:rPr lang="zh-CN" altLang="en-US" sz="2400" dirty="0">
                <a:solidFill>
                  <a:srgbClr val="C00000"/>
                </a:solidFill>
              </a:rPr>
              <a:t>遍</a:t>
            </a:r>
            <a:r>
              <a:rPr lang="zh-CN" altLang="en-US" sz="2400" dirty="0"/>
              <a:t>扫描，而性能更高的编译器包括更多次的扫描。</a:t>
            </a:r>
            <a:endParaRPr lang="en-US" altLang="zh-CN" sz="2400" dirty="0"/>
          </a:p>
          <a:p>
            <a:pPr marL="0" indent="0">
              <a:buNone/>
            </a:pPr>
            <a:r>
              <a:rPr lang="en-US" altLang="zh-CN" sz="2400" dirty="0"/>
              <a:t>     </a:t>
            </a:r>
            <a:r>
              <a:rPr lang="zh-CN" altLang="en-US" sz="2400" dirty="0"/>
              <a:t>* 编译目标</a:t>
            </a:r>
            <a:r>
              <a:rPr lang="en-US" altLang="zh-CN" sz="2400" dirty="0"/>
              <a:t>----</a:t>
            </a:r>
            <a:r>
              <a:rPr lang="zh-CN" altLang="en-US" sz="2400" dirty="0">
                <a:solidFill>
                  <a:srgbClr val="C00000"/>
                </a:solidFill>
              </a:rPr>
              <a:t>较高编译速度、较低代码质量</a:t>
            </a:r>
            <a:r>
              <a:rPr lang="zh-CN" altLang="en-US" sz="2400" dirty="0">
                <a:solidFill>
                  <a:srgbClr val="0000CC"/>
                </a:solidFill>
              </a:rPr>
              <a:t>可</a:t>
            </a:r>
            <a:r>
              <a:rPr lang="zh-CN" altLang="en-US" sz="2400" dirty="0"/>
              <a:t>接受时，</a:t>
            </a:r>
            <a:r>
              <a:rPr lang="zh-CN" altLang="en-US" sz="2400" dirty="0">
                <a:solidFill>
                  <a:srgbClr val="C00000"/>
                </a:solidFill>
              </a:rPr>
              <a:t>优化扫描可以被跳过</a:t>
            </a:r>
            <a:r>
              <a:rPr lang="zh-CN" altLang="en-US" sz="2400" dirty="0"/>
              <a:t>。一遍扫描即可。</a:t>
            </a:r>
            <a:endParaRPr lang="en-US" altLang="zh-CN" sz="2400" dirty="0"/>
          </a:p>
          <a:p>
            <a:pPr marL="0" indent="0">
              <a:buNone/>
            </a:pPr>
            <a:r>
              <a:rPr lang="en-US" altLang="zh-CN" sz="2400" i="1" dirty="0">
                <a:solidFill>
                  <a:srgbClr val="FF33CC"/>
                </a:solidFill>
              </a:rPr>
              <a:t>     </a:t>
            </a:r>
            <a:r>
              <a:rPr lang="zh-CN" altLang="en-US" sz="2400" i="1" dirty="0">
                <a:solidFill>
                  <a:srgbClr val="FF33CC"/>
                </a:solidFill>
              </a:rPr>
              <a:t>*</a:t>
            </a:r>
            <a:r>
              <a:rPr lang="en-US" altLang="zh-CN" sz="2400" i="1" dirty="0">
                <a:solidFill>
                  <a:srgbClr val="FF33CC"/>
                </a:solidFill>
              </a:rPr>
              <a:t> </a:t>
            </a:r>
            <a:r>
              <a:rPr lang="zh-CN" altLang="en-US" sz="2400" dirty="0">
                <a:solidFill>
                  <a:srgbClr val="FF0000"/>
                </a:solidFill>
              </a:rPr>
              <a:t>优化扫描：被设计成一个可选项。</a:t>
            </a:r>
            <a:endParaRPr lang="en-US" altLang="zh-CN" sz="2400" dirty="0">
              <a:solidFill>
                <a:srgbClr val="FF0000"/>
              </a:solidFill>
            </a:endParaRPr>
          </a:p>
          <a:p>
            <a:pPr marL="0" indent="0">
              <a:buNone/>
            </a:pPr>
            <a:r>
              <a:rPr lang="en-US" altLang="zh-CN" sz="2400" dirty="0"/>
              <a:t>       </a:t>
            </a:r>
            <a:r>
              <a:rPr lang="zh-CN" altLang="en-US" sz="2400" dirty="0"/>
              <a:t>由于优化扫描是独立的，因此</a:t>
            </a:r>
            <a:r>
              <a:rPr lang="zh-CN" altLang="en-US" sz="2400" dirty="0">
                <a:solidFill>
                  <a:srgbClr val="C00000"/>
                </a:solidFill>
              </a:rPr>
              <a:t>同一种</a:t>
            </a:r>
            <a:r>
              <a:rPr lang="en-US" altLang="zh-CN" sz="2400" dirty="0">
                <a:solidFill>
                  <a:srgbClr val="C00000"/>
                </a:solidFill>
              </a:rPr>
              <a:t>ISA</a:t>
            </a:r>
            <a:r>
              <a:rPr lang="zh-CN" altLang="en-US" sz="2400" dirty="0">
                <a:solidFill>
                  <a:srgbClr val="0000CC"/>
                </a:solidFill>
              </a:rPr>
              <a:t>上</a:t>
            </a:r>
            <a:r>
              <a:rPr lang="zh-CN" altLang="en-US" sz="2400" dirty="0">
                <a:solidFill>
                  <a:srgbClr val="C00000"/>
                </a:solidFill>
              </a:rPr>
              <a:t>不同的语言可以使用相同的优化与代码生成步骤</a:t>
            </a:r>
            <a:r>
              <a:rPr lang="zh-CN" altLang="en-US" sz="2400" dirty="0"/>
              <a:t>。对于一个新的语言，只需要一个新的前端程序就可以了。</a:t>
            </a:r>
            <a:endParaRPr lang="en-US" altLang="zh-CN" sz="24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58</a:t>
            </a:fld>
            <a:endParaRPr lang="zh-CN" altLang="en-US" dirty="0"/>
          </a:p>
        </p:txBody>
      </p:sp>
    </p:spTree>
    <p:extLst>
      <p:ext uri="{BB962C8B-B14F-4D97-AF65-F5344CB8AC3E}">
        <p14:creationId xmlns:p14="http://schemas.microsoft.com/office/powerpoint/2010/main" val="17937830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2.8</a:t>
            </a:r>
            <a:r>
              <a:rPr lang="zh-CN" altLang="en-US" dirty="0"/>
              <a:t>编译器的角色</a:t>
            </a:r>
          </a:p>
        </p:txBody>
      </p:sp>
      <p:sp>
        <p:nvSpPr>
          <p:cNvPr id="3" name="内容占位符 2"/>
          <p:cNvSpPr>
            <a:spLocks noGrp="1"/>
          </p:cNvSpPr>
          <p:nvPr>
            <p:ph idx="1"/>
          </p:nvPr>
        </p:nvSpPr>
        <p:spPr>
          <a:xfrm>
            <a:off x="396000" y="1484784"/>
            <a:ext cx="8229600" cy="4760688"/>
          </a:xfrm>
        </p:spPr>
        <p:txBody>
          <a:bodyPr/>
          <a:lstStyle/>
          <a:p>
            <a:r>
              <a:rPr lang="zh-CN" altLang="en-US" dirty="0">
                <a:solidFill>
                  <a:schemeClr val="tx1"/>
                </a:solidFill>
              </a:rPr>
              <a:t>编译器优化方式的分类</a:t>
            </a:r>
            <a:br>
              <a:rPr lang="en-US" altLang="zh-CN" dirty="0"/>
            </a:br>
            <a:r>
              <a:rPr lang="zh-CN" altLang="en-US" sz="2400" dirty="0">
                <a:solidFill>
                  <a:schemeClr val="accent1"/>
                </a:solidFill>
              </a:rPr>
              <a:t>高层优化</a:t>
            </a:r>
            <a:r>
              <a:rPr lang="zh-CN" altLang="en-US" sz="2400" dirty="0"/>
              <a:t>，一般在源码上进行，同时把输出传递给以后的优化扫描步骤。</a:t>
            </a:r>
            <a:br>
              <a:rPr lang="en-US" altLang="zh-CN" sz="2400" dirty="0"/>
            </a:br>
            <a:r>
              <a:rPr lang="zh-CN" altLang="en-US" sz="2400" dirty="0">
                <a:solidFill>
                  <a:schemeClr val="accent1"/>
                </a:solidFill>
              </a:rPr>
              <a:t>局部优化</a:t>
            </a:r>
            <a:r>
              <a:rPr lang="zh-CN" altLang="en-US" sz="2400" dirty="0"/>
              <a:t>，仅在一系列代码片段之内将代码优化。</a:t>
            </a:r>
            <a:br>
              <a:rPr lang="en-US" altLang="zh-CN" sz="2400" dirty="0"/>
            </a:br>
            <a:r>
              <a:rPr lang="zh-CN" altLang="en-US" sz="2400" dirty="0">
                <a:solidFill>
                  <a:schemeClr val="accent1"/>
                </a:solidFill>
              </a:rPr>
              <a:t>全局优化</a:t>
            </a:r>
            <a:r>
              <a:rPr lang="zh-CN" altLang="en-US" sz="2400" dirty="0"/>
              <a:t>，将局部优化扩展为跨越分支，并且引入一组针对优化循环的转换。</a:t>
            </a:r>
            <a:br>
              <a:rPr lang="en-US" altLang="zh-CN" sz="2400" dirty="0"/>
            </a:br>
            <a:r>
              <a:rPr lang="zh-CN" altLang="en-US" sz="2400" dirty="0">
                <a:solidFill>
                  <a:schemeClr val="accent1"/>
                </a:solidFill>
              </a:rPr>
              <a:t>寄存器分配，</a:t>
            </a:r>
            <a:r>
              <a:rPr lang="zh-CN" altLang="en-US" sz="2400" dirty="0"/>
              <a:t>将寄存器与变量联系起来。</a:t>
            </a:r>
            <a:br>
              <a:rPr lang="en-US" altLang="zh-CN" sz="2400" dirty="0"/>
            </a:br>
            <a:r>
              <a:rPr lang="zh-CN" altLang="en-US" sz="2400" dirty="0">
                <a:solidFill>
                  <a:schemeClr val="accent1"/>
                </a:solidFill>
              </a:rPr>
              <a:t>处理器相关的优化</a:t>
            </a:r>
            <a:r>
              <a:rPr lang="zh-CN" altLang="en-US" sz="2400" dirty="0"/>
              <a:t>，充分利用特定的系统结构。</a:t>
            </a:r>
            <a:endParaRPr lang="en-US" altLang="zh-CN" sz="24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59</a:t>
            </a:fld>
            <a:endParaRPr lang="zh-CN" altLang="en-US" dirty="0"/>
          </a:p>
        </p:txBody>
      </p:sp>
    </p:spTree>
    <p:extLst>
      <p:ext uri="{BB962C8B-B14F-4D97-AF65-F5344CB8AC3E}">
        <p14:creationId xmlns:p14="http://schemas.microsoft.com/office/powerpoint/2010/main" val="3036612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dirty="0"/>
              <a:t>2.2</a:t>
            </a:r>
            <a:r>
              <a:rPr lang="zh-CN" altLang="en-US" dirty="0"/>
              <a:t>指令集系统结构的分类</a:t>
            </a:r>
            <a:endParaRPr lang="en-US" altLang="zh-CN" dirty="0"/>
          </a:p>
        </p:txBody>
      </p:sp>
      <p:sp>
        <p:nvSpPr>
          <p:cNvPr id="4099" name="内容占位符 2"/>
          <p:cNvSpPr>
            <a:spLocks noGrp="1"/>
          </p:cNvSpPr>
          <p:nvPr>
            <p:ph idx="1"/>
          </p:nvPr>
        </p:nvSpPr>
        <p:spPr/>
        <p:txBody>
          <a:bodyPr/>
          <a:lstStyle/>
          <a:p>
            <a:r>
              <a:rPr lang="zh-CN" altLang="en-US" dirty="0"/>
              <a:t>不同的指令集系统结构的示意图</a:t>
            </a:r>
            <a:endParaRPr lang="en-US" altLang="zh-CN" sz="2400" dirty="0"/>
          </a:p>
          <a:p>
            <a:pPr marL="0" indent="0">
              <a:buNone/>
            </a:pPr>
            <a:r>
              <a:rPr lang="zh-CN" altLang="en-US" sz="2400" dirty="0"/>
              <a:t>箭头指示操作数是输入还是</a:t>
            </a:r>
            <a:r>
              <a:rPr lang="en-US" altLang="zh-CN" sz="2400" dirty="0"/>
              <a:t>ALU</a:t>
            </a:r>
            <a:r>
              <a:rPr lang="zh-CN" altLang="en-US" sz="2400" dirty="0"/>
              <a:t>运算的结果，或者既是输入也是结果。灰度</a:t>
            </a:r>
            <a:r>
              <a:rPr lang="zh-CN" altLang="en-US" sz="2400" dirty="0">
                <a:solidFill>
                  <a:srgbClr val="FF33CC"/>
                </a:solidFill>
              </a:rPr>
              <a:t>较轻</a:t>
            </a:r>
            <a:r>
              <a:rPr lang="zh-CN" altLang="en-US" sz="2400" dirty="0"/>
              <a:t>表示</a:t>
            </a:r>
            <a:r>
              <a:rPr lang="zh-CN" altLang="en-US" sz="2400" dirty="0">
                <a:solidFill>
                  <a:srgbClr val="FF33CC"/>
                </a:solidFill>
              </a:rPr>
              <a:t>输入</a:t>
            </a:r>
            <a:r>
              <a:rPr lang="zh-CN" altLang="en-US" sz="2400" dirty="0"/>
              <a:t>，</a:t>
            </a:r>
            <a:r>
              <a:rPr lang="zh-CN" altLang="en-US" sz="2400" dirty="0">
                <a:solidFill>
                  <a:srgbClr val="C00000"/>
                </a:solidFill>
              </a:rPr>
              <a:t>较重</a:t>
            </a:r>
            <a:r>
              <a:rPr lang="zh-CN" altLang="en-US" sz="2400" dirty="0"/>
              <a:t>表示</a:t>
            </a:r>
            <a:r>
              <a:rPr lang="zh-CN" altLang="en-US" sz="2400" dirty="0">
                <a:solidFill>
                  <a:srgbClr val="C00000"/>
                </a:solidFill>
              </a:rPr>
              <a:t>结果</a:t>
            </a:r>
            <a:br>
              <a:rPr lang="en-US" altLang="zh-CN" sz="2400" dirty="0"/>
            </a:br>
            <a:br>
              <a:rPr lang="en-US" altLang="zh-CN" dirty="0"/>
            </a:br>
            <a:endParaRPr lang="en-US" altLang="zh-CN" dirty="0"/>
          </a:p>
        </p:txBody>
      </p:sp>
      <p:graphicFrame>
        <p:nvGraphicFramePr>
          <p:cNvPr id="4" name="Object 3"/>
          <p:cNvGraphicFramePr>
            <a:graphicFrameLocks noChangeAspect="1"/>
          </p:cNvGraphicFramePr>
          <p:nvPr>
            <p:extLst>
              <p:ext uri="{D42A27DB-BD31-4B8C-83A1-F6EECF244321}">
                <p14:modId xmlns:p14="http://schemas.microsoft.com/office/powerpoint/2010/main" val="3990546838"/>
              </p:ext>
            </p:extLst>
          </p:nvPr>
        </p:nvGraphicFramePr>
        <p:xfrm>
          <a:off x="785786" y="2571744"/>
          <a:ext cx="7426325" cy="3737576"/>
        </p:xfrm>
        <a:graphic>
          <a:graphicData uri="http://schemas.openxmlformats.org/presentationml/2006/ole">
            <mc:AlternateContent xmlns:mc="http://schemas.openxmlformats.org/markup-compatibility/2006">
              <mc:Choice xmlns:v="urn:schemas-microsoft-com:vml" Requires="v">
                <p:oleObj name="Picture" r:id="rId3" imgW="4029120" imgH="1895400" progId="Word.Picture.8">
                  <p:embed/>
                </p:oleObj>
              </mc:Choice>
              <mc:Fallback>
                <p:oleObj name="Picture" r:id="rId3" imgW="4029120" imgH="1895400" progId="Word.Picture.8">
                  <p:embed/>
                  <p:pic>
                    <p:nvPicPr>
                      <p:cNvPr id="0" name="Picture 251"/>
                      <p:cNvPicPr>
                        <a:picLocks noChangeAspect="1" noChangeArrowheads="1"/>
                      </p:cNvPicPr>
                      <p:nvPr/>
                    </p:nvPicPr>
                    <p:blipFill>
                      <a:blip r:embed="rId4"/>
                      <a:srcRect/>
                      <a:stretch>
                        <a:fillRect/>
                      </a:stretch>
                    </p:blipFill>
                    <p:spPr bwMode="auto">
                      <a:xfrm>
                        <a:off x="785786" y="2571744"/>
                        <a:ext cx="7426325" cy="3737576"/>
                      </a:xfrm>
                      <a:prstGeom prst="rect">
                        <a:avLst/>
                      </a:prstGeom>
                      <a:noFill/>
                    </p:spPr>
                  </p:pic>
                </p:oleObj>
              </mc:Fallback>
            </mc:AlternateContent>
          </a:graphicData>
        </a:graphic>
      </p:graphicFrame>
      <p:sp>
        <p:nvSpPr>
          <p:cNvPr id="5" name="灯片编号占位符 4"/>
          <p:cNvSpPr>
            <a:spLocks noGrp="1"/>
          </p:cNvSpPr>
          <p:nvPr>
            <p:ph type="sldNum" sz="quarter" idx="10"/>
          </p:nvPr>
        </p:nvSpPr>
        <p:spPr/>
        <p:txBody>
          <a:bodyPr/>
          <a:lstStyle/>
          <a:p>
            <a:pPr>
              <a:defRPr/>
            </a:pPr>
            <a:fld id="{16FB8BBF-24BB-42C6-9019-0A2DE3877C3C}" type="slidenum">
              <a:rPr lang="zh-CN" altLang="en-US" smtClean="0"/>
              <a:pPr>
                <a:defRPr/>
              </a:pPr>
              <a:t>6</a:t>
            </a:fld>
            <a:endParaRPr lang="zh-CN" altLang="en-US" dirty="0"/>
          </a:p>
        </p:txBody>
      </p:sp>
      <p:sp>
        <p:nvSpPr>
          <p:cNvPr id="6" name="右大括号 5"/>
          <p:cNvSpPr/>
          <p:nvPr/>
        </p:nvSpPr>
        <p:spPr>
          <a:xfrm rot="16200000">
            <a:off x="6607983" y="1678769"/>
            <a:ext cx="285752" cy="164307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 name="直接箭头连接符 7"/>
          <p:cNvCxnSpPr>
            <a:stCxn id="6" idx="1"/>
          </p:cNvCxnSpPr>
          <p:nvPr/>
        </p:nvCxnSpPr>
        <p:spPr>
          <a:xfrm rot="5400000" flipH="1" flipV="1">
            <a:off x="6983032" y="1982380"/>
            <a:ext cx="142876" cy="6072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358082" y="2071678"/>
            <a:ext cx="1785918" cy="400110"/>
          </a:xfrm>
          <a:prstGeom prst="rect">
            <a:avLst/>
          </a:prstGeom>
          <a:noFill/>
        </p:spPr>
        <p:txBody>
          <a:bodyPr wrap="square" rtlCol="0">
            <a:spAutoFit/>
          </a:bodyPr>
          <a:lstStyle/>
          <a:p>
            <a:r>
              <a:rPr lang="zh-CN" altLang="en-US" sz="2000" dirty="0">
                <a:solidFill>
                  <a:schemeClr val="tx1"/>
                </a:solidFill>
              </a:rPr>
              <a:t>通用寄存器</a:t>
            </a:r>
          </a:p>
        </p:txBody>
      </p:sp>
      <p:cxnSp>
        <p:nvCxnSpPr>
          <p:cNvPr id="11" name="直接箭头连接符 10"/>
          <p:cNvCxnSpPr/>
          <p:nvPr/>
        </p:nvCxnSpPr>
        <p:spPr>
          <a:xfrm flipV="1">
            <a:off x="714348" y="5786454"/>
            <a:ext cx="571504"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14282" y="5786454"/>
            <a:ext cx="785754" cy="400110"/>
          </a:xfrm>
          <a:prstGeom prst="rect">
            <a:avLst/>
          </a:prstGeom>
          <a:noFill/>
        </p:spPr>
        <p:txBody>
          <a:bodyPr wrap="square" rtlCol="0">
            <a:spAutoFit/>
          </a:bodyPr>
          <a:lstStyle/>
          <a:p>
            <a:r>
              <a:rPr lang="zh-CN" altLang="en-US" sz="2000" dirty="0">
                <a:solidFill>
                  <a:schemeClr val="tx1"/>
                </a:solidFill>
              </a:rPr>
              <a:t>主存</a:t>
            </a:r>
          </a:p>
        </p:txBody>
      </p:sp>
      <p:sp>
        <p:nvSpPr>
          <p:cNvPr id="2" name="矩形 1"/>
          <p:cNvSpPr/>
          <p:nvPr/>
        </p:nvSpPr>
        <p:spPr>
          <a:xfrm>
            <a:off x="7308305" y="3292604"/>
            <a:ext cx="820950" cy="1440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7974904" y="3292604"/>
            <a:ext cx="0" cy="14401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7308303" y="3120204"/>
            <a:ext cx="820951" cy="14401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19857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2.8</a:t>
            </a:r>
            <a:r>
              <a:rPr lang="zh-CN" altLang="en-US" dirty="0"/>
              <a:t>编译器的角色</a:t>
            </a:r>
          </a:p>
        </p:txBody>
      </p:sp>
      <p:sp>
        <p:nvSpPr>
          <p:cNvPr id="3" name="内容占位符 2"/>
          <p:cNvSpPr>
            <a:spLocks noGrp="1"/>
          </p:cNvSpPr>
          <p:nvPr>
            <p:ph idx="1"/>
          </p:nvPr>
        </p:nvSpPr>
        <p:spPr>
          <a:xfrm>
            <a:off x="357158" y="642918"/>
            <a:ext cx="8572560" cy="609736"/>
          </a:xfrm>
        </p:spPr>
        <p:txBody>
          <a:bodyPr/>
          <a:lstStyle/>
          <a:p>
            <a:r>
              <a:rPr lang="zh-CN" altLang="en-US" dirty="0">
                <a:solidFill>
                  <a:schemeClr val="tx1"/>
                </a:solidFill>
              </a:rPr>
              <a:t>优化对性能的影响</a:t>
            </a:r>
            <a:r>
              <a:rPr lang="zh-CN" altLang="en-US" sz="2000" dirty="0"/>
              <a:t>（下图列出了优化转换用于源程序的频率）</a:t>
            </a:r>
            <a:br>
              <a:rPr lang="en-US" altLang="zh-CN" dirty="0"/>
            </a:br>
            <a:br>
              <a:rPr lang="en-US" altLang="zh-CN" dirty="0"/>
            </a:br>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846486700"/>
              </p:ext>
            </p:extLst>
          </p:nvPr>
        </p:nvGraphicFramePr>
        <p:xfrm>
          <a:off x="0" y="1285860"/>
          <a:ext cx="9644098" cy="5364480"/>
        </p:xfrm>
        <a:graphic>
          <a:graphicData uri="http://schemas.openxmlformats.org/drawingml/2006/table">
            <a:tbl>
              <a:tblPr firstRow="1" bandRow="1">
                <a:tableStyleId>{5C22544A-7EE6-4342-B048-85BDC9FD1C3A}</a:tableStyleId>
              </a:tblPr>
              <a:tblGrid>
                <a:gridCol w="2281399">
                  <a:extLst>
                    <a:ext uri="{9D8B030D-6E8A-4147-A177-3AD203B41FA5}">
                      <a16:colId xmlns:a16="http://schemas.microsoft.com/office/drawing/2014/main" val="20000"/>
                    </a:ext>
                  </a:extLst>
                </a:gridCol>
                <a:gridCol w="4977600">
                  <a:extLst>
                    <a:ext uri="{9D8B030D-6E8A-4147-A177-3AD203B41FA5}">
                      <a16:colId xmlns:a16="http://schemas.microsoft.com/office/drawing/2014/main" val="20001"/>
                    </a:ext>
                  </a:extLst>
                </a:gridCol>
                <a:gridCol w="2385099">
                  <a:extLst>
                    <a:ext uri="{9D8B030D-6E8A-4147-A177-3AD203B41FA5}">
                      <a16:colId xmlns:a16="http://schemas.microsoft.com/office/drawing/2014/main" val="20002"/>
                    </a:ext>
                  </a:extLst>
                </a:gridCol>
              </a:tblGrid>
              <a:tr h="334864">
                <a:tc>
                  <a:txBody>
                    <a:bodyPr/>
                    <a:lstStyle/>
                    <a:p>
                      <a:r>
                        <a:rPr lang="zh-CN" altLang="en-US" sz="1600" dirty="0"/>
                        <a:t>优化名称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600" dirty="0"/>
                        <a:t>说明</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600" dirty="0"/>
                        <a:t>在优化转换中所占比例</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34864">
                <a:tc>
                  <a:txBody>
                    <a:bodyPr/>
                    <a:lstStyle/>
                    <a:p>
                      <a:r>
                        <a:rPr lang="zh-CN" altLang="en-US" sz="1600" b="1" i="0" dirty="0"/>
                        <a:t>高级语言层</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600" dirty="0"/>
                        <a:t>接近或者在源代码级，与机器无关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endParaRPr lang="zh-CN" alt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1"/>
                  </a:ext>
                </a:extLst>
              </a:tr>
              <a:tr h="334864">
                <a:tc>
                  <a:txBody>
                    <a:bodyPr/>
                    <a:lstStyle/>
                    <a:p>
                      <a:r>
                        <a:rPr lang="zh-CN" altLang="en-US" sz="1600" i="1" dirty="0"/>
                        <a:t>过程集成</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600" i="1" dirty="0"/>
                        <a:t>用过程体替代过程调用</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600" i="1" dirty="0"/>
                        <a:t>未被测试</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334864">
                <a:tc>
                  <a:txBody>
                    <a:bodyPr/>
                    <a:lstStyle/>
                    <a:p>
                      <a:r>
                        <a:rPr lang="zh-CN" altLang="en-US" sz="1600" b="1" i="0" dirty="0"/>
                        <a:t>局部</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600" dirty="0"/>
                        <a:t>在一系列代码中</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endParaRPr lang="zh-CN" alt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3"/>
                  </a:ext>
                </a:extLst>
              </a:tr>
              <a:tr h="334864">
                <a:tc>
                  <a:txBody>
                    <a:bodyPr/>
                    <a:lstStyle/>
                    <a:p>
                      <a:r>
                        <a:rPr lang="zh-CN" altLang="en-US" sz="1600" i="1" dirty="0"/>
                        <a:t>公共子表达式消去</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600" i="1" dirty="0"/>
                        <a:t>用一份副本替代一个计算的两个实例</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altLang="zh-CN" sz="1600" i="1" dirty="0"/>
                        <a:t>18%</a:t>
                      </a:r>
                      <a:endParaRPr lang="zh-CN" altLang="en-US" sz="1600"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334864">
                <a:tc>
                  <a:txBody>
                    <a:bodyPr/>
                    <a:lstStyle/>
                    <a:p>
                      <a:r>
                        <a:rPr lang="zh-CN" altLang="en-US" sz="1600" i="1" dirty="0"/>
                        <a:t>常量传递</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600" i="1" dirty="0"/>
                        <a:t>把所有分配了一个常量的变量的实例用该常量替换</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altLang="zh-CN" sz="1600" i="1" dirty="0"/>
                        <a:t>22%</a:t>
                      </a:r>
                      <a:endParaRPr lang="zh-CN" altLang="en-US" sz="1600"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334864">
                <a:tc>
                  <a:txBody>
                    <a:bodyPr/>
                    <a:lstStyle/>
                    <a:p>
                      <a:r>
                        <a:rPr lang="zh-CN" altLang="en-US" sz="1600" i="1" dirty="0"/>
                        <a:t>堆栈高度缩减</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600" i="1" dirty="0"/>
                        <a:t>重新安排表达式树使表达式计算所需要的资源最少</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600" i="1" dirty="0"/>
                        <a:t>未被测试</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334864">
                <a:tc>
                  <a:txBody>
                    <a:bodyPr/>
                    <a:lstStyle/>
                    <a:p>
                      <a:r>
                        <a:rPr lang="zh-CN" altLang="en-US" sz="1600" b="1" i="0" dirty="0"/>
                        <a:t>全局</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600" dirty="0"/>
                        <a:t>跨越分支</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endParaRPr lang="zh-CN" alt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7"/>
                  </a:ext>
                </a:extLst>
              </a:tr>
              <a:tr h="334864">
                <a:tc>
                  <a:txBody>
                    <a:bodyPr/>
                    <a:lstStyle/>
                    <a:p>
                      <a:r>
                        <a:rPr lang="zh-CN" altLang="en-US" sz="1600" i="1" dirty="0"/>
                        <a:t>全局公共子表达式消去</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600" i="1" dirty="0"/>
                        <a:t>与局部的方法相同，但是这里会跨越分支</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altLang="zh-CN" sz="1600" i="1" dirty="0"/>
                        <a:t>13%</a:t>
                      </a:r>
                      <a:endParaRPr lang="zh-CN" altLang="en-US" sz="1600"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334864">
                <a:tc>
                  <a:txBody>
                    <a:bodyPr/>
                    <a:lstStyle/>
                    <a:p>
                      <a:r>
                        <a:rPr lang="zh-CN" altLang="en-US" sz="1600" i="1" dirty="0"/>
                        <a:t>副本传递</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600" i="1" dirty="0"/>
                        <a:t>用</a:t>
                      </a:r>
                      <a:r>
                        <a:rPr lang="en-US" altLang="zh-CN" sz="1600" i="1" dirty="0"/>
                        <a:t>X</a:t>
                      </a:r>
                      <a:r>
                        <a:rPr lang="zh-CN" altLang="en-US" sz="1600" i="1" dirty="0"/>
                        <a:t>（如</a:t>
                      </a:r>
                      <a:r>
                        <a:rPr lang="en-US" altLang="zh-CN" sz="1600" i="1" dirty="0"/>
                        <a:t>A=X</a:t>
                      </a:r>
                      <a:r>
                        <a:rPr lang="zh-CN" altLang="en-US" sz="1600" i="1" dirty="0"/>
                        <a:t>）替换已经赋值以</a:t>
                      </a:r>
                      <a:r>
                        <a:rPr lang="en-US" altLang="zh-CN" sz="1600" i="1" dirty="0"/>
                        <a:t>X</a:t>
                      </a:r>
                      <a:r>
                        <a:rPr lang="zh-CN" altLang="en-US" sz="1600" i="1" dirty="0"/>
                        <a:t>的变量</a:t>
                      </a:r>
                      <a:r>
                        <a:rPr lang="en-US" altLang="zh-CN" sz="1600" i="1" dirty="0"/>
                        <a:t>A</a:t>
                      </a:r>
                      <a:r>
                        <a:rPr lang="zh-CN" altLang="en-US" sz="1600" i="1" dirty="0"/>
                        <a:t>的所有实例</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altLang="zh-CN" sz="1600" i="1" dirty="0"/>
                        <a:t>11%</a:t>
                      </a:r>
                      <a:endParaRPr lang="zh-CN" altLang="en-US" sz="1600"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334864">
                <a:tc>
                  <a:txBody>
                    <a:bodyPr/>
                    <a:lstStyle/>
                    <a:p>
                      <a:r>
                        <a:rPr lang="zh-CN" altLang="en-US" sz="1600" i="1" dirty="0"/>
                        <a:t>代码移动</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600" i="1" dirty="0"/>
                        <a:t>把循环中每次迭代计算同一变量的代码从循环中移动</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altLang="zh-CN" sz="1600" i="1" dirty="0"/>
                        <a:t>16%</a:t>
                      </a:r>
                      <a:endParaRPr lang="zh-CN" altLang="en-US" sz="1600"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334864">
                <a:tc>
                  <a:txBody>
                    <a:bodyPr/>
                    <a:lstStyle/>
                    <a:p>
                      <a:r>
                        <a:rPr lang="zh-CN" altLang="en-US" sz="1600" i="1" dirty="0"/>
                        <a:t>归纳变量消去</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600" i="1" dirty="0"/>
                        <a:t>在循环中简化或者消去数组地址的计算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altLang="zh-CN" sz="1600" i="1" dirty="0"/>
                        <a:t>2%</a:t>
                      </a:r>
                      <a:endParaRPr lang="zh-CN" altLang="en-US" sz="1600"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r h="334864">
                <a:tc>
                  <a:txBody>
                    <a:bodyPr/>
                    <a:lstStyle/>
                    <a:p>
                      <a:r>
                        <a:rPr lang="zh-CN" altLang="en-US" sz="1600" b="1" i="0" dirty="0"/>
                        <a:t>处理器相关</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600" dirty="0"/>
                        <a:t>依赖处理器结构</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endParaRPr lang="zh-CN" alt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12"/>
                  </a:ext>
                </a:extLst>
              </a:tr>
              <a:tr h="334864">
                <a:tc>
                  <a:txBody>
                    <a:bodyPr/>
                    <a:lstStyle/>
                    <a:p>
                      <a:r>
                        <a:rPr lang="zh-CN" altLang="en-US" sz="1600" i="1" dirty="0"/>
                        <a:t>长度缩减</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600" i="1" dirty="0"/>
                        <a:t>有很多例子，如用一个常数的加法和移位来代替乘法</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i="1" dirty="0"/>
                        <a:t>未被测试</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3"/>
                  </a:ext>
                </a:extLst>
              </a:tr>
              <a:tr h="334864">
                <a:tc>
                  <a:txBody>
                    <a:bodyPr/>
                    <a:lstStyle/>
                    <a:p>
                      <a:r>
                        <a:rPr lang="zh-CN" altLang="en-US" sz="1600" i="1" dirty="0"/>
                        <a:t>流水线调度</a:t>
                      </a:r>
                      <a:endParaRPr lang="en-US" altLang="zh-CN" sz="1600" i="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600" i="1" dirty="0"/>
                        <a:t>重新对指令进行排序以改进流水线的性能</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i="1" dirty="0"/>
                        <a:t>未被测试</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4"/>
                  </a:ext>
                </a:extLst>
              </a:tr>
              <a:tr h="334864">
                <a:tc>
                  <a:txBody>
                    <a:bodyPr/>
                    <a:lstStyle/>
                    <a:p>
                      <a:r>
                        <a:rPr lang="zh-CN" altLang="en-US" sz="1600" i="1" dirty="0"/>
                        <a:t>分支偏移优化</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600" i="1" dirty="0"/>
                        <a:t>选择到达目标的最短分支位移路径</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i="1" dirty="0"/>
                        <a:t>未被测试</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5"/>
                  </a:ext>
                </a:extLst>
              </a:tr>
            </a:tbl>
          </a:graphicData>
        </a:graphic>
      </p:graphicFrame>
      <p:sp>
        <p:nvSpPr>
          <p:cNvPr id="6" name="灯片编号占位符 5"/>
          <p:cNvSpPr>
            <a:spLocks noGrp="1"/>
          </p:cNvSpPr>
          <p:nvPr>
            <p:ph type="sldNum" sz="quarter" idx="10"/>
          </p:nvPr>
        </p:nvSpPr>
        <p:spPr/>
        <p:txBody>
          <a:bodyPr/>
          <a:lstStyle/>
          <a:p>
            <a:pPr>
              <a:defRPr/>
            </a:pPr>
            <a:fld id="{16FB8BBF-24BB-42C6-9019-0A2DE3877C3C}" type="slidenum">
              <a:rPr lang="zh-CN" altLang="en-US" smtClean="0"/>
              <a:pPr>
                <a:defRPr/>
              </a:pPr>
              <a:t>60</a:t>
            </a:fld>
            <a:endParaRPr lang="zh-CN" altLang="en-US" dirty="0"/>
          </a:p>
        </p:txBody>
      </p:sp>
    </p:spTree>
    <p:extLst>
      <p:ext uri="{BB962C8B-B14F-4D97-AF65-F5344CB8AC3E}">
        <p14:creationId xmlns:p14="http://schemas.microsoft.com/office/powerpoint/2010/main" val="3877386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2.8</a:t>
            </a:r>
            <a:r>
              <a:rPr lang="zh-CN" altLang="en-US" dirty="0"/>
              <a:t>编译器的角色</a:t>
            </a:r>
          </a:p>
        </p:txBody>
      </p:sp>
      <p:sp>
        <p:nvSpPr>
          <p:cNvPr id="3" name="内容占位符 2"/>
          <p:cNvSpPr>
            <a:spLocks noGrp="1"/>
          </p:cNvSpPr>
          <p:nvPr>
            <p:ph idx="1"/>
          </p:nvPr>
        </p:nvSpPr>
        <p:spPr/>
        <p:txBody>
          <a:bodyPr/>
          <a:lstStyle/>
          <a:p>
            <a:r>
              <a:rPr lang="zh-CN" altLang="en-US" dirty="0">
                <a:solidFill>
                  <a:schemeClr val="tx1"/>
                </a:solidFill>
              </a:rPr>
              <a:t>优化对性能的影响</a:t>
            </a:r>
            <a:br>
              <a:rPr lang="en-US" altLang="zh-CN" dirty="0"/>
            </a:br>
            <a:r>
              <a:rPr lang="zh-CN" altLang="en-US" dirty="0"/>
              <a:t>后</a:t>
            </a:r>
            <a:r>
              <a:rPr lang="zh-CN" altLang="en-US" sz="2400" dirty="0"/>
              <a:t>图为编译优化级别不同时，</a:t>
            </a:r>
            <a:r>
              <a:rPr lang="en-US" altLang="zh-CN" sz="2400" dirty="0"/>
              <a:t>SPEC2000</a:t>
            </a:r>
            <a:r>
              <a:rPr lang="zh-CN" altLang="en-US" sz="2400" dirty="0"/>
              <a:t>中的</a:t>
            </a:r>
            <a:r>
              <a:rPr lang="en-US" altLang="zh-CN" sz="2400" dirty="0" err="1">
                <a:solidFill>
                  <a:srgbClr val="FF0000"/>
                </a:solidFill>
              </a:rPr>
              <a:t>Iucas</a:t>
            </a:r>
            <a:r>
              <a:rPr lang="zh-CN" altLang="en-US" sz="2400" dirty="0">
                <a:solidFill>
                  <a:srgbClr val="FF0000"/>
                </a:solidFill>
              </a:rPr>
              <a:t>（</a:t>
            </a:r>
            <a:r>
              <a:rPr lang="en-US" altLang="zh-CN" sz="2400" dirty="0" err="1">
                <a:solidFill>
                  <a:srgbClr val="FF0000"/>
                </a:solidFill>
              </a:rPr>
              <a:t>fp</a:t>
            </a:r>
            <a:r>
              <a:rPr lang="zh-CN" altLang="en-US" sz="2400" dirty="0">
                <a:solidFill>
                  <a:srgbClr val="FF0000"/>
                </a:solidFill>
              </a:rPr>
              <a:t>）</a:t>
            </a:r>
            <a:r>
              <a:rPr lang="zh-CN" altLang="en-US" sz="2400" dirty="0"/>
              <a:t>和</a:t>
            </a:r>
            <a:r>
              <a:rPr lang="en-US" altLang="zh-CN" sz="2400" dirty="0" err="1">
                <a:solidFill>
                  <a:srgbClr val="FF0000"/>
                </a:solidFill>
              </a:rPr>
              <a:t>mcf</a:t>
            </a:r>
            <a:r>
              <a:rPr lang="zh-CN" altLang="en-US" sz="2400" dirty="0">
                <a:solidFill>
                  <a:srgbClr val="FF0000"/>
                </a:solidFill>
              </a:rPr>
              <a:t>（</a:t>
            </a:r>
            <a:r>
              <a:rPr lang="en-US" altLang="zh-CN" sz="2400" dirty="0" err="1">
                <a:solidFill>
                  <a:srgbClr val="FF0000"/>
                </a:solidFill>
              </a:rPr>
              <a:t>int</a:t>
            </a:r>
            <a:r>
              <a:rPr lang="zh-CN" altLang="en-US" sz="2400" dirty="0">
                <a:solidFill>
                  <a:srgbClr val="FF0000"/>
                </a:solidFill>
              </a:rPr>
              <a:t>）</a:t>
            </a:r>
            <a:r>
              <a:rPr lang="zh-CN" altLang="en-US" sz="2400" dirty="0"/>
              <a:t>两个测试程序指令条数的变化。这些实验是在</a:t>
            </a:r>
            <a:r>
              <a:rPr lang="en-US" altLang="zh-CN" sz="2400" dirty="0"/>
              <a:t>Alpha</a:t>
            </a:r>
            <a:r>
              <a:rPr lang="zh-CN" altLang="en-US" sz="2400" dirty="0"/>
              <a:t>的编译器上运行的。</a:t>
            </a:r>
            <a:endParaRPr lang="en-US" altLang="zh-CN" sz="2400" dirty="0"/>
          </a:p>
          <a:p>
            <a:pPr>
              <a:buNone/>
            </a:pPr>
            <a:r>
              <a:rPr lang="en-US" altLang="zh-CN" sz="2400" dirty="0"/>
              <a:t>          0</a:t>
            </a:r>
            <a:r>
              <a:rPr lang="zh-CN" altLang="en-US" sz="2400" dirty="0"/>
              <a:t>级</a:t>
            </a:r>
            <a:r>
              <a:rPr lang="en-US" altLang="zh-CN" sz="2400" dirty="0"/>
              <a:t>---</a:t>
            </a:r>
            <a:r>
              <a:rPr lang="zh-CN" altLang="en-US" sz="2400" dirty="0"/>
              <a:t>未优化代码。</a:t>
            </a:r>
            <a:endParaRPr lang="en-US" altLang="zh-CN" sz="2400" dirty="0"/>
          </a:p>
          <a:p>
            <a:pPr>
              <a:buNone/>
            </a:pPr>
            <a:r>
              <a:rPr lang="en-US" altLang="zh-CN" sz="2400" dirty="0"/>
              <a:t>          1</a:t>
            </a:r>
            <a:r>
              <a:rPr lang="zh-CN" altLang="en-US" sz="2400" dirty="0"/>
              <a:t>级</a:t>
            </a:r>
            <a:r>
              <a:rPr lang="en-US" altLang="zh-CN" sz="2400" dirty="0"/>
              <a:t>---</a:t>
            </a:r>
            <a:r>
              <a:rPr lang="zh-CN" altLang="en-US" sz="2400" dirty="0"/>
              <a:t>局部优化、代码调度和局部寄存器分配。</a:t>
            </a:r>
            <a:endParaRPr lang="en-US" altLang="zh-CN" sz="2400" dirty="0"/>
          </a:p>
          <a:p>
            <a:pPr>
              <a:buNone/>
            </a:pPr>
            <a:r>
              <a:rPr lang="en-US" altLang="zh-CN" sz="2400" dirty="0"/>
              <a:t>          2</a:t>
            </a:r>
            <a:r>
              <a:rPr lang="zh-CN" altLang="en-US" sz="2400" dirty="0"/>
              <a:t>级</a:t>
            </a:r>
            <a:r>
              <a:rPr lang="en-US" altLang="zh-CN" sz="2400" dirty="0"/>
              <a:t>---</a:t>
            </a:r>
            <a:r>
              <a:rPr lang="zh-CN" altLang="en-US" sz="2400" dirty="0"/>
              <a:t>在</a:t>
            </a:r>
            <a:r>
              <a:rPr lang="en-US" altLang="zh-CN" sz="2400" dirty="0"/>
              <a:t>1</a:t>
            </a:r>
            <a:r>
              <a:rPr lang="zh-CN" altLang="en-US" sz="2400" dirty="0"/>
              <a:t>级上增加了全局优化、循环转换（软件流水线），以及全局寄存器分配。</a:t>
            </a:r>
            <a:endParaRPr lang="en-US" altLang="zh-CN" sz="2400" dirty="0"/>
          </a:p>
          <a:p>
            <a:pPr>
              <a:buNone/>
            </a:pPr>
            <a:r>
              <a:rPr lang="en-US" altLang="zh-CN" sz="2400" dirty="0"/>
              <a:t>          3</a:t>
            </a:r>
            <a:r>
              <a:rPr lang="zh-CN" altLang="en-US" sz="2400" dirty="0"/>
              <a:t>级</a:t>
            </a:r>
            <a:r>
              <a:rPr lang="en-US" altLang="zh-CN" sz="2400" dirty="0"/>
              <a:t>---</a:t>
            </a:r>
            <a:r>
              <a:rPr lang="zh-CN" altLang="en-US" sz="2400" dirty="0"/>
              <a:t>在</a:t>
            </a:r>
            <a:r>
              <a:rPr lang="en-US" altLang="zh-CN" sz="2400" dirty="0"/>
              <a:t>2</a:t>
            </a:r>
            <a:r>
              <a:rPr lang="zh-CN" altLang="en-US" sz="2400" dirty="0"/>
              <a:t>级上增加了过程集成。</a:t>
            </a:r>
            <a:endParaRPr lang="en-US" altLang="zh-CN" sz="24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61</a:t>
            </a:fld>
            <a:endParaRPr lang="zh-CN" altLang="en-US" dirty="0"/>
          </a:p>
        </p:txBody>
      </p:sp>
      <p:sp>
        <p:nvSpPr>
          <p:cNvPr id="5" name="TextBox 4"/>
          <p:cNvSpPr txBox="1"/>
          <p:nvPr/>
        </p:nvSpPr>
        <p:spPr>
          <a:xfrm>
            <a:off x="755576" y="5445224"/>
            <a:ext cx="7776864" cy="830997"/>
          </a:xfrm>
          <a:prstGeom prst="rect">
            <a:avLst/>
          </a:prstGeom>
          <a:noFill/>
        </p:spPr>
        <p:txBody>
          <a:bodyPr wrap="square" rtlCol="0">
            <a:spAutoFit/>
          </a:bodyPr>
          <a:lstStyle/>
          <a:p>
            <a:r>
              <a:rPr lang="zh-CN" altLang="en-US" dirty="0">
                <a:solidFill>
                  <a:schemeClr val="tx1"/>
                </a:solidFill>
              </a:rPr>
              <a:t>公共子表达式：表达式</a:t>
            </a:r>
            <a:r>
              <a:rPr lang="en-US" altLang="zh-CN" dirty="0">
                <a:solidFill>
                  <a:schemeClr val="tx1"/>
                </a:solidFill>
              </a:rPr>
              <a:t>E</a:t>
            </a:r>
            <a:r>
              <a:rPr lang="zh-CN" altLang="en-US" dirty="0">
                <a:solidFill>
                  <a:schemeClr val="tx1"/>
                </a:solidFill>
              </a:rPr>
              <a:t>在某次出现之前已被计算过，</a:t>
            </a:r>
            <a:r>
              <a:rPr lang="en-US" altLang="zh-CN" dirty="0">
                <a:solidFill>
                  <a:schemeClr val="tx1"/>
                </a:solidFill>
              </a:rPr>
              <a:t>E</a:t>
            </a:r>
            <a:r>
              <a:rPr lang="zh-CN" altLang="en-US" dirty="0">
                <a:solidFill>
                  <a:schemeClr val="tx1"/>
                </a:solidFill>
              </a:rPr>
              <a:t>中变量的值自计算后</a:t>
            </a:r>
            <a:r>
              <a:rPr lang="zh-CN" altLang="en-US">
                <a:solidFill>
                  <a:schemeClr val="tx1"/>
                </a:solidFill>
              </a:rPr>
              <a:t>未改变。</a:t>
            </a:r>
            <a:endParaRPr lang="zh-CN" altLang="en-US" dirty="0">
              <a:solidFill>
                <a:schemeClr val="tx1"/>
              </a:solidFill>
            </a:endParaRPr>
          </a:p>
        </p:txBody>
      </p:sp>
    </p:spTree>
    <p:extLst>
      <p:ext uri="{BB962C8B-B14F-4D97-AF65-F5344CB8AC3E}">
        <p14:creationId xmlns:p14="http://schemas.microsoft.com/office/powerpoint/2010/main" val="6763251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图表 31"/>
          <p:cNvGraphicFramePr/>
          <p:nvPr>
            <p:extLst>
              <p:ext uri="{D42A27DB-BD31-4B8C-83A1-F6EECF244321}">
                <p14:modId xmlns:p14="http://schemas.microsoft.com/office/powerpoint/2010/main" val="251326439"/>
              </p:ext>
            </p:extLst>
          </p:nvPr>
        </p:nvGraphicFramePr>
        <p:xfrm>
          <a:off x="642910" y="1785926"/>
          <a:ext cx="8066655" cy="5072074"/>
        </p:xfrm>
        <a:graphic>
          <a:graphicData uri="http://schemas.openxmlformats.org/drawingml/2006/chart">
            <c:chart xmlns:c="http://schemas.openxmlformats.org/drawingml/2006/chart" xmlns:r="http://schemas.openxmlformats.org/officeDocument/2006/relationships" r:id="rId3"/>
          </a:graphicData>
        </a:graphic>
      </p:graphicFrame>
      <p:sp>
        <p:nvSpPr>
          <p:cNvPr id="2" name="标题 1"/>
          <p:cNvSpPr>
            <a:spLocks noGrp="1"/>
          </p:cNvSpPr>
          <p:nvPr>
            <p:ph type="title"/>
          </p:nvPr>
        </p:nvSpPr>
        <p:spPr/>
        <p:txBody>
          <a:bodyPr/>
          <a:lstStyle/>
          <a:p>
            <a:r>
              <a:rPr lang="en-US" altLang="zh-CN" dirty="0"/>
              <a:t>2.8</a:t>
            </a:r>
            <a:r>
              <a:rPr lang="zh-CN" altLang="en-US" dirty="0"/>
              <a:t>编译器的角色</a:t>
            </a:r>
          </a:p>
        </p:txBody>
      </p:sp>
      <p:sp>
        <p:nvSpPr>
          <p:cNvPr id="3" name="内容占位符 2"/>
          <p:cNvSpPr>
            <a:spLocks noGrp="1"/>
          </p:cNvSpPr>
          <p:nvPr>
            <p:ph idx="1"/>
          </p:nvPr>
        </p:nvSpPr>
        <p:spPr>
          <a:xfrm>
            <a:off x="396000" y="819000"/>
            <a:ext cx="8229600" cy="895488"/>
          </a:xfrm>
        </p:spPr>
        <p:txBody>
          <a:bodyPr/>
          <a:lstStyle/>
          <a:p>
            <a:r>
              <a:rPr lang="zh-CN" altLang="en-US" dirty="0">
                <a:solidFill>
                  <a:schemeClr val="tx1"/>
                </a:solidFill>
              </a:rPr>
              <a:t>优化对性能的影响</a:t>
            </a:r>
            <a:r>
              <a:rPr lang="zh-CN" altLang="en-US" sz="2000" dirty="0">
                <a:solidFill>
                  <a:schemeClr val="tx1"/>
                </a:solidFill>
              </a:rPr>
              <a:t>（</a:t>
            </a:r>
            <a:r>
              <a:rPr lang="zh-CN" altLang="en-US" sz="2000" dirty="0"/>
              <a:t>下图为两个程序采用不同的优化方法对指令数目的影响。）</a:t>
            </a:r>
            <a:br>
              <a:rPr lang="en-US" altLang="zh-CN" sz="2400" dirty="0"/>
            </a:br>
            <a:endParaRPr lang="en-US" altLang="zh-CN" dirty="0"/>
          </a:p>
        </p:txBody>
      </p:sp>
      <p:grpSp>
        <p:nvGrpSpPr>
          <p:cNvPr id="4" name="组合 40"/>
          <p:cNvGrpSpPr/>
          <p:nvPr/>
        </p:nvGrpSpPr>
        <p:grpSpPr>
          <a:xfrm>
            <a:off x="3601571" y="2424479"/>
            <a:ext cx="4464496" cy="3417317"/>
            <a:chOff x="3419872" y="2636912"/>
            <a:chExt cx="4464496" cy="2979303"/>
          </a:xfrm>
        </p:grpSpPr>
        <p:sp>
          <p:nvSpPr>
            <p:cNvPr id="33" name="文本框 32"/>
            <p:cNvSpPr txBox="1"/>
            <p:nvPr/>
          </p:nvSpPr>
          <p:spPr>
            <a:xfrm>
              <a:off x="3419872" y="2636912"/>
              <a:ext cx="864096" cy="276999"/>
            </a:xfrm>
            <a:prstGeom prst="rect">
              <a:avLst/>
            </a:prstGeom>
            <a:solidFill>
              <a:schemeClr val="bg1"/>
            </a:solidFill>
          </p:spPr>
          <p:txBody>
            <a:bodyPr wrap="square" rtlCol="0">
              <a:spAutoFit/>
            </a:bodyPr>
            <a:lstStyle/>
            <a:p>
              <a:r>
                <a:rPr lang="en-US" altLang="zh-CN" sz="1200" dirty="0">
                  <a:solidFill>
                    <a:schemeClr val="tx1"/>
                  </a:solidFill>
                </a:rPr>
                <a:t>11%</a:t>
              </a:r>
              <a:endParaRPr lang="zh-CN" altLang="en-US" sz="1200" dirty="0">
                <a:solidFill>
                  <a:schemeClr val="tx1"/>
                </a:solidFill>
              </a:endParaRPr>
            </a:p>
          </p:txBody>
        </p:sp>
        <p:sp>
          <p:nvSpPr>
            <p:cNvPr id="34" name="文本框 33"/>
            <p:cNvSpPr txBox="1"/>
            <p:nvPr/>
          </p:nvSpPr>
          <p:spPr>
            <a:xfrm>
              <a:off x="6875280" y="5339216"/>
              <a:ext cx="864096" cy="276999"/>
            </a:xfrm>
            <a:prstGeom prst="rect">
              <a:avLst/>
            </a:prstGeom>
            <a:solidFill>
              <a:schemeClr val="bg1"/>
            </a:solidFill>
          </p:spPr>
          <p:txBody>
            <a:bodyPr wrap="square" rtlCol="0">
              <a:spAutoFit/>
            </a:bodyPr>
            <a:lstStyle/>
            <a:p>
              <a:r>
                <a:rPr lang="en-US" altLang="zh-CN" sz="1200" dirty="0">
                  <a:solidFill>
                    <a:schemeClr val="tx1"/>
                  </a:solidFill>
                </a:rPr>
                <a:t>100%</a:t>
              </a:r>
              <a:endParaRPr lang="zh-CN" altLang="en-US" sz="1200" dirty="0">
                <a:solidFill>
                  <a:schemeClr val="tx1"/>
                </a:solidFill>
              </a:endParaRPr>
            </a:p>
          </p:txBody>
        </p:sp>
        <p:sp>
          <p:nvSpPr>
            <p:cNvPr id="35" name="文本框 34"/>
            <p:cNvSpPr txBox="1"/>
            <p:nvPr/>
          </p:nvSpPr>
          <p:spPr>
            <a:xfrm>
              <a:off x="3419872" y="2996952"/>
              <a:ext cx="864096" cy="276999"/>
            </a:xfrm>
            <a:prstGeom prst="rect">
              <a:avLst/>
            </a:prstGeom>
            <a:solidFill>
              <a:schemeClr val="bg1"/>
            </a:solidFill>
          </p:spPr>
          <p:txBody>
            <a:bodyPr wrap="square" rtlCol="0">
              <a:spAutoFit/>
            </a:bodyPr>
            <a:lstStyle/>
            <a:p>
              <a:r>
                <a:rPr lang="en-US" altLang="zh-CN" sz="1200" dirty="0">
                  <a:solidFill>
                    <a:schemeClr val="tx1"/>
                  </a:solidFill>
                </a:rPr>
                <a:t>12%</a:t>
              </a:r>
              <a:endParaRPr lang="zh-CN" altLang="en-US" sz="1200" dirty="0">
                <a:solidFill>
                  <a:schemeClr val="tx1"/>
                </a:solidFill>
              </a:endParaRPr>
            </a:p>
          </p:txBody>
        </p:sp>
        <p:sp>
          <p:nvSpPr>
            <p:cNvPr id="36" name="文本框 35"/>
            <p:cNvSpPr txBox="1"/>
            <p:nvPr/>
          </p:nvSpPr>
          <p:spPr>
            <a:xfrm>
              <a:off x="3851920" y="3429000"/>
              <a:ext cx="864096" cy="276999"/>
            </a:xfrm>
            <a:prstGeom prst="rect">
              <a:avLst/>
            </a:prstGeom>
            <a:solidFill>
              <a:schemeClr val="bg1"/>
            </a:solidFill>
          </p:spPr>
          <p:txBody>
            <a:bodyPr wrap="square" rtlCol="0">
              <a:spAutoFit/>
            </a:bodyPr>
            <a:lstStyle/>
            <a:p>
              <a:r>
                <a:rPr lang="en-US" altLang="zh-CN" sz="1200" dirty="0">
                  <a:solidFill>
                    <a:schemeClr val="tx1"/>
                  </a:solidFill>
                </a:rPr>
                <a:t>21%</a:t>
              </a:r>
              <a:endParaRPr lang="zh-CN" altLang="en-US" sz="1200" dirty="0">
                <a:solidFill>
                  <a:schemeClr val="tx1"/>
                </a:solidFill>
              </a:endParaRPr>
            </a:p>
          </p:txBody>
        </p:sp>
        <p:sp>
          <p:nvSpPr>
            <p:cNvPr id="37" name="文本框 36"/>
            <p:cNvSpPr txBox="1"/>
            <p:nvPr/>
          </p:nvSpPr>
          <p:spPr>
            <a:xfrm>
              <a:off x="7020272" y="3789040"/>
              <a:ext cx="864096" cy="276999"/>
            </a:xfrm>
            <a:prstGeom prst="rect">
              <a:avLst/>
            </a:prstGeom>
            <a:solidFill>
              <a:schemeClr val="bg1"/>
            </a:solidFill>
          </p:spPr>
          <p:txBody>
            <a:bodyPr wrap="square" rtlCol="0">
              <a:spAutoFit/>
            </a:bodyPr>
            <a:lstStyle/>
            <a:p>
              <a:r>
                <a:rPr lang="en-US" altLang="zh-CN" sz="1200" dirty="0">
                  <a:solidFill>
                    <a:schemeClr val="tx1"/>
                  </a:solidFill>
                </a:rPr>
                <a:t>100%</a:t>
              </a:r>
              <a:endParaRPr lang="zh-CN" altLang="en-US" sz="1200" dirty="0">
                <a:solidFill>
                  <a:schemeClr val="tx1"/>
                </a:solidFill>
              </a:endParaRPr>
            </a:p>
          </p:txBody>
        </p:sp>
        <p:sp>
          <p:nvSpPr>
            <p:cNvPr id="38" name="文本框 37"/>
            <p:cNvSpPr txBox="1"/>
            <p:nvPr/>
          </p:nvSpPr>
          <p:spPr>
            <a:xfrm>
              <a:off x="6156176" y="4221088"/>
              <a:ext cx="864096" cy="276999"/>
            </a:xfrm>
            <a:prstGeom prst="rect">
              <a:avLst/>
            </a:prstGeom>
            <a:solidFill>
              <a:schemeClr val="bg1"/>
            </a:solidFill>
          </p:spPr>
          <p:txBody>
            <a:bodyPr wrap="square" rtlCol="0">
              <a:spAutoFit/>
            </a:bodyPr>
            <a:lstStyle/>
            <a:p>
              <a:r>
                <a:rPr lang="en-US" altLang="zh-CN" sz="1200" dirty="0">
                  <a:solidFill>
                    <a:schemeClr val="tx1"/>
                  </a:solidFill>
                </a:rPr>
                <a:t>76%</a:t>
              </a:r>
              <a:endParaRPr lang="zh-CN" altLang="en-US" sz="1200" dirty="0">
                <a:solidFill>
                  <a:schemeClr val="tx1"/>
                </a:solidFill>
              </a:endParaRPr>
            </a:p>
          </p:txBody>
        </p:sp>
        <p:sp>
          <p:nvSpPr>
            <p:cNvPr id="39" name="文本框 38"/>
            <p:cNvSpPr txBox="1"/>
            <p:nvPr/>
          </p:nvSpPr>
          <p:spPr>
            <a:xfrm>
              <a:off x="6172951" y="4630842"/>
              <a:ext cx="864096" cy="276999"/>
            </a:xfrm>
            <a:prstGeom prst="rect">
              <a:avLst/>
            </a:prstGeom>
            <a:solidFill>
              <a:schemeClr val="bg1"/>
            </a:solidFill>
          </p:spPr>
          <p:txBody>
            <a:bodyPr wrap="square" rtlCol="0">
              <a:spAutoFit/>
            </a:bodyPr>
            <a:lstStyle/>
            <a:p>
              <a:r>
                <a:rPr lang="en-US" altLang="zh-CN" sz="1200" dirty="0">
                  <a:solidFill>
                    <a:schemeClr val="tx1"/>
                  </a:solidFill>
                </a:rPr>
                <a:t>76%</a:t>
              </a:r>
              <a:endParaRPr lang="zh-CN" altLang="en-US" sz="1200" dirty="0">
                <a:solidFill>
                  <a:schemeClr val="tx1"/>
                </a:solidFill>
              </a:endParaRPr>
            </a:p>
          </p:txBody>
        </p:sp>
        <p:sp>
          <p:nvSpPr>
            <p:cNvPr id="40" name="文本框 39"/>
            <p:cNvSpPr txBox="1"/>
            <p:nvPr/>
          </p:nvSpPr>
          <p:spPr>
            <a:xfrm>
              <a:off x="6444208" y="4986959"/>
              <a:ext cx="864096" cy="276999"/>
            </a:xfrm>
            <a:prstGeom prst="rect">
              <a:avLst/>
            </a:prstGeom>
            <a:solidFill>
              <a:schemeClr val="bg1"/>
            </a:solidFill>
          </p:spPr>
          <p:txBody>
            <a:bodyPr wrap="square" rtlCol="0">
              <a:spAutoFit/>
            </a:bodyPr>
            <a:lstStyle/>
            <a:p>
              <a:r>
                <a:rPr lang="en-US" altLang="zh-CN" sz="1200" dirty="0">
                  <a:solidFill>
                    <a:schemeClr val="tx1"/>
                  </a:solidFill>
                </a:rPr>
                <a:t>84%</a:t>
              </a:r>
              <a:endParaRPr lang="zh-CN" altLang="en-US" sz="1200" dirty="0">
                <a:solidFill>
                  <a:schemeClr val="tx1"/>
                </a:solidFill>
              </a:endParaRPr>
            </a:p>
          </p:txBody>
        </p:sp>
      </p:grpSp>
      <p:sp>
        <p:nvSpPr>
          <p:cNvPr id="14" name="灯片编号占位符 13"/>
          <p:cNvSpPr>
            <a:spLocks noGrp="1"/>
          </p:cNvSpPr>
          <p:nvPr>
            <p:ph type="sldNum" sz="quarter" idx="10"/>
          </p:nvPr>
        </p:nvSpPr>
        <p:spPr/>
        <p:txBody>
          <a:bodyPr/>
          <a:lstStyle/>
          <a:p>
            <a:pPr>
              <a:defRPr/>
            </a:pPr>
            <a:fld id="{16FB8BBF-24BB-42C6-9019-0A2DE3877C3C}" type="slidenum">
              <a:rPr lang="zh-CN" altLang="en-US" smtClean="0"/>
              <a:pPr>
                <a:defRPr/>
              </a:pPr>
              <a:t>62</a:t>
            </a:fld>
            <a:endParaRPr lang="zh-CN" altLang="en-US" dirty="0"/>
          </a:p>
        </p:txBody>
      </p:sp>
      <p:sp>
        <p:nvSpPr>
          <p:cNvPr id="15" name="TextBox 14"/>
          <p:cNvSpPr txBox="1"/>
          <p:nvPr/>
        </p:nvSpPr>
        <p:spPr>
          <a:xfrm>
            <a:off x="179512" y="5872444"/>
            <a:ext cx="1762890" cy="707886"/>
          </a:xfrm>
          <a:prstGeom prst="rect">
            <a:avLst/>
          </a:prstGeom>
          <a:solidFill>
            <a:schemeClr val="bg1"/>
          </a:solidFill>
        </p:spPr>
        <p:txBody>
          <a:bodyPr wrap="square" rtlCol="0">
            <a:spAutoFit/>
          </a:bodyPr>
          <a:lstStyle/>
          <a:p>
            <a:r>
              <a:rPr lang="zh-CN" altLang="en-US" sz="2000" dirty="0">
                <a:solidFill>
                  <a:srgbClr val="FF0000"/>
                </a:solidFill>
              </a:rPr>
              <a:t>与结构相关</a:t>
            </a:r>
            <a:endParaRPr lang="en-US" altLang="zh-CN" sz="2000" dirty="0">
              <a:solidFill>
                <a:srgbClr val="FF0000"/>
              </a:solidFill>
            </a:endParaRPr>
          </a:p>
          <a:p>
            <a:r>
              <a:rPr lang="zh-CN" altLang="en-US" sz="2000" dirty="0">
                <a:solidFill>
                  <a:srgbClr val="FF0000"/>
                </a:solidFill>
              </a:rPr>
              <a:t>的优化作用大</a:t>
            </a:r>
          </a:p>
        </p:txBody>
      </p:sp>
    </p:spTree>
    <p:extLst>
      <p:ext uri="{BB962C8B-B14F-4D97-AF65-F5344CB8AC3E}">
        <p14:creationId xmlns:p14="http://schemas.microsoft.com/office/powerpoint/2010/main" val="35174375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2.8</a:t>
            </a:r>
            <a:r>
              <a:rPr lang="zh-CN" altLang="en-US" dirty="0"/>
              <a:t>编译器的角色</a:t>
            </a:r>
          </a:p>
        </p:txBody>
      </p:sp>
      <p:sp>
        <p:nvSpPr>
          <p:cNvPr id="3" name="内容占位符 2"/>
          <p:cNvSpPr>
            <a:spLocks noGrp="1"/>
          </p:cNvSpPr>
          <p:nvPr>
            <p:ph idx="1"/>
          </p:nvPr>
        </p:nvSpPr>
        <p:spPr/>
        <p:txBody>
          <a:bodyPr/>
          <a:lstStyle/>
          <a:p>
            <a:r>
              <a:rPr lang="zh-CN" altLang="en-US" dirty="0">
                <a:solidFill>
                  <a:schemeClr val="tx1"/>
                </a:solidFill>
              </a:rPr>
              <a:t>编译技术对系统结构设计者的决策所产生的影响</a:t>
            </a:r>
            <a:br>
              <a:rPr lang="en-US" altLang="zh-CN" dirty="0"/>
            </a:br>
            <a:r>
              <a:rPr lang="zh-CN" altLang="en-US" sz="2400" dirty="0"/>
              <a:t>两个重要问题：变量是如何分配和寻址的？需要多少个寄存器才能有效地分配变量</a:t>
            </a:r>
            <a:r>
              <a:rPr lang="en-US" altLang="zh-CN" sz="2400" dirty="0"/>
              <a:t>?</a:t>
            </a:r>
          </a:p>
          <a:p>
            <a:pPr marL="400050" lvl="1" indent="0">
              <a:buNone/>
            </a:pPr>
            <a:r>
              <a:rPr lang="zh-CN" altLang="en-US" b="1" dirty="0">
                <a:solidFill>
                  <a:schemeClr val="tx2"/>
                </a:solidFill>
                <a:latin typeface="+mn-lt"/>
                <a:ea typeface="+mn-ea"/>
                <a:cs typeface="+mn-cs"/>
              </a:rPr>
              <a:t>高级语言保存数据的区域：</a:t>
            </a:r>
            <a:br>
              <a:rPr lang="en-US" altLang="zh-CN" b="1" dirty="0">
                <a:solidFill>
                  <a:schemeClr val="tx2"/>
                </a:solidFill>
                <a:latin typeface="+mn-lt"/>
                <a:ea typeface="+mn-ea"/>
                <a:cs typeface="+mn-cs"/>
              </a:rPr>
            </a:br>
            <a:r>
              <a:rPr lang="zh-CN" altLang="en-US" b="1" dirty="0">
                <a:solidFill>
                  <a:schemeClr val="tx2"/>
                </a:solidFill>
                <a:latin typeface="+mn-lt"/>
                <a:ea typeface="+mn-ea"/>
                <a:cs typeface="+mn-cs"/>
              </a:rPr>
              <a:t>* </a:t>
            </a:r>
            <a:r>
              <a:rPr lang="zh-CN" altLang="en-US" b="1" dirty="0">
                <a:solidFill>
                  <a:srgbClr val="C00000"/>
                </a:solidFill>
                <a:latin typeface="+mn-lt"/>
                <a:ea typeface="+mn-ea"/>
                <a:cs typeface="+mn-cs"/>
              </a:rPr>
              <a:t>堆栈</a:t>
            </a:r>
            <a:r>
              <a:rPr lang="en-US" altLang="zh-CN" b="1" dirty="0">
                <a:solidFill>
                  <a:schemeClr val="tx2"/>
                </a:solidFill>
                <a:latin typeface="+mn-lt"/>
                <a:ea typeface="+mn-ea"/>
                <a:cs typeface="+mn-cs"/>
              </a:rPr>
              <a:t>---</a:t>
            </a:r>
            <a:r>
              <a:rPr lang="zh-CN" altLang="en-US" b="1" dirty="0">
                <a:solidFill>
                  <a:schemeClr val="tx2"/>
                </a:solidFill>
                <a:latin typeface="+mn-lt"/>
                <a:ea typeface="+mn-ea"/>
                <a:cs typeface="+mn-cs"/>
              </a:rPr>
              <a:t>被用来分配局部变量。</a:t>
            </a:r>
            <a:endParaRPr lang="en-US" altLang="zh-CN" b="1" dirty="0">
              <a:solidFill>
                <a:schemeClr val="tx2"/>
              </a:solidFill>
              <a:latin typeface="+mn-lt"/>
              <a:ea typeface="+mn-ea"/>
              <a:cs typeface="+mn-cs"/>
            </a:endParaRPr>
          </a:p>
          <a:p>
            <a:pPr marL="400050" lvl="1" indent="0">
              <a:buNone/>
            </a:pPr>
            <a:r>
              <a:rPr lang="zh-CN" altLang="en-US" b="1" dirty="0">
                <a:solidFill>
                  <a:schemeClr val="tx2"/>
                </a:solidFill>
                <a:latin typeface="+mn-lt"/>
                <a:ea typeface="+mn-ea"/>
                <a:cs typeface="+mn-cs"/>
              </a:rPr>
              <a:t>* </a:t>
            </a:r>
            <a:r>
              <a:rPr lang="zh-CN" altLang="en-US" b="1" dirty="0">
                <a:solidFill>
                  <a:srgbClr val="C00000"/>
                </a:solidFill>
                <a:latin typeface="+mn-lt"/>
                <a:ea typeface="+mn-ea"/>
                <a:cs typeface="+mn-cs"/>
              </a:rPr>
              <a:t>全局数据区</a:t>
            </a:r>
            <a:r>
              <a:rPr lang="en-US" altLang="zh-CN" b="1" dirty="0">
                <a:solidFill>
                  <a:schemeClr val="tx2"/>
                </a:solidFill>
                <a:latin typeface="+mn-lt"/>
                <a:ea typeface="+mn-ea"/>
                <a:cs typeface="+mn-cs"/>
              </a:rPr>
              <a:t>---</a:t>
            </a:r>
            <a:r>
              <a:rPr lang="zh-CN" altLang="en-US" b="1" dirty="0">
                <a:solidFill>
                  <a:schemeClr val="tx2"/>
                </a:solidFill>
                <a:latin typeface="+mn-lt"/>
                <a:ea typeface="+mn-ea"/>
                <a:cs typeface="+mn-cs"/>
              </a:rPr>
              <a:t>用来分配静态声明的对象，如全局变量和常量。</a:t>
            </a:r>
            <a:br>
              <a:rPr lang="en-US" altLang="zh-CN" b="1" dirty="0">
                <a:solidFill>
                  <a:schemeClr val="tx2"/>
                </a:solidFill>
                <a:latin typeface="+mn-lt"/>
                <a:ea typeface="+mn-ea"/>
                <a:cs typeface="+mn-cs"/>
              </a:rPr>
            </a:br>
            <a:r>
              <a:rPr lang="zh-CN" altLang="en-US" b="1" dirty="0">
                <a:solidFill>
                  <a:schemeClr val="tx2"/>
                </a:solidFill>
                <a:latin typeface="+mn-lt"/>
                <a:ea typeface="+mn-ea"/>
                <a:cs typeface="+mn-cs"/>
              </a:rPr>
              <a:t>* </a:t>
            </a:r>
            <a:r>
              <a:rPr lang="zh-CN" altLang="en-US" b="1" dirty="0">
                <a:solidFill>
                  <a:srgbClr val="C00000"/>
                </a:solidFill>
                <a:latin typeface="+mn-lt"/>
                <a:ea typeface="+mn-ea"/>
                <a:cs typeface="+mn-cs"/>
              </a:rPr>
              <a:t>堆</a:t>
            </a:r>
            <a:r>
              <a:rPr lang="en-US" altLang="zh-CN" b="1" dirty="0">
                <a:solidFill>
                  <a:srgbClr val="C00000"/>
                </a:solidFill>
                <a:latin typeface="+mn-lt"/>
                <a:ea typeface="+mn-ea"/>
                <a:cs typeface="+mn-cs"/>
              </a:rPr>
              <a:t>-</a:t>
            </a:r>
            <a:r>
              <a:rPr lang="en-US" altLang="zh-CN" b="1" dirty="0">
                <a:solidFill>
                  <a:schemeClr val="tx2"/>
                </a:solidFill>
                <a:latin typeface="+mn-lt"/>
                <a:ea typeface="+mn-ea"/>
                <a:cs typeface="+mn-cs"/>
              </a:rPr>
              <a:t>--</a:t>
            </a:r>
            <a:r>
              <a:rPr lang="zh-CN" altLang="en-US" b="1" dirty="0">
                <a:solidFill>
                  <a:schemeClr val="tx2"/>
                </a:solidFill>
                <a:latin typeface="+mn-lt"/>
                <a:ea typeface="+mn-ea"/>
                <a:cs typeface="+mn-cs"/>
              </a:rPr>
              <a:t>用来分配那些不适于放在堆栈中的动态对象（用指针访问）。</a:t>
            </a:r>
            <a:endParaRPr lang="en-US" altLang="zh-CN" b="1" dirty="0">
              <a:solidFill>
                <a:schemeClr val="tx2"/>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63</a:t>
            </a:fld>
            <a:endParaRPr lang="zh-CN" altLang="en-US" dirty="0"/>
          </a:p>
        </p:txBody>
      </p:sp>
    </p:spTree>
    <p:extLst>
      <p:ext uri="{BB962C8B-B14F-4D97-AF65-F5344CB8AC3E}">
        <p14:creationId xmlns:p14="http://schemas.microsoft.com/office/powerpoint/2010/main" val="15992883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2.8</a:t>
            </a:r>
            <a:r>
              <a:rPr lang="zh-CN" altLang="en-US" dirty="0"/>
              <a:t>编译器的角色</a:t>
            </a:r>
          </a:p>
        </p:txBody>
      </p:sp>
      <p:sp>
        <p:nvSpPr>
          <p:cNvPr id="3" name="内容占位符 2"/>
          <p:cNvSpPr>
            <a:spLocks noGrp="1"/>
          </p:cNvSpPr>
          <p:nvPr>
            <p:ph idx="1"/>
          </p:nvPr>
        </p:nvSpPr>
        <p:spPr>
          <a:xfrm>
            <a:off x="179512" y="1412776"/>
            <a:ext cx="8856984" cy="4832696"/>
          </a:xfrm>
        </p:spPr>
        <p:txBody>
          <a:bodyPr/>
          <a:lstStyle/>
          <a:p>
            <a:r>
              <a:rPr lang="zh-CN" altLang="en-US" dirty="0">
                <a:solidFill>
                  <a:schemeClr val="tx1"/>
                </a:solidFill>
              </a:rPr>
              <a:t>编译技术对系统结构设计者的决策所产生的影响</a:t>
            </a:r>
            <a:br>
              <a:rPr lang="en-US" altLang="zh-CN" dirty="0"/>
            </a:br>
            <a:endParaRPr lang="en-US" altLang="zh-CN" dirty="0"/>
          </a:p>
          <a:p>
            <a:r>
              <a:rPr lang="zh-CN" altLang="en-US" sz="2400" dirty="0"/>
              <a:t>局部变量（堆栈分配的对象）</a:t>
            </a:r>
            <a:r>
              <a:rPr lang="en-US" altLang="zh-CN" sz="2400" dirty="0"/>
              <a:t>---</a:t>
            </a:r>
            <a:r>
              <a:rPr lang="zh-CN" altLang="en-US" sz="2400" dirty="0">
                <a:solidFill>
                  <a:srgbClr val="C00000"/>
                </a:solidFill>
              </a:rPr>
              <a:t>寄存器分配</a:t>
            </a:r>
            <a:r>
              <a:rPr lang="zh-CN" altLang="en-US" sz="2400" dirty="0"/>
              <a:t>比全局变量有效。</a:t>
            </a:r>
            <a:endParaRPr lang="en-US" altLang="zh-CN" sz="2400" dirty="0"/>
          </a:p>
          <a:p>
            <a:r>
              <a:rPr lang="zh-CN" altLang="en-US" sz="2400" dirty="0"/>
              <a:t>堆分配对象</a:t>
            </a:r>
            <a:r>
              <a:rPr lang="en-US" altLang="zh-CN" sz="2400" dirty="0"/>
              <a:t>---</a:t>
            </a:r>
            <a:r>
              <a:rPr lang="zh-CN" altLang="en-US" sz="2400" dirty="0"/>
              <a:t>基本</a:t>
            </a:r>
            <a:r>
              <a:rPr lang="zh-CN" altLang="en-US" sz="2400" dirty="0">
                <a:solidFill>
                  <a:srgbClr val="C00000"/>
                </a:solidFill>
              </a:rPr>
              <a:t>不能进行寄存器分配</a:t>
            </a:r>
            <a:r>
              <a:rPr lang="zh-CN" altLang="en-US" sz="2400" dirty="0"/>
              <a:t>，因为堆对象是使用指针进行访问的。</a:t>
            </a:r>
            <a:endParaRPr lang="en-US" altLang="zh-CN" sz="2400" dirty="0"/>
          </a:p>
          <a:p>
            <a:r>
              <a:rPr lang="zh-CN" altLang="en-US" sz="2400" dirty="0"/>
              <a:t>有“别名”的全局变量以及堆变量</a:t>
            </a:r>
            <a:r>
              <a:rPr lang="en-US" altLang="zh-CN" sz="2400" dirty="0"/>
              <a:t>---</a:t>
            </a:r>
            <a:r>
              <a:rPr lang="zh-CN" altLang="en-US" sz="2400" dirty="0">
                <a:solidFill>
                  <a:srgbClr val="C00000"/>
                </a:solidFill>
              </a:rPr>
              <a:t>不能进行寄存器分配</a:t>
            </a:r>
            <a:r>
              <a:rPr lang="zh-CN" altLang="en-US" sz="2400" dirty="0"/>
              <a:t>，因为它们具有“别名”，即有多种不同方式可以访问这个变量的地址，这使得将它放入寄存器是非法的。</a:t>
            </a:r>
            <a:br>
              <a:rPr lang="en-US" altLang="zh-CN" sz="2400" dirty="0"/>
            </a:br>
            <a:endParaRPr lang="en-US" altLang="zh-CN" sz="2800" b="1" dirty="0">
              <a:solidFill>
                <a:schemeClr val="tx2"/>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64</a:t>
            </a:fld>
            <a:endParaRPr lang="zh-CN" altLang="en-US" dirty="0"/>
          </a:p>
        </p:txBody>
      </p:sp>
    </p:spTree>
    <p:extLst>
      <p:ext uri="{BB962C8B-B14F-4D97-AF65-F5344CB8AC3E}">
        <p14:creationId xmlns:p14="http://schemas.microsoft.com/office/powerpoint/2010/main" val="12757580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2.8</a:t>
            </a:r>
            <a:r>
              <a:rPr lang="zh-CN" altLang="en-US" dirty="0"/>
              <a:t>编译器的角色</a:t>
            </a:r>
          </a:p>
        </p:txBody>
      </p:sp>
      <p:sp>
        <p:nvSpPr>
          <p:cNvPr id="3" name="内容占位符 2"/>
          <p:cNvSpPr>
            <a:spLocks noGrp="1"/>
          </p:cNvSpPr>
          <p:nvPr>
            <p:ph idx="1"/>
          </p:nvPr>
        </p:nvSpPr>
        <p:spPr/>
        <p:txBody>
          <a:bodyPr/>
          <a:lstStyle/>
          <a:p>
            <a:r>
              <a:rPr lang="zh-CN" altLang="en-US" dirty="0">
                <a:solidFill>
                  <a:schemeClr val="tx1"/>
                </a:solidFill>
              </a:rPr>
              <a:t>寄存器分配</a:t>
            </a:r>
            <a:br>
              <a:rPr lang="en-US" altLang="zh-CN" dirty="0"/>
            </a:br>
            <a:r>
              <a:rPr lang="en-US" altLang="zh-CN" dirty="0"/>
              <a:t>     </a:t>
            </a:r>
            <a:r>
              <a:rPr lang="zh-CN" altLang="en-US" sz="2400" dirty="0"/>
              <a:t>分配算法基于</a:t>
            </a:r>
            <a:r>
              <a:rPr lang="zh-CN" altLang="en-US" sz="2400" dirty="0">
                <a:solidFill>
                  <a:srgbClr val="C00000"/>
                </a:solidFill>
              </a:rPr>
              <a:t>图着色</a:t>
            </a:r>
            <a:r>
              <a:rPr lang="zh-CN" altLang="en-US" sz="2400" dirty="0"/>
              <a:t>的算法，其</a:t>
            </a:r>
            <a:r>
              <a:rPr lang="zh-CN" altLang="en-US" sz="2400" dirty="0">
                <a:solidFill>
                  <a:schemeClr val="accent1"/>
                </a:solidFill>
              </a:rPr>
              <a:t>基本思想</a:t>
            </a:r>
            <a:r>
              <a:rPr lang="zh-CN" altLang="en-US" sz="2400" dirty="0"/>
              <a:t>是：构造一个图，用它来代表分配寄存器的各个可能候选方案，然后用此图来分配寄存器。即如何用有限的颜色使图中相邻的节点分别着以不同的颜色。这种方法要强调是要</a:t>
            </a:r>
            <a:r>
              <a:rPr lang="en-US" altLang="zh-CN" sz="2400" dirty="0"/>
              <a:t>100%</a:t>
            </a:r>
            <a:r>
              <a:rPr lang="zh-CN" altLang="en-US" sz="2400" dirty="0"/>
              <a:t>地完成活动变量的分配。</a:t>
            </a:r>
            <a:br>
              <a:rPr lang="en-US" altLang="zh-CN" sz="2400" dirty="0"/>
            </a:br>
            <a:r>
              <a:rPr lang="zh-CN" altLang="en-US" sz="2400" dirty="0">
                <a:solidFill>
                  <a:srgbClr val="C00000"/>
                </a:solidFill>
              </a:rPr>
              <a:t>图着色正常工作：</a:t>
            </a:r>
            <a:r>
              <a:rPr lang="zh-CN" altLang="en-US" sz="2400" dirty="0"/>
              <a:t>在全局分配中有</a:t>
            </a:r>
            <a:r>
              <a:rPr lang="en-US" altLang="zh-CN" sz="2400" dirty="0">
                <a:solidFill>
                  <a:srgbClr val="C00000"/>
                </a:solidFill>
              </a:rPr>
              <a:t>16</a:t>
            </a:r>
            <a:r>
              <a:rPr lang="zh-CN" altLang="en-US" sz="2400" dirty="0"/>
              <a:t>个以上通用寄存器用于</a:t>
            </a:r>
            <a:r>
              <a:rPr lang="zh-CN" altLang="en-US" sz="2400" dirty="0">
                <a:solidFill>
                  <a:srgbClr val="C00000"/>
                </a:solidFill>
              </a:rPr>
              <a:t>整型变量</a:t>
            </a:r>
            <a:r>
              <a:rPr lang="zh-CN" altLang="en-US" sz="2400" dirty="0"/>
              <a:t>；同时</a:t>
            </a:r>
            <a:r>
              <a:rPr lang="zh-CN" altLang="en-US" sz="2400" dirty="0">
                <a:solidFill>
                  <a:schemeClr val="tx1"/>
                </a:solidFill>
              </a:rPr>
              <a:t>另有其他的寄存器用于浮点数</a:t>
            </a:r>
            <a:r>
              <a:rPr lang="zh-CN" altLang="en-US" sz="2400" dirty="0"/>
              <a:t>。</a:t>
            </a:r>
            <a:endParaRPr lang="en-US" altLang="zh-CN" sz="24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65</a:t>
            </a:fld>
            <a:endParaRPr lang="zh-CN" altLang="en-US" dirty="0"/>
          </a:p>
        </p:txBody>
      </p:sp>
    </p:spTree>
    <p:extLst>
      <p:ext uri="{BB962C8B-B14F-4D97-AF65-F5344CB8AC3E}">
        <p14:creationId xmlns:p14="http://schemas.microsoft.com/office/powerpoint/2010/main" val="25779065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2.8</a:t>
            </a:r>
            <a:r>
              <a:rPr lang="zh-CN" altLang="en-US" dirty="0"/>
              <a:t>编译器的角色</a:t>
            </a:r>
          </a:p>
        </p:txBody>
      </p:sp>
      <p:sp>
        <p:nvSpPr>
          <p:cNvPr id="3" name="内容占位符 2"/>
          <p:cNvSpPr>
            <a:spLocks noGrp="1"/>
          </p:cNvSpPr>
          <p:nvPr>
            <p:ph idx="1"/>
          </p:nvPr>
        </p:nvSpPr>
        <p:spPr>
          <a:xfrm>
            <a:off x="396000" y="1412776"/>
            <a:ext cx="8229600" cy="4832696"/>
          </a:xfrm>
        </p:spPr>
        <p:txBody>
          <a:bodyPr/>
          <a:lstStyle/>
          <a:p>
            <a:r>
              <a:rPr lang="zh-CN" altLang="en-US" dirty="0">
                <a:solidFill>
                  <a:schemeClr val="tx1"/>
                </a:solidFill>
              </a:rPr>
              <a:t>系统结构设计者对编译器设计者的技术支持</a:t>
            </a:r>
            <a:br>
              <a:rPr lang="en-US" altLang="zh-CN" dirty="0"/>
            </a:br>
            <a:r>
              <a:rPr lang="zh-CN" altLang="en-US" sz="2400" dirty="0">
                <a:solidFill>
                  <a:srgbClr val="FF0000"/>
                </a:solidFill>
              </a:rPr>
              <a:t>遵循原则：</a:t>
            </a:r>
            <a:r>
              <a:rPr lang="zh-CN" altLang="en-US" sz="2400" dirty="0"/>
              <a:t>确保经常出现的事件要尽量快（正确），而不经常出现的事件则一定正确。</a:t>
            </a:r>
            <a:br>
              <a:rPr lang="en-US" altLang="zh-CN" sz="2400" dirty="0"/>
            </a:br>
            <a:r>
              <a:rPr lang="zh-CN" altLang="en-US" sz="2400" dirty="0">
                <a:solidFill>
                  <a:srgbClr val="C00000"/>
                </a:solidFill>
              </a:rPr>
              <a:t>有助于编译器设计者的指令系统特性（指导性）</a:t>
            </a:r>
            <a:r>
              <a:rPr lang="zh-CN" altLang="en-US" sz="2400" dirty="0"/>
              <a:t>：</a:t>
            </a:r>
            <a:br>
              <a:rPr lang="en-US" altLang="zh-CN" sz="2400" dirty="0"/>
            </a:br>
            <a:r>
              <a:rPr lang="zh-CN" altLang="en-US" sz="2400" dirty="0"/>
              <a:t>* 规则性</a:t>
            </a:r>
            <a:r>
              <a:rPr lang="en-US" altLang="zh-CN" sz="2400" dirty="0"/>
              <a:t>---</a:t>
            </a:r>
            <a:r>
              <a:rPr lang="zh-CN" altLang="en-US" sz="2400" dirty="0"/>
              <a:t>操作、数据类型和寻址方式是</a:t>
            </a:r>
            <a:r>
              <a:rPr lang="zh-CN" altLang="en-US" sz="2400" dirty="0">
                <a:solidFill>
                  <a:srgbClr val="FF0000"/>
                </a:solidFill>
              </a:rPr>
              <a:t>正交的</a:t>
            </a:r>
            <a:r>
              <a:rPr lang="zh-CN" altLang="en-US" sz="2400" dirty="0"/>
              <a:t>。</a:t>
            </a:r>
            <a:br>
              <a:rPr lang="en-US" altLang="zh-CN" sz="2400" dirty="0"/>
            </a:br>
            <a:r>
              <a:rPr lang="zh-CN" altLang="en-US" sz="2400" dirty="0"/>
              <a:t>* 提供单纯功能，而不是复杂功能指令</a:t>
            </a:r>
            <a:r>
              <a:rPr lang="en-US" altLang="zh-CN" sz="2400" dirty="0"/>
              <a:t>----</a:t>
            </a:r>
            <a:r>
              <a:rPr lang="zh-CN" altLang="en-US" sz="2400" dirty="0">
                <a:solidFill>
                  <a:srgbClr val="00B050"/>
                </a:solidFill>
              </a:rPr>
              <a:t>高级语言</a:t>
            </a:r>
            <a:r>
              <a:rPr lang="zh-CN" altLang="en-US" sz="2400" dirty="0"/>
              <a:t>；</a:t>
            </a:r>
            <a:br>
              <a:rPr lang="en-US" altLang="zh-CN" sz="2400" dirty="0"/>
            </a:br>
            <a:r>
              <a:rPr lang="zh-CN" altLang="en-US" sz="2400" dirty="0"/>
              <a:t>* 在取舍时考虑简化的折中</a:t>
            </a:r>
            <a:r>
              <a:rPr lang="en-US" altLang="zh-CN" sz="2400" dirty="0"/>
              <a:t>---</a:t>
            </a:r>
            <a:r>
              <a:rPr lang="zh-CN" altLang="en-US" sz="2400" dirty="0">
                <a:solidFill>
                  <a:srgbClr val="00B050"/>
                </a:solidFill>
              </a:rPr>
              <a:t>源代码对应不同的指令序列；</a:t>
            </a:r>
            <a:br>
              <a:rPr lang="en-US" altLang="zh-CN" sz="2400" dirty="0"/>
            </a:br>
            <a:r>
              <a:rPr lang="zh-CN" altLang="en-US" sz="2400" dirty="0"/>
              <a:t>* 对于编译时作为常量的数值量，提供能将其确定为常量的指令。</a:t>
            </a:r>
            <a:br>
              <a:rPr lang="en-US" altLang="zh-CN" dirty="0"/>
            </a:br>
            <a:endParaRPr lang="en-US" altLang="zh-CN" sz="2800" b="1" dirty="0">
              <a:solidFill>
                <a:schemeClr val="tx2"/>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66</a:t>
            </a:fld>
            <a:endParaRPr lang="zh-CN" altLang="en-US" dirty="0"/>
          </a:p>
        </p:txBody>
      </p:sp>
    </p:spTree>
    <p:extLst>
      <p:ext uri="{BB962C8B-B14F-4D97-AF65-F5344CB8AC3E}">
        <p14:creationId xmlns:p14="http://schemas.microsoft.com/office/powerpoint/2010/main" val="6582241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2.9MIPS</a:t>
            </a:r>
            <a:r>
              <a:rPr lang="zh-CN" altLang="en-US" dirty="0"/>
              <a:t>系统结构</a:t>
            </a:r>
          </a:p>
        </p:txBody>
      </p:sp>
      <p:sp>
        <p:nvSpPr>
          <p:cNvPr id="3" name="内容占位符 2"/>
          <p:cNvSpPr>
            <a:spLocks noGrp="1"/>
          </p:cNvSpPr>
          <p:nvPr>
            <p:ph idx="1"/>
          </p:nvPr>
        </p:nvSpPr>
        <p:spPr>
          <a:xfrm>
            <a:off x="357158" y="1643050"/>
            <a:ext cx="8174142" cy="2660306"/>
          </a:xfrm>
        </p:spPr>
        <p:txBody>
          <a:bodyPr/>
          <a:lstStyle/>
          <a:p>
            <a:r>
              <a:rPr lang="zh-CN" altLang="en-US" dirty="0"/>
              <a:t>一种简单</a:t>
            </a:r>
            <a:r>
              <a:rPr lang="en-US" altLang="zh-CN" dirty="0">
                <a:solidFill>
                  <a:srgbClr val="FF0000"/>
                </a:solidFill>
              </a:rPr>
              <a:t>64</a:t>
            </a:r>
            <a:r>
              <a:rPr lang="zh-CN" altLang="en-US" dirty="0"/>
              <a:t>位</a:t>
            </a:r>
            <a:r>
              <a:rPr lang="en-US" altLang="zh-CN" dirty="0">
                <a:solidFill>
                  <a:srgbClr val="FF0000"/>
                </a:solidFill>
              </a:rPr>
              <a:t>load-store</a:t>
            </a:r>
            <a:r>
              <a:rPr lang="zh-CN" altLang="en-US" dirty="0"/>
              <a:t>系统结构</a:t>
            </a:r>
            <a:endParaRPr lang="en-US" altLang="zh-CN" dirty="0"/>
          </a:p>
          <a:p>
            <a:r>
              <a:rPr lang="zh-CN" altLang="en-US" dirty="0">
                <a:solidFill>
                  <a:srgbClr val="FF0000"/>
                </a:solidFill>
              </a:rPr>
              <a:t>固定长度</a:t>
            </a:r>
            <a:r>
              <a:rPr lang="zh-CN" altLang="en-US" dirty="0"/>
              <a:t>指令编码，译码简单，有利于实现高效率流水线。</a:t>
            </a:r>
            <a:endParaRPr lang="en-US" altLang="zh-CN" dirty="0"/>
          </a:p>
          <a:p>
            <a:r>
              <a:rPr lang="zh-CN" altLang="en-US" dirty="0"/>
              <a:t>使编译器更容易产生高效的目标代码。</a:t>
            </a:r>
            <a:br>
              <a:rPr lang="en-US" altLang="zh-CN" dirty="0"/>
            </a:br>
            <a:endParaRPr lang="en-US" altLang="zh-CN" sz="2800" b="1" dirty="0">
              <a:solidFill>
                <a:schemeClr val="tx2"/>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67</a:t>
            </a:fld>
            <a:endParaRPr lang="zh-CN" altLang="en-US" dirty="0"/>
          </a:p>
        </p:txBody>
      </p:sp>
    </p:spTree>
    <p:extLst>
      <p:ext uri="{BB962C8B-B14F-4D97-AF65-F5344CB8AC3E}">
        <p14:creationId xmlns:p14="http://schemas.microsoft.com/office/powerpoint/2010/main" val="28189773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2.9 MIPS</a:t>
            </a:r>
            <a:r>
              <a:rPr lang="zh-CN" altLang="en-US" dirty="0"/>
              <a:t>系统结构</a:t>
            </a:r>
          </a:p>
        </p:txBody>
      </p:sp>
      <p:sp>
        <p:nvSpPr>
          <p:cNvPr id="3" name="内容占位符 2"/>
          <p:cNvSpPr>
            <a:spLocks noGrp="1"/>
          </p:cNvSpPr>
          <p:nvPr>
            <p:ph idx="1"/>
          </p:nvPr>
        </p:nvSpPr>
        <p:spPr>
          <a:xfrm>
            <a:off x="428596" y="1000108"/>
            <a:ext cx="8229600" cy="3395818"/>
          </a:xfrm>
        </p:spPr>
        <p:txBody>
          <a:bodyPr/>
          <a:lstStyle/>
          <a:p>
            <a:r>
              <a:rPr lang="en-US" altLang="zh-CN" dirty="0">
                <a:solidFill>
                  <a:schemeClr val="tx1"/>
                </a:solidFill>
              </a:rPr>
              <a:t>MIPS</a:t>
            </a:r>
            <a:r>
              <a:rPr lang="zh-CN" altLang="en-US" dirty="0">
                <a:solidFill>
                  <a:schemeClr val="tx1"/>
                </a:solidFill>
              </a:rPr>
              <a:t>的寄存器</a:t>
            </a:r>
            <a:endParaRPr lang="en-US" altLang="zh-CN" dirty="0">
              <a:solidFill>
                <a:schemeClr val="tx1"/>
              </a:solidFill>
            </a:endParaRPr>
          </a:p>
          <a:p>
            <a:r>
              <a:rPr lang="en-US" altLang="zh-CN" sz="2400" dirty="0">
                <a:solidFill>
                  <a:srgbClr val="C00000"/>
                </a:solidFill>
              </a:rPr>
              <a:t>32</a:t>
            </a:r>
            <a:r>
              <a:rPr lang="zh-CN" altLang="en-US" sz="2400" dirty="0"/>
              <a:t>个</a:t>
            </a:r>
            <a:r>
              <a:rPr lang="en-US" altLang="zh-CN" sz="2400" dirty="0"/>
              <a:t>64</a:t>
            </a:r>
            <a:r>
              <a:rPr lang="zh-CN" altLang="en-US" sz="2400" dirty="0"/>
              <a:t>位通用寄存器（</a:t>
            </a:r>
            <a:r>
              <a:rPr lang="en-US" altLang="zh-CN" sz="2400" dirty="0"/>
              <a:t>GPR</a:t>
            </a:r>
            <a:r>
              <a:rPr lang="zh-CN" altLang="en-US" sz="2400" dirty="0"/>
              <a:t>）</a:t>
            </a:r>
            <a:r>
              <a:rPr lang="en-US" altLang="zh-CN" sz="2400" dirty="0"/>
              <a:t>,</a:t>
            </a:r>
            <a:r>
              <a:rPr lang="zh-CN" altLang="en-US" sz="2400" dirty="0"/>
              <a:t>名称为</a:t>
            </a:r>
            <a:r>
              <a:rPr lang="en-US" altLang="zh-CN" sz="2400" dirty="0">
                <a:solidFill>
                  <a:srgbClr val="FF0000"/>
                </a:solidFill>
              </a:rPr>
              <a:t>R0</a:t>
            </a:r>
            <a:r>
              <a:rPr lang="zh-CN" altLang="en-US" sz="2400" dirty="0">
                <a:solidFill>
                  <a:srgbClr val="FF0000"/>
                </a:solidFill>
              </a:rPr>
              <a:t>，</a:t>
            </a:r>
            <a:r>
              <a:rPr lang="en-US" altLang="zh-CN" sz="2400" dirty="0">
                <a:solidFill>
                  <a:srgbClr val="FF0000"/>
                </a:solidFill>
              </a:rPr>
              <a:t>R1</a:t>
            </a:r>
            <a:r>
              <a:rPr lang="zh-CN" altLang="en-US" sz="2400" dirty="0">
                <a:solidFill>
                  <a:srgbClr val="FF0000"/>
                </a:solidFill>
              </a:rPr>
              <a:t>，</a:t>
            </a:r>
            <a:r>
              <a:rPr lang="en-US" altLang="zh-CN" sz="2400" dirty="0">
                <a:solidFill>
                  <a:srgbClr val="FF0000"/>
                </a:solidFill>
              </a:rPr>
              <a:t>…</a:t>
            </a:r>
            <a:r>
              <a:rPr lang="zh-CN" altLang="en-US" sz="2400" dirty="0">
                <a:solidFill>
                  <a:srgbClr val="FF0000"/>
                </a:solidFill>
              </a:rPr>
              <a:t>，</a:t>
            </a:r>
            <a:r>
              <a:rPr lang="en-US" altLang="zh-CN" sz="2400" dirty="0">
                <a:solidFill>
                  <a:srgbClr val="FF0000"/>
                </a:solidFill>
              </a:rPr>
              <a:t>R31</a:t>
            </a:r>
            <a:r>
              <a:rPr lang="zh-CN" altLang="en-US" sz="2400" dirty="0"/>
              <a:t>，也称为寄存器。</a:t>
            </a:r>
            <a:endParaRPr lang="en-US" altLang="zh-CN" sz="2400" dirty="0"/>
          </a:p>
          <a:p>
            <a:r>
              <a:rPr lang="en-US" altLang="zh-CN" sz="2400" dirty="0">
                <a:solidFill>
                  <a:srgbClr val="C00000"/>
                </a:solidFill>
              </a:rPr>
              <a:t>32</a:t>
            </a:r>
            <a:r>
              <a:rPr lang="zh-CN" altLang="en-US" sz="2400" dirty="0"/>
              <a:t>个浮点寄存器（</a:t>
            </a:r>
            <a:r>
              <a:rPr lang="en-US" altLang="zh-CN" sz="2400" dirty="0"/>
              <a:t>FPR</a:t>
            </a:r>
            <a:r>
              <a:rPr lang="zh-CN" altLang="en-US" sz="2400" dirty="0"/>
              <a:t>），名称为</a:t>
            </a:r>
            <a:r>
              <a:rPr lang="en-US" altLang="zh-CN" sz="2400" dirty="0">
                <a:solidFill>
                  <a:srgbClr val="FF0000"/>
                </a:solidFill>
              </a:rPr>
              <a:t>F0</a:t>
            </a:r>
            <a:r>
              <a:rPr lang="zh-CN" altLang="en-US" sz="2400" dirty="0">
                <a:solidFill>
                  <a:srgbClr val="FF0000"/>
                </a:solidFill>
              </a:rPr>
              <a:t>，</a:t>
            </a:r>
            <a:r>
              <a:rPr lang="en-US" altLang="zh-CN" sz="2400" dirty="0">
                <a:solidFill>
                  <a:srgbClr val="FF0000"/>
                </a:solidFill>
              </a:rPr>
              <a:t>F1</a:t>
            </a:r>
            <a:r>
              <a:rPr lang="zh-CN" altLang="en-US" sz="2400" dirty="0">
                <a:solidFill>
                  <a:srgbClr val="FF0000"/>
                </a:solidFill>
              </a:rPr>
              <a:t>，</a:t>
            </a:r>
            <a:r>
              <a:rPr lang="en-US" altLang="zh-CN" sz="2400" dirty="0">
                <a:solidFill>
                  <a:srgbClr val="FF0000"/>
                </a:solidFill>
              </a:rPr>
              <a:t> …</a:t>
            </a:r>
            <a:r>
              <a:rPr lang="zh-CN" altLang="en-US" sz="2400" dirty="0">
                <a:solidFill>
                  <a:srgbClr val="FF0000"/>
                </a:solidFill>
              </a:rPr>
              <a:t>，</a:t>
            </a:r>
            <a:r>
              <a:rPr lang="en-US" altLang="zh-CN" sz="2400" dirty="0">
                <a:solidFill>
                  <a:srgbClr val="FF0000"/>
                </a:solidFill>
              </a:rPr>
              <a:t>F31</a:t>
            </a:r>
            <a:r>
              <a:rPr lang="zh-CN" altLang="en-US" sz="2400" dirty="0">
                <a:solidFill>
                  <a:srgbClr val="FF0000"/>
                </a:solidFill>
              </a:rPr>
              <a:t>，</a:t>
            </a:r>
            <a:r>
              <a:rPr lang="zh-CN" altLang="en-US" sz="2400" dirty="0"/>
              <a:t>即可以作为</a:t>
            </a:r>
            <a:r>
              <a:rPr lang="en-US" altLang="zh-CN" sz="2400" dirty="0"/>
              <a:t>32</a:t>
            </a:r>
            <a:r>
              <a:rPr lang="zh-CN" altLang="en-US" sz="2400" dirty="0"/>
              <a:t>个</a:t>
            </a:r>
            <a:r>
              <a:rPr lang="en-US" altLang="zh-CN" sz="2400" dirty="0"/>
              <a:t>32</a:t>
            </a:r>
            <a:r>
              <a:rPr lang="zh-CN" altLang="en-US" sz="2400" dirty="0"/>
              <a:t>位单精度寄存器来使用，也可以作为</a:t>
            </a:r>
            <a:r>
              <a:rPr lang="en-US" altLang="zh-CN" sz="2400" dirty="0"/>
              <a:t>32</a:t>
            </a:r>
            <a:r>
              <a:rPr lang="zh-CN" altLang="en-US" sz="2400" dirty="0"/>
              <a:t>个</a:t>
            </a:r>
            <a:r>
              <a:rPr lang="en-US" altLang="zh-CN" sz="2400" dirty="0"/>
              <a:t>64</a:t>
            </a:r>
            <a:r>
              <a:rPr lang="zh-CN" altLang="en-US" sz="2400" dirty="0"/>
              <a:t>位双精度寄存器来使用。</a:t>
            </a:r>
            <a:endParaRPr lang="en-US" altLang="zh-CN" sz="2400" dirty="0"/>
          </a:p>
          <a:p>
            <a:r>
              <a:rPr lang="en-US" altLang="zh-CN" sz="2400" dirty="0">
                <a:solidFill>
                  <a:srgbClr val="FF0000"/>
                </a:solidFill>
              </a:rPr>
              <a:t>R0</a:t>
            </a:r>
            <a:r>
              <a:rPr lang="zh-CN" altLang="en-US" sz="2400" dirty="0">
                <a:solidFill>
                  <a:srgbClr val="C00000"/>
                </a:solidFill>
              </a:rPr>
              <a:t>的值</a:t>
            </a:r>
            <a:r>
              <a:rPr lang="zh-CN" altLang="en-US" sz="2400" dirty="0"/>
              <a:t>永远是</a:t>
            </a:r>
            <a:r>
              <a:rPr lang="en-US" altLang="zh-CN" sz="2400" dirty="0">
                <a:solidFill>
                  <a:srgbClr val="FF0000"/>
                </a:solidFill>
              </a:rPr>
              <a:t>0</a:t>
            </a:r>
            <a:r>
              <a:rPr lang="zh-CN" altLang="en-US" sz="2400" dirty="0"/>
              <a:t>。</a:t>
            </a:r>
            <a:endParaRPr lang="en-US" altLang="zh-CN" sz="24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68</a:t>
            </a:fld>
            <a:endParaRPr lang="zh-CN" altLang="en-US" dirty="0"/>
          </a:p>
        </p:txBody>
      </p:sp>
    </p:spTree>
    <p:extLst>
      <p:ext uri="{BB962C8B-B14F-4D97-AF65-F5344CB8AC3E}">
        <p14:creationId xmlns:p14="http://schemas.microsoft.com/office/powerpoint/2010/main" val="8559347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2.9 MIPS</a:t>
            </a:r>
            <a:r>
              <a:rPr lang="zh-CN" altLang="en-US" dirty="0"/>
              <a:t>系统结构</a:t>
            </a:r>
          </a:p>
        </p:txBody>
      </p:sp>
      <p:sp>
        <p:nvSpPr>
          <p:cNvPr id="3" name="内容占位符 2"/>
          <p:cNvSpPr>
            <a:spLocks noGrp="1"/>
          </p:cNvSpPr>
          <p:nvPr>
            <p:ph idx="1"/>
          </p:nvPr>
        </p:nvSpPr>
        <p:spPr>
          <a:xfrm>
            <a:off x="357158" y="1285860"/>
            <a:ext cx="8229600" cy="3895884"/>
          </a:xfrm>
        </p:spPr>
        <p:txBody>
          <a:bodyPr/>
          <a:lstStyle/>
          <a:p>
            <a:r>
              <a:rPr lang="en-US" altLang="zh-CN" dirty="0">
                <a:solidFill>
                  <a:schemeClr val="tx1"/>
                </a:solidFill>
              </a:rPr>
              <a:t>MIPS</a:t>
            </a:r>
            <a:r>
              <a:rPr lang="zh-CN" altLang="en-US" dirty="0">
                <a:solidFill>
                  <a:schemeClr val="tx1"/>
                </a:solidFill>
              </a:rPr>
              <a:t>的数据类型</a:t>
            </a:r>
            <a:endParaRPr lang="en-US" altLang="zh-CN" dirty="0">
              <a:solidFill>
                <a:schemeClr val="tx1"/>
              </a:solidFill>
            </a:endParaRPr>
          </a:p>
          <a:p>
            <a:r>
              <a:rPr lang="zh-CN" altLang="en-US" sz="2400" dirty="0"/>
              <a:t>定点数据类型有</a:t>
            </a:r>
            <a:r>
              <a:rPr lang="en-US" altLang="zh-CN" sz="2400" dirty="0">
                <a:solidFill>
                  <a:srgbClr val="C00000"/>
                </a:solidFill>
              </a:rPr>
              <a:t>8</a:t>
            </a:r>
            <a:r>
              <a:rPr lang="zh-CN" altLang="en-US" sz="2400" dirty="0"/>
              <a:t>位字节、</a:t>
            </a:r>
            <a:r>
              <a:rPr lang="en-US" altLang="zh-CN" sz="2400" dirty="0">
                <a:solidFill>
                  <a:srgbClr val="C00000"/>
                </a:solidFill>
              </a:rPr>
              <a:t>16</a:t>
            </a:r>
            <a:r>
              <a:rPr lang="zh-CN" altLang="en-US" sz="2400" dirty="0"/>
              <a:t>位半字、</a:t>
            </a:r>
            <a:r>
              <a:rPr lang="en-US" altLang="zh-CN" sz="2400" dirty="0">
                <a:solidFill>
                  <a:srgbClr val="C00000"/>
                </a:solidFill>
              </a:rPr>
              <a:t>32</a:t>
            </a:r>
            <a:r>
              <a:rPr lang="zh-CN" altLang="en-US" sz="2400" dirty="0"/>
              <a:t>位字和</a:t>
            </a:r>
            <a:r>
              <a:rPr lang="en-US" altLang="zh-CN" sz="2400" dirty="0">
                <a:solidFill>
                  <a:srgbClr val="C00000"/>
                </a:solidFill>
              </a:rPr>
              <a:t>64</a:t>
            </a:r>
            <a:r>
              <a:rPr lang="zh-CN" altLang="en-US" sz="2400" dirty="0"/>
              <a:t>位双字。</a:t>
            </a:r>
            <a:endParaRPr lang="en-US" altLang="zh-CN" sz="2400" dirty="0"/>
          </a:p>
          <a:p>
            <a:r>
              <a:rPr lang="zh-CN" altLang="en-US" sz="2400" dirty="0"/>
              <a:t>浮点数有</a:t>
            </a:r>
            <a:r>
              <a:rPr lang="en-US" altLang="zh-CN" sz="2400" dirty="0">
                <a:solidFill>
                  <a:srgbClr val="C00000"/>
                </a:solidFill>
              </a:rPr>
              <a:t>32</a:t>
            </a:r>
            <a:r>
              <a:rPr lang="zh-CN" altLang="en-US" sz="2400" dirty="0"/>
              <a:t>位单精度和</a:t>
            </a:r>
            <a:r>
              <a:rPr lang="en-US" altLang="zh-CN" sz="2400" dirty="0">
                <a:solidFill>
                  <a:srgbClr val="C00000"/>
                </a:solidFill>
              </a:rPr>
              <a:t>64</a:t>
            </a:r>
            <a:r>
              <a:rPr lang="zh-CN" altLang="en-US" sz="2400" dirty="0"/>
              <a:t>位双精度浮点数。</a:t>
            </a:r>
            <a:endParaRPr lang="en-US" altLang="zh-CN" sz="2400" dirty="0"/>
          </a:p>
          <a:p>
            <a:pPr>
              <a:buNone/>
            </a:pPr>
            <a:r>
              <a:rPr lang="zh-CN" altLang="en-US" sz="2400" dirty="0"/>
              <a:t>        操作面向</a:t>
            </a:r>
            <a:r>
              <a:rPr lang="en-US" altLang="zh-CN" sz="2400" dirty="0"/>
              <a:t>64</a:t>
            </a:r>
            <a:r>
              <a:rPr lang="zh-CN" altLang="en-US" sz="2400" dirty="0"/>
              <a:t>位定点以及</a:t>
            </a:r>
            <a:r>
              <a:rPr lang="en-US" altLang="zh-CN" sz="2400" dirty="0"/>
              <a:t>32</a:t>
            </a:r>
            <a:r>
              <a:rPr lang="zh-CN" altLang="en-US" sz="2400" dirty="0"/>
              <a:t>位或</a:t>
            </a:r>
            <a:r>
              <a:rPr lang="en-US" altLang="zh-CN" sz="2400" dirty="0"/>
              <a:t>64</a:t>
            </a:r>
            <a:r>
              <a:rPr lang="zh-CN" altLang="en-US" sz="2400" dirty="0"/>
              <a:t>位浮点数的。字节、半字或者字在调入</a:t>
            </a:r>
            <a:r>
              <a:rPr lang="en-US" altLang="zh-CN" sz="2400" dirty="0"/>
              <a:t>64</a:t>
            </a:r>
            <a:r>
              <a:rPr lang="zh-CN" altLang="en-US" sz="2400" dirty="0"/>
              <a:t>位寄存器中时，用零或者符号来填充</a:t>
            </a:r>
            <a:r>
              <a:rPr lang="en-US" altLang="zh-CN" sz="2400" dirty="0"/>
              <a:t>64</a:t>
            </a:r>
            <a:r>
              <a:rPr lang="zh-CN" altLang="en-US" sz="2400" dirty="0"/>
              <a:t>位寄存器的剩余部分。</a:t>
            </a:r>
            <a:br>
              <a:rPr lang="en-US" altLang="zh-CN" dirty="0"/>
            </a:br>
            <a:endParaRPr lang="en-US" altLang="zh-CN" sz="24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69</a:t>
            </a:fld>
            <a:endParaRPr lang="zh-CN" altLang="en-US" dirty="0"/>
          </a:p>
        </p:txBody>
      </p:sp>
    </p:spTree>
    <p:extLst>
      <p:ext uri="{BB962C8B-B14F-4D97-AF65-F5344CB8AC3E}">
        <p14:creationId xmlns:p14="http://schemas.microsoft.com/office/powerpoint/2010/main" val="4227440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dirty="0"/>
              <a:t>2.2</a:t>
            </a:r>
            <a:r>
              <a:rPr lang="zh-CN" altLang="en-US" dirty="0"/>
              <a:t>指令集系统结构的分类</a:t>
            </a:r>
            <a:endParaRPr lang="en-US" altLang="zh-CN" dirty="0"/>
          </a:p>
        </p:txBody>
      </p:sp>
      <p:sp>
        <p:nvSpPr>
          <p:cNvPr id="4099" name="内容占位符 2"/>
          <p:cNvSpPr>
            <a:spLocks noGrp="1"/>
          </p:cNvSpPr>
          <p:nvPr>
            <p:ph idx="1"/>
          </p:nvPr>
        </p:nvSpPr>
        <p:spPr/>
        <p:txBody>
          <a:bodyPr/>
          <a:lstStyle/>
          <a:p>
            <a:r>
              <a:rPr lang="zh-CN" altLang="en-US" dirty="0">
                <a:solidFill>
                  <a:schemeClr val="tx1"/>
                </a:solidFill>
              </a:rPr>
              <a:t>不同的系统结构方块图</a:t>
            </a:r>
            <a:br>
              <a:rPr lang="en-US" altLang="zh-CN" dirty="0"/>
            </a:br>
            <a:r>
              <a:rPr lang="en-US" altLang="zh-CN" sz="2400" dirty="0"/>
              <a:t>(a)</a:t>
            </a:r>
            <a:r>
              <a:rPr lang="zh-CN" altLang="en-US" sz="2400" dirty="0"/>
              <a:t>中，栈顶寄存器（</a:t>
            </a:r>
            <a:r>
              <a:rPr lang="en-US" altLang="zh-CN" sz="2400" dirty="0"/>
              <a:t>TOS</a:t>
            </a:r>
            <a:r>
              <a:rPr lang="zh-CN" altLang="en-US" sz="2400" dirty="0"/>
              <a:t>）指向堆栈顶部的输入操作数，并与下面的操作数结合在一起。第一个操作数被从堆栈中删除，运算结果存放在第二个操作数的位置，同时栈顶寄存器指向运算结果。所有的操作数都是隐含的。</a:t>
            </a:r>
            <a:endParaRPr lang="en-US" altLang="zh-CN" sz="2400" dirty="0"/>
          </a:p>
          <a:p>
            <a:r>
              <a:rPr lang="en-US" altLang="zh-CN" sz="2400" dirty="0"/>
              <a:t>(b)</a:t>
            </a:r>
            <a:r>
              <a:rPr lang="zh-CN" altLang="en-US" sz="2400" dirty="0"/>
              <a:t>中，累加器既是隐含的输入操作数也运算结果。</a:t>
            </a:r>
            <a:endParaRPr lang="en-US" altLang="zh-CN" sz="2400" dirty="0"/>
          </a:p>
          <a:p>
            <a:r>
              <a:rPr lang="en-US" altLang="zh-CN" sz="2400" dirty="0"/>
              <a:t> (c)</a:t>
            </a:r>
            <a:r>
              <a:rPr lang="zh-CN" altLang="en-US" sz="2400" dirty="0"/>
              <a:t>中，其中一个操作数在寄存器中，另一个在存储器中，运算结果存放在寄存器中。</a:t>
            </a:r>
            <a:endParaRPr lang="en-US" altLang="zh-CN" sz="2400" dirty="0"/>
          </a:p>
          <a:p>
            <a:r>
              <a:rPr lang="en-US" altLang="zh-CN" sz="2400" dirty="0"/>
              <a:t>(d)</a:t>
            </a:r>
            <a:r>
              <a:rPr lang="zh-CN" altLang="en-US" sz="2400" dirty="0"/>
              <a:t>中，所有的操作数都是寄存器，与堆栈结构类似，也只能通过一些单独的指令传输到存储器中：（</a:t>
            </a:r>
            <a:r>
              <a:rPr lang="en-US" altLang="zh-CN" sz="2400" dirty="0"/>
              <a:t>a</a:t>
            </a:r>
            <a:r>
              <a:rPr lang="zh-CN" altLang="en-US" sz="2400" dirty="0"/>
              <a:t>）中是</a:t>
            </a:r>
            <a:r>
              <a:rPr lang="en-US" altLang="zh-CN" sz="2400" dirty="0"/>
              <a:t>push</a:t>
            </a:r>
            <a:r>
              <a:rPr lang="zh-CN" altLang="en-US" sz="2400" dirty="0"/>
              <a:t>或</a:t>
            </a:r>
            <a:r>
              <a:rPr lang="en-US" altLang="zh-CN" sz="2400" dirty="0"/>
              <a:t>pop</a:t>
            </a:r>
            <a:r>
              <a:rPr lang="zh-CN" altLang="en-US" sz="2400" dirty="0"/>
              <a:t>，</a:t>
            </a:r>
            <a:r>
              <a:rPr lang="en-US" altLang="zh-CN" sz="2400" dirty="0"/>
              <a:t> (d)</a:t>
            </a:r>
            <a:r>
              <a:rPr lang="zh-CN" altLang="en-US" sz="2400" dirty="0"/>
              <a:t>中是</a:t>
            </a:r>
            <a:r>
              <a:rPr lang="en-US" altLang="zh-CN" sz="2400" dirty="0"/>
              <a:t>load</a:t>
            </a:r>
            <a:r>
              <a:rPr lang="zh-CN" altLang="en-US" sz="2400" dirty="0"/>
              <a:t>或</a:t>
            </a:r>
            <a:r>
              <a:rPr lang="en-US" altLang="zh-CN" sz="2400" dirty="0"/>
              <a:t>store</a:t>
            </a:r>
            <a:r>
              <a:rPr lang="zh-CN" altLang="en-US" sz="2400" dirty="0"/>
              <a:t>。</a:t>
            </a:r>
            <a:br>
              <a:rPr lang="en-US" altLang="zh-CN" dirty="0"/>
            </a:br>
            <a:br>
              <a:rPr lang="en-US" altLang="zh-CN" dirty="0"/>
            </a:br>
            <a:endParaRPr lang="en-US" altLang="zh-CN"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7</a:t>
            </a:fld>
            <a:endParaRPr lang="zh-CN" altLang="en-US" dirty="0"/>
          </a:p>
        </p:txBody>
      </p:sp>
    </p:spTree>
    <p:extLst>
      <p:ext uri="{BB962C8B-B14F-4D97-AF65-F5344CB8AC3E}">
        <p14:creationId xmlns:p14="http://schemas.microsoft.com/office/powerpoint/2010/main" val="2404995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ox(i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box(i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box(in)">
                                      <p:cBhvr>
                                        <p:cTn id="22"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2.9 MIPS</a:t>
            </a:r>
            <a:r>
              <a:rPr lang="zh-CN" altLang="en-US" dirty="0"/>
              <a:t>系统结构</a:t>
            </a:r>
          </a:p>
        </p:txBody>
      </p:sp>
      <p:sp>
        <p:nvSpPr>
          <p:cNvPr id="3" name="内容占位符 2"/>
          <p:cNvSpPr>
            <a:spLocks noGrp="1"/>
          </p:cNvSpPr>
          <p:nvPr>
            <p:ph idx="1"/>
          </p:nvPr>
        </p:nvSpPr>
        <p:spPr>
          <a:xfrm>
            <a:off x="107504" y="819000"/>
            <a:ext cx="8784976" cy="5426472"/>
          </a:xfrm>
        </p:spPr>
        <p:txBody>
          <a:bodyPr/>
          <a:lstStyle/>
          <a:p>
            <a:r>
              <a:rPr lang="en-US" altLang="zh-CN" dirty="0">
                <a:solidFill>
                  <a:schemeClr val="tx1"/>
                </a:solidFill>
              </a:rPr>
              <a:t>MIPS</a:t>
            </a:r>
            <a:r>
              <a:rPr lang="zh-CN" altLang="en-US" dirty="0">
                <a:solidFill>
                  <a:schemeClr val="tx1"/>
                </a:solidFill>
              </a:rPr>
              <a:t>数据传输的寻址方式</a:t>
            </a:r>
            <a:endParaRPr lang="en-US" altLang="zh-CN" dirty="0"/>
          </a:p>
          <a:p>
            <a:r>
              <a:rPr lang="en-US" altLang="zh-CN" sz="2400" dirty="0">
                <a:solidFill>
                  <a:srgbClr val="C00000"/>
                </a:solidFill>
              </a:rPr>
              <a:t>16</a:t>
            </a:r>
            <a:r>
              <a:rPr lang="zh-CN" altLang="en-US" sz="2400" dirty="0">
                <a:solidFill>
                  <a:srgbClr val="C00000"/>
                </a:solidFill>
              </a:rPr>
              <a:t>位立即数</a:t>
            </a:r>
            <a:endParaRPr lang="en-US" altLang="zh-CN" sz="2400" dirty="0">
              <a:solidFill>
                <a:srgbClr val="C00000"/>
              </a:solidFill>
            </a:endParaRPr>
          </a:p>
          <a:p>
            <a:r>
              <a:rPr lang="en-US" altLang="zh-CN" sz="2400" dirty="0">
                <a:solidFill>
                  <a:srgbClr val="C00000"/>
                </a:solidFill>
              </a:rPr>
              <a:t>16</a:t>
            </a:r>
            <a:r>
              <a:rPr lang="zh-CN" altLang="en-US" sz="2400" dirty="0">
                <a:solidFill>
                  <a:srgbClr val="C00000"/>
                </a:solidFill>
              </a:rPr>
              <a:t>位位移量方式（</a:t>
            </a:r>
            <a:r>
              <a:rPr lang="zh-CN" altLang="zh-CN" sz="2400" dirty="0">
                <a:solidFill>
                  <a:srgbClr val="C00000"/>
                </a:solidFill>
              </a:rPr>
              <a:t>基址寻址</a:t>
            </a:r>
            <a:r>
              <a:rPr lang="zh-CN" altLang="en-US" sz="2400" dirty="0">
                <a:solidFill>
                  <a:srgbClr val="C00000"/>
                </a:solidFill>
              </a:rPr>
              <a:t>）</a:t>
            </a:r>
            <a:r>
              <a:rPr lang="zh-CN" altLang="zh-CN" sz="2400" dirty="0">
                <a:solidFill>
                  <a:srgbClr val="C00000"/>
                </a:solidFill>
              </a:rPr>
              <a:t>，</a:t>
            </a:r>
            <a:r>
              <a:rPr lang="zh-CN" altLang="zh-CN" sz="2400" dirty="0"/>
              <a:t>即</a:t>
            </a:r>
            <a:r>
              <a:rPr lang="zh-CN" altLang="en-US" sz="2400" dirty="0"/>
              <a:t>操作数</a:t>
            </a:r>
            <a:r>
              <a:rPr lang="zh-CN" altLang="zh-CN" sz="2400" dirty="0"/>
              <a:t>地址</a:t>
            </a:r>
            <a:r>
              <a:rPr lang="zh-CN" altLang="en-US" sz="2400" dirty="0"/>
              <a:t>是</a:t>
            </a:r>
            <a:r>
              <a:rPr lang="zh-CN" altLang="zh-CN" sz="2400" dirty="0"/>
              <a:t>一个存放在寄存器中的基地址</a:t>
            </a:r>
            <a:r>
              <a:rPr lang="zh-CN" altLang="en-US" sz="2400" dirty="0"/>
              <a:t>与</a:t>
            </a:r>
            <a:r>
              <a:rPr lang="zh-CN" altLang="zh-CN" sz="2400" dirty="0"/>
              <a:t>相对该基址的一个</a:t>
            </a:r>
            <a:r>
              <a:rPr lang="en-US" altLang="zh-CN" sz="2400" dirty="0"/>
              <a:t>16</a:t>
            </a:r>
            <a:r>
              <a:rPr lang="zh-CN" altLang="en-US" sz="2400" dirty="0"/>
              <a:t>位移量相加</a:t>
            </a:r>
            <a:r>
              <a:rPr lang="zh-CN" altLang="zh-CN" sz="2400" dirty="0"/>
              <a:t>获得。</a:t>
            </a:r>
            <a:endParaRPr lang="zh-CN" altLang="en-US" sz="2400" dirty="0"/>
          </a:p>
          <a:p>
            <a:pPr>
              <a:lnSpc>
                <a:spcPct val="110000"/>
              </a:lnSpc>
              <a:buFont typeface="Wingdings 2" pitchFamily="18" charset="2"/>
              <a:buNone/>
            </a:pPr>
            <a:r>
              <a:rPr lang="zh-CN" altLang="en-US" sz="2400" dirty="0"/>
              <a:t>         </a:t>
            </a:r>
            <a:r>
              <a:rPr lang="zh-CN" altLang="zh-CN" sz="2400" dirty="0"/>
              <a:t>例如，</a:t>
            </a:r>
            <a:r>
              <a:rPr lang="zh-CN" altLang="en-US" sz="2400" dirty="0"/>
              <a:t>载</a:t>
            </a:r>
            <a:r>
              <a:rPr lang="zh-CN" altLang="zh-CN" sz="2400" dirty="0"/>
              <a:t>入字指令</a:t>
            </a:r>
            <a:r>
              <a:rPr lang="en-US" altLang="zh-CN" sz="2400" dirty="0"/>
              <a:t>LW</a:t>
            </a:r>
            <a:r>
              <a:rPr lang="zh-CN" altLang="zh-CN" sz="2400" dirty="0"/>
              <a:t>的具体使用形式如下：</a:t>
            </a:r>
          </a:p>
          <a:p>
            <a:pPr>
              <a:lnSpc>
                <a:spcPct val="110000"/>
              </a:lnSpc>
              <a:buFont typeface="Wingdings 2" pitchFamily="18" charset="2"/>
              <a:buNone/>
            </a:pPr>
            <a:r>
              <a:rPr lang="en-US" altLang="zh-CN" sz="2400" dirty="0"/>
              <a:t>                       LW  R2, 128</a:t>
            </a:r>
            <a:r>
              <a:rPr lang="zh-CN" altLang="zh-CN" sz="2400" dirty="0"/>
              <a:t>（</a:t>
            </a:r>
            <a:r>
              <a:rPr lang="en-US" altLang="zh-CN" sz="2400" dirty="0"/>
              <a:t>R3</a:t>
            </a:r>
            <a:r>
              <a:rPr lang="zh-CN" altLang="zh-CN" sz="2400" dirty="0"/>
              <a:t>）；（（</a:t>
            </a:r>
            <a:r>
              <a:rPr lang="en-US" altLang="zh-CN" sz="2400" dirty="0"/>
              <a:t>R3</a:t>
            </a:r>
            <a:r>
              <a:rPr lang="zh-CN" altLang="zh-CN" sz="2400" dirty="0"/>
              <a:t>）</a:t>
            </a:r>
            <a:r>
              <a:rPr lang="en-US" altLang="zh-CN" sz="2400" dirty="0"/>
              <a:t>+128</a:t>
            </a:r>
            <a:r>
              <a:rPr lang="zh-CN" altLang="zh-CN" sz="2400" dirty="0"/>
              <a:t>）→</a:t>
            </a:r>
            <a:r>
              <a:rPr lang="en-US" altLang="zh-CN" sz="2400" dirty="0"/>
              <a:t> R2</a:t>
            </a:r>
          </a:p>
          <a:p>
            <a:pPr>
              <a:buNone/>
            </a:pPr>
            <a:r>
              <a:rPr lang="en-US" altLang="zh-CN" sz="2400" dirty="0"/>
              <a:t>    </a:t>
            </a:r>
            <a:r>
              <a:rPr lang="zh-CN" altLang="en-US" sz="2400" dirty="0">
                <a:solidFill>
                  <a:srgbClr val="C00000"/>
                </a:solidFill>
              </a:rPr>
              <a:t>位移量为</a:t>
            </a:r>
            <a:r>
              <a:rPr lang="en-US" altLang="zh-CN" sz="2400" dirty="0">
                <a:solidFill>
                  <a:srgbClr val="C00000"/>
                </a:solidFill>
              </a:rPr>
              <a:t>0---</a:t>
            </a:r>
            <a:r>
              <a:rPr lang="zh-CN" altLang="en-US" sz="2400" dirty="0">
                <a:solidFill>
                  <a:srgbClr val="C00000"/>
                </a:solidFill>
              </a:rPr>
              <a:t>寄存器间接寻址</a:t>
            </a:r>
            <a:endParaRPr lang="en-US" altLang="zh-CN" sz="2400" dirty="0">
              <a:solidFill>
                <a:srgbClr val="C00000"/>
              </a:solidFill>
            </a:endParaRPr>
          </a:p>
          <a:p>
            <a:pPr>
              <a:buNone/>
            </a:pPr>
            <a:r>
              <a:rPr lang="en-US" altLang="zh-CN" sz="2400" dirty="0"/>
              <a:t>    </a:t>
            </a:r>
            <a:r>
              <a:rPr lang="en-US" altLang="zh-CN" sz="2400" dirty="0">
                <a:solidFill>
                  <a:srgbClr val="C00000"/>
                </a:solidFill>
              </a:rPr>
              <a:t>R0</a:t>
            </a:r>
            <a:r>
              <a:rPr lang="zh-CN" altLang="en-US" sz="2400" dirty="0">
                <a:solidFill>
                  <a:srgbClr val="C00000"/>
                </a:solidFill>
              </a:rPr>
              <a:t>作为基址寄存器</a:t>
            </a:r>
            <a:r>
              <a:rPr lang="en-US" altLang="zh-CN" sz="2400" dirty="0">
                <a:solidFill>
                  <a:srgbClr val="C00000"/>
                </a:solidFill>
              </a:rPr>
              <a:t>---16</a:t>
            </a:r>
            <a:r>
              <a:rPr lang="zh-CN" altLang="en-US" sz="2400" dirty="0">
                <a:solidFill>
                  <a:srgbClr val="C00000"/>
                </a:solidFill>
              </a:rPr>
              <a:t>位绝对寻址</a:t>
            </a:r>
            <a:br>
              <a:rPr lang="en-US" altLang="zh-CN" sz="2400" dirty="0"/>
            </a:br>
            <a:r>
              <a:rPr lang="en-US" altLang="zh-CN" sz="2400" dirty="0"/>
              <a:t>     MIPS</a:t>
            </a:r>
            <a:r>
              <a:rPr lang="zh-CN" altLang="en-US" sz="2400" dirty="0"/>
              <a:t>存储器是用</a:t>
            </a:r>
            <a:r>
              <a:rPr lang="en-US" altLang="zh-CN" sz="2400" dirty="0"/>
              <a:t>64</a:t>
            </a:r>
            <a:r>
              <a:rPr lang="zh-CN" altLang="en-US" sz="2400" dirty="0"/>
              <a:t>位地址字节寻址的。</a:t>
            </a:r>
            <a:endParaRPr lang="en-US" altLang="zh-CN" sz="20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70</a:t>
            </a:fld>
            <a:endParaRPr lang="zh-CN" altLang="en-US" dirty="0"/>
          </a:p>
        </p:txBody>
      </p:sp>
    </p:spTree>
    <p:extLst>
      <p:ext uri="{BB962C8B-B14F-4D97-AF65-F5344CB8AC3E}">
        <p14:creationId xmlns:p14="http://schemas.microsoft.com/office/powerpoint/2010/main" val="26397343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2.9 MIPS</a:t>
            </a:r>
            <a:r>
              <a:rPr lang="zh-CN" altLang="en-US" dirty="0"/>
              <a:t>系统结构</a:t>
            </a:r>
          </a:p>
        </p:txBody>
      </p:sp>
      <p:sp>
        <p:nvSpPr>
          <p:cNvPr id="3" name="内容占位符 2"/>
          <p:cNvSpPr>
            <a:spLocks noGrp="1"/>
          </p:cNvSpPr>
          <p:nvPr>
            <p:ph idx="1"/>
          </p:nvPr>
        </p:nvSpPr>
        <p:spPr>
          <a:xfrm>
            <a:off x="323528" y="1268760"/>
            <a:ext cx="8501122" cy="4038760"/>
          </a:xfrm>
        </p:spPr>
        <p:txBody>
          <a:bodyPr/>
          <a:lstStyle/>
          <a:p>
            <a:r>
              <a:rPr lang="en-US" altLang="zh-CN" dirty="0">
                <a:solidFill>
                  <a:schemeClr val="tx1"/>
                </a:solidFill>
              </a:rPr>
              <a:t>MIPS</a:t>
            </a:r>
            <a:r>
              <a:rPr lang="zh-CN" altLang="en-US" dirty="0">
                <a:solidFill>
                  <a:schemeClr val="tx1"/>
                </a:solidFill>
              </a:rPr>
              <a:t>的指令格式</a:t>
            </a:r>
            <a:br>
              <a:rPr lang="en-US" altLang="zh-CN" dirty="0"/>
            </a:br>
            <a:r>
              <a:rPr lang="zh-CN" altLang="en-US" sz="2400" dirty="0"/>
              <a:t>* </a:t>
            </a:r>
            <a:r>
              <a:rPr lang="zh-CN" altLang="en-US" sz="2400" dirty="0">
                <a:solidFill>
                  <a:srgbClr val="C00000"/>
                </a:solidFill>
              </a:rPr>
              <a:t>指令长度</a:t>
            </a:r>
            <a:r>
              <a:rPr lang="zh-CN" altLang="en-US" sz="2400" dirty="0"/>
              <a:t>：</a:t>
            </a:r>
            <a:r>
              <a:rPr lang="en-US" altLang="zh-CN" sz="2400" dirty="0">
                <a:solidFill>
                  <a:srgbClr val="C00000"/>
                </a:solidFill>
              </a:rPr>
              <a:t>32</a:t>
            </a:r>
            <a:r>
              <a:rPr lang="zh-CN" altLang="en-US" sz="2400" dirty="0">
                <a:solidFill>
                  <a:srgbClr val="C00000"/>
                </a:solidFill>
              </a:rPr>
              <a:t>位</a:t>
            </a:r>
            <a:r>
              <a:rPr lang="zh-CN" altLang="en-US" sz="2400" dirty="0"/>
              <a:t>，其中</a:t>
            </a:r>
            <a:r>
              <a:rPr lang="en-US" altLang="zh-CN" sz="2400" dirty="0">
                <a:solidFill>
                  <a:srgbClr val="C00000"/>
                </a:solidFill>
              </a:rPr>
              <a:t>6</a:t>
            </a:r>
            <a:r>
              <a:rPr lang="zh-CN" altLang="en-US" sz="2400" dirty="0">
                <a:solidFill>
                  <a:srgbClr val="C00000"/>
                </a:solidFill>
              </a:rPr>
              <a:t>位</a:t>
            </a:r>
            <a:r>
              <a:rPr lang="zh-CN" altLang="en-US" sz="2400" dirty="0"/>
              <a:t>是基本操作码。可以使机器更容易进行流水线操作和译码。</a:t>
            </a:r>
            <a:endParaRPr lang="en-US" altLang="zh-CN" sz="2400" dirty="0"/>
          </a:p>
          <a:p>
            <a:pPr>
              <a:buNone/>
            </a:pPr>
            <a:r>
              <a:rPr lang="zh-CN" altLang="en-US" sz="2400" dirty="0"/>
              <a:t>    * </a:t>
            </a:r>
            <a:r>
              <a:rPr lang="zh-CN" altLang="en-US" sz="2400" dirty="0">
                <a:solidFill>
                  <a:srgbClr val="C00000"/>
                </a:solidFill>
              </a:rPr>
              <a:t>两种存储器寻址方式：编码到操作码中</a:t>
            </a:r>
            <a:r>
              <a:rPr lang="zh-CN" altLang="en-US" sz="2400" dirty="0"/>
              <a:t>。</a:t>
            </a:r>
            <a:endParaRPr lang="en-US" altLang="zh-CN" sz="2400" dirty="0"/>
          </a:p>
          <a:p>
            <a:pPr>
              <a:buNone/>
            </a:pPr>
            <a:endParaRPr lang="en-US" altLang="zh-CN" sz="2400" dirty="0"/>
          </a:p>
          <a:p>
            <a:pPr>
              <a:buNone/>
            </a:pPr>
            <a:r>
              <a:rPr lang="en-US" altLang="zh-CN" sz="2400" dirty="0"/>
              <a:t>           </a:t>
            </a:r>
            <a:r>
              <a:rPr lang="zh-CN" altLang="en-US" sz="2400" dirty="0"/>
              <a:t>指令的格式如下图。这些指令格式很简单，同时还为位移量寻址、立即数或</a:t>
            </a:r>
            <a:r>
              <a:rPr lang="en-US" altLang="zh-CN" sz="2400" dirty="0"/>
              <a:t>PC</a:t>
            </a:r>
            <a:r>
              <a:rPr lang="zh-CN" altLang="en-US" sz="2400" dirty="0"/>
              <a:t>相对分支地址提供了</a:t>
            </a:r>
            <a:r>
              <a:rPr lang="en-US" altLang="zh-CN" sz="2400" dirty="0"/>
              <a:t>16</a:t>
            </a:r>
            <a:r>
              <a:rPr lang="zh-CN" altLang="en-US" sz="2400" dirty="0"/>
              <a:t>位字段。</a:t>
            </a:r>
            <a:br>
              <a:rPr lang="en-US" altLang="zh-CN" dirty="0"/>
            </a:br>
            <a:endParaRPr lang="en-US" altLang="zh-CN" sz="24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71</a:t>
            </a:fld>
            <a:endParaRPr lang="zh-CN" altLang="en-US" dirty="0"/>
          </a:p>
        </p:txBody>
      </p:sp>
    </p:spTree>
    <p:extLst>
      <p:ext uri="{BB962C8B-B14F-4D97-AF65-F5344CB8AC3E}">
        <p14:creationId xmlns:p14="http://schemas.microsoft.com/office/powerpoint/2010/main" val="23619368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2.9 MIPS</a:t>
            </a:r>
            <a:r>
              <a:rPr lang="zh-CN" altLang="en-US" dirty="0"/>
              <a:t>系统结构</a:t>
            </a:r>
          </a:p>
        </p:txBody>
      </p:sp>
      <p:sp>
        <p:nvSpPr>
          <p:cNvPr id="3" name="内容占位符 2"/>
          <p:cNvSpPr>
            <a:spLocks noGrp="1"/>
          </p:cNvSpPr>
          <p:nvPr>
            <p:ph idx="1"/>
          </p:nvPr>
        </p:nvSpPr>
        <p:spPr>
          <a:xfrm>
            <a:off x="428596" y="785794"/>
            <a:ext cx="4318876" cy="466860"/>
          </a:xfrm>
        </p:spPr>
        <p:txBody>
          <a:bodyPr/>
          <a:lstStyle/>
          <a:p>
            <a:r>
              <a:rPr lang="en-US" altLang="zh-CN" sz="2400" dirty="0">
                <a:solidFill>
                  <a:schemeClr val="tx1"/>
                </a:solidFill>
              </a:rPr>
              <a:t>MIPS</a:t>
            </a:r>
            <a:r>
              <a:rPr lang="zh-CN" altLang="en-US" sz="2400" dirty="0">
                <a:solidFill>
                  <a:schemeClr val="tx1"/>
                </a:solidFill>
              </a:rPr>
              <a:t>的指令格式</a:t>
            </a:r>
            <a:br>
              <a:rPr lang="en-US" altLang="zh-CN" dirty="0"/>
            </a:br>
            <a:br>
              <a:rPr lang="en-US" altLang="zh-CN" dirty="0"/>
            </a:br>
            <a:endParaRPr lang="en-US" altLang="zh-CN" sz="2400" dirty="0"/>
          </a:p>
        </p:txBody>
      </p:sp>
      <p:sp>
        <p:nvSpPr>
          <p:cNvPr id="6" name="灯片编号占位符 5"/>
          <p:cNvSpPr>
            <a:spLocks noGrp="1"/>
          </p:cNvSpPr>
          <p:nvPr>
            <p:ph type="sldNum" sz="quarter" idx="10"/>
          </p:nvPr>
        </p:nvSpPr>
        <p:spPr/>
        <p:txBody>
          <a:bodyPr/>
          <a:lstStyle/>
          <a:p>
            <a:pPr>
              <a:defRPr/>
            </a:pPr>
            <a:fld id="{16FB8BBF-24BB-42C6-9019-0A2DE3877C3C}" type="slidenum">
              <a:rPr lang="zh-CN" altLang="en-US" smtClean="0"/>
              <a:pPr>
                <a:defRPr/>
              </a:pPr>
              <a:t>72</a:t>
            </a:fld>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156999610"/>
              </p:ext>
            </p:extLst>
          </p:nvPr>
        </p:nvGraphicFramePr>
        <p:xfrm>
          <a:off x="1071538" y="1214422"/>
          <a:ext cx="7572432" cy="5461002"/>
        </p:xfrm>
        <a:graphic>
          <a:graphicData uri="http://schemas.openxmlformats.org/drawingml/2006/table">
            <a:tbl>
              <a:tblPr firstRow="1" bandRow="1">
                <a:tableStyleId>{5C22544A-7EE6-4342-B048-85BDC9FD1C3A}</a:tableStyleId>
              </a:tblPr>
              <a:tblGrid>
                <a:gridCol w="1262072">
                  <a:extLst>
                    <a:ext uri="{9D8B030D-6E8A-4147-A177-3AD203B41FA5}">
                      <a16:colId xmlns:a16="http://schemas.microsoft.com/office/drawing/2014/main" val="20000"/>
                    </a:ext>
                  </a:extLst>
                </a:gridCol>
                <a:gridCol w="1262072">
                  <a:extLst>
                    <a:ext uri="{9D8B030D-6E8A-4147-A177-3AD203B41FA5}">
                      <a16:colId xmlns:a16="http://schemas.microsoft.com/office/drawing/2014/main" val="20001"/>
                    </a:ext>
                  </a:extLst>
                </a:gridCol>
                <a:gridCol w="1262072">
                  <a:extLst>
                    <a:ext uri="{9D8B030D-6E8A-4147-A177-3AD203B41FA5}">
                      <a16:colId xmlns:a16="http://schemas.microsoft.com/office/drawing/2014/main" val="20002"/>
                    </a:ext>
                  </a:extLst>
                </a:gridCol>
                <a:gridCol w="1262072">
                  <a:extLst>
                    <a:ext uri="{9D8B030D-6E8A-4147-A177-3AD203B41FA5}">
                      <a16:colId xmlns:a16="http://schemas.microsoft.com/office/drawing/2014/main" val="20003"/>
                    </a:ext>
                  </a:extLst>
                </a:gridCol>
                <a:gridCol w="1262072">
                  <a:extLst>
                    <a:ext uri="{9D8B030D-6E8A-4147-A177-3AD203B41FA5}">
                      <a16:colId xmlns:a16="http://schemas.microsoft.com/office/drawing/2014/main" val="20004"/>
                    </a:ext>
                  </a:extLst>
                </a:gridCol>
                <a:gridCol w="1262072">
                  <a:extLst>
                    <a:ext uri="{9D8B030D-6E8A-4147-A177-3AD203B41FA5}">
                      <a16:colId xmlns:a16="http://schemas.microsoft.com/office/drawing/2014/main" val="20005"/>
                    </a:ext>
                  </a:extLst>
                </a:gridCol>
              </a:tblGrid>
              <a:tr h="317326">
                <a:tc gridSpan="6">
                  <a:txBody>
                    <a:bodyPr/>
                    <a:lstStyle/>
                    <a:p>
                      <a:r>
                        <a:rPr lang="en-US" altLang="zh-CN" sz="1200" dirty="0">
                          <a:solidFill>
                            <a:schemeClr val="tx1"/>
                          </a:solidFill>
                        </a:rPr>
                        <a:t>I</a:t>
                      </a:r>
                      <a:r>
                        <a:rPr lang="zh-CN" altLang="en-US" sz="1200" dirty="0">
                          <a:solidFill>
                            <a:schemeClr val="tx1"/>
                          </a:solidFill>
                        </a:rPr>
                        <a:t>型指令</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9697">
                <a:tc>
                  <a:txBody>
                    <a:bodyPr/>
                    <a:lstStyle/>
                    <a:p>
                      <a:pPr algn="ctr"/>
                      <a:r>
                        <a:rPr lang="en-US" altLang="zh-CN" sz="1100" dirty="0">
                          <a:solidFill>
                            <a:schemeClr val="tx1"/>
                          </a:solidFill>
                        </a:rPr>
                        <a:t>6</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100" dirty="0">
                          <a:solidFill>
                            <a:schemeClr val="tx1"/>
                          </a:solidFill>
                        </a:rPr>
                        <a:t>5</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100" dirty="0">
                          <a:solidFill>
                            <a:schemeClr val="tx1"/>
                          </a:solidFill>
                        </a:rPr>
                        <a:t>5</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100" dirty="0">
                          <a:solidFill>
                            <a:schemeClr val="tx1"/>
                          </a:solidFill>
                        </a:rPr>
                        <a:t>16</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99697">
                <a:tc>
                  <a:txBody>
                    <a:bodyPr/>
                    <a:lstStyle/>
                    <a:p>
                      <a:pPr algn="ctr"/>
                      <a:r>
                        <a:rPr lang="zh-CN" altLang="en-US" sz="1100" dirty="0">
                          <a:solidFill>
                            <a:schemeClr val="tx1"/>
                          </a:solidFill>
                        </a:rPr>
                        <a:t>操作码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100" dirty="0" err="1">
                          <a:solidFill>
                            <a:schemeClr val="tx1"/>
                          </a:solidFill>
                        </a:rPr>
                        <a:t>rs</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100" dirty="0" err="1">
                          <a:solidFill>
                            <a:schemeClr val="tx1"/>
                          </a:solidFill>
                        </a:rPr>
                        <a:t>rt</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1100" dirty="0">
                          <a:solidFill>
                            <a:srgbClr val="FF0000"/>
                          </a:solidFill>
                        </a:rPr>
                        <a:t>立即数</a:t>
                      </a:r>
                      <a:r>
                        <a:rPr lang="en-US" altLang="zh-CN" sz="1100" dirty="0">
                          <a:solidFill>
                            <a:srgbClr val="FF0000"/>
                          </a:solidFill>
                        </a:rPr>
                        <a:t>/</a:t>
                      </a:r>
                      <a:r>
                        <a:rPr lang="zh-CN" altLang="en-US" sz="1100" dirty="0">
                          <a:solidFill>
                            <a:srgbClr val="FF0000"/>
                          </a:solidFill>
                        </a:rPr>
                        <a:t>位移量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99697">
                <a:tc gridSpan="6">
                  <a:txBody>
                    <a:bodyPr/>
                    <a:lstStyle/>
                    <a:p>
                      <a:r>
                        <a:rPr lang="zh-CN" altLang="en-US" sz="1100" baseline="0" dirty="0">
                          <a:solidFill>
                            <a:schemeClr val="tx1"/>
                          </a:solidFill>
                        </a:rPr>
                        <a:t>      </a:t>
                      </a:r>
                      <a:r>
                        <a:rPr lang="zh-CN" altLang="en-US" sz="1100" dirty="0">
                          <a:solidFill>
                            <a:schemeClr val="tx1"/>
                          </a:solidFill>
                        </a:rPr>
                        <a:t>加载</a:t>
                      </a:r>
                      <a:r>
                        <a:rPr lang="en-US" altLang="zh-CN" sz="1100" dirty="0">
                          <a:solidFill>
                            <a:schemeClr val="tx1"/>
                          </a:solidFill>
                        </a:rPr>
                        <a:t>/</a:t>
                      </a:r>
                      <a:r>
                        <a:rPr lang="zh-CN" altLang="en-US" sz="1100" dirty="0">
                          <a:solidFill>
                            <a:schemeClr val="tx1"/>
                          </a:solidFill>
                        </a:rPr>
                        <a:t>存储字节、半字、字、双字。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99697">
                <a:tc gridSpan="6">
                  <a:txBody>
                    <a:bodyPr/>
                    <a:lstStyle/>
                    <a:p>
                      <a:r>
                        <a:rPr lang="zh-CN" altLang="en-US" sz="1100" dirty="0">
                          <a:solidFill>
                            <a:schemeClr val="tx1"/>
                          </a:solidFill>
                        </a:rPr>
                        <a:t>      立即数</a:t>
                      </a:r>
                      <a:r>
                        <a:rPr lang="en-US" altLang="zh-CN" sz="1100" dirty="0">
                          <a:solidFill>
                            <a:schemeClr val="tx1"/>
                          </a:solidFill>
                        </a:rPr>
                        <a:t>-</a:t>
                      </a:r>
                      <a:r>
                        <a:rPr lang="zh-CN" altLang="en-US" sz="1100" dirty="0">
                          <a:solidFill>
                            <a:schemeClr val="tx1"/>
                          </a:solidFill>
                        </a:rPr>
                        <a:t>寄存器运算（</a:t>
                      </a:r>
                      <a:r>
                        <a:rPr lang="en-US" altLang="zh-CN" sz="1100" dirty="0" err="1">
                          <a:solidFill>
                            <a:schemeClr val="tx1"/>
                          </a:solidFill>
                        </a:rPr>
                        <a:t>rt←rs</a:t>
                      </a:r>
                      <a:r>
                        <a:rPr lang="en-US" altLang="zh-CN" sz="1100" dirty="0">
                          <a:solidFill>
                            <a:schemeClr val="tx1"/>
                          </a:solidFill>
                        </a:rPr>
                        <a:t> OP </a:t>
                      </a:r>
                      <a:r>
                        <a:rPr lang="zh-CN" altLang="en-US" sz="1100" dirty="0">
                          <a:solidFill>
                            <a:schemeClr val="tx1"/>
                          </a:solidFill>
                        </a:rPr>
                        <a:t>立即数）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99697">
                <a:tc gridSpan="6">
                  <a:txBody>
                    <a:bodyPr/>
                    <a:lstStyle/>
                    <a:p>
                      <a:r>
                        <a:rPr lang="zh-CN" altLang="en-US" sz="1100" dirty="0">
                          <a:solidFill>
                            <a:schemeClr val="tx1"/>
                          </a:solidFill>
                        </a:rPr>
                        <a:t>      条件分支指令（</a:t>
                      </a:r>
                      <a:r>
                        <a:rPr lang="en-US" altLang="zh-CN" sz="1100" dirty="0" err="1">
                          <a:solidFill>
                            <a:schemeClr val="tx1"/>
                          </a:solidFill>
                        </a:rPr>
                        <a:t>rs</a:t>
                      </a:r>
                      <a:r>
                        <a:rPr lang="zh-CN" altLang="en-US" sz="1100" dirty="0">
                          <a:solidFill>
                            <a:schemeClr val="tx1"/>
                          </a:solidFill>
                        </a:rPr>
                        <a:t>表示寄存器，</a:t>
                      </a:r>
                      <a:r>
                        <a:rPr lang="en-US" altLang="zh-CN" sz="1100" dirty="0" err="1">
                          <a:solidFill>
                            <a:schemeClr val="tx1"/>
                          </a:solidFill>
                        </a:rPr>
                        <a:t>rt</a:t>
                      </a:r>
                      <a:r>
                        <a:rPr lang="zh-CN" altLang="en-US" sz="1100" dirty="0">
                          <a:solidFill>
                            <a:schemeClr val="tx1"/>
                          </a:solidFill>
                        </a:rPr>
                        <a:t>表示未使用）</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99697">
                <a:tc gridSpan="6">
                  <a:txBody>
                    <a:bodyPr/>
                    <a:lstStyle/>
                    <a:p>
                      <a:r>
                        <a:rPr lang="zh-CN" altLang="en-US" sz="1100" dirty="0">
                          <a:solidFill>
                            <a:schemeClr val="tx1"/>
                          </a:solidFill>
                        </a:rPr>
                        <a:t>      跳转寄存器、跳转并链接寄存器（</a:t>
                      </a:r>
                      <a:r>
                        <a:rPr lang="en-US" altLang="zh-CN" sz="1100" dirty="0" err="1">
                          <a:solidFill>
                            <a:schemeClr val="tx1"/>
                          </a:solidFill>
                        </a:rPr>
                        <a:t>rt</a:t>
                      </a:r>
                      <a:r>
                        <a:rPr lang="en-US" altLang="zh-CN" sz="1100" dirty="0">
                          <a:solidFill>
                            <a:schemeClr val="tx1"/>
                          </a:solidFill>
                        </a:rPr>
                        <a:t>=0,rs</a:t>
                      </a:r>
                      <a:r>
                        <a:rPr lang="zh-CN" altLang="en-US" sz="1100" dirty="0">
                          <a:solidFill>
                            <a:schemeClr val="tx1"/>
                          </a:solidFill>
                        </a:rPr>
                        <a:t>表示目标，立即数为</a:t>
                      </a:r>
                      <a:r>
                        <a:rPr lang="en-US" altLang="zh-CN" sz="1100" dirty="0">
                          <a:solidFill>
                            <a:schemeClr val="tx1"/>
                          </a:solidFill>
                        </a:rPr>
                        <a:t>0</a:t>
                      </a:r>
                      <a:r>
                        <a:rPr lang="zh-CN" altLang="en-US" sz="110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17326">
                <a:tc>
                  <a:txBody>
                    <a:bodyPr/>
                    <a:lstStyle/>
                    <a:p>
                      <a:r>
                        <a:rPr lang="en-US" altLang="zh-CN" sz="1200" b="1" dirty="0">
                          <a:solidFill>
                            <a:schemeClr val="tx1"/>
                          </a:solidFill>
                        </a:rPr>
                        <a:t>R</a:t>
                      </a:r>
                      <a:r>
                        <a:rPr lang="zh-CN" altLang="en-US" sz="1200" b="1" dirty="0">
                          <a:solidFill>
                            <a:schemeClr val="tx1"/>
                          </a:solidFill>
                        </a:rPr>
                        <a:t>型指令</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299697">
                <a:tc>
                  <a:txBody>
                    <a:bodyPr/>
                    <a:lstStyle/>
                    <a:p>
                      <a:pPr algn="ctr"/>
                      <a:r>
                        <a:rPr lang="en-US" altLang="zh-CN" sz="1100" dirty="0">
                          <a:solidFill>
                            <a:schemeClr val="tx1"/>
                          </a:solidFill>
                        </a:rPr>
                        <a:t>6</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100" dirty="0">
                          <a:solidFill>
                            <a:schemeClr val="tx1"/>
                          </a:solidFill>
                        </a:rPr>
                        <a:t>5</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100" dirty="0">
                          <a:solidFill>
                            <a:schemeClr val="tx1"/>
                          </a:solidFill>
                        </a:rPr>
                        <a:t>5</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100" dirty="0">
                          <a:solidFill>
                            <a:schemeClr val="tx1"/>
                          </a:solidFill>
                        </a:rPr>
                        <a:t>5</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100" dirty="0">
                          <a:solidFill>
                            <a:schemeClr val="tx1"/>
                          </a:solidFill>
                        </a:rPr>
                        <a:t>5</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100" dirty="0">
                          <a:solidFill>
                            <a:schemeClr val="tx1"/>
                          </a:solidFill>
                        </a:rPr>
                        <a:t>6</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299697">
                <a:tc>
                  <a:txBody>
                    <a:bodyPr/>
                    <a:lstStyle/>
                    <a:p>
                      <a:pPr algn="ctr"/>
                      <a:r>
                        <a:rPr lang="zh-CN" altLang="en-US" sz="1100" dirty="0">
                          <a:solidFill>
                            <a:schemeClr val="tx1"/>
                          </a:solidFill>
                        </a:rPr>
                        <a:t>操作码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100" dirty="0" err="1">
                          <a:solidFill>
                            <a:schemeClr val="tx1"/>
                          </a:solidFill>
                        </a:rPr>
                        <a:t>rs</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100" dirty="0" err="1">
                          <a:solidFill>
                            <a:schemeClr val="tx1"/>
                          </a:solidFill>
                        </a:rPr>
                        <a:t>rt</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100" dirty="0" err="1">
                          <a:solidFill>
                            <a:schemeClr val="tx1"/>
                          </a:solidFill>
                        </a:rPr>
                        <a:t>rd</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100">
                          <a:solidFill>
                            <a:schemeClr val="tx1"/>
                          </a:solidFill>
                        </a:rPr>
                        <a:t>shift</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100" dirty="0" err="1">
                          <a:solidFill>
                            <a:schemeClr val="tx1"/>
                          </a:solidFill>
                        </a:rPr>
                        <a:t>funct</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r h="299697">
                <a:tc gridSpan="6">
                  <a:txBody>
                    <a:bodyPr/>
                    <a:lstStyle/>
                    <a:p>
                      <a:r>
                        <a:rPr lang="zh-CN" altLang="en-US" sz="1100" dirty="0">
                          <a:solidFill>
                            <a:schemeClr val="tx1"/>
                          </a:solidFill>
                        </a:rPr>
                        <a:t>      寄存器</a:t>
                      </a:r>
                      <a:r>
                        <a:rPr lang="en-US" altLang="zh-CN" sz="1100" dirty="0">
                          <a:solidFill>
                            <a:schemeClr val="tx1"/>
                          </a:solidFill>
                        </a:rPr>
                        <a:t>-</a:t>
                      </a:r>
                      <a:r>
                        <a:rPr lang="zh-CN" altLang="en-US" sz="1100" dirty="0">
                          <a:solidFill>
                            <a:schemeClr val="tx1"/>
                          </a:solidFill>
                        </a:rPr>
                        <a:t>寄存器</a:t>
                      </a:r>
                      <a:r>
                        <a:rPr lang="en-US" altLang="zh-CN" sz="1100" dirty="0">
                          <a:solidFill>
                            <a:schemeClr val="tx1"/>
                          </a:solidFill>
                        </a:rPr>
                        <a:t>ALU</a:t>
                      </a:r>
                      <a:r>
                        <a:rPr lang="zh-CN" altLang="en-US" sz="1100" dirty="0">
                          <a:solidFill>
                            <a:schemeClr val="tx1"/>
                          </a:solidFill>
                        </a:rPr>
                        <a:t>操作：</a:t>
                      </a:r>
                      <a:r>
                        <a:rPr lang="en-US" altLang="zh-CN" sz="1100" dirty="0" err="1">
                          <a:solidFill>
                            <a:schemeClr val="tx1"/>
                          </a:solidFill>
                        </a:rPr>
                        <a:t>rd←rs</a:t>
                      </a:r>
                      <a:r>
                        <a:rPr lang="en-US" altLang="zh-CN" sz="1100" dirty="0">
                          <a:solidFill>
                            <a:schemeClr val="tx1"/>
                          </a:solidFill>
                        </a:rPr>
                        <a:t> </a:t>
                      </a:r>
                      <a:r>
                        <a:rPr lang="en-US" altLang="zh-CN" sz="1100" dirty="0" err="1">
                          <a:solidFill>
                            <a:schemeClr val="tx1"/>
                          </a:solidFill>
                        </a:rPr>
                        <a:t>funct</a:t>
                      </a:r>
                      <a:r>
                        <a:rPr lang="en-US" altLang="zh-CN" sz="1100" baseline="0" dirty="0">
                          <a:solidFill>
                            <a:schemeClr val="tx1"/>
                          </a:solidFill>
                        </a:rPr>
                        <a:t> </a:t>
                      </a:r>
                      <a:r>
                        <a:rPr lang="en-US" altLang="zh-CN" sz="1100" baseline="0" dirty="0" err="1">
                          <a:solidFill>
                            <a:schemeClr val="tx1"/>
                          </a:solidFill>
                        </a:rPr>
                        <a:t>rt</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99697">
                <a:tc gridSpan="6">
                  <a:txBody>
                    <a:bodyPr/>
                    <a:lstStyle/>
                    <a:p>
                      <a:r>
                        <a:rPr lang="zh-CN" altLang="en-US" sz="1100" dirty="0">
                          <a:solidFill>
                            <a:schemeClr val="tx1"/>
                          </a:solidFill>
                        </a:rPr>
                        <a:t>      </a:t>
                      </a:r>
                      <a:r>
                        <a:rPr lang="en-US" altLang="zh-CN" sz="1100" dirty="0" err="1">
                          <a:solidFill>
                            <a:schemeClr val="tx1"/>
                          </a:solidFill>
                        </a:rPr>
                        <a:t>funct</a:t>
                      </a:r>
                      <a:r>
                        <a:rPr lang="zh-CN" altLang="en-US" sz="1100" dirty="0">
                          <a:solidFill>
                            <a:schemeClr val="tx1"/>
                          </a:solidFill>
                        </a:rPr>
                        <a:t>编码数据通路操作：</a:t>
                      </a:r>
                      <a:r>
                        <a:rPr lang="en-US" altLang="zh-CN" sz="1100" dirty="0">
                          <a:solidFill>
                            <a:schemeClr val="tx1"/>
                          </a:solidFill>
                        </a:rPr>
                        <a:t>Add</a:t>
                      </a:r>
                      <a:r>
                        <a:rPr lang="zh-CN" altLang="en-US" sz="1100" dirty="0">
                          <a:solidFill>
                            <a:schemeClr val="tx1"/>
                          </a:solidFill>
                        </a:rPr>
                        <a:t>，</a:t>
                      </a:r>
                      <a:r>
                        <a:rPr lang="en-US" altLang="zh-CN" sz="1100" dirty="0">
                          <a:solidFill>
                            <a:schemeClr val="tx1"/>
                          </a:solidFill>
                        </a:rPr>
                        <a:t>Sub</a:t>
                      </a:r>
                      <a:r>
                        <a:rPr lang="zh-CN" altLang="en-US" sz="1100" dirty="0">
                          <a:solidFill>
                            <a:schemeClr val="tx1"/>
                          </a:solidFill>
                        </a:rPr>
                        <a:t>，</a:t>
                      </a:r>
                      <a:r>
                        <a:rPr lang="en-US" altLang="zh-CN" sz="1100" dirty="0">
                          <a:solidFill>
                            <a:schemeClr val="tx1"/>
                          </a:solidFill>
                        </a:rPr>
                        <a:t>…</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299697">
                <a:tc gridSpan="6">
                  <a:txBody>
                    <a:bodyPr/>
                    <a:lstStyle/>
                    <a:p>
                      <a:r>
                        <a:rPr lang="zh-CN" altLang="en-US" sz="1100" dirty="0">
                          <a:solidFill>
                            <a:schemeClr val="tx1"/>
                          </a:solidFill>
                        </a:rPr>
                        <a:t>      移位，读</a:t>
                      </a:r>
                      <a:r>
                        <a:rPr lang="en-US" altLang="zh-CN" sz="1100" dirty="0">
                          <a:solidFill>
                            <a:schemeClr val="tx1"/>
                          </a:solidFill>
                        </a:rPr>
                        <a:t>/</a:t>
                      </a:r>
                      <a:r>
                        <a:rPr lang="zh-CN" altLang="en-US" sz="1100" dirty="0">
                          <a:solidFill>
                            <a:schemeClr val="tx1"/>
                          </a:solidFill>
                        </a:rPr>
                        <a:t>写专用寄存器和数据移动</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317326">
                <a:tc>
                  <a:txBody>
                    <a:bodyPr/>
                    <a:lstStyle/>
                    <a:p>
                      <a:r>
                        <a:rPr lang="en-US" altLang="zh-CN" sz="1200" b="1" dirty="0">
                          <a:solidFill>
                            <a:schemeClr val="tx1"/>
                          </a:solidFill>
                        </a:rPr>
                        <a:t>J</a:t>
                      </a:r>
                      <a:r>
                        <a:rPr lang="zh-CN" altLang="en-US" sz="1200" b="1" dirty="0">
                          <a:solidFill>
                            <a:schemeClr val="tx1"/>
                          </a:solidFill>
                        </a:rPr>
                        <a:t>型指令</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3"/>
                  </a:ext>
                </a:extLst>
              </a:tr>
              <a:tr h="299697">
                <a:tc>
                  <a:txBody>
                    <a:bodyPr/>
                    <a:lstStyle/>
                    <a:p>
                      <a:pPr algn="ctr"/>
                      <a:r>
                        <a:rPr lang="en-US" altLang="zh-CN" sz="1100" dirty="0">
                          <a:solidFill>
                            <a:schemeClr val="tx1"/>
                          </a:solidFill>
                        </a:rPr>
                        <a:t>6</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5">
                  <a:txBody>
                    <a:bodyPr/>
                    <a:lstStyle/>
                    <a:p>
                      <a:pPr algn="ctr"/>
                      <a:r>
                        <a:rPr lang="en-US" altLang="zh-CN" sz="1100" dirty="0">
                          <a:solidFill>
                            <a:schemeClr val="tx1"/>
                          </a:solidFill>
                        </a:rPr>
                        <a:t>26</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304220">
                <a:tc>
                  <a:txBody>
                    <a:bodyPr/>
                    <a:lstStyle/>
                    <a:p>
                      <a:pPr algn="ctr"/>
                      <a:r>
                        <a:rPr lang="zh-CN" altLang="en-US" sz="1100" dirty="0">
                          <a:solidFill>
                            <a:schemeClr val="tx1"/>
                          </a:solidFill>
                        </a:rPr>
                        <a:t>操作码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5">
                  <a:txBody>
                    <a:bodyPr/>
                    <a:lstStyle/>
                    <a:p>
                      <a:pPr algn="ctr"/>
                      <a:r>
                        <a:rPr lang="zh-CN" altLang="en-US" sz="1100" dirty="0">
                          <a:solidFill>
                            <a:schemeClr val="tx1"/>
                          </a:solidFill>
                        </a:rPr>
                        <a:t>拼接到</a:t>
                      </a:r>
                      <a:r>
                        <a:rPr lang="en-US" altLang="zh-CN" sz="1100" dirty="0">
                          <a:solidFill>
                            <a:schemeClr val="tx1"/>
                          </a:solidFill>
                        </a:rPr>
                        <a:t>PC</a:t>
                      </a:r>
                      <a:r>
                        <a:rPr lang="zh-CN" altLang="en-US" sz="1100" dirty="0">
                          <a:solidFill>
                            <a:schemeClr val="tx1"/>
                          </a:solidFill>
                        </a:rPr>
                        <a:t>的偏移量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r h="304220">
                <a:tc gridSpan="6">
                  <a:txBody>
                    <a:bodyPr/>
                    <a:lstStyle/>
                    <a:p>
                      <a:r>
                        <a:rPr lang="zh-CN" altLang="en-US" sz="1100" dirty="0">
                          <a:solidFill>
                            <a:schemeClr val="tx1"/>
                          </a:solidFill>
                        </a:rPr>
                        <a:t>      跳转，跳转并链接</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6"/>
                  </a:ext>
                </a:extLst>
              </a:tr>
              <a:tr h="304220">
                <a:tc gridSpan="6">
                  <a:txBody>
                    <a:bodyPr/>
                    <a:lstStyle/>
                    <a:p>
                      <a:r>
                        <a:rPr lang="zh-CN" altLang="en-US" sz="1100" dirty="0">
                          <a:solidFill>
                            <a:schemeClr val="tx1"/>
                          </a:solidFill>
                        </a:rPr>
                        <a:t>      陷阱和从异常中返回</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5365138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2.9 MIPS</a:t>
            </a:r>
            <a:r>
              <a:rPr lang="zh-CN" altLang="en-US" dirty="0"/>
              <a:t>系统结构</a:t>
            </a:r>
          </a:p>
        </p:txBody>
      </p:sp>
      <p:sp>
        <p:nvSpPr>
          <p:cNvPr id="3" name="内容占位符 2"/>
          <p:cNvSpPr>
            <a:spLocks noGrp="1"/>
          </p:cNvSpPr>
          <p:nvPr>
            <p:ph idx="1"/>
          </p:nvPr>
        </p:nvSpPr>
        <p:spPr/>
        <p:txBody>
          <a:bodyPr/>
          <a:lstStyle/>
          <a:p>
            <a:r>
              <a:rPr lang="en-US" altLang="zh-CN" dirty="0">
                <a:solidFill>
                  <a:schemeClr val="tx1"/>
                </a:solidFill>
              </a:rPr>
              <a:t>MIPS</a:t>
            </a:r>
            <a:r>
              <a:rPr lang="zh-CN" altLang="en-US" dirty="0">
                <a:solidFill>
                  <a:schemeClr val="tx1"/>
                </a:solidFill>
              </a:rPr>
              <a:t>操作</a:t>
            </a:r>
            <a:br>
              <a:rPr lang="en-US" altLang="zh-CN" dirty="0"/>
            </a:br>
            <a:r>
              <a:rPr lang="zh-CN" altLang="en-US" sz="2400" dirty="0"/>
              <a:t>大致分为</a:t>
            </a:r>
            <a:r>
              <a:rPr lang="zh-CN" altLang="en-US" sz="2400" dirty="0">
                <a:solidFill>
                  <a:srgbClr val="C00000"/>
                </a:solidFill>
              </a:rPr>
              <a:t>四类</a:t>
            </a:r>
            <a:r>
              <a:rPr lang="zh-CN" altLang="en-US" sz="2400" dirty="0"/>
              <a:t>：载入和存储、</a:t>
            </a:r>
            <a:r>
              <a:rPr lang="en-US" altLang="zh-CN" sz="2400" dirty="0"/>
              <a:t>ALU</a:t>
            </a:r>
            <a:r>
              <a:rPr lang="zh-CN" altLang="en-US" sz="2400" dirty="0"/>
              <a:t>操作、分支与跳转、浮点操作。</a:t>
            </a:r>
            <a:br>
              <a:rPr lang="en-US" altLang="zh-CN" sz="2400" dirty="0"/>
            </a:br>
            <a:r>
              <a:rPr lang="en-US" altLang="zh-CN" sz="2400" dirty="0"/>
              <a:t>      </a:t>
            </a:r>
            <a:r>
              <a:rPr lang="zh-CN" altLang="en-US" sz="2400" dirty="0"/>
              <a:t>所有通用寄存器与浮点数寄存器都可以被载入或存储，唯一的例外是</a:t>
            </a:r>
            <a:r>
              <a:rPr lang="zh-CN" altLang="en-US" sz="2400" dirty="0">
                <a:solidFill>
                  <a:srgbClr val="C00000"/>
                </a:solidFill>
              </a:rPr>
              <a:t>载入</a:t>
            </a:r>
            <a:r>
              <a:rPr lang="en-US" altLang="zh-CN" sz="2400" dirty="0">
                <a:solidFill>
                  <a:srgbClr val="C00000"/>
                </a:solidFill>
              </a:rPr>
              <a:t>R0</a:t>
            </a:r>
            <a:r>
              <a:rPr lang="zh-CN" altLang="en-US" sz="2400" dirty="0">
                <a:solidFill>
                  <a:srgbClr val="C00000"/>
                </a:solidFill>
              </a:rPr>
              <a:t>无效</a:t>
            </a:r>
            <a:r>
              <a:rPr lang="zh-CN" altLang="en-US" sz="2400" dirty="0"/>
              <a:t>。</a:t>
            </a:r>
            <a:endParaRPr lang="en-US" altLang="zh-CN" sz="2400" dirty="0"/>
          </a:p>
          <a:p>
            <a:pPr marL="0" indent="0">
              <a:buNone/>
            </a:pPr>
            <a:endParaRPr lang="en-US" altLang="zh-CN" sz="2400" dirty="0"/>
          </a:p>
          <a:p>
            <a:r>
              <a:rPr lang="en-US" altLang="zh-CN" sz="2400" dirty="0"/>
              <a:t>       </a:t>
            </a:r>
            <a:r>
              <a:rPr lang="zh-CN" altLang="en-US" sz="2400" dirty="0"/>
              <a:t>下图给出了载入和存储指令的例子。都只使用一种寻址方式，并且要求存储器的值必须对齐。载入和存储指令对所有的数据类型都是有效的。</a:t>
            </a:r>
            <a:endParaRPr lang="en-US" altLang="zh-CN" sz="20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73</a:t>
            </a:fld>
            <a:endParaRPr lang="zh-CN" altLang="en-US" dirty="0"/>
          </a:p>
        </p:txBody>
      </p:sp>
    </p:spTree>
    <p:extLst>
      <p:ext uri="{BB962C8B-B14F-4D97-AF65-F5344CB8AC3E}">
        <p14:creationId xmlns:p14="http://schemas.microsoft.com/office/powerpoint/2010/main" val="41864065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2.9 MIPS</a:t>
            </a:r>
            <a:r>
              <a:rPr lang="zh-CN" altLang="en-US" dirty="0"/>
              <a:t>系统结构</a:t>
            </a:r>
          </a:p>
        </p:txBody>
      </p:sp>
      <p:sp>
        <p:nvSpPr>
          <p:cNvPr id="3" name="内容占位符 2"/>
          <p:cNvSpPr>
            <a:spLocks noGrp="1"/>
          </p:cNvSpPr>
          <p:nvPr>
            <p:ph idx="1"/>
          </p:nvPr>
        </p:nvSpPr>
        <p:spPr>
          <a:xfrm>
            <a:off x="357158" y="785794"/>
            <a:ext cx="8268442" cy="609736"/>
          </a:xfrm>
        </p:spPr>
        <p:txBody>
          <a:bodyPr/>
          <a:lstStyle/>
          <a:p>
            <a:r>
              <a:rPr lang="en-US" altLang="zh-CN" sz="2400" dirty="0"/>
              <a:t>MIPS</a:t>
            </a:r>
            <a:r>
              <a:rPr lang="zh-CN" altLang="en-US" sz="2400" dirty="0"/>
              <a:t>操作</a:t>
            </a:r>
            <a:br>
              <a:rPr lang="en-US" altLang="zh-CN" dirty="0"/>
            </a:br>
            <a:endParaRPr lang="en-US" altLang="zh-CN" sz="2400" dirty="0"/>
          </a:p>
        </p:txBody>
      </p:sp>
      <p:graphicFrame>
        <p:nvGraphicFramePr>
          <p:cNvPr id="5" name="表格 4"/>
          <p:cNvGraphicFramePr>
            <a:graphicFrameLocks noGrp="1"/>
          </p:cNvGraphicFramePr>
          <p:nvPr>
            <p:extLst>
              <p:ext uri="{D42A27DB-BD31-4B8C-83A1-F6EECF244321}">
                <p14:modId xmlns:p14="http://schemas.microsoft.com/office/powerpoint/2010/main" val="1674189879"/>
              </p:ext>
            </p:extLst>
          </p:nvPr>
        </p:nvGraphicFramePr>
        <p:xfrm>
          <a:off x="838800" y="1214416"/>
          <a:ext cx="7519414" cy="5643584"/>
        </p:xfrm>
        <a:graphic>
          <a:graphicData uri="http://schemas.openxmlformats.org/drawingml/2006/table">
            <a:tbl>
              <a:tblPr firstRow="1" bandRow="1">
                <a:tableStyleId>{5C22544A-7EE6-4342-B048-85BDC9FD1C3A}</a:tableStyleId>
              </a:tblPr>
              <a:tblGrid>
                <a:gridCol w="1509924">
                  <a:extLst>
                    <a:ext uri="{9D8B030D-6E8A-4147-A177-3AD203B41FA5}">
                      <a16:colId xmlns:a16="http://schemas.microsoft.com/office/drawing/2014/main" val="20000"/>
                    </a:ext>
                  </a:extLst>
                </a:gridCol>
                <a:gridCol w="1522404">
                  <a:extLst>
                    <a:ext uri="{9D8B030D-6E8A-4147-A177-3AD203B41FA5}">
                      <a16:colId xmlns:a16="http://schemas.microsoft.com/office/drawing/2014/main" val="20001"/>
                    </a:ext>
                  </a:extLst>
                </a:gridCol>
                <a:gridCol w="4487086">
                  <a:extLst>
                    <a:ext uri="{9D8B030D-6E8A-4147-A177-3AD203B41FA5}">
                      <a16:colId xmlns:a16="http://schemas.microsoft.com/office/drawing/2014/main" val="20002"/>
                    </a:ext>
                  </a:extLst>
                </a:gridCol>
              </a:tblGrid>
              <a:tr h="348927">
                <a:tc>
                  <a:txBody>
                    <a:bodyPr/>
                    <a:lstStyle/>
                    <a:p>
                      <a:pPr algn="l"/>
                      <a:r>
                        <a:rPr lang="zh-CN" altLang="en-US" sz="1200" dirty="0"/>
                        <a:t>指令举例</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200" dirty="0"/>
                        <a:t>指令名称</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200" dirty="0"/>
                        <a:t>含义</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8927">
                <a:tc>
                  <a:txBody>
                    <a:bodyPr/>
                    <a:lstStyle/>
                    <a:p>
                      <a:r>
                        <a:rPr lang="en-US" altLang="zh-CN" sz="1200" dirty="0"/>
                        <a:t>LD</a:t>
                      </a:r>
                      <a:r>
                        <a:rPr lang="en-US" altLang="zh-CN" sz="1200" baseline="0" dirty="0"/>
                        <a:t>  R1</a:t>
                      </a:r>
                      <a:r>
                        <a:rPr lang="zh-CN" altLang="en-US" sz="1200" baseline="0" dirty="0"/>
                        <a:t>，</a:t>
                      </a:r>
                      <a:r>
                        <a:rPr lang="en-US" altLang="zh-CN" sz="1200" baseline="0" dirty="0"/>
                        <a:t>30(R2)</a:t>
                      </a:r>
                      <a:endParaRPr lang="zh-CN" altLang="en-US" sz="120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a:t>载入双字</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altLang="zh-CN" sz="1200" dirty="0" err="1"/>
                        <a:t>Regs</a:t>
                      </a:r>
                      <a:r>
                        <a:rPr lang="en-US" altLang="zh-CN" sz="1200" dirty="0"/>
                        <a:t>[R1]←</a:t>
                      </a:r>
                      <a:r>
                        <a:rPr lang="en-US" altLang="zh-CN" sz="1200" kern="1200" baseline="-25000" dirty="0">
                          <a:solidFill>
                            <a:schemeClr val="dk1"/>
                          </a:solidFill>
                          <a:effectLst/>
                          <a:latin typeface="+mn-lt"/>
                          <a:ea typeface="+mn-ea"/>
                          <a:cs typeface="+mn-cs"/>
                        </a:rPr>
                        <a:t>64</a:t>
                      </a:r>
                      <a:r>
                        <a:rPr lang="en-US" altLang="zh-CN" sz="1200" kern="1200" dirty="0">
                          <a:solidFill>
                            <a:schemeClr val="dk1"/>
                          </a:solidFill>
                          <a:effectLst/>
                          <a:latin typeface="+mn-lt"/>
                          <a:ea typeface="+mn-ea"/>
                          <a:cs typeface="+mn-cs"/>
                        </a:rPr>
                        <a:t>Mem[30+Regs[R2]]</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1"/>
                  </a:ext>
                </a:extLst>
              </a:tr>
              <a:tr h="348927">
                <a:tc>
                  <a:txBody>
                    <a:bodyPr/>
                    <a:lstStyle/>
                    <a:p>
                      <a:r>
                        <a:rPr lang="en-US" altLang="zh-CN" sz="1200" dirty="0"/>
                        <a:t>LD</a:t>
                      </a:r>
                      <a:r>
                        <a:rPr lang="en-US" altLang="zh-CN" sz="1200" baseline="0" dirty="0"/>
                        <a:t>  R1</a:t>
                      </a:r>
                      <a:r>
                        <a:rPr lang="zh-CN" altLang="en-US" sz="1200" baseline="0" dirty="0"/>
                        <a:t>，</a:t>
                      </a:r>
                      <a:r>
                        <a:rPr lang="en-US" altLang="zh-CN" sz="1200" baseline="0" dirty="0"/>
                        <a:t>1000(R0)</a:t>
                      </a:r>
                      <a:endParaRPr lang="zh-CN" altLang="en-US" sz="12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载入双字</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altLang="zh-CN" sz="1200" dirty="0" err="1"/>
                        <a:t>Regs</a:t>
                      </a:r>
                      <a:r>
                        <a:rPr lang="en-US" altLang="zh-CN" sz="1200" dirty="0"/>
                        <a:t>[R1]←</a:t>
                      </a:r>
                      <a:r>
                        <a:rPr lang="en-US" altLang="zh-CN" sz="1200" kern="1200" baseline="-25000" dirty="0">
                          <a:solidFill>
                            <a:schemeClr val="dk1"/>
                          </a:solidFill>
                          <a:effectLst/>
                          <a:latin typeface="+mn-lt"/>
                          <a:ea typeface="+mn-ea"/>
                          <a:cs typeface="+mn-cs"/>
                        </a:rPr>
                        <a:t>64</a:t>
                      </a:r>
                      <a:r>
                        <a:rPr lang="en-US" altLang="zh-CN" sz="1200" kern="1200" dirty="0">
                          <a:solidFill>
                            <a:schemeClr val="dk1"/>
                          </a:solidFill>
                          <a:effectLst/>
                          <a:latin typeface="+mn-lt"/>
                          <a:ea typeface="+mn-ea"/>
                          <a:cs typeface="+mn-cs"/>
                        </a:rPr>
                        <a:t>Mem[1000+0]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2"/>
                  </a:ext>
                </a:extLst>
              </a:tr>
              <a:tr h="348927">
                <a:tc>
                  <a:txBody>
                    <a:bodyPr/>
                    <a:lstStyle/>
                    <a:p>
                      <a:r>
                        <a:rPr lang="en-US" altLang="zh-CN" sz="1200" dirty="0"/>
                        <a:t>LW</a:t>
                      </a:r>
                      <a:r>
                        <a:rPr lang="en-US" altLang="zh-CN" sz="1200" baseline="0" dirty="0"/>
                        <a:t>  R1</a:t>
                      </a:r>
                      <a:r>
                        <a:rPr lang="zh-CN" altLang="en-US" sz="1200" baseline="0" dirty="0"/>
                        <a:t>，</a:t>
                      </a:r>
                      <a:r>
                        <a:rPr lang="en-US" altLang="zh-CN" sz="1200" baseline="0" dirty="0"/>
                        <a:t>60(R2)</a:t>
                      </a:r>
                      <a:endParaRPr lang="zh-CN" altLang="en-US" sz="12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a:t>载入字</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latin typeface="+mn-lt"/>
                          <a:ea typeface="+mn-ea"/>
                        </a:rPr>
                        <a:t>Regs</a:t>
                      </a:r>
                      <a:r>
                        <a:rPr lang="en-US" altLang="zh-CN" sz="1200" dirty="0">
                          <a:latin typeface="+mn-lt"/>
                          <a:ea typeface="+mn-ea"/>
                        </a:rPr>
                        <a:t>[R1]←</a:t>
                      </a:r>
                      <a:r>
                        <a:rPr lang="en-US" altLang="zh-CN" sz="1200" kern="1200" baseline="-25000" dirty="0">
                          <a:solidFill>
                            <a:schemeClr val="dk1"/>
                          </a:solidFill>
                          <a:effectLst/>
                          <a:latin typeface="+mn-lt"/>
                          <a:ea typeface="+mn-ea"/>
                          <a:cs typeface="+mn-cs"/>
                        </a:rPr>
                        <a:t>64</a:t>
                      </a:r>
                      <a:r>
                        <a:rPr lang="en-US" altLang="zh-CN" sz="1200" kern="1200" dirty="0">
                          <a:solidFill>
                            <a:schemeClr val="dk1"/>
                          </a:solidFill>
                          <a:effectLst/>
                          <a:latin typeface="+mn-lt"/>
                          <a:ea typeface="+mn-ea"/>
                          <a:cs typeface="+mn-cs"/>
                        </a:rPr>
                        <a:t>(</a:t>
                      </a:r>
                      <a:r>
                        <a:rPr lang="en-US" altLang="zh-CN" sz="1200" kern="1200" dirty="0" err="1">
                          <a:solidFill>
                            <a:schemeClr val="dk1"/>
                          </a:solidFill>
                          <a:effectLst/>
                          <a:latin typeface="+mn-lt"/>
                          <a:ea typeface="+mn-ea"/>
                          <a:cs typeface="+mn-cs"/>
                        </a:rPr>
                        <a:t>Mem</a:t>
                      </a:r>
                      <a:r>
                        <a:rPr lang="en-US" altLang="zh-CN" sz="1200" kern="1200" dirty="0">
                          <a:solidFill>
                            <a:schemeClr val="dk1"/>
                          </a:solidFill>
                          <a:effectLst/>
                          <a:latin typeface="+mn-lt"/>
                          <a:ea typeface="+mn-ea"/>
                          <a:cs typeface="+mn-cs"/>
                        </a:rPr>
                        <a:t>[60+Regs[R2]]</a:t>
                      </a:r>
                      <a:r>
                        <a:rPr lang="en-US" altLang="zh-CN" sz="1200" kern="1200" baseline="-25000" dirty="0">
                          <a:solidFill>
                            <a:schemeClr val="dk1"/>
                          </a:solidFill>
                          <a:effectLst/>
                          <a:latin typeface="+mn-lt"/>
                          <a:ea typeface="+mn-ea"/>
                          <a:cs typeface="+mn-cs"/>
                        </a:rPr>
                        <a:t>0</a:t>
                      </a:r>
                      <a:r>
                        <a:rPr lang="en-US" altLang="zh-CN" sz="1200" kern="1200" dirty="0">
                          <a:solidFill>
                            <a:schemeClr val="dk1"/>
                          </a:solidFill>
                          <a:effectLst/>
                          <a:latin typeface="+mn-lt"/>
                          <a:ea typeface="+mn-ea"/>
                          <a:cs typeface="+mn-cs"/>
                        </a:rPr>
                        <a:t>)</a:t>
                      </a:r>
                      <a:r>
                        <a:rPr lang="en-US" altLang="zh-CN" sz="1200" kern="1200" baseline="30000" dirty="0">
                          <a:solidFill>
                            <a:schemeClr val="dk1"/>
                          </a:solidFill>
                          <a:effectLst/>
                          <a:latin typeface="+mn-lt"/>
                          <a:ea typeface="+mn-ea"/>
                          <a:cs typeface="+mn-cs"/>
                        </a:rPr>
                        <a:t>32</a:t>
                      </a:r>
                      <a:r>
                        <a:rPr lang="en-US" altLang="zh-CN" sz="1200" kern="1200" dirty="0">
                          <a:solidFill>
                            <a:schemeClr val="dk1"/>
                          </a:solidFill>
                          <a:effectLst/>
                          <a:latin typeface="+mn-lt"/>
                          <a:ea typeface="+mn-ea"/>
                          <a:cs typeface="+mn-cs"/>
                        </a:rPr>
                        <a:t>##</a:t>
                      </a:r>
                      <a:r>
                        <a:rPr lang="en-US" altLang="zh-CN" sz="1200" kern="1200" dirty="0" err="1">
                          <a:solidFill>
                            <a:schemeClr val="dk1"/>
                          </a:solidFill>
                          <a:effectLst/>
                          <a:latin typeface="+mn-lt"/>
                          <a:ea typeface="+mn-ea"/>
                          <a:cs typeface="+mn-cs"/>
                        </a:rPr>
                        <a:t>Mem</a:t>
                      </a:r>
                      <a:r>
                        <a:rPr lang="en-US" altLang="zh-CN" sz="1200" kern="1200" dirty="0">
                          <a:solidFill>
                            <a:schemeClr val="dk1"/>
                          </a:solidFill>
                          <a:effectLst/>
                          <a:latin typeface="+mn-lt"/>
                          <a:ea typeface="+mn-ea"/>
                          <a:cs typeface="+mn-cs"/>
                        </a:rPr>
                        <a:t>[60+Regs[R2]]</a:t>
                      </a:r>
                      <a:endParaRPr lang="zh-CN" altLang="en-US" sz="1200" kern="1200" dirty="0">
                        <a:solidFill>
                          <a:schemeClr val="dk1"/>
                        </a:solidFill>
                        <a:effectLst/>
                        <a:latin typeface="+mn-ea"/>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3"/>
                  </a:ext>
                </a:extLst>
              </a:tr>
              <a:tr h="3489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LB </a:t>
                      </a:r>
                      <a:r>
                        <a:rPr lang="en-US" altLang="zh-CN" sz="1200" baseline="0" dirty="0"/>
                        <a:t> R1</a:t>
                      </a:r>
                      <a:r>
                        <a:rPr lang="zh-CN" altLang="en-US" sz="1200" baseline="0" dirty="0"/>
                        <a:t>，</a:t>
                      </a:r>
                      <a:r>
                        <a:rPr lang="en-US" altLang="zh-CN" sz="1200" baseline="0" dirty="0"/>
                        <a:t>40(R3)</a:t>
                      </a:r>
                      <a:endParaRPr lang="zh-CN" altLang="en-US" sz="12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a:t>载入字节</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latin typeface="+mn-lt"/>
                          <a:ea typeface="+mn-ea"/>
                        </a:rPr>
                        <a:t>Regs</a:t>
                      </a:r>
                      <a:r>
                        <a:rPr lang="en-US" altLang="zh-CN" sz="1200" dirty="0">
                          <a:latin typeface="+mn-lt"/>
                          <a:ea typeface="+mn-ea"/>
                        </a:rPr>
                        <a:t>[R1]←</a:t>
                      </a:r>
                      <a:r>
                        <a:rPr lang="en-US" altLang="zh-CN" sz="1200" kern="1200" baseline="-25000" dirty="0">
                          <a:solidFill>
                            <a:schemeClr val="dk1"/>
                          </a:solidFill>
                          <a:effectLst/>
                          <a:latin typeface="+mn-lt"/>
                          <a:ea typeface="+mn-ea"/>
                          <a:cs typeface="+mn-cs"/>
                        </a:rPr>
                        <a:t>64</a:t>
                      </a:r>
                      <a:r>
                        <a:rPr lang="en-US" altLang="zh-CN" sz="1200" kern="1200" dirty="0">
                          <a:solidFill>
                            <a:schemeClr val="dk1"/>
                          </a:solidFill>
                          <a:effectLst/>
                          <a:latin typeface="+mn-lt"/>
                          <a:ea typeface="+mn-ea"/>
                          <a:cs typeface="+mn-cs"/>
                        </a:rPr>
                        <a:t>(</a:t>
                      </a:r>
                      <a:r>
                        <a:rPr lang="en-US" altLang="zh-CN" sz="1200" kern="1200" dirty="0" err="1">
                          <a:solidFill>
                            <a:schemeClr val="dk1"/>
                          </a:solidFill>
                          <a:effectLst/>
                          <a:latin typeface="+mn-lt"/>
                          <a:ea typeface="+mn-ea"/>
                          <a:cs typeface="+mn-cs"/>
                        </a:rPr>
                        <a:t>Mem</a:t>
                      </a:r>
                      <a:r>
                        <a:rPr lang="en-US" altLang="zh-CN" sz="1200" kern="1200" dirty="0">
                          <a:solidFill>
                            <a:schemeClr val="dk1"/>
                          </a:solidFill>
                          <a:effectLst/>
                          <a:latin typeface="+mn-lt"/>
                          <a:ea typeface="+mn-ea"/>
                          <a:cs typeface="+mn-cs"/>
                        </a:rPr>
                        <a:t>[40+Regs[R3]]</a:t>
                      </a:r>
                      <a:r>
                        <a:rPr lang="en-US" altLang="zh-CN" sz="1200" kern="1200" baseline="-25000" dirty="0">
                          <a:solidFill>
                            <a:schemeClr val="dk1"/>
                          </a:solidFill>
                          <a:effectLst/>
                          <a:latin typeface="+mn-lt"/>
                          <a:ea typeface="+mn-ea"/>
                          <a:cs typeface="+mn-cs"/>
                        </a:rPr>
                        <a:t>0</a:t>
                      </a:r>
                      <a:r>
                        <a:rPr lang="en-US" altLang="zh-CN" sz="1200" kern="1200" dirty="0">
                          <a:solidFill>
                            <a:schemeClr val="dk1"/>
                          </a:solidFill>
                          <a:effectLst/>
                          <a:latin typeface="+mn-lt"/>
                          <a:ea typeface="+mn-ea"/>
                          <a:cs typeface="+mn-cs"/>
                        </a:rPr>
                        <a:t>)</a:t>
                      </a:r>
                      <a:r>
                        <a:rPr lang="en-US" altLang="zh-CN" sz="1200" kern="1200" baseline="30000" dirty="0">
                          <a:solidFill>
                            <a:schemeClr val="dk1"/>
                          </a:solidFill>
                          <a:effectLst/>
                          <a:latin typeface="+mn-lt"/>
                          <a:ea typeface="+mn-ea"/>
                          <a:cs typeface="+mn-cs"/>
                        </a:rPr>
                        <a:t>56</a:t>
                      </a:r>
                      <a:r>
                        <a:rPr lang="en-US" altLang="zh-CN" sz="1200" kern="1200" dirty="0">
                          <a:solidFill>
                            <a:schemeClr val="dk1"/>
                          </a:solidFill>
                          <a:effectLst/>
                          <a:latin typeface="+mn-lt"/>
                          <a:ea typeface="+mn-ea"/>
                          <a:cs typeface="+mn-cs"/>
                        </a:rPr>
                        <a:t>##</a:t>
                      </a:r>
                      <a:r>
                        <a:rPr lang="en-US" altLang="zh-CN" sz="1200" kern="1200" dirty="0" err="1">
                          <a:solidFill>
                            <a:schemeClr val="dk1"/>
                          </a:solidFill>
                          <a:effectLst/>
                          <a:latin typeface="+mn-lt"/>
                          <a:ea typeface="+mn-ea"/>
                          <a:cs typeface="+mn-cs"/>
                        </a:rPr>
                        <a:t>Mem</a:t>
                      </a:r>
                      <a:r>
                        <a:rPr lang="en-US" altLang="zh-CN" sz="1200" kern="1200" dirty="0">
                          <a:solidFill>
                            <a:schemeClr val="dk1"/>
                          </a:solidFill>
                          <a:effectLst/>
                          <a:latin typeface="+mn-lt"/>
                          <a:ea typeface="+mn-ea"/>
                          <a:cs typeface="+mn-cs"/>
                        </a:rPr>
                        <a:t>[40+Regs[R3]]</a:t>
                      </a:r>
                      <a:endParaRPr lang="zh-CN" alt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4"/>
                  </a:ext>
                </a:extLst>
              </a:tr>
              <a:tr h="3489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LBU </a:t>
                      </a:r>
                      <a:r>
                        <a:rPr lang="en-US" altLang="zh-CN" sz="1200" baseline="0" dirty="0"/>
                        <a:t> R1</a:t>
                      </a:r>
                      <a:r>
                        <a:rPr lang="zh-CN" altLang="en-US" sz="1200" baseline="0" dirty="0"/>
                        <a:t>，</a:t>
                      </a:r>
                      <a:r>
                        <a:rPr lang="en-US" altLang="zh-CN" sz="1200" baseline="0" dirty="0"/>
                        <a:t>40(R3)</a:t>
                      </a:r>
                      <a:endParaRPr lang="zh-CN" altLang="en-US" sz="12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a:t>载入无符号字节</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Regs</a:t>
                      </a:r>
                      <a:r>
                        <a:rPr lang="en-US" altLang="zh-CN" sz="1200" dirty="0"/>
                        <a:t>[R1]←</a:t>
                      </a:r>
                      <a:r>
                        <a:rPr lang="en-US" altLang="zh-CN" sz="1200" kern="1200" baseline="-25000" dirty="0">
                          <a:solidFill>
                            <a:schemeClr val="dk1"/>
                          </a:solidFill>
                          <a:effectLst/>
                          <a:latin typeface="+mn-lt"/>
                          <a:ea typeface="+mn-ea"/>
                          <a:cs typeface="+mn-cs"/>
                        </a:rPr>
                        <a:t>64</a:t>
                      </a:r>
                      <a:r>
                        <a:rPr lang="en-US" altLang="zh-CN" sz="1200" kern="1200" dirty="0">
                          <a:solidFill>
                            <a:schemeClr val="dk1"/>
                          </a:solidFill>
                          <a:effectLst/>
                          <a:latin typeface="+mn-lt"/>
                          <a:ea typeface="+mn-ea"/>
                          <a:cs typeface="+mn-cs"/>
                        </a:rPr>
                        <a:t>0</a:t>
                      </a:r>
                      <a:r>
                        <a:rPr lang="en-US" altLang="zh-CN" sz="1200" kern="1200" baseline="30000" dirty="0">
                          <a:solidFill>
                            <a:schemeClr val="dk1"/>
                          </a:solidFill>
                          <a:effectLst/>
                          <a:latin typeface="+mn-lt"/>
                          <a:ea typeface="+mn-ea"/>
                          <a:cs typeface="+mn-cs"/>
                        </a:rPr>
                        <a:t>56</a:t>
                      </a:r>
                      <a:r>
                        <a:rPr lang="en-US" altLang="zh-CN" sz="1200" kern="1200" dirty="0">
                          <a:solidFill>
                            <a:schemeClr val="dk1"/>
                          </a:solidFill>
                          <a:effectLst/>
                          <a:latin typeface="+mn-lt"/>
                          <a:ea typeface="+mn-ea"/>
                          <a:cs typeface="+mn-cs"/>
                        </a:rPr>
                        <a:t>##</a:t>
                      </a:r>
                      <a:r>
                        <a:rPr lang="en-US" altLang="zh-CN" sz="1200" kern="1200" dirty="0" err="1">
                          <a:solidFill>
                            <a:schemeClr val="dk1"/>
                          </a:solidFill>
                          <a:effectLst/>
                          <a:latin typeface="+mn-lt"/>
                          <a:ea typeface="+mn-ea"/>
                          <a:cs typeface="+mn-cs"/>
                        </a:rPr>
                        <a:t>Mem</a:t>
                      </a:r>
                      <a:r>
                        <a:rPr lang="en-US" altLang="zh-CN" sz="1200" kern="1200" dirty="0">
                          <a:solidFill>
                            <a:schemeClr val="dk1"/>
                          </a:solidFill>
                          <a:effectLst/>
                          <a:latin typeface="+mn-lt"/>
                          <a:ea typeface="+mn-ea"/>
                          <a:cs typeface="+mn-cs"/>
                        </a:rPr>
                        <a:t>[40+Regs[R3]]</a:t>
                      </a:r>
                      <a:endParaRPr lang="zh-CN" alt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5"/>
                  </a:ext>
                </a:extLst>
              </a:tr>
              <a:tr h="3489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LH </a:t>
                      </a:r>
                      <a:r>
                        <a:rPr lang="en-US" altLang="zh-CN" sz="1200" baseline="0" dirty="0"/>
                        <a:t> R1</a:t>
                      </a:r>
                      <a:r>
                        <a:rPr lang="zh-CN" altLang="en-US" sz="1200" baseline="0" dirty="0"/>
                        <a:t>，</a:t>
                      </a:r>
                      <a:r>
                        <a:rPr lang="en-US" altLang="zh-CN" sz="1200" baseline="0" dirty="0"/>
                        <a:t>40(R3)</a:t>
                      </a:r>
                      <a:endParaRPr lang="zh-CN" altLang="en-US" sz="12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a:t>载入半字</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altLang="zh-CN" sz="1200" dirty="0" err="1"/>
                        <a:t>Regs</a:t>
                      </a:r>
                      <a:r>
                        <a:rPr lang="en-US" altLang="zh-CN" sz="1200" dirty="0"/>
                        <a:t>[R1]←</a:t>
                      </a:r>
                      <a:r>
                        <a:rPr lang="en-US" altLang="zh-CN" sz="1200" kern="1200" baseline="-25000" dirty="0">
                          <a:solidFill>
                            <a:schemeClr val="dk1"/>
                          </a:solidFill>
                          <a:effectLst/>
                          <a:latin typeface="+mn-lt"/>
                          <a:ea typeface="+mn-ea"/>
                          <a:cs typeface="+mn-cs"/>
                        </a:rPr>
                        <a:t>64</a:t>
                      </a:r>
                      <a:r>
                        <a:rPr lang="en-US" altLang="zh-CN" sz="1200" kern="1200" dirty="0">
                          <a:solidFill>
                            <a:schemeClr val="dk1"/>
                          </a:solidFill>
                          <a:effectLst/>
                          <a:latin typeface="+mn-lt"/>
                          <a:ea typeface="+mn-ea"/>
                          <a:cs typeface="+mn-cs"/>
                        </a:rPr>
                        <a:t>(</a:t>
                      </a:r>
                      <a:r>
                        <a:rPr lang="en-US" altLang="zh-CN" sz="1200" kern="1200" dirty="0" err="1">
                          <a:solidFill>
                            <a:schemeClr val="dk1"/>
                          </a:solidFill>
                          <a:effectLst/>
                          <a:latin typeface="+mn-lt"/>
                          <a:ea typeface="+mn-ea"/>
                          <a:cs typeface="+mn-cs"/>
                        </a:rPr>
                        <a:t>Mem</a:t>
                      </a:r>
                      <a:r>
                        <a:rPr lang="en-US" altLang="zh-CN" sz="1200" kern="1200" dirty="0">
                          <a:solidFill>
                            <a:schemeClr val="dk1"/>
                          </a:solidFill>
                          <a:effectLst/>
                          <a:latin typeface="+mn-lt"/>
                          <a:ea typeface="+mn-ea"/>
                          <a:cs typeface="+mn-cs"/>
                        </a:rPr>
                        <a:t>[40+Regs[R3]]</a:t>
                      </a:r>
                      <a:r>
                        <a:rPr lang="en-US" altLang="zh-CN" sz="1200" kern="1200" baseline="-25000" dirty="0">
                          <a:solidFill>
                            <a:schemeClr val="dk1"/>
                          </a:solidFill>
                          <a:effectLst/>
                          <a:latin typeface="+mn-lt"/>
                          <a:ea typeface="+mn-ea"/>
                          <a:cs typeface="+mn-cs"/>
                        </a:rPr>
                        <a:t>0</a:t>
                      </a:r>
                      <a:r>
                        <a:rPr lang="en-US" altLang="zh-CN" sz="1200" kern="1200" dirty="0">
                          <a:solidFill>
                            <a:schemeClr val="dk1"/>
                          </a:solidFill>
                          <a:effectLst/>
                          <a:latin typeface="+mn-lt"/>
                          <a:ea typeface="+mn-ea"/>
                          <a:cs typeface="+mn-cs"/>
                        </a:rPr>
                        <a:t>)</a:t>
                      </a:r>
                      <a:r>
                        <a:rPr lang="en-US" altLang="zh-CN" sz="1200" kern="1200" baseline="30000" dirty="0">
                          <a:solidFill>
                            <a:schemeClr val="dk1"/>
                          </a:solidFill>
                          <a:effectLst/>
                          <a:latin typeface="+mn-lt"/>
                          <a:ea typeface="+mn-ea"/>
                          <a:cs typeface="+mn-cs"/>
                        </a:rPr>
                        <a:t>48</a:t>
                      </a:r>
                      <a:r>
                        <a:rPr lang="en-US" altLang="zh-CN" sz="1200" kern="1200" dirty="0">
                          <a:solidFill>
                            <a:schemeClr val="dk1"/>
                          </a:solidFill>
                          <a:effectLst/>
                          <a:latin typeface="+mn-lt"/>
                          <a:ea typeface="+mn-ea"/>
                          <a:cs typeface="+mn-cs"/>
                        </a:rPr>
                        <a:t>##</a:t>
                      </a:r>
                      <a:endParaRPr lang="zh-CN" alt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6"/>
                  </a:ext>
                </a:extLst>
              </a:tr>
              <a:tr h="409679">
                <a:tc>
                  <a:txBody>
                    <a:bodyPr/>
                    <a:lstStyle/>
                    <a:p>
                      <a:endParaRPr lang="zh-CN" altLang="en-US" sz="120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                   </a:t>
                      </a:r>
                      <a:r>
                        <a:rPr lang="en-US" altLang="zh-CN" sz="1200" kern="1200" dirty="0" err="1">
                          <a:solidFill>
                            <a:schemeClr val="dk1"/>
                          </a:solidFill>
                          <a:effectLst/>
                          <a:latin typeface="+mn-lt"/>
                          <a:ea typeface="+mn-ea"/>
                          <a:cs typeface="+mn-cs"/>
                        </a:rPr>
                        <a:t>Mem</a:t>
                      </a:r>
                      <a:r>
                        <a:rPr lang="en-US" altLang="zh-CN" sz="1200" kern="1200" dirty="0">
                          <a:solidFill>
                            <a:schemeClr val="dk1"/>
                          </a:solidFill>
                          <a:effectLst/>
                          <a:latin typeface="+mn-lt"/>
                          <a:ea typeface="+mn-ea"/>
                          <a:cs typeface="+mn-cs"/>
                        </a:rPr>
                        <a:t>[40+Regs[R3]]##</a:t>
                      </a:r>
                      <a:r>
                        <a:rPr lang="en-US" altLang="zh-CN" sz="1200" kern="1200" dirty="0" err="1">
                          <a:solidFill>
                            <a:schemeClr val="dk1"/>
                          </a:solidFill>
                          <a:effectLst/>
                          <a:latin typeface="+mn-lt"/>
                          <a:ea typeface="+mn-ea"/>
                          <a:cs typeface="+mn-cs"/>
                        </a:rPr>
                        <a:t>Mem</a:t>
                      </a:r>
                      <a:r>
                        <a:rPr lang="en-US" altLang="zh-CN" sz="1200" kern="1200" dirty="0">
                          <a:solidFill>
                            <a:schemeClr val="dk1"/>
                          </a:solidFill>
                          <a:effectLst/>
                          <a:latin typeface="+mn-lt"/>
                          <a:ea typeface="+mn-ea"/>
                          <a:cs typeface="+mn-cs"/>
                        </a:rPr>
                        <a:t>[41+Regs[R3]]</a:t>
                      </a:r>
                      <a:endParaRPr lang="zh-CN" alt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7"/>
                  </a:ext>
                </a:extLst>
              </a:tr>
              <a:tr h="3489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L.S </a:t>
                      </a:r>
                      <a:r>
                        <a:rPr lang="en-US" altLang="zh-CN" sz="1200" baseline="0" dirty="0"/>
                        <a:t> F0</a:t>
                      </a:r>
                      <a:r>
                        <a:rPr lang="zh-CN" altLang="en-US" sz="1200" baseline="0" dirty="0"/>
                        <a:t>，</a:t>
                      </a:r>
                      <a:r>
                        <a:rPr lang="en-US" altLang="zh-CN" sz="1200" baseline="0" dirty="0"/>
                        <a:t>50(R3)</a:t>
                      </a:r>
                      <a:endParaRPr lang="zh-CN" altLang="en-US" sz="12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l"/>
                      <a:r>
                        <a:rPr lang="zh-CN" altLang="en-US" sz="1200" dirty="0"/>
                        <a:t>载入单精度浮点数</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Regs</a:t>
                      </a:r>
                      <a:r>
                        <a:rPr lang="en-US" altLang="zh-CN" sz="1200" dirty="0"/>
                        <a:t>[F0]←</a:t>
                      </a:r>
                      <a:r>
                        <a:rPr lang="en-US" altLang="zh-CN" sz="1200" kern="1200" baseline="-25000" dirty="0">
                          <a:solidFill>
                            <a:schemeClr val="dk1"/>
                          </a:solidFill>
                          <a:effectLst/>
                          <a:latin typeface="+mn-lt"/>
                          <a:ea typeface="+mn-ea"/>
                          <a:cs typeface="+mn-cs"/>
                        </a:rPr>
                        <a:t>64</a:t>
                      </a:r>
                      <a:r>
                        <a:rPr lang="en-US" altLang="zh-CN" sz="1200" kern="1200" dirty="0">
                          <a:solidFill>
                            <a:schemeClr val="dk1"/>
                          </a:solidFill>
                          <a:effectLst/>
                          <a:latin typeface="+mn-lt"/>
                          <a:ea typeface="+mn-ea"/>
                          <a:cs typeface="+mn-cs"/>
                        </a:rPr>
                        <a:t>Mem[50+Regs[R3]]##0</a:t>
                      </a:r>
                      <a:r>
                        <a:rPr lang="en-US" altLang="zh-CN" sz="1200" kern="1200" baseline="30000" dirty="0">
                          <a:solidFill>
                            <a:schemeClr val="dk1"/>
                          </a:solidFill>
                          <a:effectLst/>
                          <a:latin typeface="+mn-lt"/>
                          <a:ea typeface="+mn-ea"/>
                          <a:cs typeface="+mn-cs"/>
                        </a:rPr>
                        <a:t>32</a:t>
                      </a:r>
                      <a:endParaRPr lang="zh-CN" alt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8"/>
                  </a:ext>
                </a:extLst>
              </a:tr>
              <a:tr h="3489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L.D</a:t>
                      </a:r>
                      <a:r>
                        <a:rPr lang="en-US" altLang="zh-CN" sz="1200" baseline="0" dirty="0"/>
                        <a:t>  F0</a:t>
                      </a:r>
                      <a:r>
                        <a:rPr lang="zh-CN" altLang="en-US" sz="1200" baseline="0" dirty="0"/>
                        <a:t>，</a:t>
                      </a:r>
                      <a:r>
                        <a:rPr lang="en-US" altLang="zh-CN" sz="1200" baseline="0" dirty="0"/>
                        <a:t>50(R2)</a:t>
                      </a:r>
                      <a:endParaRPr lang="zh-CN" altLang="en-US" sz="12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a:t>载入双精度浮点数</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Regs</a:t>
                      </a:r>
                      <a:r>
                        <a:rPr lang="en-US" altLang="zh-CN" sz="1200" dirty="0"/>
                        <a:t>[F0]←</a:t>
                      </a:r>
                      <a:r>
                        <a:rPr lang="en-US" altLang="zh-CN" sz="1200" kern="1200" baseline="-25000" dirty="0">
                          <a:solidFill>
                            <a:schemeClr val="dk1"/>
                          </a:solidFill>
                          <a:effectLst/>
                          <a:latin typeface="+mn-lt"/>
                          <a:ea typeface="+mn-ea"/>
                          <a:cs typeface="+mn-cs"/>
                        </a:rPr>
                        <a:t>64</a:t>
                      </a:r>
                      <a:r>
                        <a:rPr lang="en-US" altLang="zh-CN" sz="1200" kern="1200" dirty="0">
                          <a:solidFill>
                            <a:schemeClr val="dk1"/>
                          </a:solidFill>
                          <a:effectLst/>
                          <a:latin typeface="+mn-lt"/>
                          <a:ea typeface="+mn-ea"/>
                          <a:cs typeface="+mn-cs"/>
                        </a:rPr>
                        <a:t>Mem[50+Regs[R2]]</a:t>
                      </a:r>
                      <a:endParaRPr lang="zh-CN" alt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9"/>
                  </a:ext>
                </a:extLst>
              </a:tr>
              <a:tr h="3489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SD</a:t>
                      </a:r>
                      <a:r>
                        <a:rPr lang="en-US" altLang="zh-CN" sz="1200" baseline="0" dirty="0"/>
                        <a:t>  R3</a:t>
                      </a:r>
                      <a:r>
                        <a:rPr lang="zh-CN" altLang="en-US" sz="1200" baseline="0" dirty="0"/>
                        <a:t>，</a:t>
                      </a:r>
                      <a:r>
                        <a:rPr lang="en-US" altLang="zh-CN" sz="1200" baseline="0" dirty="0"/>
                        <a:t>500(R4)</a:t>
                      </a:r>
                      <a:endParaRPr lang="zh-CN" altLang="en-US" sz="12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a:t>存储双字</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dk1"/>
                          </a:solidFill>
                          <a:effectLst/>
                          <a:latin typeface="+mn-lt"/>
                          <a:ea typeface="+mn-ea"/>
                          <a:cs typeface="+mn-cs"/>
                        </a:rPr>
                        <a:t>Mem</a:t>
                      </a:r>
                      <a:r>
                        <a:rPr lang="en-US" altLang="zh-CN" sz="1200" kern="1200" dirty="0">
                          <a:solidFill>
                            <a:schemeClr val="dk1"/>
                          </a:solidFill>
                          <a:effectLst/>
                          <a:latin typeface="+mn-lt"/>
                          <a:ea typeface="+mn-ea"/>
                          <a:cs typeface="+mn-cs"/>
                        </a:rPr>
                        <a:t>[500+Regs[R4]]</a:t>
                      </a:r>
                      <a:r>
                        <a:rPr lang="en-US" altLang="zh-CN" sz="1200" dirty="0"/>
                        <a:t>←</a:t>
                      </a:r>
                      <a:r>
                        <a:rPr lang="en-US" altLang="zh-CN" sz="1200" kern="1200" baseline="-25000" dirty="0">
                          <a:solidFill>
                            <a:schemeClr val="dk1"/>
                          </a:solidFill>
                          <a:effectLst/>
                          <a:latin typeface="+mn-lt"/>
                          <a:ea typeface="+mn-ea"/>
                          <a:cs typeface="+mn-cs"/>
                        </a:rPr>
                        <a:t>64</a:t>
                      </a:r>
                      <a:r>
                        <a:rPr lang="en-US" altLang="zh-CN" sz="1200" kern="1200" dirty="0">
                          <a:solidFill>
                            <a:schemeClr val="dk1"/>
                          </a:solidFill>
                          <a:effectLst/>
                          <a:latin typeface="+mn-lt"/>
                          <a:ea typeface="+mn-ea"/>
                          <a:cs typeface="+mn-cs"/>
                        </a:rPr>
                        <a:t>Regs[R3]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10"/>
                  </a:ext>
                </a:extLst>
              </a:tr>
              <a:tr h="348927">
                <a:tc>
                  <a:txBody>
                    <a:bodyPr/>
                    <a:lstStyle/>
                    <a:p>
                      <a:r>
                        <a:rPr lang="en-US" altLang="zh-CN" sz="1200" dirty="0"/>
                        <a:t>SW  R3</a:t>
                      </a:r>
                      <a:r>
                        <a:rPr lang="zh-CN" altLang="en-US" sz="1200" baseline="0" dirty="0"/>
                        <a:t>，</a:t>
                      </a:r>
                      <a:r>
                        <a:rPr lang="en-US" altLang="zh-CN" sz="1200" baseline="0" dirty="0"/>
                        <a:t>500(R4)</a:t>
                      </a:r>
                      <a:endParaRPr lang="zh-CN" altLang="en-US" sz="12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a:t>存储字</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dk1"/>
                          </a:solidFill>
                          <a:effectLst/>
                          <a:latin typeface="+mn-lt"/>
                          <a:ea typeface="+mn-ea"/>
                          <a:cs typeface="+mn-cs"/>
                        </a:rPr>
                        <a:t>Mem</a:t>
                      </a:r>
                      <a:r>
                        <a:rPr lang="en-US" altLang="zh-CN" sz="1200" kern="1200" dirty="0">
                          <a:solidFill>
                            <a:schemeClr val="dk1"/>
                          </a:solidFill>
                          <a:effectLst/>
                          <a:latin typeface="+mn-lt"/>
                          <a:ea typeface="+mn-ea"/>
                          <a:cs typeface="+mn-cs"/>
                        </a:rPr>
                        <a:t>[500+Regs[R3]]</a:t>
                      </a:r>
                      <a:r>
                        <a:rPr lang="en-US" altLang="zh-CN" sz="1200" dirty="0"/>
                        <a:t>←</a:t>
                      </a:r>
                      <a:r>
                        <a:rPr lang="en-US" altLang="zh-CN" sz="1200" kern="1200" baseline="-25000" dirty="0">
                          <a:solidFill>
                            <a:schemeClr val="dk1"/>
                          </a:solidFill>
                          <a:effectLst/>
                          <a:latin typeface="+mn-lt"/>
                          <a:ea typeface="+mn-ea"/>
                          <a:cs typeface="+mn-cs"/>
                        </a:rPr>
                        <a:t>32</a:t>
                      </a:r>
                      <a:r>
                        <a:rPr lang="en-US" altLang="zh-CN" sz="1200" kern="1200" dirty="0">
                          <a:solidFill>
                            <a:schemeClr val="dk1"/>
                          </a:solidFill>
                          <a:effectLst/>
                          <a:latin typeface="+mn-lt"/>
                          <a:ea typeface="+mn-ea"/>
                          <a:cs typeface="+mn-cs"/>
                        </a:rPr>
                        <a:t>Regs[R3]</a:t>
                      </a:r>
                      <a:r>
                        <a:rPr lang="en-US" altLang="zh-CN" sz="1200" kern="1200" baseline="-25000" dirty="0">
                          <a:solidFill>
                            <a:schemeClr val="dk1"/>
                          </a:solidFill>
                          <a:effectLst/>
                          <a:latin typeface="+mn-lt"/>
                          <a:ea typeface="+mn-ea"/>
                          <a:cs typeface="+mn-cs"/>
                        </a:rPr>
                        <a:t>32..63</a:t>
                      </a:r>
                      <a:endParaRPr lang="zh-CN" alt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11"/>
                  </a:ext>
                </a:extLst>
              </a:tr>
              <a:tr h="3489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S.S  </a:t>
                      </a:r>
                      <a:r>
                        <a:rPr lang="en-US" altLang="zh-CN" sz="1200" baseline="0" dirty="0"/>
                        <a:t>F0</a:t>
                      </a:r>
                      <a:r>
                        <a:rPr lang="zh-CN" altLang="en-US" sz="1200" baseline="0" dirty="0"/>
                        <a:t>，</a:t>
                      </a:r>
                      <a:r>
                        <a:rPr lang="en-US" altLang="zh-CN" sz="1200" baseline="0" dirty="0"/>
                        <a:t>40(R3)</a:t>
                      </a:r>
                      <a:endParaRPr lang="zh-CN" altLang="en-US" sz="12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a:t>存储单精度浮点数</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dk1"/>
                          </a:solidFill>
                          <a:effectLst/>
                          <a:latin typeface="+mn-lt"/>
                          <a:ea typeface="+mn-ea"/>
                          <a:cs typeface="+mn-cs"/>
                        </a:rPr>
                        <a:t>Mem</a:t>
                      </a:r>
                      <a:r>
                        <a:rPr lang="en-US" altLang="zh-CN" sz="1200" kern="1200" dirty="0">
                          <a:solidFill>
                            <a:schemeClr val="dk1"/>
                          </a:solidFill>
                          <a:effectLst/>
                          <a:latin typeface="+mn-lt"/>
                          <a:ea typeface="+mn-ea"/>
                          <a:cs typeface="+mn-cs"/>
                        </a:rPr>
                        <a:t>[40+Regs[R3]]</a:t>
                      </a:r>
                      <a:r>
                        <a:rPr lang="en-US" altLang="zh-CN" sz="1200" dirty="0"/>
                        <a:t>←</a:t>
                      </a:r>
                      <a:r>
                        <a:rPr lang="en-US" altLang="zh-CN" sz="1200" kern="1200" baseline="-25000" dirty="0">
                          <a:solidFill>
                            <a:schemeClr val="dk1"/>
                          </a:solidFill>
                          <a:effectLst/>
                          <a:latin typeface="+mn-lt"/>
                          <a:ea typeface="+mn-ea"/>
                          <a:cs typeface="+mn-cs"/>
                        </a:rPr>
                        <a:t>32</a:t>
                      </a:r>
                      <a:r>
                        <a:rPr lang="en-US" altLang="zh-CN" sz="1200" kern="1200" dirty="0">
                          <a:solidFill>
                            <a:schemeClr val="dk1"/>
                          </a:solidFill>
                          <a:effectLst/>
                          <a:latin typeface="+mn-lt"/>
                          <a:ea typeface="+mn-ea"/>
                          <a:cs typeface="+mn-cs"/>
                        </a:rPr>
                        <a:t>Regs[F0]</a:t>
                      </a:r>
                      <a:r>
                        <a:rPr lang="en-US" altLang="zh-CN" sz="1200" kern="1200" baseline="-25000" dirty="0">
                          <a:solidFill>
                            <a:schemeClr val="dk1"/>
                          </a:solidFill>
                          <a:effectLst/>
                          <a:latin typeface="+mn-lt"/>
                          <a:ea typeface="+mn-ea"/>
                          <a:cs typeface="+mn-cs"/>
                        </a:rPr>
                        <a:t>0..31</a:t>
                      </a:r>
                      <a:endParaRPr lang="zh-CN" alt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12"/>
                  </a:ext>
                </a:extLst>
              </a:tr>
              <a:tr h="3489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S.D  </a:t>
                      </a:r>
                      <a:r>
                        <a:rPr lang="en-US" altLang="zh-CN" sz="1200" baseline="0" dirty="0"/>
                        <a:t>F0</a:t>
                      </a:r>
                      <a:r>
                        <a:rPr lang="zh-CN" altLang="en-US" sz="1200" baseline="0" dirty="0"/>
                        <a:t>，</a:t>
                      </a:r>
                      <a:r>
                        <a:rPr lang="en-US" altLang="zh-CN" sz="1200" baseline="0" dirty="0"/>
                        <a:t>40(R2)</a:t>
                      </a:r>
                      <a:endParaRPr lang="zh-CN" altLang="en-US" sz="12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a:t>存储双精度浮点数</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dk1"/>
                          </a:solidFill>
                          <a:effectLst/>
                          <a:latin typeface="+mn-lt"/>
                          <a:ea typeface="+mn-ea"/>
                          <a:cs typeface="+mn-cs"/>
                        </a:rPr>
                        <a:t>Mem</a:t>
                      </a:r>
                      <a:r>
                        <a:rPr lang="en-US" altLang="zh-CN" sz="1200" kern="1200" dirty="0">
                          <a:solidFill>
                            <a:schemeClr val="dk1"/>
                          </a:solidFill>
                          <a:effectLst/>
                          <a:latin typeface="+mn-lt"/>
                          <a:ea typeface="+mn-ea"/>
                          <a:cs typeface="+mn-cs"/>
                        </a:rPr>
                        <a:t>[40+Regs[R3]]</a:t>
                      </a:r>
                      <a:r>
                        <a:rPr lang="en-US" altLang="zh-CN" sz="1200" dirty="0"/>
                        <a:t>←</a:t>
                      </a:r>
                      <a:r>
                        <a:rPr lang="en-US" altLang="zh-CN" sz="1200" kern="1200" baseline="-25000" dirty="0">
                          <a:solidFill>
                            <a:schemeClr val="dk1"/>
                          </a:solidFill>
                          <a:effectLst/>
                          <a:latin typeface="+mn-lt"/>
                          <a:ea typeface="+mn-ea"/>
                          <a:cs typeface="+mn-cs"/>
                        </a:rPr>
                        <a:t>64</a:t>
                      </a:r>
                      <a:r>
                        <a:rPr lang="en-US" altLang="zh-CN" sz="1200" kern="1200" dirty="0">
                          <a:solidFill>
                            <a:schemeClr val="dk1"/>
                          </a:solidFill>
                          <a:effectLst/>
                          <a:latin typeface="+mn-lt"/>
                          <a:ea typeface="+mn-ea"/>
                          <a:cs typeface="+mn-cs"/>
                        </a:rPr>
                        <a:t>Regs[F0]</a:t>
                      </a:r>
                      <a:endParaRPr lang="zh-CN" alt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13"/>
                  </a:ext>
                </a:extLst>
              </a:tr>
              <a:tr h="348927">
                <a:tc>
                  <a:txBody>
                    <a:bodyPr/>
                    <a:lstStyle/>
                    <a:p>
                      <a:r>
                        <a:rPr lang="en-US" altLang="zh-CN" sz="1200" dirty="0"/>
                        <a:t>SH  R3</a:t>
                      </a:r>
                      <a:r>
                        <a:rPr lang="zh-CN" altLang="en-US" sz="1200" dirty="0"/>
                        <a:t>，</a:t>
                      </a:r>
                      <a:r>
                        <a:rPr lang="en-US" altLang="zh-CN" sz="1200" dirty="0"/>
                        <a:t>502(R2)</a:t>
                      </a:r>
                      <a:endParaRPr lang="zh-CN" altLang="en-US" sz="12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a:t>存储半字</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dk1"/>
                          </a:solidFill>
                          <a:effectLst/>
                          <a:latin typeface="+mn-lt"/>
                          <a:ea typeface="+mn-ea"/>
                          <a:cs typeface="+mn-cs"/>
                        </a:rPr>
                        <a:t>Mem</a:t>
                      </a:r>
                      <a:r>
                        <a:rPr lang="en-US" altLang="zh-CN" sz="1200" kern="1200" dirty="0">
                          <a:solidFill>
                            <a:schemeClr val="dk1"/>
                          </a:solidFill>
                          <a:effectLst/>
                          <a:latin typeface="+mn-lt"/>
                          <a:ea typeface="+mn-ea"/>
                          <a:cs typeface="+mn-cs"/>
                        </a:rPr>
                        <a:t>[502+Regs[R2]]</a:t>
                      </a:r>
                      <a:r>
                        <a:rPr lang="en-US" altLang="zh-CN" sz="1200" dirty="0"/>
                        <a:t>←</a:t>
                      </a:r>
                      <a:r>
                        <a:rPr lang="en-US" altLang="zh-CN" sz="1200" kern="1200" baseline="-25000" dirty="0">
                          <a:solidFill>
                            <a:schemeClr val="dk1"/>
                          </a:solidFill>
                          <a:effectLst/>
                          <a:latin typeface="+mn-lt"/>
                          <a:ea typeface="+mn-ea"/>
                          <a:cs typeface="+mn-cs"/>
                        </a:rPr>
                        <a:t>16</a:t>
                      </a:r>
                      <a:r>
                        <a:rPr lang="en-US" altLang="zh-CN" sz="1200" kern="1200" dirty="0">
                          <a:solidFill>
                            <a:schemeClr val="dk1"/>
                          </a:solidFill>
                          <a:effectLst/>
                          <a:latin typeface="+mn-lt"/>
                          <a:ea typeface="+mn-ea"/>
                          <a:cs typeface="+mn-cs"/>
                        </a:rPr>
                        <a:t>Regs[R31]</a:t>
                      </a:r>
                      <a:r>
                        <a:rPr lang="en-US" altLang="zh-CN" sz="1200" kern="1200" baseline="-25000" dirty="0">
                          <a:solidFill>
                            <a:schemeClr val="dk1"/>
                          </a:solidFill>
                          <a:effectLst/>
                          <a:latin typeface="+mn-lt"/>
                          <a:ea typeface="+mn-ea"/>
                          <a:cs typeface="+mn-cs"/>
                        </a:rPr>
                        <a:t>48..63</a:t>
                      </a:r>
                      <a:endParaRPr lang="zh-CN" alt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14"/>
                  </a:ext>
                </a:extLst>
              </a:tr>
              <a:tr h="348927">
                <a:tc>
                  <a:txBody>
                    <a:bodyPr/>
                    <a:lstStyle/>
                    <a:p>
                      <a:r>
                        <a:rPr lang="en-US" altLang="zh-CN" sz="1200" dirty="0"/>
                        <a:t>SB</a:t>
                      </a:r>
                      <a:r>
                        <a:rPr lang="en-US" altLang="zh-CN" sz="1200" baseline="0" dirty="0"/>
                        <a:t>  R2</a:t>
                      </a:r>
                      <a:r>
                        <a:rPr lang="zh-CN" altLang="en-US" sz="1200" dirty="0"/>
                        <a:t>，</a:t>
                      </a:r>
                      <a:r>
                        <a:rPr lang="en-US" altLang="zh-CN" sz="1200" dirty="0"/>
                        <a:t>41(R3)</a:t>
                      </a:r>
                      <a:endParaRPr lang="zh-CN" altLang="en-US" sz="1200" dirty="0"/>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a:t>存储字节</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dk1"/>
                          </a:solidFill>
                          <a:effectLst/>
                          <a:latin typeface="+mn-lt"/>
                          <a:ea typeface="+mn-ea"/>
                          <a:cs typeface="+mn-cs"/>
                        </a:rPr>
                        <a:t>Mem</a:t>
                      </a:r>
                      <a:r>
                        <a:rPr lang="en-US" altLang="zh-CN" sz="1200" kern="1200" dirty="0">
                          <a:solidFill>
                            <a:schemeClr val="dk1"/>
                          </a:solidFill>
                          <a:effectLst/>
                          <a:latin typeface="+mn-lt"/>
                          <a:ea typeface="+mn-ea"/>
                          <a:cs typeface="+mn-cs"/>
                        </a:rPr>
                        <a:t>[41+Regs[R3]]</a:t>
                      </a:r>
                      <a:r>
                        <a:rPr lang="en-US" altLang="zh-CN" sz="1200" dirty="0"/>
                        <a:t>←</a:t>
                      </a:r>
                      <a:r>
                        <a:rPr lang="en-US" altLang="zh-CN" sz="1200" kern="1200" baseline="-25000" dirty="0">
                          <a:solidFill>
                            <a:schemeClr val="dk1"/>
                          </a:solidFill>
                          <a:effectLst/>
                          <a:latin typeface="+mn-lt"/>
                          <a:ea typeface="+mn-ea"/>
                          <a:cs typeface="+mn-cs"/>
                        </a:rPr>
                        <a:t>32</a:t>
                      </a:r>
                      <a:r>
                        <a:rPr lang="en-US" altLang="zh-CN" sz="1200" kern="1200" dirty="0">
                          <a:solidFill>
                            <a:schemeClr val="dk1"/>
                          </a:solidFill>
                          <a:effectLst/>
                          <a:latin typeface="+mn-lt"/>
                          <a:ea typeface="+mn-ea"/>
                          <a:cs typeface="+mn-cs"/>
                        </a:rPr>
                        <a:t>Regs[F0]</a:t>
                      </a:r>
                      <a:r>
                        <a:rPr lang="en-US" altLang="zh-CN" sz="1200" kern="1200" baseline="-25000" dirty="0">
                          <a:solidFill>
                            <a:schemeClr val="dk1"/>
                          </a:solidFill>
                          <a:effectLst/>
                          <a:latin typeface="+mn-lt"/>
                          <a:ea typeface="+mn-ea"/>
                          <a:cs typeface="+mn-cs"/>
                        </a:rPr>
                        <a:t>56..63</a:t>
                      </a:r>
                      <a:endParaRPr lang="zh-CN" alt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15"/>
                  </a:ext>
                </a:extLst>
              </a:tr>
            </a:tbl>
          </a:graphicData>
        </a:graphic>
      </p:graphicFrame>
      <p:sp>
        <p:nvSpPr>
          <p:cNvPr id="6" name="灯片编号占位符 5"/>
          <p:cNvSpPr>
            <a:spLocks noGrp="1"/>
          </p:cNvSpPr>
          <p:nvPr>
            <p:ph type="sldNum" sz="quarter" idx="10"/>
          </p:nvPr>
        </p:nvSpPr>
        <p:spPr/>
        <p:txBody>
          <a:bodyPr/>
          <a:lstStyle/>
          <a:p>
            <a:pPr>
              <a:defRPr/>
            </a:pPr>
            <a:fld id="{16FB8BBF-24BB-42C6-9019-0A2DE3877C3C}" type="slidenum">
              <a:rPr lang="zh-CN" altLang="en-US" smtClean="0"/>
              <a:pPr>
                <a:defRPr/>
              </a:pPr>
              <a:t>74</a:t>
            </a:fld>
            <a:endParaRPr lang="zh-CN" altLang="en-US" dirty="0"/>
          </a:p>
        </p:txBody>
      </p:sp>
    </p:spTree>
    <p:extLst>
      <p:ext uri="{BB962C8B-B14F-4D97-AF65-F5344CB8AC3E}">
        <p14:creationId xmlns:p14="http://schemas.microsoft.com/office/powerpoint/2010/main" val="19015633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2.9 MIPS</a:t>
            </a:r>
            <a:r>
              <a:rPr lang="zh-CN" altLang="en-US" dirty="0"/>
              <a:t>系统结构</a:t>
            </a:r>
          </a:p>
        </p:txBody>
      </p:sp>
      <p:sp>
        <p:nvSpPr>
          <p:cNvPr id="3" name="内容占位符 2"/>
          <p:cNvSpPr>
            <a:spLocks noGrp="1"/>
          </p:cNvSpPr>
          <p:nvPr>
            <p:ph idx="1"/>
          </p:nvPr>
        </p:nvSpPr>
        <p:spPr/>
        <p:txBody>
          <a:bodyPr/>
          <a:lstStyle/>
          <a:p>
            <a:r>
              <a:rPr lang="en-US" altLang="zh-CN" dirty="0">
                <a:solidFill>
                  <a:schemeClr val="tx1"/>
                </a:solidFill>
              </a:rPr>
              <a:t>MIPS</a:t>
            </a:r>
            <a:r>
              <a:rPr lang="zh-CN" altLang="en-US" dirty="0">
                <a:solidFill>
                  <a:schemeClr val="tx1"/>
                </a:solidFill>
              </a:rPr>
              <a:t>操作</a:t>
            </a:r>
            <a:br>
              <a:rPr lang="en-US" altLang="zh-CN" dirty="0"/>
            </a:br>
            <a:r>
              <a:rPr lang="zh-CN" altLang="en-US" dirty="0"/>
              <a:t>扩展：</a:t>
            </a:r>
            <a:endParaRPr lang="en-US" altLang="zh-CN" dirty="0"/>
          </a:p>
          <a:p>
            <a:r>
              <a:rPr lang="zh-CN" altLang="en-US" sz="2400" dirty="0"/>
              <a:t>当被传送的数据长度不确切时，在符号←上附加一个下标，表示传送</a:t>
            </a:r>
            <a:r>
              <a:rPr lang="en-US" altLang="zh-CN" sz="2400" dirty="0"/>
              <a:t>n</a:t>
            </a:r>
            <a:r>
              <a:rPr lang="zh-CN" altLang="en-US" sz="2400" dirty="0"/>
              <a:t>位。</a:t>
            </a:r>
            <a:endParaRPr lang="en-US" altLang="zh-CN" sz="2400" dirty="0"/>
          </a:p>
          <a:p>
            <a:r>
              <a:rPr lang="zh-CN" altLang="en-US" sz="2400" dirty="0"/>
              <a:t>下标用于标识字段中特定的位。位从以</a:t>
            </a:r>
            <a:r>
              <a:rPr lang="en-US" altLang="zh-CN" sz="2400" dirty="0"/>
              <a:t>0</a:t>
            </a:r>
            <a:r>
              <a:rPr lang="zh-CN" altLang="en-US" sz="2400" dirty="0"/>
              <a:t>开始的最高位开始标注。</a:t>
            </a:r>
            <a:endParaRPr lang="en-US" altLang="zh-CN" sz="2400" dirty="0"/>
          </a:p>
          <a:p>
            <a:r>
              <a:rPr lang="zh-CN" altLang="en-US" sz="2400" dirty="0"/>
              <a:t>变量</a:t>
            </a:r>
            <a:r>
              <a:rPr lang="en-US" altLang="zh-CN" sz="2400" dirty="0"/>
              <a:t>Mem</a:t>
            </a:r>
            <a:r>
              <a:rPr lang="zh-CN" altLang="en-US" sz="2400" dirty="0"/>
              <a:t>用来表示主存储器（内存），按字节编址，可以传输任意字节的数据。</a:t>
            </a:r>
            <a:endParaRPr lang="en-US" altLang="zh-CN" sz="2400" dirty="0"/>
          </a:p>
          <a:p>
            <a:r>
              <a:rPr lang="zh-CN" altLang="en-US" sz="2400" dirty="0"/>
              <a:t>上标用来表示对字段进行复制。</a:t>
            </a:r>
            <a:endParaRPr lang="en-US" altLang="zh-CN" sz="2400" dirty="0"/>
          </a:p>
          <a:p>
            <a:r>
              <a:rPr lang="zh-CN" altLang="en-US" sz="2400" dirty="0"/>
              <a:t>符号</a:t>
            </a:r>
            <a:r>
              <a:rPr lang="en-US" altLang="zh-CN" sz="2400" dirty="0"/>
              <a:t>##</a:t>
            </a:r>
            <a:r>
              <a:rPr lang="zh-CN" altLang="en-US" sz="2400" dirty="0"/>
              <a:t>用来链接两个字段并且可以出现在数据传送的任何一边。</a:t>
            </a:r>
            <a:endParaRPr lang="en-US" altLang="zh-CN" sz="24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75</a:t>
            </a:fld>
            <a:endParaRPr lang="zh-CN" altLang="en-US" dirty="0"/>
          </a:p>
        </p:txBody>
      </p:sp>
    </p:spTree>
    <p:extLst>
      <p:ext uri="{BB962C8B-B14F-4D97-AF65-F5344CB8AC3E}">
        <p14:creationId xmlns:p14="http://schemas.microsoft.com/office/powerpoint/2010/main" val="38888523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2.9 MIPS</a:t>
            </a:r>
            <a:r>
              <a:rPr lang="zh-CN" altLang="en-US" dirty="0"/>
              <a:t>系统结构</a:t>
            </a:r>
          </a:p>
        </p:txBody>
      </p:sp>
      <p:sp>
        <p:nvSpPr>
          <p:cNvPr id="3" name="内容占位符 2"/>
          <p:cNvSpPr>
            <a:spLocks noGrp="1"/>
          </p:cNvSpPr>
          <p:nvPr>
            <p:ph idx="1"/>
          </p:nvPr>
        </p:nvSpPr>
        <p:spPr/>
        <p:txBody>
          <a:bodyPr/>
          <a:lstStyle/>
          <a:p>
            <a:r>
              <a:rPr lang="en-US" altLang="zh-CN" dirty="0">
                <a:solidFill>
                  <a:schemeClr val="tx1"/>
                </a:solidFill>
              </a:rPr>
              <a:t>MIPS</a:t>
            </a:r>
            <a:r>
              <a:rPr lang="zh-CN" altLang="en-US" dirty="0">
                <a:solidFill>
                  <a:schemeClr val="tx1"/>
                </a:solidFill>
              </a:rPr>
              <a:t>操作</a:t>
            </a:r>
            <a:br>
              <a:rPr lang="en-US" altLang="zh-CN" dirty="0"/>
            </a:br>
            <a:r>
              <a:rPr lang="en-US" altLang="zh-CN" dirty="0"/>
              <a:t>    </a:t>
            </a:r>
            <a:r>
              <a:rPr lang="zh-CN" altLang="en-US" sz="2400" dirty="0"/>
              <a:t>所有的</a:t>
            </a:r>
            <a:r>
              <a:rPr lang="en-US" altLang="zh-CN" sz="2400" dirty="0">
                <a:solidFill>
                  <a:srgbClr val="C00000"/>
                </a:solidFill>
              </a:rPr>
              <a:t>ALU</a:t>
            </a:r>
            <a:r>
              <a:rPr lang="zh-CN" altLang="en-US" sz="2400" dirty="0">
                <a:solidFill>
                  <a:srgbClr val="C00000"/>
                </a:solidFill>
              </a:rPr>
              <a:t>指令</a:t>
            </a:r>
            <a:r>
              <a:rPr lang="zh-CN" altLang="en-US" sz="2400" dirty="0"/>
              <a:t>都是</a:t>
            </a:r>
            <a:r>
              <a:rPr lang="zh-CN" altLang="en-US" sz="2400" dirty="0">
                <a:solidFill>
                  <a:srgbClr val="C00000"/>
                </a:solidFill>
              </a:rPr>
              <a:t>寄存器</a:t>
            </a:r>
            <a:r>
              <a:rPr lang="en-US" altLang="zh-CN" sz="2400" dirty="0">
                <a:solidFill>
                  <a:srgbClr val="C00000"/>
                </a:solidFill>
              </a:rPr>
              <a:t>-</a:t>
            </a:r>
            <a:r>
              <a:rPr lang="zh-CN" altLang="en-US" sz="2400" dirty="0">
                <a:solidFill>
                  <a:srgbClr val="C00000"/>
                </a:solidFill>
              </a:rPr>
              <a:t>寄存器</a:t>
            </a:r>
            <a:r>
              <a:rPr lang="zh-CN" altLang="en-US" sz="2400" dirty="0"/>
              <a:t>指令，包括算术和逻辑操作：加、减、与、或、异或和移位。下图给出了一些算术和逻辑指令的例子。</a:t>
            </a:r>
            <a:r>
              <a:rPr lang="zh-CN" altLang="en-US" sz="2000" dirty="0"/>
              <a:t>所有</a:t>
            </a:r>
            <a:r>
              <a:rPr lang="zh-CN" altLang="en-US" sz="2000" dirty="0">
                <a:solidFill>
                  <a:srgbClr val="C00000"/>
                </a:solidFill>
              </a:rPr>
              <a:t>这些指令都支持立即寻址方式</a:t>
            </a:r>
            <a:r>
              <a:rPr lang="zh-CN" altLang="en-US" sz="2000" dirty="0"/>
              <a:t>，它带一个</a:t>
            </a:r>
            <a:r>
              <a:rPr lang="en-US" altLang="zh-CN" sz="2000" dirty="0"/>
              <a:t>16</a:t>
            </a:r>
            <a:r>
              <a:rPr lang="zh-CN" altLang="en-US" sz="2000" dirty="0"/>
              <a:t>位的符号扩展立即数。</a:t>
            </a:r>
            <a:br>
              <a:rPr lang="en-US" altLang="zh-CN" dirty="0"/>
            </a:br>
            <a:endParaRPr lang="en-US" altLang="zh-CN" sz="2400" dirty="0"/>
          </a:p>
        </p:txBody>
      </p:sp>
      <p:graphicFrame>
        <p:nvGraphicFramePr>
          <p:cNvPr id="5" name="表格 4"/>
          <p:cNvGraphicFramePr>
            <a:graphicFrameLocks noGrp="1"/>
          </p:cNvGraphicFramePr>
          <p:nvPr>
            <p:extLst>
              <p:ext uri="{D42A27DB-BD31-4B8C-83A1-F6EECF244321}">
                <p14:modId xmlns:p14="http://schemas.microsoft.com/office/powerpoint/2010/main" val="579514508"/>
              </p:ext>
            </p:extLst>
          </p:nvPr>
        </p:nvGraphicFramePr>
        <p:xfrm>
          <a:off x="806242" y="3212976"/>
          <a:ext cx="7909161" cy="3077660"/>
        </p:xfrm>
        <a:graphic>
          <a:graphicData uri="http://schemas.openxmlformats.org/drawingml/2006/table">
            <a:tbl>
              <a:tblPr firstRow="1" bandRow="1">
                <a:tableStyleId>{5C22544A-7EE6-4342-B048-85BDC9FD1C3A}</a:tableStyleId>
              </a:tblPr>
              <a:tblGrid>
                <a:gridCol w="2471613">
                  <a:extLst>
                    <a:ext uri="{9D8B030D-6E8A-4147-A177-3AD203B41FA5}">
                      <a16:colId xmlns:a16="http://schemas.microsoft.com/office/drawing/2014/main" val="20000"/>
                    </a:ext>
                  </a:extLst>
                </a:gridCol>
                <a:gridCol w="1878426">
                  <a:extLst>
                    <a:ext uri="{9D8B030D-6E8A-4147-A177-3AD203B41FA5}">
                      <a16:colId xmlns:a16="http://schemas.microsoft.com/office/drawing/2014/main" val="20001"/>
                    </a:ext>
                  </a:extLst>
                </a:gridCol>
                <a:gridCol w="3559122">
                  <a:extLst>
                    <a:ext uri="{9D8B030D-6E8A-4147-A177-3AD203B41FA5}">
                      <a16:colId xmlns:a16="http://schemas.microsoft.com/office/drawing/2014/main" val="20002"/>
                    </a:ext>
                  </a:extLst>
                </a:gridCol>
              </a:tblGrid>
              <a:tr h="499708">
                <a:tc>
                  <a:txBody>
                    <a:bodyPr/>
                    <a:lstStyle/>
                    <a:p>
                      <a:r>
                        <a:rPr lang="zh-CN" altLang="en-US" sz="1600" dirty="0"/>
                        <a:t>指令举例</a:t>
                      </a:r>
                    </a:p>
                  </a:txBody>
                  <a:tcPr/>
                </a:tc>
                <a:tc>
                  <a:txBody>
                    <a:bodyPr/>
                    <a:lstStyle/>
                    <a:p>
                      <a:r>
                        <a:rPr lang="zh-CN" altLang="en-US" sz="1600" dirty="0"/>
                        <a:t>指令名称</a:t>
                      </a:r>
                    </a:p>
                  </a:txBody>
                  <a:tcPr/>
                </a:tc>
                <a:tc>
                  <a:txBody>
                    <a:bodyPr/>
                    <a:lstStyle/>
                    <a:p>
                      <a:r>
                        <a:rPr lang="zh-CN" altLang="en-US" sz="1600" dirty="0"/>
                        <a:t>含义</a:t>
                      </a:r>
                    </a:p>
                  </a:txBody>
                  <a:tcPr/>
                </a:tc>
                <a:extLst>
                  <a:ext uri="{0D108BD9-81ED-4DB2-BD59-A6C34878D82A}">
                    <a16:rowId xmlns:a16="http://schemas.microsoft.com/office/drawing/2014/main" val="10000"/>
                  </a:ext>
                </a:extLst>
              </a:tr>
              <a:tr h="499708">
                <a:tc>
                  <a:txBody>
                    <a:bodyPr/>
                    <a:lstStyle/>
                    <a:p>
                      <a:r>
                        <a:rPr lang="en-US" altLang="zh-CN" sz="1600" dirty="0"/>
                        <a:t>DADDU     R1</a:t>
                      </a:r>
                      <a:r>
                        <a:rPr lang="zh-CN" altLang="en-US" sz="1600" dirty="0"/>
                        <a:t>，</a:t>
                      </a:r>
                      <a:r>
                        <a:rPr lang="en-US" altLang="zh-CN" sz="1600" dirty="0"/>
                        <a:t>R2</a:t>
                      </a:r>
                      <a:r>
                        <a:rPr lang="zh-CN" altLang="en-US" sz="1600" dirty="0"/>
                        <a:t>，</a:t>
                      </a:r>
                      <a:r>
                        <a:rPr lang="en-US" altLang="zh-CN" sz="1600" dirty="0"/>
                        <a:t>R3</a:t>
                      </a:r>
                      <a:endParaRPr lang="zh-CN" altLang="en-US" sz="1600" dirty="0"/>
                    </a:p>
                  </a:txBody>
                  <a:tcPr>
                    <a:solidFill>
                      <a:schemeClr val="accent2">
                        <a:lumMod val="20000"/>
                        <a:lumOff val="80000"/>
                      </a:schemeClr>
                    </a:solidFill>
                  </a:tcPr>
                </a:tc>
                <a:tc>
                  <a:txBody>
                    <a:bodyPr/>
                    <a:lstStyle/>
                    <a:p>
                      <a:r>
                        <a:rPr lang="zh-CN" altLang="en-US" sz="1600" dirty="0"/>
                        <a:t>无符号</a:t>
                      </a:r>
                      <a:r>
                        <a:rPr lang="zh-CN" altLang="en-US" sz="1600" baseline="0" dirty="0"/>
                        <a:t>加</a:t>
                      </a:r>
                      <a:endParaRPr lang="zh-CN" altLang="en-US" sz="1600"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err="1"/>
                        <a:t>Regs</a:t>
                      </a:r>
                      <a:r>
                        <a:rPr lang="en-US" altLang="zh-CN" sz="1600" dirty="0"/>
                        <a:t>[R1]←</a:t>
                      </a:r>
                      <a:r>
                        <a:rPr lang="en-US" altLang="zh-CN" sz="1600" kern="1200" dirty="0" err="1">
                          <a:solidFill>
                            <a:schemeClr val="dk1"/>
                          </a:solidFill>
                          <a:effectLst/>
                          <a:latin typeface="+mn-lt"/>
                          <a:ea typeface="+mn-ea"/>
                          <a:cs typeface="+mn-cs"/>
                        </a:rPr>
                        <a:t>Regs</a:t>
                      </a:r>
                      <a:r>
                        <a:rPr lang="en-US" altLang="zh-CN" sz="1600" kern="1200" dirty="0">
                          <a:solidFill>
                            <a:schemeClr val="dk1"/>
                          </a:solidFill>
                          <a:effectLst/>
                          <a:latin typeface="+mn-lt"/>
                          <a:ea typeface="+mn-ea"/>
                          <a:cs typeface="+mn-cs"/>
                        </a:rPr>
                        <a:t>[R2]+</a:t>
                      </a:r>
                      <a:r>
                        <a:rPr lang="en-US" altLang="zh-CN" sz="1600" kern="1200" dirty="0" err="1">
                          <a:solidFill>
                            <a:schemeClr val="dk1"/>
                          </a:solidFill>
                          <a:effectLst/>
                          <a:latin typeface="+mn-lt"/>
                          <a:ea typeface="+mn-ea"/>
                          <a:cs typeface="+mn-cs"/>
                        </a:rPr>
                        <a:t>Regs</a:t>
                      </a:r>
                      <a:r>
                        <a:rPr lang="en-US" altLang="zh-CN" sz="1600" kern="1200" dirty="0">
                          <a:solidFill>
                            <a:schemeClr val="dk1"/>
                          </a:solidFill>
                          <a:effectLst/>
                          <a:latin typeface="+mn-lt"/>
                          <a:ea typeface="+mn-ea"/>
                          <a:cs typeface="+mn-cs"/>
                        </a:rPr>
                        <a:t>[R3]</a:t>
                      </a:r>
                    </a:p>
                  </a:txBody>
                  <a:tcPr>
                    <a:solidFill>
                      <a:schemeClr val="accent2">
                        <a:lumMod val="20000"/>
                        <a:lumOff val="80000"/>
                      </a:schemeClr>
                    </a:solidFill>
                  </a:tcPr>
                </a:tc>
                <a:extLst>
                  <a:ext uri="{0D108BD9-81ED-4DB2-BD59-A6C34878D82A}">
                    <a16:rowId xmlns:a16="http://schemas.microsoft.com/office/drawing/2014/main" val="10001"/>
                  </a:ext>
                </a:extLst>
              </a:tr>
              <a:tr h="4997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DADDIU   R1</a:t>
                      </a:r>
                      <a:r>
                        <a:rPr lang="zh-CN" altLang="en-US" sz="1600" dirty="0"/>
                        <a:t>，</a:t>
                      </a:r>
                      <a:r>
                        <a:rPr lang="en-US" altLang="zh-CN" sz="1600" dirty="0"/>
                        <a:t>R2</a:t>
                      </a:r>
                      <a:r>
                        <a:rPr lang="zh-CN" altLang="en-US" sz="1600" dirty="0"/>
                        <a:t>，</a:t>
                      </a:r>
                      <a:r>
                        <a:rPr lang="en-US" altLang="zh-CN" sz="1600" dirty="0"/>
                        <a:t>#3</a:t>
                      </a:r>
                      <a:endParaRPr lang="zh-CN" altLang="en-US" sz="1600" dirty="0"/>
                    </a:p>
                  </a:txBody>
                  <a:tcPr>
                    <a:solidFill>
                      <a:schemeClr val="accent2">
                        <a:lumMod val="20000"/>
                        <a:lumOff val="80000"/>
                      </a:schemeClr>
                    </a:solidFill>
                  </a:tcPr>
                </a:tc>
                <a:tc>
                  <a:txBody>
                    <a:bodyPr/>
                    <a:lstStyle/>
                    <a:p>
                      <a:r>
                        <a:rPr lang="zh-CN" altLang="en-US" sz="1600" dirty="0"/>
                        <a:t>加无符号立即数</a:t>
                      </a: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err="1"/>
                        <a:t>Regs</a:t>
                      </a:r>
                      <a:r>
                        <a:rPr lang="en-US" altLang="zh-CN" sz="1600" dirty="0"/>
                        <a:t>[R1]←</a:t>
                      </a:r>
                      <a:r>
                        <a:rPr lang="en-US" altLang="zh-CN" sz="1600" kern="1200" dirty="0" err="1">
                          <a:solidFill>
                            <a:schemeClr val="dk1"/>
                          </a:solidFill>
                          <a:effectLst/>
                          <a:latin typeface="+mn-lt"/>
                          <a:ea typeface="+mn-ea"/>
                          <a:cs typeface="+mn-cs"/>
                        </a:rPr>
                        <a:t>Regs</a:t>
                      </a:r>
                      <a:r>
                        <a:rPr lang="en-US" altLang="zh-CN" sz="1600" kern="1200" dirty="0">
                          <a:solidFill>
                            <a:schemeClr val="dk1"/>
                          </a:solidFill>
                          <a:effectLst/>
                          <a:latin typeface="+mn-lt"/>
                          <a:ea typeface="+mn-ea"/>
                          <a:cs typeface="+mn-cs"/>
                        </a:rPr>
                        <a:t>[R2]+3</a:t>
                      </a:r>
                      <a:endParaRPr lang="zh-CN" altLang="en-US" sz="1600" dirty="0"/>
                    </a:p>
                  </a:txBody>
                  <a:tcPr>
                    <a:solidFill>
                      <a:schemeClr val="accent2">
                        <a:lumMod val="20000"/>
                        <a:lumOff val="80000"/>
                      </a:schemeClr>
                    </a:solidFill>
                  </a:tcPr>
                </a:tc>
                <a:extLst>
                  <a:ext uri="{0D108BD9-81ED-4DB2-BD59-A6C34878D82A}">
                    <a16:rowId xmlns:a16="http://schemas.microsoft.com/office/drawing/2014/main" val="10002"/>
                  </a:ext>
                </a:extLst>
              </a:tr>
              <a:tr h="4997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LUI           R1</a:t>
                      </a:r>
                      <a:r>
                        <a:rPr lang="zh-CN" altLang="en-US" sz="1600" dirty="0"/>
                        <a:t>，</a:t>
                      </a:r>
                      <a:r>
                        <a:rPr lang="en-US" altLang="zh-CN" sz="1600" dirty="0"/>
                        <a:t>#42</a:t>
                      </a:r>
                      <a:endParaRPr lang="zh-CN" altLang="en-US" sz="1600" dirty="0"/>
                    </a:p>
                  </a:txBody>
                  <a:tcPr>
                    <a:solidFill>
                      <a:schemeClr val="accent2">
                        <a:lumMod val="20000"/>
                        <a:lumOff val="80000"/>
                      </a:schemeClr>
                    </a:solidFill>
                  </a:tcPr>
                </a:tc>
                <a:tc>
                  <a:txBody>
                    <a:bodyPr/>
                    <a:lstStyle/>
                    <a:p>
                      <a:r>
                        <a:rPr lang="zh-CN" altLang="en-US" sz="1600" dirty="0"/>
                        <a:t>载入立即数到高位</a:t>
                      </a: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err="1"/>
                        <a:t>Regs</a:t>
                      </a:r>
                      <a:r>
                        <a:rPr lang="en-US" altLang="zh-CN" sz="1600" dirty="0"/>
                        <a:t>[R1]←</a:t>
                      </a:r>
                      <a:r>
                        <a:rPr lang="en-US" altLang="zh-CN" sz="1600" kern="1200" dirty="0">
                          <a:solidFill>
                            <a:schemeClr val="dk1"/>
                          </a:solidFill>
                          <a:effectLst/>
                          <a:latin typeface="+mn-lt"/>
                          <a:ea typeface="+mn-ea"/>
                          <a:cs typeface="+mn-cs"/>
                        </a:rPr>
                        <a:t>0</a:t>
                      </a:r>
                      <a:r>
                        <a:rPr lang="en-US" altLang="zh-CN" sz="1600" kern="1200" baseline="30000" dirty="0">
                          <a:solidFill>
                            <a:schemeClr val="dk1"/>
                          </a:solidFill>
                          <a:effectLst/>
                          <a:latin typeface="+mn-lt"/>
                          <a:ea typeface="+mn-ea"/>
                          <a:cs typeface="+mn-cs"/>
                        </a:rPr>
                        <a:t>32</a:t>
                      </a:r>
                      <a:r>
                        <a:rPr lang="en-US" altLang="zh-CN" sz="1600" kern="1200" dirty="0">
                          <a:solidFill>
                            <a:schemeClr val="dk1"/>
                          </a:solidFill>
                          <a:effectLst/>
                          <a:latin typeface="+mn-lt"/>
                          <a:ea typeface="+mn-ea"/>
                          <a:cs typeface="+mn-cs"/>
                        </a:rPr>
                        <a:t>##42##0</a:t>
                      </a:r>
                      <a:r>
                        <a:rPr lang="en-US" altLang="zh-CN" sz="1600" kern="1200" baseline="30000" dirty="0">
                          <a:solidFill>
                            <a:schemeClr val="dk1"/>
                          </a:solidFill>
                          <a:effectLst/>
                          <a:latin typeface="+mn-lt"/>
                          <a:ea typeface="+mn-ea"/>
                          <a:cs typeface="+mn-cs"/>
                        </a:rPr>
                        <a:t>16</a:t>
                      </a:r>
                      <a:endParaRPr lang="zh-CN" altLang="en-US" sz="1600" dirty="0"/>
                    </a:p>
                  </a:txBody>
                  <a:tcPr>
                    <a:solidFill>
                      <a:schemeClr val="accent2">
                        <a:lumMod val="20000"/>
                        <a:lumOff val="80000"/>
                      </a:schemeClr>
                    </a:solidFill>
                  </a:tcPr>
                </a:tc>
                <a:extLst>
                  <a:ext uri="{0D108BD9-81ED-4DB2-BD59-A6C34878D82A}">
                    <a16:rowId xmlns:a16="http://schemas.microsoft.com/office/drawing/2014/main" val="10003"/>
                  </a:ext>
                </a:extLst>
              </a:tr>
              <a:tr h="4997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DSLL       R1</a:t>
                      </a:r>
                      <a:r>
                        <a:rPr lang="zh-CN" altLang="en-US" sz="1600" dirty="0"/>
                        <a:t>，</a:t>
                      </a:r>
                      <a:r>
                        <a:rPr lang="en-US" altLang="zh-CN" sz="1600" dirty="0"/>
                        <a:t>R2</a:t>
                      </a:r>
                      <a:r>
                        <a:rPr lang="zh-CN" altLang="en-US" sz="1600" dirty="0"/>
                        <a:t>，</a:t>
                      </a:r>
                      <a:r>
                        <a:rPr lang="en-US" altLang="zh-CN" sz="1600" dirty="0"/>
                        <a:t>#5</a:t>
                      </a:r>
                      <a:r>
                        <a:rPr lang="zh-CN" altLang="en-US" sz="1600" baseline="0" dirty="0"/>
                        <a:t> </a:t>
                      </a:r>
                      <a:endParaRPr lang="zh-CN" altLang="en-US" sz="1600" dirty="0"/>
                    </a:p>
                  </a:txBody>
                  <a:tcPr>
                    <a:solidFill>
                      <a:schemeClr val="accent2">
                        <a:lumMod val="20000"/>
                        <a:lumOff val="80000"/>
                      </a:schemeClr>
                    </a:solidFill>
                  </a:tcPr>
                </a:tc>
                <a:tc>
                  <a:txBody>
                    <a:bodyPr/>
                    <a:lstStyle/>
                    <a:p>
                      <a:r>
                        <a:rPr lang="zh-CN" altLang="en-US" sz="1600" dirty="0"/>
                        <a:t>逻辑左移立即数</a:t>
                      </a: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err="1"/>
                        <a:t>Regs</a:t>
                      </a:r>
                      <a:r>
                        <a:rPr lang="en-US" altLang="zh-CN" sz="1600" dirty="0"/>
                        <a:t>[R1]←</a:t>
                      </a:r>
                      <a:r>
                        <a:rPr lang="en-US" altLang="zh-CN" sz="1600" kern="1200" dirty="0" err="1">
                          <a:solidFill>
                            <a:schemeClr val="dk1"/>
                          </a:solidFill>
                          <a:effectLst/>
                          <a:latin typeface="+mn-lt"/>
                          <a:ea typeface="+mn-ea"/>
                          <a:cs typeface="+mn-cs"/>
                        </a:rPr>
                        <a:t>Regs</a:t>
                      </a:r>
                      <a:r>
                        <a:rPr lang="en-US" altLang="zh-CN" sz="1600" kern="1200" dirty="0">
                          <a:solidFill>
                            <a:schemeClr val="dk1"/>
                          </a:solidFill>
                          <a:effectLst/>
                          <a:latin typeface="+mn-lt"/>
                          <a:ea typeface="+mn-ea"/>
                          <a:cs typeface="+mn-cs"/>
                        </a:rPr>
                        <a:t>[R2]&lt;&lt;5</a:t>
                      </a:r>
                      <a:endParaRPr lang="zh-CN" altLang="en-US" sz="1600" dirty="0"/>
                    </a:p>
                  </a:txBody>
                  <a:tcPr>
                    <a:solidFill>
                      <a:schemeClr val="accent2">
                        <a:lumMod val="20000"/>
                        <a:lumOff val="80000"/>
                      </a:schemeClr>
                    </a:solidFill>
                  </a:tcPr>
                </a:tc>
                <a:extLst>
                  <a:ext uri="{0D108BD9-81ED-4DB2-BD59-A6C34878D82A}">
                    <a16:rowId xmlns:a16="http://schemas.microsoft.com/office/drawing/2014/main" val="10004"/>
                  </a:ext>
                </a:extLst>
              </a:tr>
              <a:tr h="5750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DSLT       R1</a:t>
                      </a:r>
                      <a:r>
                        <a:rPr lang="zh-CN" altLang="en-US" sz="1600" dirty="0"/>
                        <a:t>，</a:t>
                      </a:r>
                      <a:r>
                        <a:rPr lang="en-US" altLang="zh-CN" sz="1600" dirty="0"/>
                        <a:t>R2</a:t>
                      </a:r>
                      <a:r>
                        <a:rPr lang="zh-CN" altLang="en-US" sz="1600" dirty="0"/>
                        <a:t>，</a:t>
                      </a:r>
                      <a:r>
                        <a:rPr lang="en-US" altLang="zh-CN" sz="1600" dirty="0"/>
                        <a:t>R3</a:t>
                      </a:r>
                      <a:endParaRPr lang="zh-CN" altLang="en-US" sz="1600" dirty="0"/>
                    </a:p>
                  </a:txBody>
                  <a:tcPr>
                    <a:solidFill>
                      <a:schemeClr val="accent2">
                        <a:lumMod val="20000"/>
                        <a:lumOff val="80000"/>
                      </a:schemeClr>
                    </a:solidFill>
                  </a:tcPr>
                </a:tc>
                <a:tc>
                  <a:txBody>
                    <a:bodyPr/>
                    <a:lstStyle/>
                    <a:p>
                      <a:r>
                        <a:rPr lang="zh-CN" altLang="en-US" sz="1600" dirty="0"/>
                        <a:t>置小于</a:t>
                      </a:r>
                    </a:p>
                  </a:txBody>
                  <a:tcPr>
                    <a:solidFill>
                      <a:schemeClr val="accent2">
                        <a:lumMod val="20000"/>
                        <a:lumOff val="80000"/>
                      </a:schemeClr>
                    </a:solidFill>
                  </a:tcPr>
                </a:tc>
                <a:tc>
                  <a:txBody>
                    <a:bodyPr/>
                    <a:lstStyle/>
                    <a:p>
                      <a:r>
                        <a:rPr lang="en-US" altLang="zh-CN" sz="1600" dirty="0"/>
                        <a:t>If(</a:t>
                      </a:r>
                      <a:r>
                        <a:rPr lang="en-US" altLang="zh-CN" sz="1600" dirty="0" err="1"/>
                        <a:t>Regs</a:t>
                      </a:r>
                      <a:r>
                        <a:rPr lang="en-US" altLang="zh-CN" sz="1600" dirty="0"/>
                        <a:t>[R2]&lt;</a:t>
                      </a:r>
                      <a:r>
                        <a:rPr lang="en-US" altLang="zh-CN" sz="1600" kern="1200" dirty="0" err="1">
                          <a:solidFill>
                            <a:schemeClr val="dk1"/>
                          </a:solidFill>
                          <a:effectLst/>
                          <a:latin typeface="+mn-lt"/>
                          <a:ea typeface="+mn-ea"/>
                          <a:cs typeface="+mn-cs"/>
                        </a:rPr>
                        <a:t>Regs</a:t>
                      </a:r>
                      <a:r>
                        <a:rPr lang="en-US" altLang="zh-CN" sz="1600" kern="1200" dirty="0">
                          <a:solidFill>
                            <a:schemeClr val="dk1"/>
                          </a:solidFill>
                          <a:effectLst/>
                          <a:latin typeface="+mn-lt"/>
                          <a:ea typeface="+mn-ea"/>
                          <a:cs typeface="+mn-cs"/>
                        </a:rPr>
                        <a:t>[R3]</a:t>
                      </a:r>
                      <a:r>
                        <a:rPr lang="en-US" altLang="zh-CN" sz="1600" dirty="0"/>
                        <a:t>)</a:t>
                      </a:r>
                    </a:p>
                    <a:p>
                      <a:r>
                        <a:rPr lang="en-US" altLang="zh-CN" sz="1600" dirty="0" err="1"/>
                        <a:t>Regs</a:t>
                      </a:r>
                      <a:r>
                        <a:rPr lang="en-US" altLang="zh-CN" sz="1600" dirty="0"/>
                        <a:t>[R1]←</a:t>
                      </a:r>
                      <a:r>
                        <a:rPr lang="en-US" altLang="zh-CN" sz="1600" kern="1200" dirty="0">
                          <a:solidFill>
                            <a:schemeClr val="dk1"/>
                          </a:solidFill>
                          <a:effectLst/>
                          <a:latin typeface="+mn-lt"/>
                          <a:ea typeface="+mn-ea"/>
                          <a:cs typeface="+mn-cs"/>
                        </a:rPr>
                        <a:t>1</a:t>
                      </a:r>
                      <a:r>
                        <a:rPr lang="en-US" altLang="zh-CN" sz="1600" kern="1200" baseline="0" dirty="0">
                          <a:solidFill>
                            <a:schemeClr val="dk1"/>
                          </a:solidFill>
                          <a:effectLst/>
                          <a:latin typeface="+mn-lt"/>
                          <a:ea typeface="+mn-ea"/>
                          <a:cs typeface="+mn-cs"/>
                        </a:rPr>
                        <a:t>         else </a:t>
                      </a:r>
                      <a:r>
                        <a:rPr lang="en-US" altLang="zh-CN" sz="1600" dirty="0" err="1"/>
                        <a:t>Regs</a:t>
                      </a:r>
                      <a:r>
                        <a:rPr lang="en-US" altLang="zh-CN" sz="1600" dirty="0"/>
                        <a:t>[R1]←</a:t>
                      </a:r>
                      <a:r>
                        <a:rPr lang="en-US" altLang="zh-CN" sz="1600" kern="1200" dirty="0">
                          <a:solidFill>
                            <a:schemeClr val="dk1"/>
                          </a:solidFill>
                          <a:effectLst/>
                          <a:latin typeface="+mn-lt"/>
                          <a:ea typeface="+mn-ea"/>
                          <a:cs typeface="+mn-cs"/>
                        </a:rPr>
                        <a:t>0</a:t>
                      </a:r>
                      <a:endParaRPr lang="zh-CN" altLang="en-US" sz="1600" dirty="0"/>
                    </a:p>
                  </a:txBody>
                  <a:tcPr>
                    <a:solidFill>
                      <a:schemeClr val="accent2">
                        <a:lumMod val="20000"/>
                        <a:lumOff val="80000"/>
                      </a:schemeClr>
                    </a:solidFill>
                  </a:tcPr>
                </a:tc>
                <a:extLst>
                  <a:ext uri="{0D108BD9-81ED-4DB2-BD59-A6C34878D82A}">
                    <a16:rowId xmlns:a16="http://schemas.microsoft.com/office/drawing/2014/main" val="10005"/>
                  </a:ext>
                </a:extLst>
              </a:tr>
            </a:tbl>
          </a:graphicData>
        </a:graphic>
      </p:graphicFrame>
      <p:sp>
        <p:nvSpPr>
          <p:cNvPr id="6" name="灯片编号占位符 5"/>
          <p:cNvSpPr>
            <a:spLocks noGrp="1"/>
          </p:cNvSpPr>
          <p:nvPr>
            <p:ph type="sldNum" sz="quarter" idx="10"/>
          </p:nvPr>
        </p:nvSpPr>
        <p:spPr/>
        <p:txBody>
          <a:bodyPr/>
          <a:lstStyle/>
          <a:p>
            <a:pPr>
              <a:defRPr/>
            </a:pPr>
            <a:fld id="{16FB8BBF-24BB-42C6-9019-0A2DE3877C3C}" type="slidenum">
              <a:rPr lang="zh-CN" altLang="en-US" smtClean="0"/>
              <a:pPr>
                <a:defRPr/>
              </a:pPr>
              <a:t>76</a:t>
            </a:fld>
            <a:endParaRPr lang="zh-CN" altLang="en-US" dirty="0"/>
          </a:p>
        </p:txBody>
      </p:sp>
    </p:spTree>
    <p:extLst>
      <p:ext uri="{BB962C8B-B14F-4D97-AF65-F5344CB8AC3E}">
        <p14:creationId xmlns:p14="http://schemas.microsoft.com/office/powerpoint/2010/main" val="19649581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2.9 MIPS</a:t>
            </a:r>
            <a:r>
              <a:rPr lang="zh-CN" altLang="en-US" dirty="0"/>
              <a:t>系统结构</a:t>
            </a:r>
          </a:p>
        </p:txBody>
      </p:sp>
      <p:sp>
        <p:nvSpPr>
          <p:cNvPr id="3" name="内容占位符 2"/>
          <p:cNvSpPr>
            <a:spLocks noGrp="1"/>
          </p:cNvSpPr>
          <p:nvPr>
            <p:ph idx="1"/>
          </p:nvPr>
        </p:nvSpPr>
        <p:spPr/>
        <p:txBody>
          <a:bodyPr/>
          <a:lstStyle/>
          <a:p>
            <a:r>
              <a:rPr lang="en-US" altLang="zh-CN" dirty="0">
                <a:solidFill>
                  <a:schemeClr val="tx1"/>
                </a:solidFill>
              </a:rPr>
              <a:t>MIPS</a:t>
            </a:r>
            <a:r>
              <a:rPr lang="zh-CN" altLang="en-US" dirty="0">
                <a:solidFill>
                  <a:schemeClr val="tx1"/>
                </a:solidFill>
              </a:rPr>
              <a:t>控制流指令</a:t>
            </a:r>
            <a:br>
              <a:rPr lang="en-US" altLang="zh-CN" dirty="0"/>
            </a:br>
            <a:r>
              <a:rPr lang="zh-CN" altLang="en-US" dirty="0"/>
              <a:t>*  </a:t>
            </a:r>
            <a:r>
              <a:rPr lang="zh-CN" altLang="en-US" sz="2400" dirty="0"/>
              <a:t>比较指令，比较两个寄存器的值。如果第一个寄存器的值小于第二个的值，则比较指令将置目标寄存器为</a:t>
            </a:r>
            <a:r>
              <a:rPr lang="en-US" altLang="zh-CN" sz="2400" dirty="0"/>
              <a:t>1</a:t>
            </a:r>
            <a:r>
              <a:rPr lang="zh-CN" altLang="en-US" sz="2400" dirty="0"/>
              <a:t>（代表真），否则将置为</a:t>
            </a:r>
            <a:r>
              <a:rPr lang="en-US" altLang="zh-CN" sz="2400" dirty="0"/>
              <a:t>0</a:t>
            </a:r>
            <a:r>
              <a:rPr lang="zh-CN" altLang="en-US" sz="2400" dirty="0"/>
              <a:t>（代表假）。由于这些操作都设置寄存器，因此它们称为置等于、置不等于和置小于，等等。同时这些比较指令也具有立即数的形式。</a:t>
            </a:r>
            <a:br>
              <a:rPr lang="en-US" altLang="zh-CN" sz="2400" dirty="0"/>
            </a:br>
            <a:r>
              <a:rPr lang="zh-CN" altLang="en-US" sz="2400" dirty="0"/>
              <a:t>*  控制由</a:t>
            </a:r>
            <a:r>
              <a:rPr lang="zh-CN" altLang="en-US" sz="2400" dirty="0">
                <a:solidFill>
                  <a:srgbClr val="C00000"/>
                </a:solidFill>
              </a:rPr>
              <a:t>一组跳转</a:t>
            </a:r>
            <a:r>
              <a:rPr lang="zh-CN" altLang="en-US" sz="2400" dirty="0"/>
              <a:t>与</a:t>
            </a:r>
            <a:r>
              <a:rPr lang="zh-CN" altLang="en-US" sz="2400" dirty="0">
                <a:solidFill>
                  <a:srgbClr val="C00000"/>
                </a:solidFill>
              </a:rPr>
              <a:t>一组分支</a:t>
            </a:r>
            <a:r>
              <a:rPr lang="zh-CN" altLang="en-US" sz="2400" dirty="0"/>
              <a:t>来处理。下图给出了几个典型的分支和跳转指令。</a:t>
            </a:r>
            <a:endParaRPr lang="en-US" altLang="zh-CN" sz="20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77</a:t>
            </a:fld>
            <a:endParaRPr lang="zh-CN" altLang="en-US" dirty="0"/>
          </a:p>
        </p:txBody>
      </p:sp>
    </p:spTree>
    <p:extLst>
      <p:ext uri="{BB962C8B-B14F-4D97-AF65-F5344CB8AC3E}">
        <p14:creationId xmlns:p14="http://schemas.microsoft.com/office/powerpoint/2010/main" val="4537527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2.9 MIPS</a:t>
            </a:r>
            <a:r>
              <a:rPr lang="zh-CN" altLang="en-US" dirty="0"/>
              <a:t>系统结构</a:t>
            </a:r>
          </a:p>
        </p:txBody>
      </p:sp>
      <p:sp>
        <p:nvSpPr>
          <p:cNvPr id="3" name="内容占位符 2"/>
          <p:cNvSpPr>
            <a:spLocks noGrp="1"/>
          </p:cNvSpPr>
          <p:nvPr>
            <p:ph idx="1"/>
          </p:nvPr>
        </p:nvSpPr>
        <p:spPr/>
        <p:txBody>
          <a:bodyPr/>
          <a:lstStyle/>
          <a:p>
            <a:r>
              <a:rPr lang="en-US" altLang="zh-CN" dirty="0">
                <a:solidFill>
                  <a:schemeClr val="tx1"/>
                </a:solidFill>
              </a:rPr>
              <a:t>MIPS</a:t>
            </a:r>
            <a:r>
              <a:rPr lang="zh-CN" altLang="en-US" dirty="0">
                <a:solidFill>
                  <a:schemeClr val="tx1"/>
                </a:solidFill>
              </a:rPr>
              <a:t>控制流指令</a:t>
            </a:r>
            <a:br>
              <a:rPr lang="en-US" altLang="zh-CN" dirty="0"/>
            </a:br>
            <a:endParaRPr lang="en-US" altLang="zh-CN" sz="2400" dirty="0"/>
          </a:p>
        </p:txBody>
      </p:sp>
      <p:graphicFrame>
        <p:nvGraphicFramePr>
          <p:cNvPr id="5" name="表格 4"/>
          <p:cNvGraphicFramePr>
            <a:graphicFrameLocks noGrp="1"/>
          </p:cNvGraphicFramePr>
          <p:nvPr>
            <p:extLst>
              <p:ext uri="{D42A27DB-BD31-4B8C-83A1-F6EECF244321}">
                <p14:modId xmlns:p14="http://schemas.microsoft.com/office/powerpoint/2010/main" val="2470758933"/>
              </p:ext>
            </p:extLst>
          </p:nvPr>
        </p:nvGraphicFramePr>
        <p:xfrm>
          <a:off x="179512" y="1484784"/>
          <a:ext cx="8532439" cy="3807590"/>
        </p:xfrm>
        <a:graphic>
          <a:graphicData uri="http://schemas.openxmlformats.org/drawingml/2006/table">
            <a:tbl>
              <a:tblPr firstRow="1" bandRow="1">
                <a:tableStyleId>{5C22544A-7EE6-4342-B048-85BDC9FD1C3A}</a:tableStyleId>
              </a:tblPr>
              <a:tblGrid>
                <a:gridCol w="2388804">
                  <a:extLst>
                    <a:ext uri="{9D8B030D-6E8A-4147-A177-3AD203B41FA5}">
                      <a16:colId xmlns:a16="http://schemas.microsoft.com/office/drawing/2014/main" val="20000"/>
                    </a:ext>
                  </a:extLst>
                </a:gridCol>
                <a:gridCol w="1857388">
                  <a:extLst>
                    <a:ext uri="{9D8B030D-6E8A-4147-A177-3AD203B41FA5}">
                      <a16:colId xmlns:a16="http://schemas.microsoft.com/office/drawing/2014/main" val="20001"/>
                    </a:ext>
                  </a:extLst>
                </a:gridCol>
                <a:gridCol w="4286247">
                  <a:extLst>
                    <a:ext uri="{9D8B030D-6E8A-4147-A177-3AD203B41FA5}">
                      <a16:colId xmlns:a16="http://schemas.microsoft.com/office/drawing/2014/main" val="20002"/>
                    </a:ext>
                  </a:extLst>
                </a:gridCol>
              </a:tblGrid>
              <a:tr h="414046">
                <a:tc>
                  <a:txBody>
                    <a:bodyPr/>
                    <a:lstStyle/>
                    <a:p>
                      <a:pPr algn="l"/>
                      <a:r>
                        <a:rPr lang="zh-CN" altLang="en-US" sz="1600" dirty="0"/>
                        <a:t>指令举例</a:t>
                      </a:r>
                    </a:p>
                  </a:txBody>
                  <a:tcPr/>
                </a:tc>
                <a:tc>
                  <a:txBody>
                    <a:bodyPr/>
                    <a:lstStyle/>
                    <a:p>
                      <a:pPr algn="l"/>
                      <a:r>
                        <a:rPr lang="zh-CN" altLang="en-US" sz="1600" dirty="0"/>
                        <a:t>指令名称</a:t>
                      </a:r>
                    </a:p>
                  </a:txBody>
                  <a:tcPr/>
                </a:tc>
                <a:tc>
                  <a:txBody>
                    <a:bodyPr/>
                    <a:lstStyle/>
                    <a:p>
                      <a:pPr algn="l"/>
                      <a:r>
                        <a:rPr lang="zh-CN" altLang="en-US" sz="1600" dirty="0"/>
                        <a:t>含义</a:t>
                      </a:r>
                    </a:p>
                  </a:txBody>
                  <a:tcPr/>
                </a:tc>
                <a:extLst>
                  <a:ext uri="{0D108BD9-81ED-4DB2-BD59-A6C34878D82A}">
                    <a16:rowId xmlns:a16="http://schemas.microsoft.com/office/drawing/2014/main" val="10000"/>
                  </a:ext>
                </a:extLst>
              </a:tr>
              <a:tr h="414046">
                <a:tc>
                  <a:txBody>
                    <a:bodyPr/>
                    <a:lstStyle/>
                    <a:p>
                      <a:pPr algn="l"/>
                      <a:r>
                        <a:rPr lang="en-US" altLang="zh-CN" sz="1600" dirty="0">
                          <a:solidFill>
                            <a:schemeClr val="tx1"/>
                          </a:solidFill>
                        </a:rPr>
                        <a:t>J</a:t>
                      </a:r>
                      <a:r>
                        <a:rPr lang="en-US" altLang="zh-CN" sz="1600" baseline="0" dirty="0">
                          <a:solidFill>
                            <a:schemeClr val="tx1"/>
                          </a:solidFill>
                        </a:rPr>
                        <a:t>        name</a:t>
                      </a:r>
                      <a:endParaRPr lang="zh-CN" altLang="en-US" sz="1600" dirty="0">
                        <a:solidFill>
                          <a:schemeClr val="tx1"/>
                        </a:solidFill>
                      </a:endParaRPr>
                    </a:p>
                  </a:txBody>
                  <a:tcPr>
                    <a:solidFill>
                      <a:schemeClr val="accent2">
                        <a:lumMod val="20000"/>
                        <a:lumOff val="80000"/>
                      </a:schemeClr>
                    </a:solidFill>
                  </a:tcPr>
                </a:tc>
                <a:tc>
                  <a:txBody>
                    <a:bodyPr/>
                    <a:lstStyle/>
                    <a:p>
                      <a:pPr algn="l"/>
                      <a:r>
                        <a:rPr lang="zh-CN" altLang="en-US" sz="1600" dirty="0">
                          <a:solidFill>
                            <a:schemeClr val="tx1"/>
                          </a:solidFill>
                        </a:rPr>
                        <a:t>跳转</a:t>
                      </a:r>
                    </a:p>
                  </a:txBody>
                  <a:tcPr>
                    <a:solidFill>
                      <a:schemeClr val="accent2">
                        <a:lumMod val="20000"/>
                        <a:lumOff val="80000"/>
                      </a:schemeClr>
                    </a:solidFill>
                  </a:tcPr>
                </a:tc>
                <a:tc>
                  <a:txBody>
                    <a:bodyPr/>
                    <a:lstStyle/>
                    <a:p>
                      <a:pPr algn="l"/>
                      <a:r>
                        <a:rPr lang="en-US" altLang="zh-CN" sz="1600" dirty="0">
                          <a:solidFill>
                            <a:schemeClr val="tx1"/>
                          </a:solidFill>
                        </a:rPr>
                        <a:t>PC</a:t>
                      </a:r>
                      <a:r>
                        <a:rPr lang="en-US" altLang="zh-CN" sz="1600" kern="1200" baseline="-25000" dirty="0">
                          <a:solidFill>
                            <a:schemeClr val="dk1"/>
                          </a:solidFill>
                          <a:effectLst/>
                          <a:latin typeface="+mn-lt"/>
                          <a:ea typeface="+mn-ea"/>
                          <a:cs typeface="+mn-cs"/>
                        </a:rPr>
                        <a:t>0..27</a:t>
                      </a:r>
                      <a:r>
                        <a:rPr lang="en-US" altLang="zh-CN" sz="1600" dirty="0"/>
                        <a:t>←name</a:t>
                      </a:r>
                      <a:endParaRPr lang="zh-CN" altLang="en-US" sz="1600" dirty="0">
                        <a:solidFill>
                          <a:schemeClr val="tx1"/>
                        </a:solidFill>
                      </a:endParaRPr>
                    </a:p>
                  </a:txBody>
                  <a:tcPr>
                    <a:solidFill>
                      <a:schemeClr val="accent2">
                        <a:lumMod val="20000"/>
                        <a:lumOff val="80000"/>
                      </a:schemeClr>
                    </a:solidFill>
                  </a:tcPr>
                </a:tc>
                <a:extLst>
                  <a:ext uri="{0D108BD9-81ED-4DB2-BD59-A6C34878D82A}">
                    <a16:rowId xmlns:a16="http://schemas.microsoft.com/office/drawing/2014/main" val="10001"/>
                  </a:ext>
                </a:extLst>
              </a:tr>
              <a:tr h="414046">
                <a:tc>
                  <a:txBody>
                    <a:bodyPr/>
                    <a:lstStyle/>
                    <a:p>
                      <a:pPr algn="l"/>
                      <a:r>
                        <a:rPr lang="en-US" altLang="zh-CN" sz="1600" dirty="0">
                          <a:solidFill>
                            <a:schemeClr val="tx1"/>
                          </a:solidFill>
                        </a:rPr>
                        <a:t>JAL    name</a:t>
                      </a:r>
                      <a:endParaRPr lang="zh-CN" altLang="en-US" sz="1600" dirty="0">
                        <a:solidFill>
                          <a:schemeClr val="tx1"/>
                        </a:solidFill>
                      </a:endParaRPr>
                    </a:p>
                  </a:txBody>
                  <a:tcPr>
                    <a:solidFill>
                      <a:schemeClr val="accent2">
                        <a:lumMod val="20000"/>
                        <a:lumOff val="80000"/>
                      </a:schemeClr>
                    </a:solidFill>
                  </a:tcPr>
                </a:tc>
                <a:tc>
                  <a:txBody>
                    <a:bodyPr/>
                    <a:lstStyle/>
                    <a:p>
                      <a:pPr algn="l"/>
                      <a:r>
                        <a:rPr lang="zh-CN" altLang="en-US" sz="1600" dirty="0">
                          <a:solidFill>
                            <a:schemeClr val="tx1"/>
                          </a:solidFill>
                        </a:rPr>
                        <a:t>跳转并链接</a:t>
                      </a:r>
                    </a:p>
                  </a:txBody>
                  <a:tcPr>
                    <a:solidFill>
                      <a:schemeClr val="accent2">
                        <a:lumMod val="20000"/>
                        <a:lumOff val="80000"/>
                      </a:schemeClr>
                    </a:solidFill>
                  </a:tcPr>
                </a:tc>
                <a:tc>
                  <a:txBody>
                    <a:bodyPr/>
                    <a:lstStyle/>
                    <a:p>
                      <a:pPr algn="l"/>
                      <a:r>
                        <a:rPr lang="en-US" altLang="zh-CN" sz="1600" dirty="0" err="1"/>
                        <a:t>Regs</a:t>
                      </a:r>
                      <a:r>
                        <a:rPr lang="en-US" altLang="zh-CN" sz="1600" dirty="0"/>
                        <a:t>[R31]←PC+4</a:t>
                      </a:r>
                      <a:r>
                        <a:rPr lang="zh-CN" altLang="en-US" sz="1600" dirty="0"/>
                        <a:t>；</a:t>
                      </a:r>
                      <a:r>
                        <a:rPr lang="en-US" altLang="zh-CN" sz="1600" dirty="0">
                          <a:solidFill>
                            <a:schemeClr val="tx1"/>
                          </a:solidFill>
                        </a:rPr>
                        <a:t>PC</a:t>
                      </a:r>
                      <a:r>
                        <a:rPr lang="en-US" altLang="zh-CN" sz="1600" kern="1200" baseline="-25000" dirty="0">
                          <a:solidFill>
                            <a:schemeClr val="dk1"/>
                          </a:solidFill>
                          <a:effectLst/>
                          <a:latin typeface="+mn-lt"/>
                          <a:ea typeface="+mn-ea"/>
                          <a:cs typeface="+mn-cs"/>
                        </a:rPr>
                        <a:t>0..27</a:t>
                      </a:r>
                      <a:r>
                        <a:rPr lang="en-US" altLang="zh-CN" sz="1600" dirty="0"/>
                        <a:t>←name</a:t>
                      </a:r>
                      <a:r>
                        <a:rPr lang="zh-CN" altLang="en-US" sz="1600" dirty="0"/>
                        <a:t>；</a:t>
                      </a:r>
                      <a:endParaRPr lang="en-US" altLang="zh-CN" sz="1600" dirty="0"/>
                    </a:p>
                    <a:p>
                      <a:pPr algn="l"/>
                      <a:r>
                        <a:rPr lang="en-US" altLang="zh-CN" sz="1600" dirty="0">
                          <a:solidFill>
                            <a:schemeClr val="tx1"/>
                          </a:solidFill>
                        </a:rPr>
                        <a:t>((PC+4)-2</a:t>
                      </a:r>
                      <a:r>
                        <a:rPr lang="en-US" altLang="zh-CN" sz="1600" kern="1200" baseline="30000" dirty="0">
                          <a:solidFill>
                            <a:schemeClr val="dk1"/>
                          </a:solidFill>
                          <a:effectLst/>
                          <a:latin typeface="+mn-lt"/>
                          <a:ea typeface="+mn-ea"/>
                          <a:cs typeface="+mn-cs"/>
                        </a:rPr>
                        <a:t>27</a:t>
                      </a:r>
                      <a:r>
                        <a:rPr lang="en-US" altLang="zh-CN" sz="1600" dirty="0">
                          <a:solidFill>
                            <a:schemeClr val="tx1"/>
                          </a:solidFill>
                        </a:rPr>
                        <a:t>)≤name&lt;((PC+4)+2</a:t>
                      </a:r>
                      <a:r>
                        <a:rPr lang="en-US" altLang="zh-CN" sz="1600" kern="1200" baseline="30000" dirty="0">
                          <a:solidFill>
                            <a:schemeClr val="dk1"/>
                          </a:solidFill>
                          <a:effectLst/>
                          <a:latin typeface="+mn-lt"/>
                          <a:ea typeface="+mn-ea"/>
                          <a:cs typeface="+mn-cs"/>
                        </a:rPr>
                        <a:t>27</a:t>
                      </a:r>
                      <a:r>
                        <a:rPr lang="en-US" altLang="zh-CN" sz="1600" dirty="0">
                          <a:solidFill>
                            <a:schemeClr val="tx1"/>
                          </a:solidFill>
                        </a:rPr>
                        <a:t>)</a:t>
                      </a:r>
                      <a:endParaRPr lang="zh-CN" altLang="en-US" sz="1600" dirty="0">
                        <a:solidFill>
                          <a:schemeClr val="tx1"/>
                        </a:solidFill>
                      </a:endParaRPr>
                    </a:p>
                  </a:txBody>
                  <a:tcPr>
                    <a:solidFill>
                      <a:schemeClr val="accent2">
                        <a:lumMod val="20000"/>
                        <a:lumOff val="80000"/>
                      </a:schemeClr>
                    </a:solidFill>
                  </a:tcPr>
                </a:tc>
                <a:extLst>
                  <a:ext uri="{0D108BD9-81ED-4DB2-BD59-A6C34878D82A}">
                    <a16:rowId xmlns:a16="http://schemas.microsoft.com/office/drawing/2014/main" val="10002"/>
                  </a:ext>
                </a:extLst>
              </a:tr>
              <a:tr h="414046">
                <a:tc>
                  <a:txBody>
                    <a:bodyPr/>
                    <a:lstStyle/>
                    <a:p>
                      <a:pPr algn="l"/>
                      <a:r>
                        <a:rPr lang="en-US" altLang="zh-CN" sz="1600" dirty="0">
                          <a:solidFill>
                            <a:schemeClr val="tx1"/>
                          </a:solidFill>
                        </a:rPr>
                        <a:t>JALR</a:t>
                      </a:r>
                      <a:r>
                        <a:rPr lang="en-US" altLang="zh-CN" sz="1600" baseline="0" dirty="0">
                          <a:solidFill>
                            <a:schemeClr val="tx1"/>
                          </a:solidFill>
                        </a:rPr>
                        <a:t>  R2</a:t>
                      </a:r>
                      <a:endParaRPr lang="zh-CN" altLang="en-US" sz="1600" dirty="0">
                        <a:solidFill>
                          <a:schemeClr val="tx1"/>
                        </a:solidFill>
                      </a:endParaRPr>
                    </a:p>
                  </a:txBody>
                  <a:tcPr>
                    <a:solidFill>
                      <a:schemeClr val="accent2">
                        <a:lumMod val="20000"/>
                        <a:lumOff val="80000"/>
                      </a:schemeClr>
                    </a:solidFill>
                  </a:tcPr>
                </a:tc>
                <a:tc>
                  <a:txBody>
                    <a:bodyPr/>
                    <a:lstStyle/>
                    <a:p>
                      <a:pPr algn="l"/>
                      <a:r>
                        <a:rPr lang="zh-CN" altLang="en-US" sz="1600" dirty="0">
                          <a:solidFill>
                            <a:schemeClr val="tx1"/>
                          </a:solidFill>
                        </a:rPr>
                        <a:t>寄存器跳转并链接</a:t>
                      </a:r>
                    </a:p>
                  </a:txBody>
                  <a:tcPr>
                    <a:solidFill>
                      <a:schemeClr val="accent2">
                        <a:lumMod val="20000"/>
                        <a:lumOff val="80000"/>
                      </a:schemeClr>
                    </a:solidFill>
                  </a:tcPr>
                </a:tc>
                <a:tc>
                  <a:txBody>
                    <a:bodyPr/>
                    <a:lstStyle/>
                    <a:p>
                      <a:pPr algn="l"/>
                      <a:r>
                        <a:rPr lang="en-US" altLang="zh-CN" sz="1600" dirty="0" err="1"/>
                        <a:t>Regs</a:t>
                      </a:r>
                      <a:r>
                        <a:rPr lang="en-US" altLang="zh-CN" sz="1600" dirty="0"/>
                        <a:t>[R31]←PC+4</a:t>
                      </a:r>
                      <a:r>
                        <a:rPr lang="zh-CN" altLang="en-US" sz="1600" dirty="0"/>
                        <a:t>；</a:t>
                      </a:r>
                      <a:r>
                        <a:rPr lang="en-US" altLang="zh-CN" sz="1600" dirty="0" err="1"/>
                        <a:t>PC←Regs</a:t>
                      </a:r>
                      <a:r>
                        <a:rPr lang="en-US" altLang="zh-CN" sz="1600" dirty="0"/>
                        <a:t>[R2]</a:t>
                      </a:r>
                      <a:endParaRPr lang="zh-CN" altLang="en-US" sz="1600" dirty="0">
                        <a:solidFill>
                          <a:schemeClr val="tx1"/>
                        </a:solidFill>
                      </a:endParaRPr>
                    </a:p>
                  </a:txBody>
                  <a:tcPr>
                    <a:solidFill>
                      <a:schemeClr val="accent2">
                        <a:lumMod val="20000"/>
                        <a:lumOff val="80000"/>
                      </a:schemeClr>
                    </a:solidFill>
                  </a:tcPr>
                </a:tc>
                <a:extLst>
                  <a:ext uri="{0D108BD9-81ED-4DB2-BD59-A6C34878D82A}">
                    <a16:rowId xmlns:a16="http://schemas.microsoft.com/office/drawing/2014/main" val="10003"/>
                  </a:ext>
                </a:extLst>
              </a:tr>
              <a:tr h="414046">
                <a:tc>
                  <a:txBody>
                    <a:bodyPr/>
                    <a:lstStyle/>
                    <a:p>
                      <a:pPr algn="l"/>
                      <a:r>
                        <a:rPr lang="en-US" altLang="zh-CN" sz="1600" dirty="0">
                          <a:solidFill>
                            <a:schemeClr val="tx1"/>
                          </a:solidFill>
                        </a:rPr>
                        <a:t>JR       R3</a:t>
                      </a:r>
                      <a:endParaRPr lang="zh-CN" altLang="en-US" sz="1600" dirty="0">
                        <a:solidFill>
                          <a:schemeClr val="tx1"/>
                        </a:solidFill>
                      </a:endParaRPr>
                    </a:p>
                  </a:txBody>
                  <a:tcPr>
                    <a:solidFill>
                      <a:schemeClr val="accent2">
                        <a:lumMod val="20000"/>
                        <a:lumOff val="80000"/>
                      </a:schemeClr>
                    </a:solidFill>
                  </a:tcPr>
                </a:tc>
                <a:tc>
                  <a:txBody>
                    <a:bodyPr/>
                    <a:lstStyle/>
                    <a:p>
                      <a:pPr algn="l"/>
                      <a:r>
                        <a:rPr lang="zh-CN" altLang="en-US" sz="1600" dirty="0">
                          <a:solidFill>
                            <a:schemeClr val="tx1"/>
                          </a:solidFill>
                        </a:rPr>
                        <a:t>寄存器跳转</a:t>
                      </a: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err="1">
                          <a:solidFill>
                            <a:schemeClr val="tx1"/>
                          </a:solidFill>
                        </a:rPr>
                        <a:t>PC</a:t>
                      </a:r>
                      <a:r>
                        <a:rPr lang="en-US" altLang="zh-CN" sz="1600" dirty="0" err="1"/>
                        <a:t>←Regs</a:t>
                      </a:r>
                      <a:r>
                        <a:rPr lang="en-US" altLang="zh-CN" sz="1600" dirty="0"/>
                        <a:t>[R3]</a:t>
                      </a:r>
                      <a:r>
                        <a:rPr lang="zh-CN" altLang="en-US" sz="1600" dirty="0"/>
                        <a:t>；</a:t>
                      </a:r>
                      <a:endParaRPr lang="zh-CN" altLang="en-US" sz="1600" dirty="0">
                        <a:solidFill>
                          <a:schemeClr val="tx1"/>
                        </a:solidFill>
                      </a:endParaRPr>
                    </a:p>
                  </a:txBody>
                  <a:tcPr>
                    <a:solidFill>
                      <a:schemeClr val="accent2">
                        <a:lumMod val="20000"/>
                        <a:lumOff val="80000"/>
                      </a:schemeClr>
                    </a:solidFill>
                  </a:tcPr>
                </a:tc>
                <a:extLst>
                  <a:ext uri="{0D108BD9-81ED-4DB2-BD59-A6C34878D82A}">
                    <a16:rowId xmlns:a16="http://schemas.microsoft.com/office/drawing/2014/main" val="10004"/>
                  </a:ext>
                </a:extLst>
              </a:tr>
              <a:tr h="414046">
                <a:tc>
                  <a:txBody>
                    <a:bodyPr/>
                    <a:lstStyle/>
                    <a:p>
                      <a:pPr algn="l"/>
                      <a:r>
                        <a:rPr lang="en-US" altLang="zh-CN" sz="1600" dirty="0">
                          <a:solidFill>
                            <a:srgbClr val="C00000"/>
                          </a:solidFill>
                        </a:rPr>
                        <a:t>BEQZ  R1</a:t>
                      </a:r>
                      <a:r>
                        <a:rPr lang="zh-CN" altLang="en-US" sz="1600" dirty="0">
                          <a:solidFill>
                            <a:srgbClr val="C00000"/>
                          </a:solidFill>
                        </a:rPr>
                        <a:t>，</a:t>
                      </a:r>
                      <a:r>
                        <a:rPr lang="en-US" altLang="zh-CN" sz="1600" dirty="0">
                          <a:solidFill>
                            <a:srgbClr val="C00000"/>
                          </a:solidFill>
                        </a:rPr>
                        <a:t>name</a:t>
                      </a:r>
                      <a:endParaRPr lang="zh-CN" altLang="en-US" sz="1600" dirty="0">
                        <a:solidFill>
                          <a:srgbClr val="C00000"/>
                        </a:solidFill>
                      </a:endParaRPr>
                    </a:p>
                  </a:txBody>
                  <a:tcPr>
                    <a:solidFill>
                      <a:schemeClr val="accent2">
                        <a:lumMod val="20000"/>
                        <a:lumOff val="80000"/>
                      </a:schemeClr>
                    </a:solidFill>
                  </a:tcPr>
                </a:tc>
                <a:tc>
                  <a:txBody>
                    <a:bodyPr/>
                    <a:lstStyle/>
                    <a:p>
                      <a:pPr algn="l"/>
                      <a:r>
                        <a:rPr lang="zh-CN" altLang="en-US" sz="1600" dirty="0">
                          <a:solidFill>
                            <a:srgbClr val="C00000"/>
                          </a:solidFill>
                        </a:rPr>
                        <a:t>等于零时分支</a:t>
                      </a: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C00000"/>
                          </a:solidFill>
                        </a:rPr>
                        <a:t>If(</a:t>
                      </a:r>
                      <a:r>
                        <a:rPr lang="en-US" altLang="zh-CN" sz="1600" dirty="0" err="1">
                          <a:solidFill>
                            <a:srgbClr val="C00000"/>
                          </a:solidFill>
                        </a:rPr>
                        <a:t>Regs</a:t>
                      </a:r>
                      <a:r>
                        <a:rPr lang="en-US" altLang="zh-CN" sz="1600" dirty="0">
                          <a:solidFill>
                            <a:srgbClr val="C00000"/>
                          </a:solidFill>
                        </a:rPr>
                        <a:t>[R1]==0)     </a:t>
                      </a:r>
                      <a:r>
                        <a:rPr lang="en-US" altLang="zh-CN" sz="1600" dirty="0" err="1">
                          <a:solidFill>
                            <a:srgbClr val="C00000"/>
                          </a:solidFill>
                        </a:rPr>
                        <a:t>PC←name</a:t>
                      </a:r>
                      <a:r>
                        <a:rPr lang="zh-CN" altLang="en-US" sz="1600" dirty="0">
                          <a:solidFill>
                            <a:srgbClr val="C00000"/>
                          </a:solidFill>
                        </a:rPr>
                        <a:t>；</a:t>
                      </a:r>
                      <a:endParaRPr lang="en-US" altLang="zh-CN" sz="1600" dirty="0">
                        <a:solidFill>
                          <a:srgbClr val="C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C00000"/>
                          </a:solidFill>
                        </a:rPr>
                        <a:t>((PC+4</a:t>
                      </a:r>
                      <a:r>
                        <a:rPr lang="en-US" altLang="zh-CN" sz="1600">
                          <a:solidFill>
                            <a:srgbClr val="C00000"/>
                          </a:solidFill>
                        </a:rPr>
                        <a:t>)-2</a:t>
                      </a:r>
                      <a:r>
                        <a:rPr lang="en-US" altLang="zh-CN" sz="1600" kern="1200" baseline="30000" dirty="0">
                          <a:solidFill>
                            <a:srgbClr val="C00000"/>
                          </a:solidFill>
                          <a:effectLst/>
                          <a:latin typeface="+mn-lt"/>
                          <a:ea typeface="+mn-ea"/>
                          <a:cs typeface="+mn-cs"/>
                        </a:rPr>
                        <a:t>1</a:t>
                      </a:r>
                      <a:r>
                        <a:rPr lang="en-US" altLang="zh-CN" sz="1600" kern="1200" baseline="30000">
                          <a:solidFill>
                            <a:srgbClr val="C00000"/>
                          </a:solidFill>
                          <a:effectLst/>
                          <a:latin typeface="+mn-lt"/>
                          <a:ea typeface="+mn-ea"/>
                          <a:cs typeface="+mn-cs"/>
                        </a:rPr>
                        <a:t>7</a:t>
                      </a:r>
                      <a:r>
                        <a:rPr lang="en-US" altLang="zh-CN" sz="1600" dirty="0">
                          <a:solidFill>
                            <a:srgbClr val="C00000"/>
                          </a:solidFill>
                        </a:rPr>
                        <a:t>)≤name&lt;((PC+4</a:t>
                      </a:r>
                      <a:r>
                        <a:rPr lang="en-US" altLang="zh-CN" sz="1600">
                          <a:solidFill>
                            <a:srgbClr val="C00000"/>
                          </a:solidFill>
                        </a:rPr>
                        <a:t>)+2</a:t>
                      </a:r>
                      <a:r>
                        <a:rPr lang="en-US" altLang="zh-CN" sz="1600" kern="1200" baseline="30000" dirty="0">
                          <a:solidFill>
                            <a:srgbClr val="C00000"/>
                          </a:solidFill>
                          <a:effectLst/>
                          <a:latin typeface="+mn-lt"/>
                          <a:ea typeface="+mn-ea"/>
                          <a:cs typeface="+mn-cs"/>
                        </a:rPr>
                        <a:t>1</a:t>
                      </a:r>
                      <a:r>
                        <a:rPr lang="en-US" altLang="zh-CN" sz="1600" kern="1200" baseline="30000">
                          <a:solidFill>
                            <a:srgbClr val="C00000"/>
                          </a:solidFill>
                          <a:effectLst/>
                          <a:latin typeface="+mn-lt"/>
                          <a:ea typeface="+mn-ea"/>
                          <a:cs typeface="+mn-cs"/>
                        </a:rPr>
                        <a:t>7</a:t>
                      </a:r>
                      <a:r>
                        <a:rPr lang="en-US" altLang="zh-CN" sz="1600" dirty="0">
                          <a:solidFill>
                            <a:srgbClr val="C00000"/>
                          </a:solidFill>
                        </a:rPr>
                        <a:t>)</a:t>
                      </a:r>
                      <a:endParaRPr lang="zh-CN" altLang="en-US" sz="1600" dirty="0">
                        <a:solidFill>
                          <a:srgbClr val="C00000"/>
                        </a:solidFill>
                      </a:endParaRPr>
                    </a:p>
                  </a:txBody>
                  <a:tcPr>
                    <a:solidFill>
                      <a:schemeClr val="accent2">
                        <a:lumMod val="20000"/>
                        <a:lumOff val="80000"/>
                      </a:schemeClr>
                    </a:solidFill>
                  </a:tcPr>
                </a:tc>
                <a:extLst>
                  <a:ext uri="{0D108BD9-81ED-4DB2-BD59-A6C34878D82A}">
                    <a16:rowId xmlns:a16="http://schemas.microsoft.com/office/drawing/2014/main" val="10005"/>
                  </a:ext>
                </a:extLst>
              </a:tr>
              <a:tr h="414046">
                <a:tc>
                  <a:txBody>
                    <a:bodyPr/>
                    <a:lstStyle/>
                    <a:p>
                      <a:pPr algn="l"/>
                      <a:r>
                        <a:rPr lang="en-US" altLang="zh-CN" sz="1600" dirty="0">
                          <a:solidFill>
                            <a:srgbClr val="C00000"/>
                          </a:solidFill>
                        </a:rPr>
                        <a:t>BNE    R3</a:t>
                      </a:r>
                      <a:r>
                        <a:rPr lang="zh-CN" altLang="en-US" sz="1600" dirty="0">
                          <a:solidFill>
                            <a:srgbClr val="C00000"/>
                          </a:solidFill>
                        </a:rPr>
                        <a:t>，</a:t>
                      </a:r>
                      <a:r>
                        <a:rPr lang="en-US" altLang="zh-CN" sz="1600" dirty="0">
                          <a:solidFill>
                            <a:srgbClr val="C00000"/>
                          </a:solidFill>
                        </a:rPr>
                        <a:t>R4</a:t>
                      </a:r>
                      <a:r>
                        <a:rPr lang="zh-CN" altLang="en-US" sz="1600" dirty="0">
                          <a:solidFill>
                            <a:srgbClr val="C00000"/>
                          </a:solidFill>
                        </a:rPr>
                        <a:t>，</a:t>
                      </a:r>
                      <a:r>
                        <a:rPr lang="en-US" altLang="zh-CN" sz="1600" dirty="0">
                          <a:solidFill>
                            <a:srgbClr val="C00000"/>
                          </a:solidFill>
                        </a:rPr>
                        <a:t>name</a:t>
                      </a:r>
                      <a:endParaRPr lang="zh-CN" altLang="en-US" sz="1600" dirty="0">
                        <a:solidFill>
                          <a:srgbClr val="C00000"/>
                        </a:solidFill>
                      </a:endParaRPr>
                    </a:p>
                  </a:txBody>
                  <a:tcPr>
                    <a:solidFill>
                      <a:schemeClr val="accent2">
                        <a:lumMod val="20000"/>
                        <a:lumOff val="80000"/>
                      </a:schemeClr>
                    </a:solidFill>
                  </a:tcPr>
                </a:tc>
                <a:tc>
                  <a:txBody>
                    <a:bodyPr/>
                    <a:lstStyle/>
                    <a:p>
                      <a:pPr algn="l"/>
                      <a:r>
                        <a:rPr lang="zh-CN" altLang="en-US" sz="1600">
                          <a:solidFill>
                            <a:srgbClr val="C00000"/>
                          </a:solidFill>
                        </a:rPr>
                        <a:t>不等于时</a:t>
                      </a:r>
                      <a:r>
                        <a:rPr lang="zh-CN" altLang="en-US" sz="1600" dirty="0">
                          <a:solidFill>
                            <a:srgbClr val="C00000"/>
                          </a:solidFill>
                        </a:rPr>
                        <a:t>分支</a:t>
                      </a: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C00000"/>
                          </a:solidFill>
                        </a:rPr>
                        <a:t>If(</a:t>
                      </a:r>
                      <a:r>
                        <a:rPr lang="en-US" altLang="zh-CN" sz="1600" dirty="0" err="1">
                          <a:solidFill>
                            <a:srgbClr val="C00000"/>
                          </a:solidFill>
                        </a:rPr>
                        <a:t>Regs</a:t>
                      </a:r>
                      <a:r>
                        <a:rPr lang="en-US" altLang="zh-CN" sz="1600" dirty="0">
                          <a:solidFill>
                            <a:srgbClr val="C00000"/>
                          </a:solidFill>
                        </a:rPr>
                        <a:t>[R3]!=(</a:t>
                      </a:r>
                      <a:r>
                        <a:rPr lang="en-US" altLang="zh-CN" sz="1600" dirty="0" err="1">
                          <a:solidFill>
                            <a:srgbClr val="C00000"/>
                          </a:solidFill>
                        </a:rPr>
                        <a:t>Regs</a:t>
                      </a:r>
                      <a:r>
                        <a:rPr lang="en-US" altLang="zh-CN" sz="1600" dirty="0">
                          <a:solidFill>
                            <a:srgbClr val="C00000"/>
                          </a:solidFill>
                        </a:rPr>
                        <a:t>[R4])     </a:t>
                      </a:r>
                      <a:r>
                        <a:rPr lang="en-US" altLang="zh-CN" sz="1600" dirty="0" err="1">
                          <a:solidFill>
                            <a:srgbClr val="C00000"/>
                          </a:solidFill>
                        </a:rPr>
                        <a:t>PC←name</a:t>
                      </a:r>
                      <a:r>
                        <a:rPr lang="zh-CN" altLang="en-US" sz="1600" dirty="0">
                          <a:solidFill>
                            <a:srgbClr val="C00000"/>
                          </a:solidFill>
                        </a:rPr>
                        <a:t>；</a:t>
                      </a:r>
                      <a:endParaRPr lang="en-US" altLang="zh-CN" sz="1600" dirty="0">
                        <a:solidFill>
                          <a:srgbClr val="C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C00000"/>
                          </a:solidFill>
                        </a:rPr>
                        <a:t>((PC+4)-2</a:t>
                      </a:r>
                      <a:r>
                        <a:rPr lang="en-US" altLang="zh-CN" sz="1600" kern="1200" baseline="30000" dirty="0">
                          <a:solidFill>
                            <a:srgbClr val="C00000"/>
                          </a:solidFill>
                          <a:effectLst/>
                          <a:latin typeface="+mn-lt"/>
                          <a:ea typeface="+mn-ea"/>
                          <a:cs typeface="+mn-cs"/>
                        </a:rPr>
                        <a:t>17</a:t>
                      </a:r>
                      <a:r>
                        <a:rPr lang="en-US" altLang="zh-CN" sz="1600" dirty="0">
                          <a:solidFill>
                            <a:srgbClr val="C00000"/>
                          </a:solidFill>
                        </a:rPr>
                        <a:t>)≤name&lt;((PC+4)+2</a:t>
                      </a:r>
                      <a:r>
                        <a:rPr lang="en-US" altLang="zh-CN" sz="1600" kern="1200" baseline="30000" dirty="0">
                          <a:solidFill>
                            <a:srgbClr val="C00000"/>
                          </a:solidFill>
                          <a:effectLst/>
                          <a:latin typeface="+mn-lt"/>
                          <a:ea typeface="+mn-ea"/>
                          <a:cs typeface="+mn-cs"/>
                        </a:rPr>
                        <a:t>17</a:t>
                      </a:r>
                      <a:r>
                        <a:rPr lang="en-US" altLang="zh-CN" sz="1600" dirty="0">
                          <a:solidFill>
                            <a:srgbClr val="C00000"/>
                          </a:solidFill>
                        </a:rPr>
                        <a:t>)</a:t>
                      </a:r>
                      <a:endParaRPr lang="zh-CN" altLang="en-US" sz="1600" dirty="0">
                        <a:solidFill>
                          <a:srgbClr val="C00000"/>
                        </a:solidFill>
                      </a:endParaRPr>
                    </a:p>
                  </a:txBody>
                  <a:tcPr>
                    <a:solidFill>
                      <a:schemeClr val="accent2">
                        <a:lumMod val="20000"/>
                        <a:lumOff val="80000"/>
                      </a:schemeClr>
                    </a:solidFill>
                  </a:tcPr>
                </a:tc>
                <a:extLst>
                  <a:ext uri="{0D108BD9-81ED-4DB2-BD59-A6C34878D82A}">
                    <a16:rowId xmlns:a16="http://schemas.microsoft.com/office/drawing/2014/main" val="10006"/>
                  </a:ext>
                </a:extLst>
              </a:tr>
              <a:tr h="414046">
                <a:tc>
                  <a:txBody>
                    <a:bodyPr/>
                    <a:lstStyle/>
                    <a:p>
                      <a:pPr algn="l"/>
                      <a:r>
                        <a:rPr lang="en-US" altLang="zh-CN" sz="1600">
                          <a:solidFill>
                            <a:schemeClr val="tx1"/>
                          </a:solidFill>
                        </a:rPr>
                        <a:t>MOVZ</a:t>
                      </a:r>
                      <a:r>
                        <a:rPr lang="en-US" altLang="zh-CN" sz="1600" baseline="0">
                          <a:solidFill>
                            <a:schemeClr val="tx1"/>
                          </a:solidFill>
                        </a:rPr>
                        <a:t>   R1</a:t>
                      </a:r>
                      <a:r>
                        <a:rPr lang="zh-CN" altLang="en-US" sz="1600" baseline="0">
                          <a:solidFill>
                            <a:schemeClr val="tx1"/>
                          </a:solidFill>
                        </a:rPr>
                        <a:t>，</a:t>
                      </a:r>
                      <a:r>
                        <a:rPr lang="en-US" altLang="zh-CN" sz="1600" baseline="0">
                          <a:solidFill>
                            <a:schemeClr val="tx1"/>
                          </a:solidFill>
                        </a:rPr>
                        <a:t>R2</a:t>
                      </a:r>
                      <a:r>
                        <a:rPr lang="zh-CN" altLang="en-US" sz="1600" baseline="0">
                          <a:solidFill>
                            <a:schemeClr val="tx1"/>
                          </a:solidFill>
                        </a:rPr>
                        <a:t>，</a:t>
                      </a:r>
                      <a:r>
                        <a:rPr lang="en-US" altLang="zh-CN" sz="1600" baseline="0">
                          <a:solidFill>
                            <a:schemeClr val="tx1"/>
                          </a:solidFill>
                        </a:rPr>
                        <a:t>R3</a:t>
                      </a:r>
                      <a:endParaRPr lang="zh-CN" altLang="en-US" sz="1600" dirty="0">
                        <a:solidFill>
                          <a:schemeClr val="tx1"/>
                        </a:solidFill>
                      </a:endParaRPr>
                    </a:p>
                  </a:txBody>
                  <a:tcPr>
                    <a:solidFill>
                      <a:schemeClr val="accent2">
                        <a:lumMod val="20000"/>
                        <a:lumOff val="80000"/>
                      </a:schemeClr>
                    </a:solidFill>
                  </a:tcPr>
                </a:tc>
                <a:tc>
                  <a:txBody>
                    <a:bodyPr/>
                    <a:lstStyle/>
                    <a:p>
                      <a:pPr algn="l"/>
                      <a:r>
                        <a:rPr lang="zh-CN" altLang="en-US" sz="1600">
                          <a:solidFill>
                            <a:schemeClr val="tx1"/>
                          </a:solidFill>
                        </a:rPr>
                        <a:t>等于零时传送</a:t>
                      </a:r>
                      <a:endParaRPr lang="zh-CN" altLang="en-US" sz="1600" dirty="0">
                        <a:solidFill>
                          <a:schemeClr val="tx1"/>
                        </a:solidFill>
                      </a:endParaRPr>
                    </a:p>
                  </a:txBody>
                  <a:tcPr>
                    <a:solidFill>
                      <a:schemeClr val="accent2">
                        <a:lumMod val="20000"/>
                        <a:lumOff val="80000"/>
                      </a:schemeClr>
                    </a:solidFill>
                  </a:tcPr>
                </a:tc>
                <a:tc>
                  <a:txBody>
                    <a:bodyPr/>
                    <a:lstStyle/>
                    <a:p>
                      <a:pPr algn="l"/>
                      <a:r>
                        <a:rPr lang="en-US" altLang="zh-CN" sz="1600" dirty="0">
                          <a:solidFill>
                            <a:schemeClr val="tx1"/>
                          </a:solidFill>
                        </a:rPr>
                        <a:t>If(</a:t>
                      </a:r>
                      <a:r>
                        <a:rPr lang="en-US" altLang="zh-CN" sz="1600" dirty="0" err="1"/>
                        <a:t>Regs</a:t>
                      </a:r>
                      <a:r>
                        <a:rPr lang="en-US" altLang="zh-CN" sz="1600" dirty="0"/>
                        <a:t>[R3]==0</a:t>
                      </a:r>
                      <a:r>
                        <a:rPr lang="en-US" altLang="zh-CN" sz="1600" dirty="0">
                          <a:solidFill>
                            <a:schemeClr val="tx1"/>
                          </a:solidFill>
                        </a:rPr>
                        <a:t>)     </a:t>
                      </a:r>
                      <a:r>
                        <a:rPr lang="en-US" altLang="zh-CN" sz="1600" dirty="0" err="1"/>
                        <a:t>Regs</a:t>
                      </a:r>
                      <a:r>
                        <a:rPr lang="en-US" altLang="zh-CN" sz="1600" dirty="0"/>
                        <a:t>[R1]←</a:t>
                      </a:r>
                      <a:r>
                        <a:rPr lang="en-US" altLang="zh-CN" sz="1600" dirty="0" err="1"/>
                        <a:t>Regs</a:t>
                      </a:r>
                      <a:r>
                        <a:rPr lang="en-US" altLang="zh-CN" sz="1600" dirty="0"/>
                        <a:t>[R2]</a:t>
                      </a:r>
                      <a:endParaRPr lang="zh-CN" altLang="en-US" sz="1600" dirty="0">
                        <a:solidFill>
                          <a:schemeClr val="tx1"/>
                        </a:solidFill>
                      </a:endParaRPr>
                    </a:p>
                  </a:txBody>
                  <a:tcPr>
                    <a:solidFill>
                      <a:schemeClr val="accent2">
                        <a:lumMod val="20000"/>
                        <a:lumOff val="80000"/>
                      </a:schemeClr>
                    </a:solidFill>
                  </a:tcPr>
                </a:tc>
                <a:extLst>
                  <a:ext uri="{0D108BD9-81ED-4DB2-BD59-A6C34878D82A}">
                    <a16:rowId xmlns:a16="http://schemas.microsoft.com/office/drawing/2014/main" val="10007"/>
                  </a:ext>
                </a:extLst>
              </a:tr>
            </a:tbl>
          </a:graphicData>
        </a:graphic>
      </p:graphicFrame>
      <p:sp>
        <p:nvSpPr>
          <p:cNvPr id="6" name="灯片编号占位符 5"/>
          <p:cNvSpPr>
            <a:spLocks noGrp="1"/>
          </p:cNvSpPr>
          <p:nvPr>
            <p:ph type="sldNum" sz="quarter" idx="10"/>
          </p:nvPr>
        </p:nvSpPr>
        <p:spPr/>
        <p:txBody>
          <a:bodyPr/>
          <a:lstStyle/>
          <a:p>
            <a:pPr>
              <a:defRPr/>
            </a:pPr>
            <a:fld id="{16FB8BBF-24BB-42C6-9019-0A2DE3877C3C}" type="slidenum">
              <a:rPr lang="zh-CN" altLang="en-US" smtClean="0"/>
              <a:pPr>
                <a:defRPr/>
              </a:pPr>
              <a:t>78</a:t>
            </a:fld>
            <a:endParaRPr lang="zh-CN" altLang="en-US" dirty="0"/>
          </a:p>
        </p:txBody>
      </p:sp>
      <p:sp>
        <p:nvSpPr>
          <p:cNvPr id="7" name="矩形 6"/>
          <p:cNvSpPr/>
          <p:nvPr/>
        </p:nvSpPr>
        <p:spPr>
          <a:xfrm>
            <a:off x="857224" y="5429264"/>
            <a:ext cx="8001056" cy="461665"/>
          </a:xfrm>
          <a:prstGeom prst="rect">
            <a:avLst/>
          </a:prstGeom>
        </p:spPr>
        <p:txBody>
          <a:bodyPr wrap="square">
            <a:spAutoFit/>
          </a:bodyPr>
          <a:lstStyle/>
          <a:p>
            <a:r>
              <a:rPr lang="zh-CN" altLang="en-US" dirty="0">
                <a:solidFill>
                  <a:srgbClr val="C00000"/>
                </a:solidFill>
              </a:rPr>
              <a:t>分支的目标地址</a:t>
            </a:r>
            <a:r>
              <a:rPr lang="en-US" altLang="zh-CN" dirty="0">
                <a:solidFill>
                  <a:srgbClr val="C00000"/>
                </a:solidFill>
              </a:rPr>
              <a:t>=16</a:t>
            </a:r>
            <a:r>
              <a:rPr lang="zh-CN" altLang="en-US" dirty="0">
                <a:solidFill>
                  <a:srgbClr val="C00000"/>
                </a:solidFill>
              </a:rPr>
              <a:t>位带符号位移量左移</a:t>
            </a:r>
            <a:r>
              <a:rPr lang="en-US" altLang="zh-CN" dirty="0">
                <a:solidFill>
                  <a:srgbClr val="C00000"/>
                </a:solidFill>
              </a:rPr>
              <a:t>2</a:t>
            </a:r>
            <a:r>
              <a:rPr lang="zh-CN" altLang="en-US" dirty="0">
                <a:solidFill>
                  <a:srgbClr val="C00000"/>
                </a:solidFill>
              </a:rPr>
              <a:t>位 </a:t>
            </a:r>
            <a:r>
              <a:rPr lang="en-US" altLang="zh-CN" dirty="0">
                <a:solidFill>
                  <a:srgbClr val="C00000"/>
                </a:solidFill>
              </a:rPr>
              <a:t>+</a:t>
            </a:r>
            <a:r>
              <a:rPr lang="zh-CN" altLang="en-US" dirty="0">
                <a:solidFill>
                  <a:srgbClr val="C00000"/>
                </a:solidFill>
              </a:rPr>
              <a:t>（</a:t>
            </a:r>
            <a:r>
              <a:rPr lang="en-US" altLang="zh-CN" dirty="0">
                <a:solidFill>
                  <a:srgbClr val="C00000"/>
                </a:solidFill>
              </a:rPr>
              <a:t>PC+4</a:t>
            </a:r>
            <a:r>
              <a:rPr lang="zh-CN" altLang="en-US" dirty="0">
                <a:solidFill>
                  <a:srgbClr val="C00000"/>
                </a:solidFill>
              </a:rPr>
              <a:t>）</a:t>
            </a:r>
          </a:p>
        </p:txBody>
      </p:sp>
      <p:sp>
        <p:nvSpPr>
          <p:cNvPr id="8" name="矩形 7"/>
          <p:cNvSpPr/>
          <p:nvPr/>
        </p:nvSpPr>
        <p:spPr>
          <a:xfrm>
            <a:off x="5000628" y="6072206"/>
            <a:ext cx="3890809" cy="461665"/>
          </a:xfrm>
          <a:prstGeom prst="rect">
            <a:avLst/>
          </a:prstGeom>
          <a:solidFill>
            <a:srgbClr val="FFFF00"/>
          </a:solidFill>
          <a:ln>
            <a:solidFill>
              <a:schemeClr val="accent1"/>
            </a:solidFill>
          </a:ln>
        </p:spPr>
        <p:txBody>
          <a:bodyPr wrap="none">
            <a:spAutoFit/>
          </a:bodyPr>
          <a:lstStyle/>
          <a:p>
            <a:r>
              <a:rPr lang="en-US" altLang="zh-CN" dirty="0">
                <a:solidFill>
                  <a:srgbClr val="FF0000"/>
                </a:solidFill>
              </a:rPr>
              <a:t>MIPS</a:t>
            </a:r>
            <a:r>
              <a:rPr lang="zh-CN" altLang="en-US" dirty="0">
                <a:solidFill>
                  <a:srgbClr val="FF0000"/>
                </a:solidFill>
              </a:rPr>
              <a:t>指令是</a:t>
            </a:r>
            <a:r>
              <a:rPr lang="en-US" altLang="zh-CN" dirty="0">
                <a:solidFill>
                  <a:srgbClr val="FF0000"/>
                </a:solidFill>
              </a:rPr>
              <a:t>32</a:t>
            </a:r>
            <a:r>
              <a:rPr lang="zh-CN" altLang="en-US" dirty="0">
                <a:solidFill>
                  <a:srgbClr val="FF0000"/>
                </a:solidFill>
              </a:rPr>
              <a:t>位</a:t>
            </a:r>
            <a:r>
              <a:rPr lang="en-US" altLang="zh-CN" dirty="0">
                <a:solidFill>
                  <a:srgbClr val="FF0000"/>
                </a:solidFill>
              </a:rPr>
              <a:t>4</a:t>
            </a:r>
            <a:r>
              <a:rPr lang="zh-CN" altLang="en-US" dirty="0">
                <a:solidFill>
                  <a:srgbClr val="FF0000"/>
                </a:solidFill>
              </a:rPr>
              <a:t>个字节长</a:t>
            </a:r>
          </a:p>
        </p:txBody>
      </p:sp>
      <p:cxnSp>
        <p:nvCxnSpPr>
          <p:cNvPr id="12" name="直接箭头连接符 11"/>
          <p:cNvCxnSpPr>
            <a:stCxn id="8" idx="0"/>
          </p:cNvCxnSpPr>
          <p:nvPr/>
        </p:nvCxnSpPr>
        <p:spPr>
          <a:xfrm rot="5400000" flipH="1" flipV="1">
            <a:off x="7044900" y="5759025"/>
            <a:ext cx="214314" cy="4120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0"/>
          </p:cNvCxnSpPr>
          <p:nvPr/>
        </p:nvCxnSpPr>
        <p:spPr>
          <a:xfrm rot="16200000" flipV="1">
            <a:off x="6651992" y="5778164"/>
            <a:ext cx="214314" cy="373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0701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2.9 MIPS</a:t>
            </a:r>
            <a:r>
              <a:rPr lang="zh-CN" altLang="en-US" dirty="0"/>
              <a:t>系统结构</a:t>
            </a:r>
          </a:p>
        </p:txBody>
      </p:sp>
      <p:sp>
        <p:nvSpPr>
          <p:cNvPr id="3" name="内容占位符 2"/>
          <p:cNvSpPr>
            <a:spLocks noGrp="1"/>
          </p:cNvSpPr>
          <p:nvPr>
            <p:ph idx="1"/>
          </p:nvPr>
        </p:nvSpPr>
        <p:spPr/>
        <p:txBody>
          <a:bodyPr/>
          <a:lstStyle/>
          <a:p>
            <a:r>
              <a:rPr lang="en-US" altLang="zh-CN" dirty="0">
                <a:solidFill>
                  <a:schemeClr val="tx1"/>
                </a:solidFill>
              </a:rPr>
              <a:t>MIPS</a:t>
            </a:r>
            <a:r>
              <a:rPr lang="zh-CN" altLang="en-US" dirty="0">
                <a:solidFill>
                  <a:schemeClr val="tx1"/>
                </a:solidFill>
              </a:rPr>
              <a:t>的浮点操作</a:t>
            </a:r>
            <a:br>
              <a:rPr lang="en-US" altLang="zh-CN" dirty="0"/>
            </a:br>
            <a:r>
              <a:rPr lang="en-US" altLang="zh-CN" dirty="0"/>
              <a:t>    </a:t>
            </a:r>
            <a:r>
              <a:rPr lang="zh-CN" altLang="en-US" sz="2400" dirty="0"/>
              <a:t>浮点指令对浮点数寄存器进行操作，并指出操作数是</a:t>
            </a:r>
            <a:r>
              <a:rPr lang="zh-CN" altLang="en-US" sz="2400" dirty="0">
                <a:solidFill>
                  <a:srgbClr val="C00000"/>
                </a:solidFill>
              </a:rPr>
              <a:t>单精度（</a:t>
            </a:r>
            <a:r>
              <a:rPr lang="en-US" altLang="zh-CN" sz="2400" dirty="0">
                <a:solidFill>
                  <a:srgbClr val="C00000"/>
                </a:solidFill>
              </a:rPr>
              <a:t>SP</a:t>
            </a:r>
            <a:r>
              <a:rPr lang="zh-CN" altLang="en-US" sz="2400" dirty="0">
                <a:solidFill>
                  <a:srgbClr val="C00000"/>
                </a:solidFill>
              </a:rPr>
              <a:t>）</a:t>
            </a:r>
            <a:r>
              <a:rPr lang="zh-CN" altLang="en-US" sz="2400" dirty="0"/>
              <a:t>还是</a:t>
            </a:r>
            <a:r>
              <a:rPr lang="zh-CN" altLang="en-US" sz="2400" dirty="0">
                <a:solidFill>
                  <a:srgbClr val="C00000"/>
                </a:solidFill>
              </a:rPr>
              <a:t>双精度（</a:t>
            </a:r>
            <a:r>
              <a:rPr lang="en-US" altLang="zh-CN" sz="2400" dirty="0">
                <a:solidFill>
                  <a:srgbClr val="C00000"/>
                </a:solidFill>
              </a:rPr>
              <a:t>DP</a:t>
            </a:r>
            <a:r>
              <a:rPr lang="zh-CN" altLang="en-US" sz="2400" dirty="0">
                <a:solidFill>
                  <a:srgbClr val="C00000"/>
                </a:solidFill>
              </a:rPr>
              <a:t>）</a:t>
            </a:r>
            <a:r>
              <a:rPr lang="zh-CN" altLang="en-US" sz="2400" dirty="0"/>
              <a:t>。</a:t>
            </a:r>
            <a:endParaRPr lang="en-US" altLang="zh-CN" sz="2400" dirty="0"/>
          </a:p>
          <a:p>
            <a:r>
              <a:rPr lang="en-US" altLang="zh-CN" sz="2400" dirty="0">
                <a:solidFill>
                  <a:srgbClr val="C00000"/>
                </a:solidFill>
              </a:rPr>
              <a:t>MOV.S</a:t>
            </a:r>
            <a:r>
              <a:rPr lang="zh-CN" altLang="en-US" sz="2400" dirty="0"/>
              <a:t>和</a:t>
            </a:r>
            <a:r>
              <a:rPr lang="en-US" altLang="zh-CN" sz="2400" dirty="0">
                <a:solidFill>
                  <a:srgbClr val="C00000"/>
                </a:solidFill>
              </a:rPr>
              <a:t>MOV.D</a:t>
            </a:r>
            <a:r>
              <a:rPr lang="zh-CN" altLang="en-US" sz="2400" dirty="0"/>
              <a:t>分别把一个单</a:t>
            </a:r>
            <a:r>
              <a:rPr lang="en-US" altLang="zh-CN" sz="2400" dirty="0"/>
              <a:t>/</a:t>
            </a:r>
            <a:r>
              <a:rPr lang="zh-CN" altLang="en-US" sz="2400" dirty="0"/>
              <a:t>双精度浮点数寄存器的值复制到另一个同类型的寄存器中。</a:t>
            </a:r>
            <a:endParaRPr lang="en-US" altLang="zh-CN" sz="2400" dirty="0"/>
          </a:p>
          <a:p>
            <a:r>
              <a:rPr lang="en-US" altLang="zh-CN" sz="2400" dirty="0">
                <a:solidFill>
                  <a:srgbClr val="C00000"/>
                </a:solidFill>
              </a:rPr>
              <a:t>MFC1</a:t>
            </a:r>
            <a:r>
              <a:rPr lang="zh-CN" altLang="en-US" sz="2400" dirty="0"/>
              <a:t>、</a:t>
            </a:r>
            <a:r>
              <a:rPr lang="en-US" altLang="zh-CN" sz="2400" dirty="0">
                <a:solidFill>
                  <a:srgbClr val="C00000"/>
                </a:solidFill>
              </a:rPr>
              <a:t>MTC1</a:t>
            </a:r>
            <a:r>
              <a:rPr lang="zh-CN" altLang="en-US" sz="2400" dirty="0">
                <a:solidFill>
                  <a:srgbClr val="C00000"/>
                </a:solidFill>
              </a:rPr>
              <a:t>、</a:t>
            </a:r>
            <a:r>
              <a:rPr lang="en-US" altLang="zh-CN" sz="2400" dirty="0">
                <a:solidFill>
                  <a:srgbClr val="C00000"/>
                </a:solidFill>
              </a:rPr>
              <a:t>DMFC1</a:t>
            </a:r>
            <a:r>
              <a:rPr lang="zh-CN" altLang="en-US" sz="2400" dirty="0"/>
              <a:t>和</a:t>
            </a:r>
            <a:r>
              <a:rPr lang="en-US" altLang="zh-CN" sz="2400" dirty="0">
                <a:solidFill>
                  <a:srgbClr val="C00000"/>
                </a:solidFill>
              </a:rPr>
              <a:t>DMTC1</a:t>
            </a:r>
            <a:r>
              <a:rPr lang="zh-CN" altLang="en-US" sz="2400" dirty="0"/>
              <a:t>在一个单精度或双精度</a:t>
            </a:r>
            <a:r>
              <a:rPr lang="zh-CN" altLang="en-US" sz="2400" dirty="0">
                <a:solidFill>
                  <a:srgbClr val="C00000"/>
                </a:solidFill>
              </a:rPr>
              <a:t>浮点数寄存器</a:t>
            </a:r>
            <a:r>
              <a:rPr lang="zh-CN" altLang="en-US" sz="2400" dirty="0"/>
              <a:t>和一个</a:t>
            </a:r>
            <a:r>
              <a:rPr lang="zh-CN" altLang="en-US" sz="2400" dirty="0">
                <a:solidFill>
                  <a:srgbClr val="C00000"/>
                </a:solidFill>
              </a:rPr>
              <a:t>定点寄存器</a:t>
            </a:r>
            <a:r>
              <a:rPr lang="zh-CN" altLang="en-US" sz="2400" dirty="0"/>
              <a:t>之间</a:t>
            </a:r>
            <a:r>
              <a:rPr lang="zh-CN" altLang="en-US" sz="2400" dirty="0">
                <a:solidFill>
                  <a:srgbClr val="C00000"/>
                </a:solidFill>
              </a:rPr>
              <a:t>传送数据</a:t>
            </a:r>
            <a:r>
              <a:rPr lang="zh-CN" altLang="en-US" sz="2400" dirty="0"/>
              <a:t>。</a:t>
            </a:r>
            <a:br>
              <a:rPr lang="en-US" altLang="zh-CN" dirty="0"/>
            </a:br>
            <a:r>
              <a:rPr lang="en-US" altLang="zh-CN" dirty="0"/>
              <a:t>     </a:t>
            </a:r>
            <a:r>
              <a:rPr lang="zh-CN" altLang="en-US" sz="2400" dirty="0"/>
              <a:t>浮点操作：</a:t>
            </a:r>
            <a:r>
              <a:rPr lang="zh-CN" altLang="en-US" sz="2400" dirty="0">
                <a:solidFill>
                  <a:srgbClr val="C00000"/>
                </a:solidFill>
              </a:rPr>
              <a:t>加、减、乘、除</a:t>
            </a:r>
            <a:r>
              <a:rPr lang="zh-CN" altLang="en-US" sz="2400" dirty="0"/>
              <a:t>。</a:t>
            </a:r>
            <a:r>
              <a:rPr lang="zh-CN" altLang="en-US" sz="2000" dirty="0"/>
              <a:t>后缀</a:t>
            </a:r>
            <a:r>
              <a:rPr lang="en-US" altLang="zh-CN" sz="2000" dirty="0"/>
              <a:t>S</a:t>
            </a:r>
            <a:r>
              <a:rPr lang="zh-CN" altLang="en-US" sz="2000" dirty="0"/>
              <a:t>表示单精度浮点数，而后缀</a:t>
            </a:r>
            <a:r>
              <a:rPr lang="en-US" altLang="zh-CN" sz="2000" dirty="0">
                <a:solidFill>
                  <a:srgbClr val="C00000"/>
                </a:solidFill>
              </a:rPr>
              <a:t>D</a:t>
            </a:r>
            <a:r>
              <a:rPr lang="zh-CN" altLang="en-US" sz="2000" dirty="0"/>
              <a:t>表示双精度浮点数。</a:t>
            </a:r>
            <a:br>
              <a:rPr lang="en-US" altLang="zh-CN" sz="2400" dirty="0"/>
            </a:br>
            <a:r>
              <a:rPr lang="en-US" altLang="zh-CN" sz="2400" dirty="0"/>
              <a:t>      </a:t>
            </a:r>
            <a:r>
              <a:rPr lang="zh-CN" altLang="en-US" sz="2400" dirty="0"/>
              <a:t>为提高图形处理性能，</a:t>
            </a:r>
            <a:r>
              <a:rPr lang="en-US" altLang="zh-CN" sz="2400" dirty="0"/>
              <a:t>MIPS64</a:t>
            </a:r>
            <a:r>
              <a:rPr lang="zh-CN" altLang="en-US" sz="2400" dirty="0"/>
              <a:t>提供了在一个</a:t>
            </a:r>
            <a:r>
              <a:rPr lang="en-US" altLang="zh-CN" sz="2400" dirty="0"/>
              <a:t>64</a:t>
            </a:r>
            <a:r>
              <a:rPr lang="zh-CN" altLang="en-US" sz="2400" dirty="0"/>
              <a:t>位浮点数寄存器两半部分中分别进行两个</a:t>
            </a:r>
            <a:r>
              <a:rPr lang="en-US" altLang="zh-CN" sz="2400" dirty="0"/>
              <a:t>32</a:t>
            </a:r>
            <a:r>
              <a:rPr lang="zh-CN" altLang="en-US" sz="2400" dirty="0"/>
              <a:t>位浮点数的操作。</a:t>
            </a:r>
            <a:br>
              <a:rPr lang="en-US" altLang="zh-CN" dirty="0"/>
            </a:br>
            <a:endParaRPr lang="en-US" altLang="zh-CN" sz="24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79</a:t>
            </a:fld>
            <a:endParaRPr lang="zh-CN" altLang="en-US" dirty="0"/>
          </a:p>
        </p:txBody>
      </p:sp>
    </p:spTree>
    <p:extLst>
      <p:ext uri="{BB962C8B-B14F-4D97-AF65-F5344CB8AC3E}">
        <p14:creationId xmlns:p14="http://schemas.microsoft.com/office/powerpoint/2010/main" val="3289369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dirty="0"/>
              <a:t>2.2</a:t>
            </a:r>
            <a:r>
              <a:rPr lang="zh-CN" altLang="en-US" dirty="0"/>
              <a:t>指令集系统结构的分类</a:t>
            </a:r>
            <a:endParaRPr lang="en-US" altLang="zh-CN" dirty="0"/>
          </a:p>
        </p:txBody>
      </p:sp>
      <p:sp>
        <p:nvSpPr>
          <p:cNvPr id="4099" name="内容占位符 2"/>
          <p:cNvSpPr>
            <a:spLocks noGrp="1"/>
          </p:cNvSpPr>
          <p:nvPr>
            <p:ph idx="1"/>
          </p:nvPr>
        </p:nvSpPr>
        <p:spPr/>
        <p:txBody>
          <a:bodyPr/>
          <a:lstStyle/>
          <a:p>
            <a:r>
              <a:rPr lang="zh-CN" altLang="en-US" dirty="0"/>
              <a:t>下表说明代码</a:t>
            </a:r>
            <a:r>
              <a:rPr lang="en-US" altLang="zh-CN" dirty="0">
                <a:solidFill>
                  <a:srgbClr val="C00000"/>
                </a:solidFill>
              </a:rPr>
              <a:t>C=A+B</a:t>
            </a:r>
            <a:r>
              <a:rPr lang="zh-CN" altLang="en-US" dirty="0"/>
              <a:t>在这三类系统结构中分别是如何表示：</a:t>
            </a:r>
            <a:r>
              <a:rPr lang="zh-CN" altLang="en-US" sz="2000" dirty="0"/>
              <a:t>（设</a:t>
            </a:r>
            <a:r>
              <a:rPr lang="en-US" altLang="zh-CN" sz="2000" dirty="0"/>
              <a:t>A,B</a:t>
            </a:r>
            <a:r>
              <a:rPr lang="zh-CN" altLang="en-US" sz="2000" dirty="0"/>
              <a:t>和</a:t>
            </a:r>
            <a:r>
              <a:rPr lang="en-US" altLang="zh-CN" sz="2000" dirty="0"/>
              <a:t>C</a:t>
            </a:r>
            <a:r>
              <a:rPr lang="zh-CN" altLang="en-US" sz="2000" dirty="0"/>
              <a:t>都在存储器中且</a:t>
            </a:r>
            <a:r>
              <a:rPr lang="en-US" altLang="zh-CN" sz="2000" dirty="0"/>
              <a:t>A</a:t>
            </a:r>
            <a:r>
              <a:rPr lang="zh-CN" altLang="en-US" sz="2000" dirty="0"/>
              <a:t>和</a:t>
            </a:r>
            <a:r>
              <a:rPr lang="en-US" altLang="zh-CN" sz="2000" dirty="0"/>
              <a:t>B</a:t>
            </a:r>
            <a:r>
              <a:rPr lang="zh-CN" altLang="en-US" sz="2000" dirty="0"/>
              <a:t>的值不破坏）</a:t>
            </a:r>
            <a:endParaRPr lang="en-US" altLang="zh-CN" dirty="0"/>
          </a:p>
          <a:p>
            <a:pPr marL="0" indent="0">
              <a:buNone/>
            </a:pPr>
            <a:br>
              <a:rPr lang="en-US" altLang="zh-CN" dirty="0"/>
            </a:br>
            <a:br>
              <a:rPr lang="en-US" altLang="zh-CN" dirty="0"/>
            </a:br>
            <a:br>
              <a:rPr lang="en-US" altLang="zh-CN" dirty="0"/>
            </a:br>
            <a:r>
              <a:rPr lang="en-US" altLang="zh-CN" dirty="0"/>
              <a:t>  </a:t>
            </a:r>
          </a:p>
          <a:p>
            <a:pPr marL="0" indent="0">
              <a:buNone/>
            </a:pPr>
            <a:r>
              <a:rPr lang="en-US" altLang="zh-CN" dirty="0"/>
              <a:t>  </a:t>
            </a:r>
          </a:p>
          <a:p>
            <a:pPr marL="0" indent="0">
              <a:buNone/>
            </a:pPr>
            <a:r>
              <a:rPr lang="zh-CN" altLang="en-US" sz="2400" dirty="0"/>
              <a:t>说明：在</a:t>
            </a:r>
            <a:r>
              <a:rPr lang="zh-CN" altLang="en-US" sz="2400" dirty="0">
                <a:solidFill>
                  <a:srgbClr val="C00000"/>
                </a:solidFill>
              </a:rPr>
              <a:t>堆栈结构</a:t>
            </a:r>
            <a:r>
              <a:rPr lang="zh-CN" altLang="en-US" sz="2400" dirty="0"/>
              <a:t>和</a:t>
            </a:r>
            <a:r>
              <a:rPr lang="zh-CN" altLang="en-US" sz="2400" dirty="0">
                <a:solidFill>
                  <a:srgbClr val="C00000"/>
                </a:solidFill>
              </a:rPr>
              <a:t>累加器结构</a:t>
            </a:r>
            <a:r>
              <a:rPr lang="zh-CN" altLang="en-US" sz="2400" dirty="0"/>
              <a:t>中</a:t>
            </a:r>
            <a:r>
              <a:rPr lang="zh-CN" altLang="en-US" sz="2400" dirty="0">
                <a:solidFill>
                  <a:srgbClr val="C00000"/>
                </a:solidFill>
              </a:rPr>
              <a:t>加法指令的操作数</a:t>
            </a:r>
            <a:r>
              <a:rPr lang="zh-CN" altLang="en-US" sz="2400" dirty="0"/>
              <a:t>是</a:t>
            </a:r>
            <a:r>
              <a:rPr lang="zh-CN" altLang="en-US" sz="2400" dirty="0">
                <a:solidFill>
                  <a:srgbClr val="C00000"/>
                </a:solidFill>
              </a:rPr>
              <a:t>隐含</a:t>
            </a:r>
            <a:r>
              <a:rPr lang="zh-CN" altLang="en-US" sz="2400" dirty="0"/>
              <a:t>的，而在</a:t>
            </a:r>
            <a:r>
              <a:rPr lang="zh-CN" altLang="en-US" sz="2400" dirty="0">
                <a:solidFill>
                  <a:srgbClr val="FF33CC"/>
                </a:solidFill>
              </a:rPr>
              <a:t>寄存器结构</a:t>
            </a:r>
            <a:r>
              <a:rPr lang="zh-CN" altLang="en-US" sz="2400" dirty="0"/>
              <a:t>中</a:t>
            </a:r>
            <a:r>
              <a:rPr lang="zh-CN" altLang="en-US" sz="2400" dirty="0">
                <a:solidFill>
                  <a:srgbClr val="FF33CC"/>
                </a:solidFill>
              </a:rPr>
              <a:t>操作数必须明确指定</a:t>
            </a:r>
            <a:r>
              <a:rPr lang="zh-CN" altLang="en-US" sz="2400" dirty="0"/>
              <a:t>。</a:t>
            </a:r>
            <a:endParaRPr lang="en-US" altLang="zh-CN" sz="2400" dirty="0"/>
          </a:p>
        </p:txBody>
      </p:sp>
      <p:graphicFrame>
        <p:nvGraphicFramePr>
          <p:cNvPr id="3" name="表格 2"/>
          <p:cNvGraphicFramePr>
            <a:graphicFrameLocks noGrp="1"/>
          </p:cNvGraphicFramePr>
          <p:nvPr>
            <p:extLst>
              <p:ext uri="{D42A27DB-BD31-4B8C-83A1-F6EECF244321}">
                <p14:modId xmlns:p14="http://schemas.microsoft.com/office/powerpoint/2010/main" val="3733721854"/>
              </p:ext>
            </p:extLst>
          </p:nvPr>
        </p:nvGraphicFramePr>
        <p:xfrm>
          <a:off x="806247" y="1988840"/>
          <a:ext cx="7294144" cy="2160240"/>
        </p:xfrm>
        <a:graphic>
          <a:graphicData uri="http://schemas.openxmlformats.org/drawingml/2006/table">
            <a:tbl>
              <a:tblPr firstRow="1" bandRow="1">
                <a:tableStyleId>{5C22544A-7EE6-4342-B048-85BDC9FD1C3A}</a:tableStyleId>
              </a:tblPr>
              <a:tblGrid>
                <a:gridCol w="1173465">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2232248">
                  <a:extLst>
                    <a:ext uri="{9D8B030D-6E8A-4147-A177-3AD203B41FA5}">
                      <a16:colId xmlns:a16="http://schemas.microsoft.com/office/drawing/2014/main" val="20002"/>
                    </a:ext>
                  </a:extLst>
                </a:gridCol>
                <a:gridCol w="2520279">
                  <a:extLst>
                    <a:ext uri="{9D8B030D-6E8A-4147-A177-3AD203B41FA5}">
                      <a16:colId xmlns:a16="http://schemas.microsoft.com/office/drawing/2014/main" val="20003"/>
                    </a:ext>
                  </a:extLst>
                </a:gridCol>
              </a:tblGrid>
              <a:tr h="480820">
                <a:tc>
                  <a:txBody>
                    <a:bodyPr/>
                    <a:lstStyle/>
                    <a:p>
                      <a:pPr algn="ctr"/>
                      <a:r>
                        <a:rPr lang="zh-CN" altLang="en-US" dirty="0"/>
                        <a:t>堆栈</a:t>
                      </a:r>
                    </a:p>
                  </a:txBody>
                  <a:tcPr/>
                </a:tc>
                <a:tc>
                  <a:txBody>
                    <a:bodyPr/>
                    <a:lstStyle/>
                    <a:p>
                      <a:pPr algn="ctr"/>
                      <a:r>
                        <a:rPr lang="zh-CN" altLang="en-US" dirty="0"/>
                        <a:t>累加器</a:t>
                      </a:r>
                    </a:p>
                  </a:txBody>
                  <a:tcPr/>
                </a:tc>
                <a:tc>
                  <a:txBody>
                    <a:bodyPr/>
                    <a:lstStyle/>
                    <a:p>
                      <a:pPr algn="ctr"/>
                      <a:r>
                        <a:rPr lang="zh-CN" altLang="en-US" dirty="0"/>
                        <a:t>寄存器（</a:t>
                      </a:r>
                      <a:r>
                        <a:rPr lang="en-US" altLang="zh-CN" dirty="0" err="1"/>
                        <a:t>Reg-mem</a:t>
                      </a:r>
                      <a:r>
                        <a:rPr lang="zh-CN" altLang="en-US" dirty="0"/>
                        <a:t>）</a:t>
                      </a:r>
                    </a:p>
                  </a:txBody>
                  <a:tcPr/>
                </a:tc>
                <a:tc>
                  <a:txBody>
                    <a:bodyPr/>
                    <a:lstStyle/>
                    <a:p>
                      <a:pPr algn="ctr"/>
                      <a:r>
                        <a:rPr lang="zh-CN" altLang="en-US" dirty="0"/>
                        <a:t>寄存器（</a:t>
                      </a:r>
                      <a:r>
                        <a:rPr lang="en-US" altLang="zh-CN" dirty="0"/>
                        <a:t>load-store</a:t>
                      </a:r>
                      <a:r>
                        <a:rPr lang="zh-CN" altLang="en-US" dirty="0"/>
                        <a:t>）</a:t>
                      </a:r>
                    </a:p>
                  </a:txBody>
                  <a:tcPr/>
                </a:tc>
                <a:extLst>
                  <a:ext uri="{0D108BD9-81ED-4DB2-BD59-A6C34878D82A}">
                    <a16:rowId xmlns:a16="http://schemas.microsoft.com/office/drawing/2014/main" val="10000"/>
                  </a:ext>
                </a:extLst>
              </a:tr>
              <a:tr h="419855">
                <a:tc>
                  <a:txBody>
                    <a:bodyPr/>
                    <a:lstStyle/>
                    <a:p>
                      <a:r>
                        <a:rPr lang="en-US" altLang="zh-CN" dirty="0"/>
                        <a:t>Push</a:t>
                      </a:r>
                      <a:r>
                        <a:rPr lang="en-US" altLang="zh-CN" baseline="0" dirty="0"/>
                        <a:t>  </a:t>
                      </a:r>
                      <a:r>
                        <a:rPr lang="en-US" altLang="zh-CN" dirty="0"/>
                        <a:t>A</a:t>
                      </a:r>
                      <a:endParaRPr lang="zh-CN" altLang="en-US" dirty="0"/>
                    </a:p>
                  </a:txBody>
                  <a:tcPr>
                    <a:solidFill>
                      <a:schemeClr val="accent2">
                        <a:lumMod val="20000"/>
                        <a:lumOff val="80000"/>
                      </a:schemeClr>
                    </a:solidFill>
                  </a:tcPr>
                </a:tc>
                <a:tc>
                  <a:txBody>
                    <a:bodyPr/>
                    <a:lstStyle/>
                    <a:p>
                      <a:r>
                        <a:rPr lang="en-US" altLang="zh-CN" dirty="0"/>
                        <a:t>Load </a:t>
                      </a:r>
                      <a:r>
                        <a:rPr lang="en-US" altLang="zh-CN" baseline="0" dirty="0"/>
                        <a:t> A</a:t>
                      </a:r>
                      <a:endParaRPr lang="zh-CN" altLang="en-US" dirty="0"/>
                    </a:p>
                  </a:txBody>
                  <a:tcPr>
                    <a:solidFill>
                      <a:schemeClr val="accent2">
                        <a:lumMod val="20000"/>
                        <a:lumOff val="80000"/>
                      </a:schemeClr>
                    </a:solidFill>
                  </a:tcPr>
                </a:tc>
                <a:tc>
                  <a:txBody>
                    <a:bodyPr/>
                    <a:lstStyle/>
                    <a:p>
                      <a:r>
                        <a:rPr lang="en-US" altLang="zh-CN" dirty="0"/>
                        <a:t>Load  R1</a:t>
                      </a:r>
                      <a:r>
                        <a:rPr lang="zh-CN" altLang="en-US" dirty="0"/>
                        <a:t>，</a:t>
                      </a:r>
                      <a:r>
                        <a:rPr lang="en-US" altLang="zh-CN" dirty="0"/>
                        <a:t>A</a:t>
                      </a:r>
                      <a:endParaRPr lang="zh-CN" altLang="en-US"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Load  R1</a:t>
                      </a:r>
                      <a:r>
                        <a:rPr lang="zh-CN" altLang="en-US" dirty="0"/>
                        <a:t>，</a:t>
                      </a:r>
                      <a:r>
                        <a:rPr lang="en-US" altLang="zh-CN" dirty="0"/>
                        <a:t>A</a:t>
                      </a:r>
                      <a:endParaRPr lang="zh-CN" altLang="en-US" dirty="0"/>
                    </a:p>
                  </a:txBody>
                  <a:tcPr>
                    <a:solidFill>
                      <a:schemeClr val="accent2">
                        <a:lumMod val="20000"/>
                        <a:lumOff val="80000"/>
                      </a:schemeClr>
                    </a:solidFill>
                  </a:tcPr>
                </a:tc>
                <a:extLst>
                  <a:ext uri="{0D108BD9-81ED-4DB2-BD59-A6C34878D82A}">
                    <a16:rowId xmlns:a16="http://schemas.microsoft.com/office/drawing/2014/main" val="10001"/>
                  </a:ext>
                </a:extLst>
              </a:tr>
              <a:tr h="419855">
                <a:tc>
                  <a:txBody>
                    <a:bodyPr/>
                    <a:lstStyle/>
                    <a:p>
                      <a:r>
                        <a:rPr lang="en-US" altLang="zh-CN" dirty="0"/>
                        <a:t>Push</a:t>
                      </a:r>
                      <a:r>
                        <a:rPr lang="en-US" altLang="zh-CN" baseline="0" dirty="0"/>
                        <a:t>  B</a:t>
                      </a:r>
                      <a:endParaRPr lang="zh-CN" altLang="en-US" dirty="0"/>
                    </a:p>
                  </a:txBody>
                  <a:tcPr>
                    <a:solidFill>
                      <a:schemeClr val="accent2">
                        <a:lumMod val="20000"/>
                        <a:lumOff val="80000"/>
                      </a:schemeClr>
                    </a:solidFill>
                  </a:tcPr>
                </a:tc>
                <a:tc>
                  <a:txBody>
                    <a:bodyPr/>
                    <a:lstStyle/>
                    <a:p>
                      <a:r>
                        <a:rPr lang="en-US" altLang="zh-CN" dirty="0"/>
                        <a:t>Add   B</a:t>
                      </a:r>
                      <a:endParaRPr lang="zh-CN" altLang="en-US" dirty="0"/>
                    </a:p>
                  </a:txBody>
                  <a:tcPr>
                    <a:solidFill>
                      <a:schemeClr val="accent2">
                        <a:lumMod val="20000"/>
                        <a:lumOff val="80000"/>
                      </a:schemeClr>
                    </a:solidFill>
                  </a:tcPr>
                </a:tc>
                <a:tc>
                  <a:txBody>
                    <a:bodyPr/>
                    <a:lstStyle/>
                    <a:p>
                      <a:r>
                        <a:rPr lang="en-US" altLang="zh-CN" dirty="0"/>
                        <a:t>Add</a:t>
                      </a:r>
                      <a:r>
                        <a:rPr lang="en-US" altLang="zh-CN" baseline="0" dirty="0"/>
                        <a:t>  R1</a:t>
                      </a:r>
                      <a:r>
                        <a:rPr lang="zh-CN" altLang="en-US" baseline="0" dirty="0"/>
                        <a:t>，</a:t>
                      </a:r>
                      <a:r>
                        <a:rPr lang="en-US" altLang="zh-CN" baseline="0" dirty="0"/>
                        <a:t>B</a:t>
                      </a:r>
                      <a:endParaRPr lang="zh-CN" altLang="en-US"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Load  R2</a:t>
                      </a:r>
                      <a:r>
                        <a:rPr lang="zh-CN" altLang="en-US" dirty="0"/>
                        <a:t>，</a:t>
                      </a:r>
                      <a:r>
                        <a:rPr lang="en-US" altLang="zh-CN" dirty="0"/>
                        <a:t>B</a:t>
                      </a:r>
                      <a:endParaRPr lang="zh-CN" altLang="en-US" dirty="0"/>
                    </a:p>
                  </a:txBody>
                  <a:tcPr>
                    <a:solidFill>
                      <a:schemeClr val="accent2">
                        <a:lumMod val="20000"/>
                        <a:lumOff val="80000"/>
                      </a:schemeClr>
                    </a:solidFill>
                  </a:tcPr>
                </a:tc>
                <a:extLst>
                  <a:ext uri="{0D108BD9-81ED-4DB2-BD59-A6C34878D82A}">
                    <a16:rowId xmlns:a16="http://schemas.microsoft.com/office/drawing/2014/main" val="10002"/>
                  </a:ext>
                </a:extLst>
              </a:tr>
              <a:tr h="419855">
                <a:tc>
                  <a:txBody>
                    <a:bodyPr/>
                    <a:lstStyle/>
                    <a:p>
                      <a:r>
                        <a:rPr lang="en-US" altLang="zh-CN" dirty="0"/>
                        <a:t>Add</a:t>
                      </a:r>
                      <a:endParaRPr lang="zh-CN" altLang="en-US" dirty="0"/>
                    </a:p>
                  </a:txBody>
                  <a:tcPr>
                    <a:solidFill>
                      <a:schemeClr val="accent2">
                        <a:lumMod val="20000"/>
                        <a:lumOff val="80000"/>
                      </a:schemeClr>
                    </a:solidFill>
                  </a:tcPr>
                </a:tc>
                <a:tc>
                  <a:txBody>
                    <a:bodyPr/>
                    <a:lstStyle/>
                    <a:p>
                      <a:r>
                        <a:rPr lang="en-US" altLang="zh-CN" dirty="0"/>
                        <a:t>Store  C</a:t>
                      </a:r>
                      <a:endParaRPr lang="zh-CN" altLang="en-US" dirty="0"/>
                    </a:p>
                  </a:txBody>
                  <a:tcPr>
                    <a:solidFill>
                      <a:schemeClr val="accent2">
                        <a:lumMod val="20000"/>
                        <a:lumOff val="80000"/>
                      </a:schemeClr>
                    </a:solidFill>
                  </a:tcPr>
                </a:tc>
                <a:tc>
                  <a:txBody>
                    <a:bodyPr/>
                    <a:lstStyle/>
                    <a:p>
                      <a:r>
                        <a:rPr lang="en-US" altLang="zh-CN" dirty="0"/>
                        <a:t>Store  R1</a:t>
                      </a:r>
                      <a:r>
                        <a:rPr lang="zh-CN" altLang="en-US" dirty="0"/>
                        <a:t>，</a:t>
                      </a:r>
                      <a:r>
                        <a:rPr lang="en-US" altLang="zh-CN" dirty="0"/>
                        <a:t>C</a:t>
                      </a:r>
                      <a:endParaRPr lang="zh-CN" altLang="en-US" dirty="0"/>
                    </a:p>
                  </a:txBody>
                  <a:tcPr>
                    <a:solidFill>
                      <a:schemeClr val="accent2">
                        <a:lumMod val="20000"/>
                        <a:lumOff val="80000"/>
                      </a:schemeClr>
                    </a:solidFill>
                  </a:tcPr>
                </a:tc>
                <a:tc>
                  <a:txBody>
                    <a:bodyPr/>
                    <a:lstStyle/>
                    <a:p>
                      <a:r>
                        <a:rPr lang="en-US" altLang="zh-CN" dirty="0"/>
                        <a:t>Add</a:t>
                      </a:r>
                      <a:r>
                        <a:rPr lang="en-US" altLang="zh-CN" baseline="0" dirty="0"/>
                        <a:t>  R3</a:t>
                      </a:r>
                      <a:r>
                        <a:rPr lang="zh-CN" altLang="en-US" baseline="0" dirty="0"/>
                        <a:t>，</a:t>
                      </a:r>
                      <a:r>
                        <a:rPr lang="en-US" altLang="zh-CN" baseline="0" dirty="0"/>
                        <a:t>R1</a:t>
                      </a:r>
                      <a:r>
                        <a:rPr lang="zh-CN" altLang="en-US" baseline="0" dirty="0"/>
                        <a:t>，</a:t>
                      </a:r>
                      <a:r>
                        <a:rPr lang="en-US" altLang="zh-CN" baseline="0" dirty="0"/>
                        <a:t>R2</a:t>
                      </a:r>
                      <a:endParaRPr lang="en-US" altLang="zh-CN" dirty="0"/>
                    </a:p>
                  </a:txBody>
                  <a:tcPr>
                    <a:solidFill>
                      <a:schemeClr val="accent2">
                        <a:lumMod val="20000"/>
                        <a:lumOff val="80000"/>
                      </a:schemeClr>
                    </a:solidFill>
                  </a:tcPr>
                </a:tc>
                <a:extLst>
                  <a:ext uri="{0D108BD9-81ED-4DB2-BD59-A6C34878D82A}">
                    <a16:rowId xmlns:a16="http://schemas.microsoft.com/office/drawing/2014/main" val="10003"/>
                  </a:ext>
                </a:extLst>
              </a:tr>
              <a:tr h="419855">
                <a:tc>
                  <a:txBody>
                    <a:bodyPr/>
                    <a:lstStyle/>
                    <a:p>
                      <a:r>
                        <a:rPr lang="en-US" altLang="zh-CN" dirty="0"/>
                        <a:t>Pop</a:t>
                      </a:r>
                      <a:r>
                        <a:rPr lang="en-US" altLang="zh-CN" baseline="0" dirty="0"/>
                        <a:t>  C</a:t>
                      </a:r>
                      <a:endParaRPr lang="zh-CN" altLang="en-US" dirty="0"/>
                    </a:p>
                  </a:txBody>
                  <a:tcPr>
                    <a:solidFill>
                      <a:schemeClr val="accent2">
                        <a:lumMod val="20000"/>
                        <a:lumOff val="80000"/>
                      </a:schemeClr>
                    </a:solidFill>
                  </a:tcPr>
                </a:tc>
                <a:tc>
                  <a:txBody>
                    <a:bodyPr/>
                    <a:lstStyle/>
                    <a:p>
                      <a:endParaRPr lang="zh-CN" altLang="en-US"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Store  R3</a:t>
                      </a:r>
                      <a:r>
                        <a:rPr lang="zh-CN" altLang="en-US" dirty="0"/>
                        <a:t>，</a:t>
                      </a:r>
                      <a:r>
                        <a:rPr lang="en-US" altLang="zh-CN" dirty="0"/>
                        <a:t>C</a:t>
                      </a:r>
                    </a:p>
                  </a:txBody>
                  <a:tcPr>
                    <a:solidFill>
                      <a:schemeClr val="accent2">
                        <a:lumMod val="20000"/>
                        <a:lumOff val="80000"/>
                      </a:schemeClr>
                    </a:solidFill>
                  </a:tcPr>
                </a:tc>
                <a:extLst>
                  <a:ext uri="{0D108BD9-81ED-4DB2-BD59-A6C34878D82A}">
                    <a16:rowId xmlns:a16="http://schemas.microsoft.com/office/drawing/2014/main" val="10004"/>
                  </a:ext>
                </a:extLst>
              </a:tr>
            </a:tbl>
          </a:graphicData>
        </a:graphic>
      </p:graphicFrame>
      <p:sp>
        <p:nvSpPr>
          <p:cNvPr id="5" name="灯片编号占位符 4"/>
          <p:cNvSpPr>
            <a:spLocks noGrp="1"/>
          </p:cNvSpPr>
          <p:nvPr>
            <p:ph type="sldNum" sz="quarter" idx="10"/>
          </p:nvPr>
        </p:nvSpPr>
        <p:spPr/>
        <p:txBody>
          <a:bodyPr/>
          <a:lstStyle/>
          <a:p>
            <a:pPr>
              <a:defRPr/>
            </a:pPr>
            <a:fld id="{16FB8BBF-24BB-42C6-9019-0A2DE3877C3C}" type="slidenum">
              <a:rPr lang="zh-CN" altLang="en-US" smtClean="0"/>
              <a:pPr>
                <a:defRPr/>
              </a:pPr>
              <a:t>8</a:t>
            </a:fld>
            <a:endParaRPr lang="zh-CN" altLang="en-US" dirty="0"/>
          </a:p>
        </p:txBody>
      </p:sp>
    </p:spTree>
    <p:extLst>
      <p:ext uri="{BB962C8B-B14F-4D97-AF65-F5344CB8AC3E}">
        <p14:creationId xmlns:p14="http://schemas.microsoft.com/office/powerpoint/2010/main" val="2805794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4099">
                                            <p:txEl>
                                              <p:pRg st="2" end="2"/>
                                            </p:txEl>
                                          </p:spTgt>
                                        </p:tgtEl>
                                        <p:attrNameLst>
                                          <p:attrName>style.visibility</p:attrName>
                                        </p:attrNameLst>
                                      </p:cBhvr>
                                      <p:to>
                                        <p:strVal val="visible"/>
                                      </p:to>
                                    </p:set>
                                    <p:animEffect transition="in" filter="box(in)">
                                      <p:cBhvr>
                                        <p:cTn id="16" dur="500"/>
                                        <p:tgtEl>
                                          <p:spTgt spid="409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4099">
                                            <p:txEl>
                                              <p:pRg st="3" end="3"/>
                                            </p:txEl>
                                          </p:spTgt>
                                        </p:tgtEl>
                                        <p:attrNameLst>
                                          <p:attrName>style.visibility</p:attrName>
                                        </p:attrNameLst>
                                      </p:cBhvr>
                                      <p:to>
                                        <p:strVal val="visible"/>
                                      </p:to>
                                    </p:set>
                                    <p:animEffect transition="in" filter="box(in)">
                                      <p:cBhvr>
                                        <p:cTn id="21"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2.9 MIPS</a:t>
            </a:r>
            <a:r>
              <a:rPr lang="zh-CN" altLang="en-US" dirty="0"/>
              <a:t>系统结构</a:t>
            </a:r>
          </a:p>
        </p:txBody>
      </p:sp>
      <p:sp>
        <p:nvSpPr>
          <p:cNvPr id="3" name="内容占位符 2"/>
          <p:cNvSpPr>
            <a:spLocks noGrp="1"/>
          </p:cNvSpPr>
          <p:nvPr>
            <p:ph idx="1"/>
          </p:nvPr>
        </p:nvSpPr>
        <p:spPr>
          <a:xfrm>
            <a:off x="467544" y="1628800"/>
            <a:ext cx="8229600" cy="2826024"/>
          </a:xfrm>
        </p:spPr>
        <p:txBody>
          <a:bodyPr/>
          <a:lstStyle/>
          <a:p>
            <a:r>
              <a:rPr lang="en-US" altLang="zh-CN" dirty="0">
                <a:solidFill>
                  <a:schemeClr val="tx1"/>
                </a:solidFill>
              </a:rPr>
              <a:t>MIPS</a:t>
            </a:r>
            <a:r>
              <a:rPr lang="zh-CN" altLang="en-US" dirty="0">
                <a:solidFill>
                  <a:schemeClr val="tx1"/>
                </a:solidFill>
              </a:rPr>
              <a:t>指令集中指令的执行频度</a:t>
            </a:r>
            <a:br>
              <a:rPr lang="en-US" altLang="zh-CN" dirty="0"/>
            </a:br>
            <a:r>
              <a:rPr lang="zh-CN" altLang="en-US" dirty="0"/>
              <a:t>为了说明哪些指令更常用，后图给出了</a:t>
            </a:r>
            <a:r>
              <a:rPr lang="en-US" altLang="zh-CN" dirty="0"/>
              <a:t>5</a:t>
            </a:r>
            <a:r>
              <a:rPr lang="zh-CN" altLang="en-US" dirty="0"/>
              <a:t>个</a:t>
            </a:r>
            <a:r>
              <a:rPr lang="en-US" altLang="zh-CN" dirty="0"/>
              <a:t>SPEC</a:t>
            </a:r>
            <a:r>
              <a:rPr lang="en-US" altLang="zh-CN" dirty="0">
                <a:solidFill>
                  <a:srgbClr val="FF0000"/>
                </a:solidFill>
              </a:rPr>
              <a:t>int</a:t>
            </a:r>
            <a:r>
              <a:rPr lang="en-US" altLang="zh-CN" dirty="0"/>
              <a:t>2000</a:t>
            </a:r>
            <a:r>
              <a:rPr lang="zh-CN" altLang="en-US" dirty="0"/>
              <a:t>程序的指令类别和指令执行频度。</a:t>
            </a:r>
            <a:endParaRPr lang="en-US" altLang="zh-CN" sz="24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80</a:t>
            </a:fld>
            <a:endParaRPr lang="zh-CN" altLang="en-US" dirty="0"/>
          </a:p>
        </p:txBody>
      </p:sp>
    </p:spTree>
    <p:extLst>
      <p:ext uri="{BB962C8B-B14F-4D97-AF65-F5344CB8AC3E}">
        <p14:creationId xmlns:p14="http://schemas.microsoft.com/office/powerpoint/2010/main" val="4674099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2.9 MIPS</a:t>
            </a:r>
            <a:r>
              <a:rPr lang="zh-CN" altLang="en-US" dirty="0"/>
              <a:t>系统结构</a:t>
            </a:r>
          </a:p>
        </p:txBody>
      </p:sp>
      <p:pic>
        <p:nvPicPr>
          <p:cNvPr id="5" name="内容占位符 4"/>
          <p:cNvPicPr>
            <a:picLocks noGrp="1" noChangeAspect="1"/>
          </p:cNvPicPr>
          <p:nvPr>
            <p:ph idx="1"/>
          </p:nvPr>
        </p:nvPicPr>
        <p:blipFill>
          <a:blip r:embed="rId3"/>
          <a:stretch>
            <a:fillRect/>
          </a:stretch>
        </p:blipFill>
        <p:spPr>
          <a:xfrm>
            <a:off x="755328" y="5045779"/>
            <a:ext cx="7602886" cy="1812221"/>
          </a:xfrm>
          <a:prstGeom prst="rect">
            <a:avLst/>
          </a:prstGeom>
        </p:spPr>
      </p:pic>
      <p:pic>
        <p:nvPicPr>
          <p:cNvPr id="4" name="图片 3"/>
          <p:cNvPicPr>
            <a:picLocks noChangeAspect="1"/>
          </p:cNvPicPr>
          <p:nvPr/>
        </p:nvPicPr>
        <p:blipFill>
          <a:blip r:embed="rId4"/>
          <a:stretch>
            <a:fillRect/>
          </a:stretch>
        </p:blipFill>
        <p:spPr>
          <a:xfrm>
            <a:off x="683320" y="714356"/>
            <a:ext cx="7746332" cy="4331423"/>
          </a:xfrm>
          <a:prstGeom prst="rect">
            <a:avLst/>
          </a:prstGeom>
        </p:spPr>
      </p:pic>
      <p:sp>
        <p:nvSpPr>
          <p:cNvPr id="6" name="灯片编号占位符 5"/>
          <p:cNvSpPr>
            <a:spLocks noGrp="1"/>
          </p:cNvSpPr>
          <p:nvPr>
            <p:ph type="sldNum" sz="quarter" idx="10"/>
          </p:nvPr>
        </p:nvSpPr>
        <p:spPr/>
        <p:txBody>
          <a:bodyPr/>
          <a:lstStyle/>
          <a:p>
            <a:pPr>
              <a:defRPr/>
            </a:pPr>
            <a:fld id="{16FB8BBF-24BB-42C6-9019-0A2DE3877C3C}" type="slidenum">
              <a:rPr lang="zh-CN" altLang="en-US" smtClean="0"/>
              <a:pPr>
                <a:defRPr/>
              </a:pPr>
              <a:t>81</a:t>
            </a:fld>
            <a:endParaRPr lang="zh-CN" altLang="en-US" dirty="0"/>
          </a:p>
        </p:txBody>
      </p:sp>
      <p:sp>
        <p:nvSpPr>
          <p:cNvPr id="7" name="TextBox 6"/>
          <p:cNvSpPr txBox="1"/>
          <p:nvPr/>
        </p:nvSpPr>
        <p:spPr>
          <a:xfrm>
            <a:off x="642910" y="1000108"/>
            <a:ext cx="7572428" cy="630942"/>
          </a:xfrm>
          <a:prstGeom prst="rect">
            <a:avLst/>
          </a:prstGeom>
          <a:noFill/>
          <a:ln>
            <a:solidFill>
              <a:srgbClr val="FF0000"/>
            </a:solidFill>
          </a:ln>
        </p:spPr>
        <p:txBody>
          <a:bodyPr wrap="square" rtlCol="0">
            <a:spAutoFit/>
          </a:bodyPr>
          <a:lstStyle/>
          <a:p>
            <a:r>
              <a:rPr lang="en-US" altLang="zh-CN" dirty="0"/>
              <a:t>                                                                                              </a:t>
            </a:r>
          </a:p>
          <a:p>
            <a:endParaRPr lang="zh-CN" altLang="en-US" sz="1100" dirty="0"/>
          </a:p>
        </p:txBody>
      </p:sp>
      <p:cxnSp>
        <p:nvCxnSpPr>
          <p:cNvPr id="10" name="直接连接符 9"/>
          <p:cNvCxnSpPr/>
          <p:nvPr/>
        </p:nvCxnSpPr>
        <p:spPr>
          <a:xfrm flipV="1">
            <a:off x="857224" y="2643182"/>
            <a:ext cx="7143800"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857224" y="4149080"/>
            <a:ext cx="7143800"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857224" y="2204864"/>
            <a:ext cx="7143800" cy="71438"/>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383612" y="2022386"/>
            <a:ext cx="611560" cy="253916"/>
          </a:xfrm>
          <a:prstGeom prst="rect">
            <a:avLst/>
          </a:prstGeom>
          <a:solidFill>
            <a:schemeClr val="bg1"/>
          </a:solidFill>
        </p:spPr>
        <p:txBody>
          <a:bodyPr wrap="square" rtlCol="0">
            <a:spAutoFit/>
          </a:bodyPr>
          <a:lstStyle/>
          <a:p>
            <a:r>
              <a:rPr lang="en-US" altLang="zh-CN" sz="1050" dirty="0">
                <a:solidFill>
                  <a:schemeClr val="tx1"/>
                </a:solidFill>
              </a:rPr>
              <a:t>2.8%</a:t>
            </a:r>
            <a:endParaRPr lang="zh-CN" altLang="en-US" sz="1050" dirty="0">
              <a:solidFill>
                <a:schemeClr val="tx1"/>
              </a:solidFill>
            </a:endParaRPr>
          </a:p>
        </p:txBody>
      </p:sp>
      <p:sp>
        <p:nvSpPr>
          <p:cNvPr id="11" name="TextBox 10"/>
          <p:cNvSpPr txBox="1"/>
          <p:nvPr/>
        </p:nvSpPr>
        <p:spPr>
          <a:xfrm>
            <a:off x="3491880" y="1633876"/>
            <a:ext cx="611560" cy="253916"/>
          </a:xfrm>
          <a:prstGeom prst="rect">
            <a:avLst/>
          </a:prstGeom>
          <a:solidFill>
            <a:schemeClr val="bg1"/>
          </a:solidFill>
        </p:spPr>
        <p:txBody>
          <a:bodyPr wrap="square" rtlCol="0">
            <a:spAutoFit/>
          </a:bodyPr>
          <a:lstStyle/>
          <a:p>
            <a:r>
              <a:rPr lang="en-US" altLang="zh-CN" sz="1050" dirty="0">
                <a:solidFill>
                  <a:schemeClr val="tx1"/>
                </a:solidFill>
              </a:rPr>
              <a:t>2.2%</a:t>
            </a:r>
            <a:endParaRPr lang="zh-CN" altLang="en-US" sz="1050" dirty="0">
              <a:solidFill>
                <a:schemeClr val="tx1"/>
              </a:solidFill>
            </a:endParaRPr>
          </a:p>
        </p:txBody>
      </p:sp>
      <p:sp>
        <p:nvSpPr>
          <p:cNvPr id="12" name="TextBox 11"/>
          <p:cNvSpPr txBox="1"/>
          <p:nvPr/>
        </p:nvSpPr>
        <p:spPr>
          <a:xfrm>
            <a:off x="3491880" y="2263403"/>
            <a:ext cx="611560" cy="415498"/>
          </a:xfrm>
          <a:prstGeom prst="rect">
            <a:avLst/>
          </a:prstGeom>
          <a:solidFill>
            <a:schemeClr val="bg1"/>
          </a:solidFill>
        </p:spPr>
        <p:txBody>
          <a:bodyPr wrap="square" rtlCol="0">
            <a:spAutoFit/>
          </a:bodyPr>
          <a:lstStyle/>
          <a:p>
            <a:r>
              <a:rPr lang="en-US" altLang="zh-CN" sz="1050" dirty="0">
                <a:solidFill>
                  <a:schemeClr val="tx1"/>
                </a:solidFill>
              </a:rPr>
              <a:t>2.5%</a:t>
            </a:r>
          </a:p>
          <a:p>
            <a:r>
              <a:rPr lang="en-US" altLang="zh-CN" sz="1050" dirty="0">
                <a:solidFill>
                  <a:schemeClr val="tx1"/>
                </a:solidFill>
              </a:rPr>
              <a:t>12.1%</a:t>
            </a:r>
            <a:endParaRPr lang="zh-CN" altLang="en-US" sz="1050" dirty="0">
              <a:solidFill>
                <a:schemeClr val="tx1"/>
              </a:solidFill>
            </a:endParaRPr>
          </a:p>
        </p:txBody>
      </p:sp>
      <p:sp>
        <p:nvSpPr>
          <p:cNvPr id="13" name="TextBox 12"/>
          <p:cNvSpPr txBox="1"/>
          <p:nvPr/>
        </p:nvSpPr>
        <p:spPr>
          <a:xfrm>
            <a:off x="4536662" y="3573016"/>
            <a:ext cx="611560" cy="261610"/>
          </a:xfrm>
          <a:prstGeom prst="rect">
            <a:avLst/>
          </a:prstGeom>
          <a:solidFill>
            <a:schemeClr val="bg1"/>
          </a:solidFill>
        </p:spPr>
        <p:txBody>
          <a:bodyPr wrap="square" rtlCol="0">
            <a:spAutoFit/>
          </a:bodyPr>
          <a:lstStyle/>
          <a:p>
            <a:r>
              <a:rPr lang="en-US" altLang="zh-CN" sz="1100" dirty="0">
                <a:solidFill>
                  <a:schemeClr val="tx1"/>
                </a:solidFill>
              </a:rPr>
              <a:t>2.1%</a:t>
            </a:r>
            <a:endParaRPr lang="zh-CN" altLang="en-US" sz="1100" dirty="0">
              <a:solidFill>
                <a:schemeClr val="tx1"/>
              </a:solidFill>
            </a:endParaRPr>
          </a:p>
        </p:txBody>
      </p:sp>
      <p:sp>
        <p:nvSpPr>
          <p:cNvPr id="14" name="TextBox 13"/>
          <p:cNvSpPr txBox="1"/>
          <p:nvPr/>
        </p:nvSpPr>
        <p:spPr>
          <a:xfrm>
            <a:off x="3517796" y="4220518"/>
            <a:ext cx="611560" cy="253916"/>
          </a:xfrm>
          <a:prstGeom prst="rect">
            <a:avLst/>
          </a:prstGeom>
          <a:solidFill>
            <a:schemeClr val="bg1"/>
          </a:solidFill>
        </p:spPr>
        <p:txBody>
          <a:bodyPr wrap="square" rtlCol="0">
            <a:spAutoFit/>
          </a:bodyPr>
          <a:lstStyle/>
          <a:p>
            <a:r>
              <a:rPr lang="en-US" altLang="zh-CN" sz="1050" dirty="0">
                <a:solidFill>
                  <a:schemeClr val="tx1"/>
                </a:solidFill>
              </a:rPr>
              <a:t>2.1%</a:t>
            </a:r>
            <a:endParaRPr lang="zh-CN" altLang="en-US" sz="1050" dirty="0">
              <a:solidFill>
                <a:schemeClr val="tx1"/>
              </a:solidFill>
            </a:endParaRPr>
          </a:p>
        </p:txBody>
      </p:sp>
      <p:sp>
        <p:nvSpPr>
          <p:cNvPr id="15" name="TextBox 14"/>
          <p:cNvSpPr txBox="1"/>
          <p:nvPr/>
        </p:nvSpPr>
        <p:spPr>
          <a:xfrm>
            <a:off x="6588224" y="4184799"/>
            <a:ext cx="611560" cy="253916"/>
          </a:xfrm>
          <a:prstGeom prst="rect">
            <a:avLst/>
          </a:prstGeom>
          <a:solidFill>
            <a:schemeClr val="bg1"/>
          </a:solidFill>
        </p:spPr>
        <p:txBody>
          <a:bodyPr wrap="square" rtlCol="0">
            <a:spAutoFit/>
          </a:bodyPr>
          <a:lstStyle/>
          <a:p>
            <a:r>
              <a:rPr lang="en-US" altLang="zh-CN" sz="1050" dirty="0">
                <a:solidFill>
                  <a:schemeClr val="tx1"/>
                </a:solidFill>
              </a:rPr>
              <a:t>2.8%</a:t>
            </a:r>
            <a:endParaRPr lang="zh-CN" altLang="en-US" sz="1050" dirty="0">
              <a:solidFill>
                <a:schemeClr val="tx1"/>
              </a:solidFill>
            </a:endParaRPr>
          </a:p>
        </p:txBody>
      </p:sp>
    </p:spTree>
    <p:extLst>
      <p:ext uri="{BB962C8B-B14F-4D97-AF65-F5344CB8AC3E}">
        <p14:creationId xmlns:p14="http://schemas.microsoft.com/office/powerpoint/2010/main" val="42627003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2.9 MIPS</a:t>
            </a:r>
            <a:r>
              <a:rPr lang="zh-CN" altLang="en-US" dirty="0"/>
              <a:t>系统结构</a:t>
            </a:r>
          </a:p>
        </p:txBody>
      </p:sp>
      <p:sp>
        <p:nvSpPr>
          <p:cNvPr id="3" name="内容占位符 2"/>
          <p:cNvSpPr>
            <a:spLocks noGrp="1"/>
          </p:cNvSpPr>
          <p:nvPr>
            <p:ph idx="1"/>
          </p:nvPr>
        </p:nvSpPr>
        <p:spPr>
          <a:xfrm>
            <a:off x="323528" y="1484784"/>
            <a:ext cx="8229600" cy="2033936"/>
          </a:xfrm>
        </p:spPr>
        <p:txBody>
          <a:bodyPr/>
          <a:lstStyle/>
          <a:p>
            <a:r>
              <a:rPr lang="en-US" altLang="zh-CN" dirty="0">
                <a:solidFill>
                  <a:schemeClr val="tx1"/>
                </a:solidFill>
              </a:rPr>
              <a:t>MIPS</a:t>
            </a:r>
            <a:r>
              <a:rPr lang="zh-CN" altLang="en-US" dirty="0">
                <a:solidFill>
                  <a:schemeClr val="tx1"/>
                </a:solidFill>
              </a:rPr>
              <a:t>指令集中指令的执行频度</a:t>
            </a:r>
            <a:br>
              <a:rPr lang="en-US" altLang="zh-CN" dirty="0"/>
            </a:br>
            <a:r>
              <a:rPr lang="zh-CN" altLang="en-US" dirty="0"/>
              <a:t>后图给出了</a:t>
            </a:r>
            <a:r>
              <a:rPr lang="en-US" altLang="zh-CN" dirty="0"/>
              <a:t>5</a:t>
            </a:r>
            <a:r>
              <a:rPr lang="zh-CN" altLang="en-US" dirty="0"/>
              <a:t>个</a:t>
            </a:r>
            <a:r>
              <a:rPr lang="en-US" altLang="zh-CN" dirty="0"/>
              <a:t>SPEC</a:t>
            </a:r>
            <a:r>
              <a:rPr lang="en-US" altLang="zh-CN" dirty="0">
                <a:solidFill>
                  <a:srgbClr val="FF0000"/>
                </a:solidFill>
              </a:rPr>
              <a:t>fp</a:t>
            </a:r>
            <a:r>
              <a:rPr lang="en-US" altLang="zh-CN" dirty="0"/>
              <a:t>2000</a:t>
            </a:r>
            <a:r>
              <a:rPr lang="zh-CN" altLang="en-US" dirty="0"/>
              <a:t>程序的指令类别和指令执行频度。</a:t>
            </a:r>
            <a:endParaRPr lang="en-US" altLang="zh-CN" sz="24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82</a:t>
            </a:fld>
            <a:endParaRPr lang="zh-CN" altLang="en-US" dirty="0"/>
          </a:p>
        </p:txBody>
      </p:sp>
    </p:spTree>
    <p:extLst>
      <p:ext uri="{BB962C8B-B14F-4D97-AF65-F5344CB8AC3E}">
        <p14:creationId xmlns:p14="http://schemas.microsoft.com/office/powerpoint/2010/main" val="9804110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2.9 MIPS</a:t>
            </a:r>
            <a:r>
              <a:rPr lang="zh-CN" altLang="en-US" dirty="0"/>
              <a:t>系统结构</a:t>
            </a:r>
          </a:p>
        </p:txBody>
      </p:sp>
      <p:pic>
        <p:nvPicPr>
          <p:cNvPr id="4" name="内容占位符 3"/>
          <p:cNvPicPr>
            <a:picLocks noGrp="1" noChangeAspect="1"/>
          </p:cNvPicPr>
          <p:nvPr>
            <p:ph idx="1"/>
          </p:nvPr>
        </p:nvPicPr>
        <p:blipFill>
          <a:blip r:embed="rId3"/>
          <a:stretch>
            <a:fillRect/>
          </a:stretch>
        </p:blipFill>
        <p:spPr>
          <a:xfrm>
            <a:off x="857225" y="642918"/>
            <a:ext cx="7572428" cy="6215082"/>
          </a:xfrm>
          <a:prstGeom prst="rect">
            <a:avLst/>
          </a:prstGeom>
        </p:spPr>
      </p:pic>
      <p:sp>
        <p:nvSpPr>
          <p:cNvPr id="5" name="灯片编号占位符 4"/>
          <p:cNvSpPr>
            <a:spLocks noGrp="1"/>
          </p:cNvSpPr>
          <p:nvPr>
            <p:ph type="sldNum" sz="quarter" idx="10"/>
          </p:nvPr>
        </p:nvSpPr>
        <p:spPr/>
        <p:txBody>
          <a:bodyPr/>
          <a:lstStyle/>
          <a:p>
            <a:pPr>
              <a:defRPr/>
            </a:pPr>
            <a:fld id="{16FB8BBF-24BB-42C6-9019-0A2DE3877C3C}" type="slidenum">
              <a:rPr lang="zh-CN" altLang="en-US" smtClean="0"/>
              <a:pPr>
                <a:defRPr/>
              </a:pPr>
              <a:t>83</a:t>
            </a:fld>
            <a:endParaRPr lang="zh-CN" altLang="en-US" dirty="0"/>
          </a:p>
        </p:txBody>
      </p:sp>
      <p:cxnSp>
        <p:nvCxnSpPr>
          <p:cNvPr id="7" name="直接连接符 6"/>
          <p:cNvCxnSpPr/>
          <p:nvPr/>
        </p:nvCxnSpPr>
        <p:spPr>
          <a:xfrm>
            <a:off x="1000100" y="1142984"/>
            <a:ext cx="692948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00100" y="1571612"/>
            <a:ext cx="692948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71538" y="4786322"/>
            <a:ext cx="692948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00100" y="2428868"/>
            <a:ext cx="692948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71538" y="5000636"/>
            <a:ext cx="692948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71538" y="5214950"/>
            <a:ext cx="692948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71538" y="5643578"/>
            <a:ext cx="692948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00100" y="2643182"/>
            <a:ext cx="6929486"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312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2.10 </a:t>
            </a:r>
            <a:r>
              <a:rPr lang="zh-CN" altLang="en-US" dirty="0"/>
              <a:t>谬误和易犯的错误</a:t>
            </a:r>
          </a:p>
        </p:txBody>
      </p:sp>
      <p:sp>
        <p:nvSpPr>
          <p:cNvPr id="3" name="内容占位符 2"/>
          <p:cNvSpPr>
            <a:spLocks noGrp="1"/>
          </p:cNvSpPr>
          <p:nvPr>
            <p:ph idx="1"/>
          </p:nvPr>
        </p:nvSpPr>
        <p:spPr>
          <a:xfrm>
            <a:off x="251520" y="1052736"/>
            <a:ext cx="8640496" cy="4050160"/>
          </a:xfrm>
          <a:solidFill>
            <a:schemeClr val="bg1"/>
          </a:solidFill>
        </p:spPr>
        <p:txBody>
          <a:bodyPr/>
          <a:lstStyle/>
          <a:p>
            <a:r>
              <a:rPr lang="zh-CN" altLang="en-US" dirty="0">
                <a:solidFill>
                  <a:schemeClr val="tx1"/>
                </a:solidFill>
              </a:rPr>
              <a:t>易犯的错误：设计专门支持</a:t>
            </a:r>
            <a:r>
              <a:rPr lang="zh-CN" altLang="en-US" dirty="0">
                <a:solidFill>
                  <a:srgbClr val="C00000"/>
                </a:solidFill>
              </a:rPr>
              <a:t>高级语言结构</a:t>
            </a:r>
            <a:r>
              <a:rPr lang="zh-CN" altLang="en-US" dirty="0">
                <a:solidFill>
                  <a:schemeClr val="tx1"/>
                </a:solidFill>
              </a:rPr>
              <a:t>的“高级”指令功能。</a:t>
            </a:r>
            <a:br>
              <a:rPr lang="en-US" altLang="zh-CN" dirty="0"/>
            </a:br>
            <a:r>
              <a:rPr lang="en-US" altLang="zh-CN" dirty="0"/>
              <a:t>    </a:t>
            </a:r>
            <a:r>
              <a:rPr lang="zh-CN" altLang="en-US" dirty="0"/>
              <a:t>为了支持</a:t>
            </a:r>
            <a:r>
              <a:rPr lang="zh-CN" altLang="en-US" sz="2400" dirty="0">
                <a:solidFill>
                  <a:srgbClr val="C00000"/>
                </a:solidFill>
              </a:rPr>
              <a:t>高级语言</a:t>
            </a:r>
            <a:r>
              <a:rPr lang="zh-CN" altLang="en-US" sz="2400" dirty="0"/>
              <a:t>的特征，会设计一些功能很强的指令。但是，这些指令经常会做些需求以外的工作，或者不能准确地符合一些语言的要求。</a:t>
            </a:r>
            <a:br>
              <a:rPr lang="en-US" altLang="zh-CN" sz="2400" dirty="0">
                <a:solidFill>
                  <a:srgbClr val="FF0000"/>
                </a:solidFill>
              </a:rPr>
            </a:br>
            <a:r>
              <a:rPr lang="en-US" altLang="zh-CN" sz="2400" dirty="0">
                <a:solidFill>
                  <a:srgbClr val="FF0000"/>
                </a:solidFill>
              </a:rPr>
              <a:t>        </a:t>
            </a:r>
            <a:r>
              <a:rPr lang="zh-CN" altLang="en-US" sz="2400" dirty="0"/>
              <a:t>对于经常发生的情况来说，这种指令的功能通常过于强大，这就导致了</a:t>
            </a:r>
            <a:r>
              <a:rPr lang="zh-CN" altLang="en-US" sz="2400" dirty="0">
                <a:solidFill>
                  <a:srgbClr val="C00000"/>
                </a:solidFill>
              </a:rPr>
              <a:t>许多不必要工作</a:t>
            </a:r>
            <a:r>
              <a:rPr lang="zh-CN" altLang="en-US" sz="2400" dirty="0"/>
              <a:t>以及</a:t>
            </a:r>
            <a:r>
              <a:rPr lang="zh-CN" altLang="en-US" sz="2400" dirty="0">
                <a:solidFill>
                  <a:srgbClr val="C00000"/>
                </a:solidFill>
              </a:rPr>
              <a:t>指令速度降低，也使硬件更复杂</a:t>
            </a:r>
            <a:r>
              <a:rPr lang="zh-CN" altLang="en-US" sz="2400" dirty="0"/>
              <a:t>。</a:t>
            </a:r>
            <a:endParaRPr lang="en-US" altLang="zh-CN" sz="2400" dirty="0"/>
          </a:p>
          <a:p>
            <a:endParaRPr lang="en-US" altLang="zh-CN"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84</a:t>
            </a:fld>
            <a:endParaRPr lang="zh-CN" altLang="en-US" dirty="0"/>
          </a:p>
        </p:txBody>
      </p:sp>
    </p:spTree>
    <p:extLst>
      <p:ext uri="{BB962C8B-B14F-4D97-AF65-F5344CB8AC3E}">
        <p14:creationId xmlns:p14="http://schemas.microsoft.com/office/powerpoint/2010/main" val="3870838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2.10</a:t>
            </a:r>
            <a:r>
              <a:rPr lang="zh-CN" altLang="en-US" dirty="0"/>
              <a:t>谬误和易犯的错误</a:t>
            </a:r>
          </a:p>
        </p:txBody>
      </p:sp>
      <p:sp>
        <p:nvSpPr>
          <p:cNvPr id="3" name="内容占位符 2"/>
          <p:cNvSpPr>
            <a:spLocks noGrp="1"/>
          </p:cNvSpPr>
          <p:nvPr>
            <p:ph idx="1"/>
          </p:nvPr>
        </p:nvSpPr>
        <p:spPr/>
        <p:txBody>
          <a:bodyPr/>
          <a:lstStyle/>
          <a:p>
            <a:r>
              <a:rPr lang="zh-CN" altLang="en-US" dirty="0">
                <a:solidFill>
                  <a:schemeClr val="tx1"/>
                </a:solidFill>
              </a:rPr>
              <a:t>谬误：存在一种典型的程序。</a:t>
            </a:r>
            <a:br>
              <a:rPr lang="en-US" altLang="zh-CN" dirty="0"/>
            </a:br>
            <a:r>
              <a:rPr lang="en-US" altLang="zh-CN" dirty="0"/>
              <a:t>     </a:t>
            </a:r>
            <a:r>
              <a:rPr lang="zh-CN" altLang="en-US" sz="2400" dirty="0"/>
              <a:t>很多人倾向于相信存在一个典型的程序，可以</a:t>
            </a:r>
            <a:r>
              <a:rPr lang="zh-CN" altLang="en-US" sz="2400" dirty="0">
                <a:solidFill>
                  <a:srgbClr val="C00000"/>
                </a:solidFill>
              </a:rPr>
              <a:t>用它来设计一个理想的指令系统</a:t>
            </a:r>
            <a:r>
              <a:rPr lang="zh-CN" altLang="en-US" sz="2400" dirty="0"/>
              <a:t>。我们可以参考综合基准测试程序，其中的数据清楚地表明</a:t>
            </a:r>
            <a:r>
              <a:rPr lang="zh-CN" altLang="en-US" sz="2400" dirty="0">
                <a:solidFill>
                  <a:srgbClr val="C00000"/>
                </a:solidFill>
              </a:rPr>
              <a:t>应用程序</a:t>
            </a:r>
            <a:r>
              <a:rPr lang="zh-CN" altLang="en-US" sz="2400" dirty="0"/>
              <a:t>在</a:t>
            </a:r>
            <a:r>
              <a:rPr lang="zh-CN" altLang="en-US" sz="2400" dirty="0">
                <a:solidFill>
                  <a:srgbClr val="C00000"/>
                </a:solidFill>
              </a:rPr>
              <a:t>使用指令系统</a:t>
            </a:r>
            <a:r>
              <a:rPr lang="zh-CN" altLang="en-US" sz="2400" dirty="0"/>
              <a:t>方面存在</a:t>
            </a:r>
            <a:r>
              <a:rPr lang="zh-CN" altLang="en-US" sz="2400" dirty="0">
                <a:solidFill>
                  <a:srgbClr val="C00000"/>
                </a:solidFill>
              </a:rPr>
              <a:t>显著的差别</a:t>
            </a:r>
            <a:r>
              <a:rPr lang="zh-CN" altLang="en-US" sz="2400" dirty="0"/>
              <a:t>。</a:t>
            </a:r>
            <a:endParaRPr lang="en-US" altLang="zh-CN" sz="2400" dirty="0"/>
          </a:p>
          <a:p>
            <a:r>
              <a:rPr lang="en-US" altLang="zh-CN" sz="2400" dirty="0"/>
              <a:t>      </a:t>
            </a:r>
            <a:r>
              <a:rPr lang="zh-CN" altLang="en-US" sz="2400" dirty="0"/>
              <a:t>例如，如下图所示的在四个</a:t>
            </a:r>
            <a:r>
              <a:rPr lang="en-US" altLang="zh-CN" sz="2400" dirty="0"/>
              <a:t>SPEC2000</a:t>
            </a:r>
            <a:r>
              <a:rPr lang="zh-CN" altLang="en-US" sz="2400" dirty="0"/>
              <a:t>的程序中</a:t>
            </a:r>
            <a:r>
              <a:rPr lang="zh-CN" altLang="en-US" sz="2400" dirty="0">
                <a:solidFill>
                  <a:srgbClr val="C00000"/>
                </a:solidFill>
              </a:rPr>
              <a:t>数据传输大小</a:t>
            </a:r>
            <a:r>
              <a:rPr lang="zh-CN" altLang="en-US" sz="2400" dirty="0"/>
              <a:t>的情况：很难说这四个程序中哪一个是典型的。对于专门支持一类应用的指令系统，这种差异可能会更大，例如十进制指令在其他应用中就不会被使用。</a:t>
            </a:r>
            <a:br>
              <a:rPr lang="en-US" altLang="zh-CN" sz="2400" dirty="0"/>
            </a:br>
            <a:endParaRPr lang="en-US" altLang="zh-CN"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85</a:t>
            </a:fld>
            <a:endParaRPr lang="zh-CN" altLang="en-US" dirty="0"/>
          </a:p>
        </p:txBody>
      </p:sp>
    </p:spTree>
    <p:extLst>
      <p:ext uri="{BB962C8B-B14F-4D97-AF65-F5344CB8AC3E}">
        <p14:creationId xmlns:p14="http://schemas.microsoft.com/office/powerpoint/2010/main" val="17378147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2.10</a:t>
            </a:r>
            <a:r>
              <a:rPr lang="zh-CN" altLang="en-US" dirty="0"/>
              <a:t>谬误和易犯的错误</a:t>
            </a:r>
          </a:p>
        </p:txBody>
      </p:sp>
      <p:sp>
        <p:nvSpPr>
          <p:cNvPr id="3" name="内容占位符 2"/>
          <p:cNvSpPr>
            <a:spLocks noGrp="1"/>
          </p:cNvSpPr>
          <p:nvPr>
            <p:ph idx="1"/>
          </p:nvPr>
        </p:nvSpPr>
        <p:spPr/>
        <p:txBody>
          <a:bodyPr/>
          <a:lstStyle/>
          <a:p>
            <a:r>
              <a:rPr lang="zh-CN" altLang="en-US" dirty="0">
                <a:solidFill>
                  <a:schemeClr val="tx1"/>
                </a:solidFill>
              </a:rPr>
              <a:t>谬误：存在一种典型的程序。</a:t>
            </a:r>
            <a:endParaRPr lang="en-US" altLang="zh-CN" dirty="0">
              <a:solidFill>
                <a:schemeClr val="tx1"/>
              </a:solidFill>
            </a:endParaRPr>
          </a:p>
        </p:txBody>
      </p:sp>
      <p:graphicFrame>
        <p:nvGraphicFramePr>
          <p:cNvPr id="11" name="图表 10"/>
          <p:cNvGraphicFramePr/>
          <p:nvPr>
            <p:extLst>
              <p:ext uri="{D42A27DB-BD31-4B8C-83A1-F6EECF244321}">
                <p14:modId xmlns:p14="http://schemas.microsoft.com/office/powerpoint/2010/main" val="3858656366"/>
              </p:ext>
            </p:extLst>
          </p:nvPr>
        </p:nvGraphicFramePr>
        <p:xfrm>
          <a:off x="827584" y="1628800"/>
          <a:ext cx="7632848" cy="4608512"/>
        </p:xfrm>
        <a:graphic>
          <a:graphicData uri="http://schemas.openxmlformats.org/drawingml/2006/chart">
            <c:chart xmlns:c="http://schemas.openxmlformats.org/drawingml/2006/chart" xmlns:r="http://schemas.openxmlformats.org/officeDocument/2006/relationships" r:id="rId2"/>
          </a:graphicData>
        </a:graphic>
      </p:graphicFrame>
      <p:sp>
        <p:nvSpPr>
          <p:cNvPr id="5" name="灯片编号占位符 4"/>
          <p:cNvSpPr>
            <a:spLocks noGrp="1"/>
          </p:cNvSpPr>
          <p:nvPr>
            <p:ph type="sldNum" sz="quarter" idx="10"/>
          </p:nvPr>
        </p:nvSpPr>
        <p:spPr/>
        <p:txBody>
          <a:bodyPr/>
          <a:lstStyle/>
          <a:p>
            <a:pPr>
              <a:defRPr/>
            </a:pPr>
            <a:fld id="{16FB8BBF-24BB-42C6-9019-0A2DE3877C3C}" type="slidenum">
              <a:rPr lang="zh-CN" altLang="en-US" smtClean="0"/>
              <a:pPr>
                <a:defRPr/>
              </a:pPr>
              <a:t>86</a:t>
            </a:fld>
            <a:endParaRPr lang="zh-CN" altLang="en-US" dirty="0"/>
          </a:p>
        </p:txBody>
      </p:sp>
    </p:spTree>
    <p:extLst>
      <p:ext uri="{BB962C8B-B14F-4D97-AF65-F5344CB8AC3E}">
        <p14:creationId xmlns:p14="http://schemas.microsoft.com/office/powerpoint/2010/main" val="13941825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2.10</a:t>
            </a:r>
            <a:r>
              <a:rPr lang="zh-CN" altLang="en-US" dirty="0"/>
              <a:t>谬误和易犯的错误</a:t>
            </a:r>
          </a:p>
        </p:txBody>
      </p:sp>
      <p:sp>
        <p:nvSpPr>
          <p:cNvPr id="3" name="内容占位符 2"/>
          <p:cNvSpPr>
            <a:spLocks noGrp="1"/>
          </p:cNvSpPr>
          <p:nvPr>
            <p:ph idx="1"/>
          </p:nvPr>
        </p:nvSpPr>
        <p:spPr>
          <a:xfrm>
            <a:off x="0" y="857232"/>
            <a:ext cx="8748000" cy="5426472"/>
          </a:xfrm>
        </p:spPr>
        <p:txBody>
          <a:bodyPr/>
          <a:lstStyle/>
          <a:p>
            <a:r>
              <a:rPr lang="zh-CN" altLang="en-US" dirty="0">
                <a:solidFill>
                  <a:schemeClr val="tx1"/>
                </a:solidFill>
              </a:rPr>
              <a:t>可以不考虑编译器而改进指令系统以缩减代码大小。</a:t>
            </a:r>
            <a:br>
              <a:rPr lang="en-US" altLang="zh-CN" dirty="0">
                <a:solidFill>
                  <a:schemeClr val="tx1"/>
                </a:solidFill>
              </a:rPr>
            </a:br>
            <a:r>
              <a:rPr lang="zh-CN" altLang="en-US" sz="2000" dirty="0"/>
              <a:t>下表显示的</a:t>
            </a:r>
            <a:r>
              <a:rPr lang="en-US" altLang="zh-CN" sz="2000" dirty="0"/>
              <a:t>MIPS</a:t>
            </a:r>
            <a:r>
              <a:rPr lang="zh-CN" altLang="en-US" sz="2000" dirty="0"/>
              <a:t>指令系统下</a:t>
            </a:r>
            <a:r>
              <a:rPr lang="zh-CN" altLang="en-US" sz="2000" dirty="0">
                <a:solidFill>
                  <a:srgbClr val="C00000"/>
                </a:solidFill>
              </a:rPr>
              <a:t>四个编译器</a:t>
            </a:r>
            <a:r>
              <a:rPr lang="zh-CN" altLang="en-US" sz="2000" dirty="0"/>
              <a:t>产生的</a:t>
            </a:r>
            <a:r>
              <a:rPr lang="en-US" altLang="zh-CN" sz="2000" dirty="0">
                <a:solidFill>
                  <a:srgbClr val="FF0000"/>
                </a:solidFill>
              </a:rPr>
              <a:t>EEMBC</a:t>
            </a:r>
            <a:r>
              <a:rPr lang="zh-CN" altLang="en-US" sz="2000" dirty="0">
                <a:solidFill>
                  <a:srgbClr val="FF0000"/>
                </a:solidFill>
              </a:rPr>
              <a:t>的通信程序</a:t>
            </a:r>
            <a:r>
              <a:rPr lang="zh-CN" altLang="en-US" sz="2000" dirty="0"/>
              <a:t>相对代码大小。尽管设计师努力使代码减少了</a:t>
            </a:r>
            <a:r>
              <a:rPr lang="en-US" altLang="zh-CN" sz="2000" dirty="0"/>
              <a:t>30%~40%</a:t>
            </a:r>
            <a:r>
              <a:rPr lang="zh-CN" altLang="en-US" sz="2000" dirty="0"/>
              <a:t>，不同的编译器策略却更大程度地影响着代码的大小。就像性能优化技术一样，在试图改进硬件以节约空间之前</a:t>
            </a:r>
            <a:r>
              <a:rPr lang="zh-CN" altLang="en-US" sz="2000" dirty="0">
                <a:solidFill>
                  <a:srgbClr val="C00000"/>
                </a:solidFill>
              </a:rPr>
              <a:t>首先应该考虑编译器如何产生较少的代码。</a:t>
            </a:r>
            <a:endParaRPr lang="en-US" altLang="zh-CN" sz="2000" dirty="0">
              <a:solidFill>
                <a:srgbClr val="C00000"/>
              </a:solidFill>
            </a:endParaRPr>
          </a:p>
          <a:p>
            <a:endParaRPr lang="en-US" altLang="zh-CN" sz="2000" dirty="0"/>
          </a:p>
          <a:p>
            <a:endParaRPr lang="en-US" altLang="zh-CN" sz="2000" dirty="0"/>
          </a:p>
        </p:txBody>
      </p:sp>
      <p:graphicFrame>
        <p:nvGraphicFramePr>
          <p:cNvPr id="4" name="表格 3"/>
          <p:cNvGraphicFramePr>
            <a:graphicFrameLocks noGrp="1"/>
          </p:cNvGraphicFramePr>
          <p:nvPr>
            <p:extLst>
              <p:ext uri="{D42A27DB-BD31-4B8C-83A1-F6EECF244321}">
                <p14:modId xmlns:p14="http://schemas.microsoft.com/office/powerpoint/2010/main" val="2343945850"/>
              </p:ext>
            </p:extLst>
          </p:nvPr>
        </p:nvGraphicFramePr>
        <p:xfrm>
          <a:off x="812157" y="2996952"/>
          <a:ext cx="7216227" cy="2543632"/>
        </p:xfrm>
        <a:graphic>
          <a:graphicData uri="http://schemas.openxmlformats.org/drawingml/2006/table">
            <a:tbl>
              <a:tblPr firstRow="1" bandRow="1">
                <a:tableStyleId>{5C22544A-7EE6-4342-B048-85BDC9FD1C3A}</a:tableStyleId>
              </a:tblPr>
              <a:tblGrid>
                <a:gridCol w="1644968">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250779">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1656184">
                  <a:extLst>
                    <a:ext uri="{9D8B030D-6E8A-4147-A177-3AD203B41FA5}">
                      <a16:colId xmlns:a16="http://schemas.microsoft.com/office/drawing/2014/main" val="20004"/>
                    </a:ext>
                  </a:extLst>
                </a:gridCol>
              </a:tblGrid>
              <a:tr h="397855">
                <a:tc>
                  <a:txBody>
                    <a:bodyPr/>
                    <a:lstStyle/>
                    <a:p>
                      <a:r>
                        <a:rPr lang="zh-CN" altLang="en-US" sz="1100" dirty="0"/>
                        <a:t>编译器</a:t>
                      </a:r>
                    </a:p>
                  </a:txBody>
                  <a:tcPr/>
                </a:tc>
                <a:tc>
                  <a:txBody>
                    <a:bodyPr/>
                    <a:lstStyle/>
                    <a:p>
                      <a:r>
                        <a:rPr lang="en-US" altLang="zh-CN" sz="1100" dirty="0"/>
                        <a:t>Apogee  software</a:t>
                      </a:r>
                    </a:p>
                    <a:p>
                      <a:r>
                        <a:rPr lang="en-US" altLang="zh-CN" sz="1100" dirty="0"/>
                        <a:t>Version</a:t>
                      </a:r>
                      <a:r>
                        <a:rPr lang="en-US" altLang="zh-CN" sz="1100" baseline="0" dirty="0"/>
                        <a:t> 4.1</a:t>
                      </a:r>
                      <a:endParaRPr lang="zh-CN" altLang="en-US" sz="1100" dirty="0"/>
                    </a:p>
                  </a:txBody>
                  <a:tcPr/>
                </a:tc>
                <a:tc>
                  <a:txBody>
                    <a:bodyPr/>
                    <a:lstStyle/>
                    <a:p>
                      <a:r>
                        <a:rPr lang="en-US" altLang="zh-CN" sz="1100" dirty="0"/>
                        <a:t>Green hills</a:t>
                      </a:r>
                    </a:p>
                    <a:p>
                      <a:r>
                        <a:rPr lang="en-US" altLang="zh-CN" sz="1100" dirty="0"/>
                        <a:t>Multi2000</a:t>
                      </a:r>
                      <a:r>
                        <a:rPr lang="en-US" altLang="zh-CN" sz="1100" baseline="0" dirty="0"/>
                        <a:t> V 2.0</a:t>
                      </a:r>
                      <a:endParaRPr lang="zh-CN" alt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aseline="0" dirty="0" err="1"/>
                        <a:t>Algorithmics</a:t>
                      </a:r>
                      <a:endParaRPr lang="en-US" altLang="zh-CN" sz="11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aseline="0" dirty="0" err="1"/>
                        <a:t>Sde</a:t>
                      </a:r>
                      <a:r>
                        <a:rPr lang="en-US" altLang="zh-CN" sz="1100" baseline="0" dirty="0"/>
                        <a:t> 4.0b</a:t>
                      </a:r>
                      <a:endParaRPr lang="zh-CN" altLang="en-US" sz="1100" dirty="0"/>
                    </a:p>
                  </a:txBody>
                  <a:tcPr/>
                </a:tc>
                <a:tc>
                  <a:txBody>
                    <a:bodyPr/>
                    <a:lstStyle/>
                    <a:p>
                      <a:r>
                        <a:rPr lang="en-US" altLang="zh-CN" sz="1100" dirty="0" err="1"/>
                        <a:t>Idt</a:t>
                      </a:r>
                      <a:r>
                        <a:rPr lang="en-US" altLang="zh-CN" sz="1100" dirty="0"/>
                        <a:t>/c</a:t>
                      </a:r>
                      <a:r>
                        <a:rPr lang="en-US" altLang="zh-CN" sz="1100" baseline="0" dirty="0"/>
                        <a:t> 7.2.1</a:t>
                      </a:r>
                      <a:endParaRPr lang="zh-CN" altLang="en-US" sz="1100" dirty="0"/>
                    </a:p>
                  </a:txBody>
                  <a:tcPr/>
                </a:tc>
                <a:extLst>
                  <a:ext uri="{0D108BD9-81ED-4DB2-BD59-A6C34878D82A}">
                    <a16:rowId xmlns:a16="http://schemas.microsoft.com/office/drawing/2014/main" val="10000"/>
                  </a:ext>
                </a:extLst>
              </a:tr>
              <a:tr h="273656">
                <a:tc>
                  <a:txBody>
                    <a:bodyPr/>
                    <a:lstStyle/>
                    <a:p>
                      <a:r>
                        <a:rPr lang="zh-CN" altLang="en-US" sz="1100" dirty="0"/>
                        <a:t>系统结构</a:t>
                      </a:r>
                    </a:p>
                  </a:txBody>
                  <a:tcPr>
                    <a:solidFill>
                      <a:schemeClr val="accent2">
                        <a:lumMod val="20000"/>
                        <a:lumOff val="80000"/>
                      </a:schemeClr>
                    </a:solidFill>
                  </a:tcPr>
                </a:tc>
                <a:tc>
                  <a:txBody>
                    <a:bodyPr/>
                    <a:lstStyle/>
                    <a:p>
                      <a:r>
                        <a:rPr lang="en-US" altLang="zh-CN" sz="1100" dirty="0"/>
                        <a:t>MIPS</a:t>
                      </a:r>
                      <a:r>
                        <a:rPr lang="en-US" altLang="zh-CN" sz="1100" baseline="0" dirty="0"/>
                        <a:t> IV</a:t>
                      </a:r>
                      <a:endParaRPr lang="zh-CN" altLang="en-US" sz="1100"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a:t>MIPS</a:t>
                      </a:r>
                      <a:r>
                        <a:rPr lang="en-US" altLang="zh-CN" sz="1100" baseline="0" dirty="0"/>
                        <a:t> IV</a:t>
                      </a:r>
                      <a:endParaRPr lang="zh-CN" altLang="en-US" sz="1100"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a:t>MIPS</a:t>
                      </a:r>
                      <a:r>
                        <a:rPr lang="en-US" altLang="zh-CN" sz="1100" baseline="0" dirty="0"/>
                        <a:t> 32</a:t>
                      </a:r>
                      <a:endParaRPr lang="zh-CN" altLang="en-US" sz="1100"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a:t>MIPS</a:t>
                      </a:r>
                      <a:r>
                        <a:rPr lang="en-US" altLang="zh-CN" sz="1100" baseline="0" dirty="0"/>
                        <a:t> 32</a:t>
                      </a:r>
                      <a:endParaRPr lang="zh-CN" altLang="en-US" sz="1100" dirty="0"/>
                    </a:p>
                  </a:txBody>
                  <a:tcPr>
                    <a:solidFill>
                      <a:schemeClr val="accent2">
                        <a:lumMod val="20000"/>
                        <a:lumOff val="80000"/>
                      </a:schemeClr>
                    </a:solidFill>
                  </a:tcPr>
                </a:tc>
                <a:extLst>
                  <a:ext uri="{0D108BD9-81ED-4DB2-BD59-A6C34878D82A}">
                    <a16:rowId xmlns:a16="http://schemas.microsoft.com/office/drawing/2014/main" val="10001"/>
                  </a:ext>
                </a:extLst>
              </a:tr>
              <a:tr h="216024">
                <a:tc>
                  <a:txBody>
                    <a:bodyPr/>
                    <a:lstStyle/>
                    <a:p>
                      <a:r>
                        <a:rPr lang="zh-CN" altLang="en-US" sz="1100" dirty="0"/>
                        <a:t>处理器</a:t>
                      </a:r>
                    </a:p>
                  </a:txBody>
                  <a:tcPr>
                    <a:solidFill>
                      <a:schemeClr val="accent2">
                        <a:lumMod val="20000"/>
                        <a:lumOff val="80000"/>
                      </a:schemeClr>
                    </a:solidFill>
                  </a:tcPr>
                </a:tc>
                <a:tc>
                  <a:txBody>
                    <a:bodyPr/>
                    <a:lstStyle/>
                    <a:p>
                      <a:r>
                        <a:rPr lang="en-US" altLang="zh-CN" sz="1100" dirty="0"/>
                        <a:t>NEC VR5432</a:t>
                      </a:r>
                      <a:endParaRPr lang="zh-CN" altLang="en-US" sz="1100"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a:t>NEC VR5000</a:t>
                      </a:r>
                      <a:endParaRPr lang="zh-CN" altLang="en-US" sz="1100"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a:t>IDT</a:t>
                      </a:r>
                      <a:r>
                        <a:rPr lang="en-US" altLang="zh-CN" sz="1100" baseline="0" dirty="0"/>
                        <a:t> 32334</a:t>
                      </a:r>
                      <a:endParaRPr lang="zh-CN" altLang="en-US" sz="1100"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a:t>IDT 79RC32364</a:t>
                      </a:r>
                      <a:endParaRPr lang="zh-CN" altLang="en-US" sz="1100" dirty="0"/>
                    </a:p>
                  </a:txBody>
                  <a:tcPr>
                    <a:solidFill>
                      <a:schemeClr val="accent2">
                        <a:lumMod val="20000"/>
                        <a:lumOff val="80000"/>
                      </a:schemeClr>
                    </a:solidFill>
                  </a:tcPr>
                </a:tc>
                <a:extLst>
                  <a:ext uri="{0D108BD9-81ED-4DB2-BD59-A6C34878D82A}">
                    <a16:rowId xmlns:a16="http://schemas.microsoft.com/office/drawing/2014/main" val="10002"/>
                  </a:ext>
                </a:extLst>
              </a:tr>
              <a:tr h="244976">
                <a:tc>
                  <a:txBody>
                    <a:bodyPr/>
                    <a:lstStyle/>
                    <a:p>
                      <a:r>
                        <a:rPr lang="zh-CN" altLang="en-US" sz="1100" dirty="0"/>
                        <a:t>自相关内核</a:t>
                      </a:r>
                    </a:p>
                  </a:txBody>
                  <a:tcPr>
                    <a:solidFill>
                      <a:schemeClr val="accent2">
                        <a:lumMod val="40000"/>
                        <a:lumOff val="60000"/>
                      </a:schemeClr>
                    </a:solidFill>
                  </a:tcPr>
                </a:tc>
                <a:tc>
                  <a:txBody>
                    <a:bodyPr/>
                    <a:lstStyle/>
                    <a:p>
                      <a:r>
                        <a:rPr lang="en-US" altLang="zh-CN" sz="1100" dirty="0"/>
                        <a:t>1.0</a:t>
                      </a:r>
                      <a:endParaRPr lang="zh-CN" altLang="en-US" sz="1100" dirty="0"/>
                    </a:p>
                  </a:txBody>
                  <a:tcPr>
                    <a:solidFill>
                      <a:schemeClr val="accent2">
                        <a:lumMod val="40000"/>
                        <a:lumOff val="60000"/>
                      </a:schemeClr>
                    </a:solidFill>
                  </a:tcPr>
                </a:tc>
                <a:tc>
                  <a:txBody>
                    <a:bodyPr/>
                    <a:lstStyle/>
                    <a:p>
                      <a:r>
                        <a:rPr lang="en-US" altLang="zh-CN" sz="1100" dirty="0"/>
                        <a:t>2.1</a:t>
                      </a:r>
                      <a:endParaRPr lang="zh-CN" altLang="en-US" sz="1100" dirty="0"/>
                    </a:p>
                  </a:txBody>
                  <a:tcPr>
                    <a:solidFill>
                      <a:schemeClr val="accent2">
                        <a:lumMod val="40000"/>
                        <a:lumOff val="60000"/>
                      </a:schemeClr>
                    </a:solidFill>
                  </a:tcPr>
                </a:tc>
                <a:tc>
                  <a:txBody>
                    <a:bodyPr/>
                    <a:lstStyle/>
                    <a:p>
                      <a:r>
                        <a:rPr lang="en-US" altLang="zh-CN" sz="1100" dirty="0"/>
                        <a:t>1.1</a:t>
                      </a:r>
                      <a:endParaRPr lang="zh-CN" altLang="en-US" sz="1100" dirty="0"/>
                    </a:p>
                  </a:txBody>
                  <a:tcPr>
                    <a:solidFill>
                      <a:schemeClr val="accent2">
                        <a:lumMod val="40000"/>
                        <a:lumOff val="60000"/>
                      </a:schemeClr>
                    </a:solidFill>
                  </a:tcPr>
                </a:tc>
                <a:tc>
                  <a:txBody>
                    <a:bodyPr/>
                    <a:lstStyle/>
                    <a:p>
                      <a:r>
                        <a:rPr lang="en-US" altLang="zh-CN" sz="1100" dirty="0"/>
                        <a:t>2.7</a:t>
                      </a:r>
                      <a:endParaRPr lang="zh-CN" altLang="en-US" sz="1100" dirty="0"/>
                    </a:p>
                  </a:txBody>
                  <a:tcPr>
                    <a:solidFill>
                      <a:schemeClr val="accent2">
                        <a:lumMod val="40000"/>
                        <a:lumOff val="60000"/>
                      </a:schemeClr>
                    </a:solidFill>
                  </a:tcPr>
                </a:tc>
                <a:extLst>
                  <a:ext uri="{0D108BD9-81ED-4DB2-BD59-A6C34878D82A}">
                    <a16:rowId xmlns:a16="http://schemas.microsoft.com/office/drawing/2014/main" val="10003"/>
                  </a:ext>
                </a:extLst>
              </a:tr>
              <a:tr h="201920">
                <a:tc>
                  <a:txBody>
                    <a:bodyPr/>
                    <a:lstStyle/>
                    <a:p>
                      <a:r>
                        <a:rPr lang="zh-CN" altLang="en-US" sz="1100" dirty="0"/>
                        <a:t>卷积编码器内核</a:t>
                      </a:r>
                    </a:p>
                  </a:txBody>
                  <a:tcPr>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a:t>1.0</a:t>
                      </a:r>
                      <a:endParaRPr lang="zh-CN" altLang="en-US" sz="1100" dirty="0"/>
                    </a:p>
                  </a:txBody>
                  <a:tcPr>
                    <a:solidFill>
                      <a:schemeClr val="accent2">
                        <a:lumMod val="40000"/>
                        <a:lumOff val="60000"/>
                      </a:schemeClr>
                    </a:solidFill>
                  </a:tcPr>
                </a:tc>
                <a:tc>
                  <a:txBody>
                    <a:bodyPr/>
                    <a:lstStyle/>
                    <a:p>
                      <a:r>
                        <a:rPr lang="en-US" altLang="zh-CN" sz="1100" dirty="0"/>
                        <a:t>1.9</a:t>
                      </a:r>
                      <a:endParaRPr lang="zh-CN" altLang="en-US" sz="1100" dirty="0"/>
                    </a:p>
                  </a:txBody>
                  <a:tcPr>
                    <a:solidFill>
                      <a:schemeClr val="accent2">
                        <a:lumMod val="40000"/>
                        <a:lumOff val="60000"/>
                      </a:schemeClr>
                    </a:solidFill>
                  </a:tcPr>
                </a:tc>
                <a:tc>
                  <a:txBody>
                    <a:bodyPr/>
                    <a:lstStyle/>
                    <a:p>
                      <a:r>
                        <a:rPr lang="en-US" altLang="zh-CN" sz="1100" dirty="0"/>
                        <a:t>1.2</a:t>
                      </a:r>
                      <a:endParaRPr lang="zh-CN" altLang="en-US" sz="1100" dirty="0"/>
                    </a:p>
                  </a:txBody>
                  <a:tcPr>
                    <a:solidFill>
                      <a:schemeClr val="accent2">
                        <a:lumMod val="40000"/>
                        <a:lumOff val="60000"/>
                      </a:schemeClr>
                    </a:solidFill>
                  </a:tcPr>
                </a:tc>
                <a:tc>
                  <a:txBody>
                    <a:bodyPr/>
                    <a:lstStyle/>
                    <a:p>
                      <a:r>
                        <a:rPr lang="en-US" altLang="zh-CN" sz="1100" dirty="0"/>
                        <a:t>2.4</a:t>
                      </a:r>
                      <a:endParaRPr lang="zh-CN" altLang="en-US" sz="1100" dirty="0"/>
                    </a:p>
                  </a:txBody>
                  <a:tcPr>
                    <a:solidFill>
                      <a:schemeClr val="accent2">
                        <a:lumMod val="40000"/>
                        <a:lumOff val="60000"/>
                      </a:schemeClr>
                    </a:solidFill>
                  </a:tcPr>
                </a:tc>
                <a:extLst>
                  <a:ext uri="{0D108BD9-81ED-4DB2-BD59-A6C34878D82A}">
                    <a16:rowId xmlns:a16="http://schemas.microsoft.com/office/drawing/2014/main" val="10004"/>
                  </a:ext>
                </a:extLst>
              </a:tr>
              <a:tr h="230872">
                <a:tc>
                  <a:txBody>
                    <a:bodyPr/>
                    <a:lstStyle/>
                    <a:p>
                      <a:r>
                        <a:rPr lang="zh-CN" altLang="en-US" sz="1100" dirty="0"/>
                        <a:t>定点位分配内核</a:t>
                      </a:r>
                    </a:p>
                  </a:txBody>
                  <a:tcPr>
                    <a:solidFill>
                      <a:schemeClr val="accent2">
                        <a:lumMod val="40000"/>
                        <a:lumOff val="60000"/>
                      </a:schemeClr>
                    </a:solidFill>
                  </a:tcPr>
                </a:tc>
                <a:tc>
                  <a:txBody>
                    <a:bodyPr/>
                    <a:lstStyle/>
                    <a:p>
                      <a:r>
                        <a:rPr lang="en-US" altLang="zh-CN" sz="1100" dirty="0"/>
                        <a:t>1.0</a:t>
                      </a:r>
                      <a:endParaRPr lang="zh-CN" altLang="en-US" sz="1100" dirty="0"/>
                    </a:p>
                  </a:txBody>
                  <a:tcPr>
                    <a:solidFill>
                      <a:schemeClr val="accent2">
                        <a:lumMod val="40000"/>
                        <a:lumOff val="60000"/>
                      </a:schemeClr>
                    </a:solidFill>
                  </a:tcPr>
                </a:tc>
                <a:tc>
                  <a:txBody>
                    <a:bodyPr/>
                    <a:lstStyle/>
                    <a:p>
                      <a:r>
                        <a:rPr lang="en-US" altLang="zh-CN" sz="1100" dirty="0"/>
                        <a:t>2.0</a:t>
                      </a:r>
                    </a:p>
                  </a:txBody>
                  <a:tcPr>
                    <a:solidFill>
                      <a:schemeClr val="accent2">
                        <a:lumMod val="40000"/>
                        <a:lumOff val="60000"/>
                      </a:schemeClr>
                    </a:solidFill>
                  </a:tcPr>
                </a:tc>
                <a:tc>
                  <a:txBody>
                    <a:bodyPr/>
                    <a:lstStyle/>
                    <a:p>
                      <a:r>
                        <a:rPr lang="en-US" altLang="zh-CN" sz="1100" dirty="0"/>
                        <a:t>1.2</a:t>
                      </a:r>
                      <a:endParaRPr lang="zh-CN" altLang="en-US" sz="1100" dirty="0"/>
                    </a:p>
                  </a:txBody>
                  <a:tcPr>
                    <a:solidFill>
                      <a:schemeClr val="accent2">
                        <a:lumMod val="40000"/>
                        <a:lumOff val="60000"/>
                      </a:schemeClr>
                    </a:solidFill>
                  </a:tcPr>
                </a:tc>
                <a:tc>
                  <a:txBody>
                    <a:bodyPr/>
                    <a:lstStyle/>
                    <a:p>
                      <a:r>
                        <a:rPr lang="en-US" altLang="zh-CN" sz="1100" dirty="0"/>
                        <a:t>2.3</a:t>
                      </a:r>
                      <a:endParaRPr lang="zh-CN" altLang="en-US" sz="1100" dirty="0"/>
                    </a:p>
                  </a:txBody>
                  <a:tcPr>
                    <a:solidFill>
                      <a:schemeClr val="accent2">
                        <a:lumMod val="40000"/>
                        <a:lumOff val="60000"/>
                      </a:schemeClr>
                    </a:solidFill>
                  </a:tcPr>
                </a:tc>
                <a:extLst>
                  <a:ext uri="{0D108BD9-81ED-4DB2-BD59-A6C34878D82A}">
                    <a16:rowId xmlns:a16="http://schemas.microsoft.com/office/drawing/2014/main" val="10005"/>
                  </a:ext>
                </a:extLst>
              </a:tr>
              <a:tr h="187816">
                <a:tc>
                  <a:txBody>
                    <a:bodyPr/>
                    <a:lstStyle/>
                    <a:p>
                      <a:r>
                        <a:rPr lang="zh-CN" altLang="en-US" sz="1100" dirty="0"/>
                        <a:t>定点复数</a:t>
                      </a:r>
                      <a:r>
                        <a:rPr lang="en-US" altLang="zh-CN" sz="1100" dirty="0"/>
                        <a:t>FFT</a:t>
                      </a:r>
                      <a:r>
                        <a:rPr lang="zh-CN" altLang="en-US" sz="1100" dirty="0"/>
                        <a:t>内核</a:t>
                      </a:r>
                    </a:p>
                  </a:txBody>
                  <a:tcPr>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a:t>1.0</a:t>
                      </a:r>
                      <a:endParaRPr lang="zh-CN" altLang="en-US" sz="1100" dirty="0"/>
                    </a:p>
                  </a:txBody>
                  <a:tcPr>
                    <a:solidFill>
                      <a:schemeClr val="accent2">
                        <a:lumMod val="40000"/>
                        <a:lumOff val="60000"/>
                      </a:schemeClr>
                    </a:solidFill>
                  </a:tcPr>
                </a:tc>
                <a:tc>
                  <a:txBody>
                    <a:bodyPr/>
                    <a:lstStyle/>
                    <a:p>
                      <a:r>
                        <a:rPr lang="en-US" altLang="zh-CN" sz="1100" dirty="0"/>
                        <a:t>1.1</a:t>
                      </a:r>
                      <a:endParaRPr lang="zh-CN" altLang="en-US" sz="1100" dirty="0"/>
                    </a:p>
                  </a:txBody>
                  <a:tcPr>
                    <a:solidFill>
                      <a:schemeClr val="accent2">
                        <a:lumMod val="40000"/>
                        <a:lumOff val="60000"/>
                      </a:schemeClr>
                    </a:solidFill>
                  </a:tcPr>
                </a:tc>
                <a:tc>
                  <a:txBody>
                    <a:bodyPr/>
                    <a:lstStyle/>
                    <a:p>
                      <a:r>
                        <a:rPr lang="en-US" altLang="zh-CN" sz="1100" dirty="0"/>
                        <a:t>2.7</a:t>
                      </a:r>
                      <a:endParaRPr lang="zh-CN" altLang="en-US" sz="1100" dirty="0"/>
                    </a:p>
                  </a:txBody>
                  <a:tcPr>
                    <a:solidFill>
                      <a:schemeClr val="accent2">
                        <a:lumMod val="40000"/>
                        <a:lumOff val="60000"/>
                      </a:schemeClr>
                    </a:solidFill>
                  </a:tcPr>
                </a:tc>
                <a:tc>
                  <a:txBody>
                    <a:bodyPr/>
                    <a:lstStyle/>
                    <a:p>
                      <a:r>
                        <a:rPr lang="en-US" altLang="zh-CN" sz="1100" dirty="0"/>
                        <a:t>1.8</a:t>
                      </a:r>
                      <a:endParaRPr lang="zh-CN" altLang="en-US" sz="1100" dirty="0"/>
                    </a:p>
                  </a:txBody>
                  <a:tcPr>
                    <a:solidFill>
                      <a:schemeClr val="accent2">
                        <a:lumMod val="40000"/>
                        <a:lumOff val="60000"/>
                      </a:schemeClr>
                    </a:solidFill>
                  </a:tcPr>
                </a:tc>
                <a:extLst>
                  <a:ext uri="{0D108BD9-81ED-4DB2-BD59-A6C34878D82A}">
                    <a16:rowId xmlns:a16="http://schemas.microsoft.com/office/drawing/2014/main" val="10006"/>
                  </a:ext>
                </a:extLst>
              </a:tr>
              <a:tr h="288776">
                <a:tc>
                  <a:txBody>
                    <a:bodyPr/>
                    <a:lstStyle/>
                    <a:p>
                      <a:r>
                        <a:rPr lang="en-US" altLang="zh-CN" sz="1100" dirty="0"/>
                        <a:t>Viterbi GSM</a:t>
                      </a:r>
                      <a:r>
                        <a:rPr lang="zh-CN" altLang="en-US" sz="1100" dirty="0"/>
                        <a:t>译码器内核</a:t>
                      </a:r>
                    </a:p>
                  </a:txBody>
                  <a:tcPr>
                    <a:solidFill>
                      <a:schemeClr val="accent2">
                        <a:lumMod val="40000"/>
                        <a:lumOff val="60000"/>
                      </a:schemeClr>
                    </a:solidFill>
                  </a:tcPr>
                </a:tc>
                <a:tc>
                  <a:txBody>
                    <a:bodyPr/>
                    <a:lstStyle/>
                    <a:p>
                      <a:r>
                        <a:rPr lang="en-US" altLang="zh-CN" sz="1100" dirty="0"/>
                        <a:t>1.0</a:t>
                      </a:r>
                      <a:endParaRPr lang="zh-CN" altLang="en-US" sz="1100" dirty="0"/>
                    </a:p>
                  </a:txBody>
                  <a:tcPr>
                    <a:solidFill>
                      <a:schemeClr val="accent2">
                        <a:lumMod val="40000"/>
                        <a:lumOff val="60000"/>
                      </a:schemeClr>
                    </a:solidFill>
                  </a:tcPr>
                </a:tc>
                <a:tc>
                  <a:txBody>
                    <a:bodyPr/>
                    <a:lstStyle/>
                    <a:p>
                      <a:r>
                        <a:rPr lang="en-US" altLang="zh-CN" sz="1100" dirty="0"/>
                        <a:t>1.7</a:t>
                      </a:r>
                      <a:endParaRPr lang="zh-CN" altLang="en-US" sz="1100" dirty="0"/>
                    </a:p>
                  </a:txBody>
                  <a:tcPr>
                    <a:solidFill>
                      <a:schemeClr val="accent2">
                        <a:lumMod val="40000"/>
                        <a:lumOff val="60000"/>
                      </a:schemeClr>
                    </a:solidFill>
                  </a:tcPr>
                </a:tc>
                <a:tc>
                  <a:txBody>
                    <a:bodyPr/>
                    <a:lstStyle/>
                    <a:p>
                      <a:r>
                        <a:rPr lang="en-US" altLang="zh-CN" sz="1100" dirty="0"/>
                        <a:t>0.8</a:t>
                      </a:r>
                      <a:endParaRPr lang="zh-CN" altLang="en-US" sz="1100" dirty="0"/>
                    </a:p>
                  </a:txBody>
                  <a:tcPr>
                    <a:solidFill>
                      <a:schemeClr val="accent2">
                        <a:lumMod val="40000"/>
                        <a:lumOff val="60000"/>
                      </a:schemeClr>
                    </a:solidFill>
                  </a:tcPr>
                </a:tc>
                <a:tc>
                  <a:txBody>
                    <a:bodyPr/>
                    <a:lstStyle/>
                    <a:p>
                      <a:r>
                        <a:rPr lang="en-US" altLang="zh-CN" sz="1100" dirty="0"/>
                        <a:t>1.1</a:t>
                      </a:r>
                      <a:endParaRPr lang="zh-CN" altLang="en-US" sz="1100" dirty="0"/>
                    </a:p>
                  </a:txBody>
                  <a:tcPr>
                    <a:solidFill>
                      <a:schemeClr val="accent2">
                        <a:lumMod val="40000"/>
                        <a:lumOff val="60000"/>
                      </a:schemeClr>
                    </a:solidFill>
                  </a:tcPr>
                </a:tc>
                <a:extLst>
                  <a:ext uri="{0D108BD9-81ED-4DB2-BD59-A6C34878D82A}">
                    <a16:rowId xmlns:a16="http://schemas.microsoft.com/office/drawing/2014/main" val="10007"/>
                  </a:ext>
                </a:extLst>
              </a:tr>
              <a:tr h="163720">
                <a:tc>
                  <a:txBody>
                    <a:bodyPr/>
                    <a:lstStyle/>
                    <a:p>
                      <a:r>
                        <a:rPr lang="en-US" altLang="zh-CN" sz="1100" dirty="0"/>
                        <a:t>5</a:t>
                      </a:r>
                      <a:r>
                        <a:rPr lang="zh-CN" altLang="en-US" sz="1100" dirty="0"/>
                        <a:t>个内核的几何平均值</a:t>
                      </a:r>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a:t>1.0</a:t>
                      </a:r>
                      <a:endParaRPr lang="zh-CN" altLang="en-US" sz="1100" dirty="0"/>
                    </a:p>
                  </a:txBody>
                  <a:tcPr>
                    <a:solidFill>
                      <a:schemeClr val="accent1">
                        <a:lumMod val="20000"/>
                        <a:lumOff val="80000"/>
                      </a:schemeClr>
                    </a:solidFill>
                  </a:tcPr>
                </a:tc>
                <a:tc>
                  <a:txBody>
                    <a:bodyPr/>
                    <a:lstStyle/>
                    <a:p>
                      <a:r>
                        <a:rPr lang="en-US" altLang="zh-CN" sz="1100" dirty="0"/>
                        <a:t>1.7</a:t>
                      </a:r>
                      <a:endParaRPr lang="zh-CN" altLang="en-US" sz="1100" dirty="0"/>
                    </a:p>
                  </a:txBody>
                  <a:tcPr>
                    <a:solidFill>
                      <a:schemeClr val="accent1">
                        <a:lumMod val="20000"/>
                        <a:lumOff val="80000"/>
                      </a:schemeClr>
                    </a:solidFill>
                  </a:tcPr>
                </a:tc>
                <a:tc>
                  <a:txBody>
                    <a:bodyPr/>
                    <a:lstStyle/>
                    <a:p>
                      <a:r>
                        <a:rPr lang="en-US" altLang="zh-CN" sz="1100" dirty="0"/>
                        <a:t>1.7</a:t>
                      </a:r>
                      <a:endParaRPr lang="zh-CN" altLang="en-US" sz="1100" dirty="0"/>
                    </a:p>
                  </a:txBody>
                  <a:tcPr>
                    <a:solidFill>
                      <a:schemeClr val="accent1">
                        <a:lumMod val="20000"/>
                        <a:lumOff val="80000"/>
                      </a:schemeClr>
                    </a:solidFill>
                  </a:tcPr>
                </a:tc>
                <a:tc>
                  <a:txBody>
                    <a:bodyPr/>
                    <a:lstStyle/>
                    <a:p>
                      <a:r>
                        <a:rPr lang="en-US" altLang="zh-CN" sz="1100" dirty="0"/>
                        <a:t>2.0</a:t>
                      </a:r>
                      <a:endParaRPr lang="zh-CN" altLang="en-US" sz="1100" dirty="0"/>
                    </a:p>
                  </a:txBody>
                  <a:tcPr>
                    <a:solidFill>
                      <a:schemeClr val="accent1">
                        <a:lumMod val="20000"/>
                        <a:lumOff val="80000"/>
                      </a:schemeClr>
                    </a:solidFill>
                  </a:tcPr>
                </a:tc>
                <a:extLst>
                  <a:ext uri="{0D108BD9-81ED-4DB2-BD59-A6C34878D82A}">
                    <a16:rowId xmlns:a16="http://schemas.microsoft.com/office/drawing/2014/main" val="10008"/>
                  </a:ext>
                </a:extLst>
              </a:tr>
            </a:tbl>
          </a:graphicData>
        </a:graphic>
      </p:graphicFrame>
      <p:sp>
        <p:nvSpPr>
          <p:cNvPr id="5" name="灯片编号占位符 4"/>
          <p:cNvSpPr>
            <a:spLocks noGrp="1"/>
          </p:cNvSpPr>
          <p:nvPr>
            <p:ph type="sldNum" sz="quarter" idx="10"/>
          </p:nvPr>
        </p:nvSpPr>
        <p:spPr/>
        <p:txBody>
          <a:bodyPr/>
          <a:lstStyle/>
          <a:p>
            <a:pPr>
              <a:defRPr/>
            </a:pPr>
            <a:fld id="{16FB8BBF-24BB-42C6-9019-0A2DE3877C3C}" type="slidenum">
              <a:rPr lang="zh-CN" altLang="en-US" smtClean="0"/>
              <a:pPr>
                <a:defRPr/>
              </a:pPr>
              <a:t>87</a:t>
            </a:fld>
            <a:endParaRPr lang="zh-CN" altLang="en-US" dirty="0"/>
          </a:p>
        </p:txBody>
      </p:sp>
    </p:spTree>
    <p:extLst>
      <p:ext uri="{BB962C8B-B14F-4D97-AF65-F5344CB8AC3E}">
        <p14:creationId xmlns:p14="http://schemas.microsoft.com/office/powerpoint/2010/main" val="37301892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2.10</a:t>
            </a:r>
            <a:r>
              <a:rPr lang="zh-CN" altLang="en-US" dirty="0"/>
              <a:t>谬误和易犯的错误</a:t>
            </a:r>
          </a:p>
        </p:txBody>
      </p:sp>
      <p:sp>
        <p:nvSpPr>
          <p:cNvPr id="3" name="内容占位符 2"/>
          <p:cNvSpPr>
            <a:spLocks noGrp="1"/>
          </p:cNvSpPr>
          <p:nvPr>
            <p:ph idx="1"/>
          </p:nvPr>
        </p:nvSpPr>
        <p:spPr>
          <a:xfrm>
            <a:off x="396000" y="819000"/>
            <a:ext cx="8229600" cy="5706344"/>
          </a:xfrm>
        </p:spPr>
        <p:txBody>
          <a:bodyPr/>
          <a:lstStyle/>
          <a:p>
            <a:r>
              <a:rPr lang="zh-CN" altLang="en-US" sz="2400" dirty="0">
                <a:solidFill>
                  <a:schemeClr val="tx1"/>
                </a:solidFill>
              </a:rPr>
              <a:t>谬误：有缺陷的系统结构不可能是一种成功的系统结构。</a:t>
            </a:r>
            <a:br>
              <a:rPr lang="en-US" altLang="zh-CN" dirty="0"/>
            </a:br>
            <a:r>
              <a:rPr lang="zh-CN" altLang="en-US" dirty="0"/>
              <a:t>　　</a:t>
            </a:r>
            <a:r>
              <a:rPr lang="en-US" altLang="zh-CN" sz="2000" dirty="0"/>
              <a:t>80x86</a:t>
            </a:r>
            <a:r>
              <a:rPr lang="zh-CN" altLang="en-US" sz="2000" dirty="0"/>
              <a:t>典型例子：它的结构只有它的设计者才喜欢。</a:t>
            </a:r>
            <a:r>
              <a:rPr lang="en-US" altLang="zh-CN" sz="2000" dirty="0"/>
              <a:t>Intel</a:t>
            </a:r>
            <a:r>
              <a:rPr lang="zh-CN" altLang="en-US" sz="2000" dirty="0"/>
              <a:t>的工程师们试图更正</a:t>
            </a:r>
            <a:r>
              <a:rPr lang="en-US" altLang="zh-CN" sz="2000" dirty="0"/>
              <a:t>80x86</a:t>
            </a:r>
            <a:r>
              <a:rPr lang="zh-CN" altLang="en-US" sz="2000" dirty="0"/>
              <a:t>设计中不受欢迎的设计。例如</a:t>
            </a:r>
            <a:r>
              <a:rPr lang="zh-CN" altLang="en-US" sz="2000" dirty="0">
                <a:solidFill>
                  <a:srgbClr val="C00000"/>
                </a:solidFill>
              </a:rPr>
              <a:t>，</a:t>
            </a:r>
            <a:r>
              <a:rPr lang="en-US" altLang="zh-CN" sz="2000" dirty="0">
                <a:solidFill>
                  <a:srgbClr val="C00000"/>
                </a:solidFill>
              </a:rPr>
              <a:t> 80x86</a:t>
            </a:r>
            <a:r>
              <a:rPr lang="zh-CN" altLang="en-US" sz="2000" dirty="0">
                <a:solidFill>
                  <a:srgbClr val="C00000"/>
                </a:solidFill>
              </a:rPr>
              <a:t>支持段式存储</a:t>
            </a:r>
            <a:r>
              <a:rPr lang="zh-CN" altLang="en-US" sz="2000" dirty="0"/>
              <a:t>，而所有其他的机器都选择了页式存储；</a:t>
            </a:r>
            <a:r>
              <a:rPr lang="en-US" altLang="zh-CN" sz="2000" dirty="0"/>
              <a:t> </a:t>
            </a:r>
            <a:r>
              <a:rPr lang="en-US" altLang="zh-CN" sz="2000" dirty="0">
                <a:solidFill>
                  <a:srgbClr val="C00000"/>
                </a:solidFill>
              </a:rPr>
              <a:t>80x86</a:t>
            </a:r>
            <a:r>
              <a:rPr lang="zh-CN" altLang="en-US" sz="2000" dirty="0">
                <a:solidFill>
                  <a:srgbClr val="C00000"/>
                </a:solidFill>
              </a:rPr>
              <a:t>对整型数据使用扩展的累加器</a:t>
            </a:r>
            <a:r>
              <a:rPr lang="zh-CN" altLang="en-US" sz="2000" dirty="0"/>
              <a:t>，而其他的机器使用通用寄存器；</a:t>
            </a:r>
            <a:r>
              <a:rPr lang="en-US" altLang="zh-CN" sz="2000" dirty="0"/>
              <a:t> </a:t>
            </a:r>
            <a:r>
              <a:rPr lang="en-US" altLang="zh-CN" sz="2000" dirty="0">
                <a:solidFill>
                  <a:srgbClr val="C00000"/>
                </a:solidFill>
              </a:rPr>
              <a:t>80x86</a:t>
            </a:r>
            <a:r>
              <a:rPr lang="zh-CN" altLang="en-US" sz="2000" dirty="0">
                <a:solidFill>
                  <a:srgbClr val="C00000"/>
                </a:solidFill>
              </a:rPr>
              <a:t>使用一个堆栈来保存浮点数据</a:t>
            </a:r>
            <a:r>
              <a:rPr lang="zh-CN" altLang="en-US" sz="2000" dirty="0"/>
              <a:t>，而所有其他的机器在很久以前就废弃了执行堆栈。</a:t>
            </a:r>
            <a:br>
              <a:rPr lang="en-US" altLang="zh-CN" sz="2000" dirty="0"/>
            </a:br>
            <a:r>
              <a:rPr lang="zh-CN" altLang="en-US" sz="2000" dirty="0"/>
              <a:t>　　尽管存在缺陷，</a:t>
            </a:r>
            <a:r>
              <a:rPr lang="en-US" altLang="zh-CN" sz="2000" dirty="0"/>
              <a:t>80x86</a:t>
            </a:r>
            <a:r>
              <a:rPr lang="zh-CN" altLang="en-US" sz="2000" dirty="0"/>
              <a:t>系统结构还是获得了巨大的成功。主要有三个方面原因：</a:t>
            </a:r>
            <a:r>
              <a:rPr lang="zh-CN" altLang="en-US" sz="2000" dirty="0">
                <a:solidFill>
                  <a:srgbClr val="FF0000"/>
                </a:solidFill>
              </a:rPr>
              <a:t>第一</a:t>
            </a:r>
            <a:r>
              <a:rPr lang="zh-CN" altLang="en-US" sz="2000" dirty="0"/>
              <a:t>，被选为</a:t>
            </a:r>
            <a:r>
              <a:rPr lang="en-US" altLang="zh-CN" sz="2000" dirty="0">
                <a:solidFill>
                  <a:srgbClr val="C00000"/>
                </a:solidFill>
              </a:rPr>
              <a:t>IBM PC</a:t>
            </a:r>
            <a:r>
              <a:rPr lang="zh-CN" altLang="en-US" sz="2000" dirty="0">
                <a:solidFill>
                  <a:srgbClr val="C00000"/>
                </a:solidFill>
              </a:rPr>
              <a:t>的微处理器</a:t>
            </a:r>
            <a:r>
              <a:rPr lang="zh-CN" altLang="en-US" sz="2000" dirty="0"/>
              <a:t>，使得在二进制上与</a:t>
            </a:r>
            <a:r>
              <a:rPr lang="en-US" altLang="zh-CN" sz="2000" dirty="0"/>
              <a:t>80x86</a:t>
            </a:r>
            <a:r>
              <a:rPr lang="zh-CN" altLang="en-US" sz="2000" dirty="0"/>
              <a:t>兼容变得非常重要；</a:t>
            </a:r>
            <a:r>
              <a:rPr lang="zh-CN" altLang="en-US" sz="2000" dirty="0">
                <a:solidFill>
                  <a:srgbClr val="FF0000"/>
                </a:solidFill>
              </a:rPr>
              <a:t>第二</a:t>
            </a:r>
            <a:r>
              <a:rPr lang="zh-CN" altLang="en-US" sz="2000" dirty="0"/>
              <a:t>，</a:t>
            </a:r>
            <a:r>
              <a:rPr lang="zh-CN" altLang="en-US" sz="2000" dirty="0">
                <a:solidFill>
                  <a:srgbClr val="C00000"/>
                </a:solidFill>
              </a:rPr>
              <a:t>摩尔定律保证了有足够的资源可使</a:t>
            </a:r>
            <a:r>
              <a:rPr lang="en-US" altLang="zh-CN" sz="2000" dirty="0">
                <a:solidFill>
                  <a:srgbClr val="C00000"/>
                </a:solidFill>
              </a:rPr>
              <a:t>80x86</a:t>
            </a:r>
            <a:r>
              <a:rPr lang="zh-CN" altLang="en-US" sz="2000" dirty="0">
                <a:solidFill>
                  <a:srgbClr val="C00000"/>
                </a:solidFill>
              </a:rPr>
              <a:t>在内部转化为</a:t>
            </a:r>
            <a:r>
              <a:rPr lang="en-US" altLang="zh-CN" sz="2000" dirty="0">
                <a:solidFill>
                  <a:srgbClr val="C00000"/>
                </a:solidFill>
              </a:rPr>
              <a:t>RISC</a:t>
            </a:r>
            <a:r>
              <a:rPr lang="zh-CN" altLang="en-US" sz="2000" dirty="0">
                <a:solidFill>
                  <a:srgbClr val="C00000"/>
                </a:solidFill>
              </a:rPr>
              <a:t>指令系统</a:t>
            </a:r>
            <a:r>
              <a:rPr lang="zh-CN" altLang="en-US" sz="2000" dirty="0"/>
              <a:t>，然后执行类</a:t>
            </a:r>
            <a:r>
              <a:rPr lang="en-US" altLang="zh-CN" sz="2000" dirty="0"/>
              <a:t>RISC</a:t>
            </a:r>
            <a:r>
              <a:rPr lang="zh-CN" altLang="en-US" sz="2000" dirty="0"/>
              <a:t>指令。这两点使得它与大量</a:t>
            </a:r>
            <a:r>
              <a:rPr lang="en-US" altLang="zh-CN" sz="2000" dirty="0"/>
              <a:t>PC</a:t>
            </a:r>
            <a:r>
              <a:rPr lang="zh-CN" altLang="en-US" sz="2000" dirty="0"/>
              <a:t>软件二进制兼容，在性能上和</a:t>
            </a:r>
            <a:r>
              <a:rPr lang="en-US" altLang="zh-CN" sz="2000" dirty="0"/>
              <a:t>RISC</a:t>
            </a:r>
            <a:r>
              <a:rPr lang="zh-CN" altLang="en-US" sz="2000" dirty="0"/>
              <a:t>处理器不相上下；</a:t>
            </a:r>
            <a:r>
              <a:rPr lang="zh-CN" altLang="en-US" sz="2000" dirty="0">
                <a:solidFill>
                  <a:srgbClr val="FF0000"/>
                </a:solidFill>
              </a:rPr>
              <a:t>第三</a:t>
            </a:r>
            <a:r>
              <a:rPr lang="zh-CN" altLang="en-US" sz="2000" dirty="0"/>
              <a:t>，</a:t>
            </a:r>
            <a:r>
              <a:rPr lang="zh-CN" altLang="en-US" sz="2000" dirty="0">
                <a:solidFill>
                  <a:srgbClr val="C00000"/>
                </a:solidFill>
              </a:rPr>
              <a:t>大量的处理器出货</a:t>
            </a:r>
            <a:r>
              <a:rPr lang="zh-CN" altLang="en-US" sz="2000" dirty="0"/>
              <a:t>使</a:t>
            </a:r>
            <a:r>
              <a:rPr lang="en-US" altLang="zh-CN" sz="2000" dirty="0"/>
              <a:t>Intel</a:t>
            </a:r>
            <a:r>
              <a:rPr lang="zh-CN" altLang="en-US" sz="2000" dirty="0"/>
              <a:t>有能力支付这种高代价的硬件转化。此外，大量的处理器出货使生产厂家可以跟得上学习曲线，这也在一定程度上降低了成本。</a:t>
            </a:r>
            <a:endParaRPr lang="en-US" altLang="zh-CN" sz="20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88</a:t>
            </a:fld>
            <a:endParaRPr lang="zh-CN" altLang="en-US" dirty="0"/>
          </a:p>
        </p:txBody>
      </p:sp>
    </p:spTree>
    <p:extLst>
      <p:ext uri="{BB962C8B-B14F-4D97-AF65-F5344CB8AC3E}">
        <p14:creationId xmlns:p14="http://schemas.microsoft.com/office/powerpoint/2010/main" val="4553157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2.10</a:t>
            </a:r>
            <a:r>
              <a:rPr lang="zh-CN" altLang="en-US" dirty="0"/>
              <a:t>谬误和易犯的错误</a:t>
            </a:r>
          </a:p>
        </p:txBody>
      </p:sp>
      <p:sp>
        <p:nvSpPr>
          <p:cNvPr id="3" name="内容占位符 2"/>
          <p:cNvSpPr>
            <a:spLocks noGrp="1"/>
          </p:cNvSpPr>
          <p:nvPr>
            <p:ph idx="1"/>
          </p:nvPr>
        </p:nvSpPr>
        <p:spPr>
          <a:xfrm>
            <a:off x="396000" y="1412776"/>
            <a:ext cx="8229600" cy="4832696"/>
          </a:xfrm>
        </p:spPr>
        <p:txBody>
          <a:bodyPr/>
          <a:lstStyle/>
          <a:p>
            <a:r>
              <a:rPr lang="zh-CN" altLang="en-US" dirty="0">
                <a:solidFill>
                  <a:schemeClr val="tx1"/>
                </a:solidFill>
              </a:rPr>
              <a:t>谬误：可以设计一个没有缺陷的系统结构。</a:t>
            </a:r>
            <a:br>
              <a:rPr lang="en-US" altLang="zh-CN" dirty="0"/>
            </a:br>
            <a:r>
              <a:rPr lang="en-US" altLang="zh-CN" dirty="0"/>
              <a:t>     </a:t>
            </a:r>
            <a:r>
              <a:rPr lang="zh-CN" altLang="en-US" sz="2200" dirty="0"/>
              <a:t>所有系统结构的设计都涉及一系列硬件和软件技术之间的折中。这些技术可能会随着时间的发展而发生变化，那些在设计者当初看来好像是正确的决定事后可能证明是错误的。</a:t>
            </a:r>
            <a:br>
              <a:rPr lang="en-US" altLang="zh-CN" sz="2200" dirty="0"/>
            </a:br>
            <a:r>
              <a:rPr lang="en-US" altLang="zh-CN" sz="2200" dirty="0"/>
              <a:t>     </a:t>
            </a:r>
            <a:r>
              <a:rPr lang="zh-CN" altLang="en-US" sz="2200" dirty="0"/>
              <a:t>例如，在</a:t>
            </a:r>
            <a:r>
              <a:rPr lang="en-US" altLang="zh-CN" sz="2200" dirty="0"/>
              <a:t>1975</a:t>
            </a:r>
            <a:r>
              <a:rPr lang="zh-CN" altLang="en-US" sz="2200" dirty="0"/>
              <a:t>年，</a:t>
            </a:r>
            <a:r>
              <a:rPr lang="en-US" altLang="zh-CN" sz="2200" dirty="0">
                <a:solidFill>
                  <a:srgbClr val="C00000"/>
                </a:solidFill>
              </a:rPr>
              <a:t>VAX</a:t>
            </a:r>
            <a:r>
              <a:rPr lang="zh-CN" altLang="en-US" sz="2200" dirty="0"/>
              <a:t>的设计者们过分强调了代码大小的重要性，而没有估计到</a:t>
            </a:r>
            <a:r>
              <a:rPr lang="en-US" altLang="zh-CN" sz="2200" dirty="0"/>
              <a:t>5</a:t>
            </a:r>
            <a:r>
              <a:rPr lang="zh-CN" altLang="en-US" sz="2200" dirty="0"/>
              <a:t>年后</a:t>
            </a:r>
            <a:r>
              <a:rPr lang="zh-CN" altLang="en-US" sz="2200" dirty="0">
                <a:solidFill>
                  <a:srgbClr val="FF0000"/>
                </a:solidFill>
              </a:rPr>
              <a:t>译码的简化和流水线</a:t>
            </a:r>
            <a:r>
              <a:rPr lang="zh-CN" altLang="en-US" sz="2200" dirty="0"/>
              <a:t>是那么</a:t>
            </a:r>
            <a:r>
              <a:rPr lang="zh-CN" altLang="en-US" sz="2200" dirty="0">
                <a:solidFill>
                  <a:srgbClr val="FF0000"/>
                </a:solidFill>
              </a:rPr>
              <a:t>重要</a:t>
            </a:r>
            <a:r>
              <a:rPr lang="zh-CN" altLang="en-US" sz="2200" dirty="0"/>
              <a:t>。</a:t>
            </a:r>
            <a:r>
              <a:rPr lang="en-US" altLang="zh-CN" sz="2200" dirty="0">
                <a:solidFill>
                  <a:srgbClr val="C00000"/>
                </a:solidFill>
              </a:rPr>
              <a:t>RISC</a:t>
            </a:r>
            <a:r>
              <a:rPr lang="zh-CN" altLang="en-US" sz="2200" dirty="0"/>
              <a:t>系统中一个典型的例子就是延迟分支（见附录</a:t>
            </a:r>
            <a:r>
              <a:rPr lang="en-US" altLang="zh-CN" sz="2200" dirty="0"/>
              <a:t>J</a:t>
            </a:r>
            <a:r>
              <a:rPr lang="zh-CN" altLang="en-US" sz="2200" dirty="0"/>
              <a:t>）。对于５级流水线的处理器来说这容易解决，但如果处理器的流水线更长，在一个时钟周期内同时执行数条指令其困难就比较大。此外，几乎所有的系统结构最终都会产生地址空间不足的问题。</a:t>
            </a:r>
            <a:endParaRPr lang="en-US" altLang="zh-CN" sz="22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89</a:t>
            </a:fld>
            <a:endParaRPr lang="zh-CN" altLang="en-US" dirty="0"/>
          </a:p>
        </p:txBody>
      </p:sp>
    </p:spTree>
    <p:extLst>
      <p:ext uri="{BB962C8B-B14F-4D97-AF65-F5344CB8AC3E}">
        <p14:creationId xmlns:p14="http://schemas.microsoft.com/office/powerpoint/2010/main" val="3828650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928190798"/>
              </p:ext>
            </p:extLst>
          </p:nvPr>
        </p:nvGraphicFramePr>
        <p:xfrm>
          <a:off x="391497" y="764704"/>
          <a:ext cx="8285322" cy="2319500"/>
        </p:xfrm>
        <a:graphic>
          <a:graphicData uri="http://schemas.openxmlformats.org/drawingml/2006/table">
            <a:tbl>
              <a:tblPr firstRow="1" bandRow="1">
                <a:tableStyleId>{5C22544A-7EE6-4342-B048-85BDC9FD1C3A}</a:tableStyleId>
              </a:tblPr>
              <a:tblGrid>
                <a:gridCol w="1948617">
                  <a:extLst>
                    <a:ext uri="{9D8B030D-6E8A-4147-A177-3AD203B41FA5}">
                      <a16:colId xmlns:a16="http://schemas.microsoft.com/office/drawing/2014/main" val="20000"/>
                    </a:ext>
                  </a:extLst>
                </a:gridCol>
                <a:gridCol w="2143072">
                  <a:extLst>
                    <a:ext uri="{9D8B030D-6E8A-4147-A177-3AD203B41FA5}">
                      <a16:colId xmlns:a16="http://schemas.microsoft.com/office/drawing/2014/main" val="20001"/>
                    </a:ext>
                  </a:extLst>
                </a:gridCol>
                <a:gridCol w="2131190">
                  <a:extLst>
                    <a:ext uri="{9D8B030D-6E8A-4147-A177-3AD203B41FA5}">
                      <a16:colId xmlns:a16="http://schemas.microsoft.com/office/drawing/2014/main" val="20002"/>
                    </a:ext>
                  </a:extLst>
                </a:gridCol>
                <a:gridCol w="2062443">
                  <a:extLst>
                    <a:ext uri="{9D8B030D-6E8A-4147-A177-3AD203B41FA5}">
                      <a16:colId xmlns:a16="http://schemas.microsoft.com/office/drawing/2014/main" val="20003"/>
                    </a:ext>
                  </a:extLst>
                </a:gridCol>
              </a:tblGrid>
              <a:tr h="480820">
                <a:tc>
                  <a:txBody>
                    <a:bodyPr/>
                    <a:lstStyle/>
                    <a:p>
                      <a:pPr algn="ctr"/>
                      <a:r>
                        <a:rPr lang="zh-CN" altLang="en-US" dirty="0"/>
                        <a:t>堆栈</a:t>
                      </a:r>
                    </a:p>
                  </a:txBody>
                  <a:tcPr/>
                </a:tc>
                <a:tc>
                  <a:txBody>
                    <a:bodyPr/>
                    <a:lstStyle/>
                    <a:p>
                      <a:pPr algn="ctr"/>
                      <a:r>
                        <a:rPr lang="zh-CN" altLang="en-US" dirty="0"/>
                        <a:t>累加器</a:t>
                      </a:r>
                    </a:p>
                  </a:txBody>
                  <a:tcPr/>
                </a:tc>
                <a:tc>
                  <a:txBody>
                    <a:bodyPr/>
                    <a:lstStyle/>
                    <a:p>
                      <a:pPr algn="ctr"/>
                      <a:r>
                        <a:rPr lang="zh-CN" altLang="en-US" dirty="0"/>
                        <a:t>寄存器（</a:t>
                      </a:r>
                      <a:r>
                        <a:rPr lang="en-US" altLang="zh-CN" dirty="0" err="1"/>
                        <a:t>Reg-mem</a:t>
                      </a:r>
                      <a:r>
                        <a:rPr lang="zh-CN" altLang="en-US" dirty="0"/>
                        <a:t>）</a:t>
                      </a:r>
                    </a:p>
                  </a:txBody>
                  <a:tcPr/>
                </a:tc>
                <a:tc>
                  <a:txBody>
                    <a:bodyPr/>
                    <a:lstStyle/>
                    <a:p>
                      <a:pPr algn="ctr"/>
                      <a:r>
                        <a:rPr lang="zh-CN" altLang="en-US" dirty="0"/>
                        <a:t>寄存器（</a:t>
                      </a:r>
                      <a:r>
                        <a:rPr lang="en-US" altLang="zh-CN" dirty="0"/>
                        <a:t>load-store</a:t>
                      </a:r>
                      <a:r>
                        <a:rPr lang="zh-CN" altLang="en-US" dirty="0"/>
                        <a:t>）</a:t>
                      </a:r>
                    </a:p>
                  </a:txBody>
                  <a:tcPr/>
                </a:tc>
                <a:extLst>
                  <a:ext uri="{0D108BD9-81ED-4DB2-BD59-A6C34878D82A}">
                    <a16:rowId xmlns:a16="http://schemas.microsoft.com/office/drawing/2014/main" val="10000"/>
                  </a:ext>
                </a:extLst>
              </a:tr>
              <a:tr h="419855">
                <a:tc>
                  <a:txBody>
                    <a:bodyPr/>
                    <a:lstStyle/>
                    <a:p>
                      <a:r>
                        <a:rPr lang="en-US" altLang="zh-CN" dirty="0"/>
                        <a:t>Push</a:t>
                      </a:r>
                      <a:r>
                        <a:rPr lang="en-US" altLang="zh-CN" baseline="0" dirty="0"/>
                        <a:t>  </a:t>
                      </a:r>
                      <a:r>
                        <a:rPr lang="en-US" altLang="zh-CN" dirty="0"/>
                        <a:t>A</a:t>
                      </a:r>
                      <a:endParaRPr lang="zh-CN" altLang="en-US" dirty="0"/>
                    </a:p>
                  </a:txBody>
                  <a:tcPr>
                    <a:solidFill>
                      <a:schemeClr val="accent2">
                        <a:lumMod val="20000"/>
                        <a:lumOff val="80000"/>
                      </a:schemeClr>
                    </a:solidFill>
                  </a:tcPr>
                </a:tc>
                <a:tc>
                  <a:txBody>
                    <a:bodyPr/>
                    <a:lstStyle/>
                    <a:p>
                      <a:r>
                        <a:rPr lang="en-US" altLang="zh-CN" dirty="0"/>
                        <a:t>Load </a:t>
                      </a:r>
                      <a:r>
                        <a:rPr lang="en-US" altLang="zh-CN" baseline="0" dirty="0"/>
                        <a:t> A</a:t>
                      </a:r>
                      <a:endParaRPr lang="zh-CN" altLang="en-US" dirty="0"/>
                    </a:p>
                  </a:txBody>
                  <a:tcPr>
                    <a:solidFill>
                      <a:schemeClr val="accent2">
                        <a:lumMod val="20000"/>
                        <a:lumOff val="80000"/>
                      </a:schemeClr>
                    </a:solidFill>
                  </a:tcPr>
                </a:tc>
                <a:tc>
                  <a:txBody>
                    <a:bodyPr/>
                    <a:lstStyle/>
                    <a:p>
                      <a:r>
                        <a:rPr lang="en-US" altLang="zh-CN" dirty="0"/>
                        <a:t>Load  R1</a:t>
                      </a:r>
                      <a:r>
                        <a:rPr lang="zh-CN" altLang="en-US" dirty="0"/>
                        <a:t>，</a:t>
                      </a:r>
                      <a:r>
                        <a:rPr lang="en-US" altLang="zh-CN" dirty="0"/>
                        <a:t>A</a:t>
                      </a:r>
                      <a:endParaRPr lang="zh-CN" altLang="en-US"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Load  R1</a:t>
                      </a:r>
                      <a:r>
                        <a:rPr lang="zh-CN" altLang="en-US" dirty="0"/>
                        <a:t>，</a:t>
                      </a:r>
                      <a:r>
                        <a:rPr lang="en-US" altLang="zh-CN" dirty="0"/>
                        <a:t>A</a:t>
                      </a:r>
                      <a:endParaRPr lang="zh-CN" altLang="en-US" dirty="0"/>
                    </a:p>
                  </a:txBody>
                  <a:tcPr>
                    <a:solidFill>
                      <a:schemeClr val="accent2">
                        <a:lumMod val="20000"/>
                        <a:lumOff val="80000"/>
                      </a:schemeClr>
                    </a:solidFill>
                  </a:tcPr>
                </a:tc>
                <a:extLst>
                  <a:ext uri="{0D108BD9-81ED-4DB2-BD59-A6C34878D82A}">
                    <a16:rowId xmlns:a16="http://schemas.microsoft.com/office/drawing/2014/main" val="10001"/>
                  </a:ext>
                </a:extLst>
              </a:tr>
              <a:tr h="419855">
                <a:tc>
                  <a:txBody>
                    <a:bodyPr/>
                    <a:lstStyle/>
                    <a:p>
                      <a:r>
                        <a:rPr lang="en-US" altLang="zh-CN" dirty="0"/>
                        <a:t>Push</a:t>
                      </a:r>
                      <a:r>
                        <a:rPr lang="en-US" altLang="zh-CN" baseline="0" dirty="0"/>
                        <a:t>  B</a:t>
                      </a:r>
                      <a:endParaRPr lang="zh-CN" altLang="en-US" dirty="0"/>
                    </a:p>
                  </a:txBody>
                  <a:tcPr>
                    <a:solidFill>
                      <a:schemeClr val="accent2">
                        <a:lumMod val="20000"/>
                        <a:lumOff val="80000"/>
                      </a:schemeClr>
                    </a:solidFill>
                  </a:tcPr>
                </a:tc>
                <a:tc>
                  <a:txBody>
                    <a:bodyPr/>
                    <a:lstStyle/>
                    <a:p>
                      <a:r>
                        <a:rPr lang="en-US" altLang="zh-CN" dirty="0"/>
                        <a:t>Add   B</a:t>
                      </a:r>
                      <a:endParaRPr lang="zh-CN" altLang="en-US" dirty="0"/>
                    </a:p>
                  </a:txBody>
                  <a:tcPr>
                    <a:solidFill>
                      <a:schemeClr val="accent2">
                        <a:lumMod val="20000"/>
                        <a:lumOff val="80000"/>
                      </a:schemeClr>
                    </a:solidFill>
                  </a:tcPr>
                </a:tc>
                <a:tc>
                  <a:txBody>
                    <a:bodyPr/>
                    <a:lstStyle/>
                    <a:p>
                      <a:r>
                        <a:rPr lang="en-US" altLang="zh-CN" dirty="0"/>
                        <a:t>Add</a:t>
                      </a:r>
                      <a:r>
                        <a:rPr lang="en-US" altLang="zh-CN" baseline="0" dirty="0"/>
                        <a:t>  R1</a:t>
                      </a:r>
                      <a:r>
                        <a:rPr lang="zh-CN" altLang="en-US" baseline="0" dirty="0"/>
                        <a:t>，</a:t>
                      </a:r>
                      <a:r>
                        <a:rPr lang="en-US" altLang="zh-CN" baseline="0" dirty="0"/>
                        <a:t>B</a:t>
                      </a:r>
                      <a:endParaRPr lang="zh-CN" altLang="en-US"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Load  R2</a:t>
                      </a:r>
                      <a:r>
                        <a:rPr lang="zh-CN" altLang="en-US" dirty="0"/>
                        <a:t>，</a:t>
                      </a:r>
                      <a:r>
                        <a:rPr lang="en-US" altLang="zh-CN" dirty="0"/>
                        <a:t>B</a:t>
                      </a:r>
                      <a:endParaRPr lang="zh-CN" altLang="en-US" dirty="0"/>
                    </a:p>
                  </a:txBody>
                  <a:tcPr>
                    <a:solidFill>
                      <a:schemeClr val="accent2">
                        <a:lumMod val="20000"/>
                        <a:lumOff val="80000"/>
                      </a:schemeClr>
                    </a:solidFill>
                  </a:tcPr>
                </a:tc>
                <a:extLst>
                  <a:ext uri="{0D108BD9-81ED-4DB2-BD59-A6C34878D82A}">
                    <a16:rowId xmlns:a16="http://schemas.microsoft.com/office/drawing/2014/main" val="10002"/>
                  </a:ext>
                </a:extLst>
              </a:tr>
              <a:tr h="419855">
                <a:tc>
                  <a:txBody>
                    <a:bodyPr/>
                    <a:lstStyle/>
                    <a:p>
                      <a:r>
                        <a:rPr lang="en-US" altLang="zh-CN" dirty="0"/>
                        <a:t>Add</a:t>
                      </a:r>
                      <a:endParaRPr lang="zh-CN" altLang="en-US" dirty="0"/>
                    </a:p>
                  </a:txBody>
                  <a:tcPr>
                    <a:solidFill>
                      <a:schemeClr val="accent2">
                        <a:lumMod val="20000"/>
                        <a:lumOff val="80000"/>
                      </a:schemeClr>
                    </a:solidFill>
                  </a:tcPr>
                </a:tc>
                <a:tc>
                  <a:txBody>
                    <a:bodyPr/>
                    <a:lstStyle/>
                    <a:p>
                      <a:r>
                        <a:rPr lang="en-US" altLang="zh-CN" dirty="0"/>
                        <a:t>Store  C</a:t>
                      </a:r>
                      <a:endParaRPr lang="zh-CN" altLang="en-US" dirty="0"/>
                    </a:p>
                  </a:txBody>
                  <a:tcPr>
                    <a:solidFill>
                      <a:schemeClr val="accent2">
                        <a:lumMod val="20000"/>
                        <a:lumOff val="80000"/>
                      </a:schemeClr>
                    </a:solidFill>
                  </a:tcPr>
                </a:tc>
                <a:tc>
                  <a:txBody>
                    <a:bodyPr/>
                    <a:lstStyle/>
                    <a:p>
                      <a:r>
                        <a:rPr lang="en-US" altLang="zh-CN" dirty="0"/>
                        <a:t>Store  R1</a:t>
                      </a:r>
                      <a:r>
                        <a:rPr lang="zh-CN" altLang="en-US" dirty="0"/>
                        <a:t>，</a:t>
                      </a:r>
                      <a:r>
                        <a:rPr lang="en-US" altLang="zh-CN" dirty="0"/>
                        <a:t>C</a:t>
                      </a:r>
                      <a:endParaRPr lang="zh-CN" altLang="en-US" dirty="0"/>
                    </a:p>
                  </a:txBody>
                  <a:tcPr>
                    <a:solidFill>
                      <a:schemeClr val="accent2">
                        <a:lumMod val="20000"/>
                        <a:lumOff val="80000"/>
                      </a:schemeClr>
                    </a:solidFill>
                  </a:tcPr>
                </a:tc>
                <a:tc>
                  <a:txBody>
                    <a:bodyPr/>
                    <a:lstStyle/>
                    <a:p>
                      <a:r>
                        <a:rPr lang="en-US" altLang="zh-CN" dirty="0"/>
                        <a:t>Add</a:t>
                      </a:r>
                      <a:r>
                        <a:rPr lang="en-US" altLang="zh-CN" baseline="0" dirty="0"/>
                        <a:t>  R3</a:t>
                      </a:r>
                      <a:r>
                        <a:rPr lang="zh-CN" altLang="en-US" baseline="0" dirty="0"/>
                        <a:t>，</a:t>
                      </a:r>
                      <a:r>
                        <a:rPr lang="en-US" altLang="zh-CN" baseline="0" dirty="0"/>
                        <a:t>R1</a:t>
                      </a:r>
                      <a:r>
                        <a:rPr lang="zh-CN" altLang="en-US" baseline="0" dirty="0"/>
                        <a:t>，</a:t>
                      </a:r>
                      <a:r>
                        <a:rPr lang="en-US" altLang="zh-CN" baseline="0" dirty="0"/>
                        <a:t>R2</a:t>
                      </a:r>
                      <a:endParaRPr lang="en-US" altLang="zh-CN" dirty="0"/>
                    </a:p>
                  </a:txBody>
                  <a:tcPr>
                    <a:solidFill>
                      <a:schemeClr val="accent2">
                        <a:lumMod val="20000"/>
                        <a:lumOff val="80000"/>
                      </a:schemeClr>
                    </a:solidFill>
                  </a:tcPr>
                </a:tc>
                <a:extLst>
                  <a:ext uri="{0D108BD9-81ED-4DB2-BD59-A6C34878D82A}">
                    <a16:rowId xmlns:a16="http://schemas.microsoft.com/office/drawing/2014/main" val="10003"/>
                  </a:ext>
                </a:extLst>
              </a:tr>
              <a:tr h="419855">
                <a:tc>
                  <a:txBody>
                    <a:bodyPr/>
                    <a:lstStyle/>
                    <a:p>
                      <a:r>
                        <a:rPr lang="en-US" altLang="zh-CN" dirty="0"/>
                        <a:t>Pop</a:t>
                      </a:r>
                      <a:r>
                        <a:rPr lang="en-US" altLang="zh-CN" baseline="0" dirty="0"/>
                        <a:t>  C</a:t>
                      </a:r>
                      <a:endParaRPr lang="zh-CN" altLang="en-US" dirty="0"/>
                    </a:p>
                  </a:txBody>
                  <a:tcPr>
                    <a:solidFill>
                      <a:schemeClr val="accent2">
                        <a:lumMod val="20000"/>
                        <a:lumOff val="80000"/>
                      </a:schemeClr>
                    </a:solidFill>
                  </a:tcPr>
                </a:tc>
                <a:tc>
                  <a:txBody>
                    <a:bodyPr/>
                    <a:lstStyle/>
                    <a:p>
                      <a:endParaRPr lang="zh-CN" altLang="en-US"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Store  R3</a:t>
                      </a:r>
                      <a:r>
                        <a:rPr lang="zh-CN" altLang="en-US" dirty="0"/>
                        <a:t>，</a:t>
                      </a:r>
                      <a:r>
                        <a:rPr lang="en-US" altLang="zh-CN" dirty="0"/>
                        <a:t>C</a:t>
                      </a:r>
                    </a:p>
                  </a:txBody>
                  <a:tcPr>
                    <a:solidFill>
                      <a:schemeClr val="accent2">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4061040090"/>
              </p:ext>
            </p:extLst>
          </p:nvPr>
        </p:nvGraphicFramePr>
        <p:xfrm>
          <a:off x="209512" y="3198769"/>
          <a:ext cx="8534182" cy="3659231"/>
        </p:xfrm>
        <a:graphic>
          <a:graphicData uri="http://schemas.openxmlformats.org/presentationml/2006/ole">
            <mc:AlternateContent xmlns:mc="http://schemas.openxmlformats.org/markup-compatibility/2006">
              <mc:Choice xmlns:v="urn:schemas-microsoft-com:vml" Requires="v">
                <p:oleObj name="Picture" r:id="rId2" imgW="4029120" imgH="1895400" progId="Word.Picture.8">
                  <p:embed/>
                </p:oleObj>
              </mc:Choice>
              <mc:Fallback>
                <p:oleObj name="Picture" r:id="rId2" imgW="4029120" imgH="1895400" progId="Word.Picture.8">
                  <p:embed/>
                  <p:pic>
                    <p:nvPicPr>
                      <p:cNvPr id="0" name=""/>
                      <p:cNvPicPr>
                        <a:picLocks noChangeAspect="1" noChangeArrowheads="1"/>
                      </p:cNvPicPr>
                      <p:nvPr/>
                    </p:nvPicPr>
                    <p:blipFill>
                      <a:blip r:embed="rId3"/>
                      <a:srcRect/>
                      <a:stretch>
                        <a:fillRect/>
                      </a:stretch>
                    </p:blipFill>
                    <p:spPr bwMode="auto">
                      <a:xfrm>
                        <a:off x="209512" y="3198769"/>
                        <a:ext cx="8534182" cy="3659231"/>
                      </a:xfrm>
                      <a:prstGeom prst="rect">
                        <a:avLst/>
                      </a:prstGeom>
                      <a:solidFill>
                        <a:srgbClr val="FFFF00"/>
                      </a:solidFill>
                    </p:spPr>
                  </p:pic>
                </p:oleObj>
              </mc:Fallback>
            </mc:AlternateContent>
          </a:graphicData>
        </a:graphic>
      </p:graphicFrame>
      <p:sp>
        <p:nvSpPr>
          <p:cNvPr id="12" name="TextBox 11"/>
          <p:cNvSpPr txBox="1"/>
          <p:nvPr/>
        </p:nvSpPr>
        <p:spPr>
          <a:xfrm>
            <a:off x="214282" y="5793043"/>
            <a:ext cx="785754" cy="338217"/>
          </a:xfrm>
          <a:prstGeom prst="rect">
            <a:avLst/>
          </a:prstGeom>
          <a:noFill/>
        </p:spPr>
        <p:txBody>
          <a:bodyPr wrap="square" rtlCol="0">
            <a:spAutoFit/>
          </a:bodyPr>
          <a:lstStyle/>
          <a:p>
            <a:r>
              <a:rPr lang="zh-CN" altLang="en-US" sz="2000" dirty="0">
                <a:solidFill>
                  <a:schemeClr val="tx1"/>
                </a:solidFill>
              </a:rPr>
              <a:t>主存</a:t>
            </a:r>
          </a:p>
        </p:txBody>
      </p:sp>
      <p:sp>
        <p:nvSpPr>
          <p:cNvPr id="13" name="矩形 12"/>
          <p:cNvSpPr/>
          <p:nvPr/>
        </p:nvSpPr>
        <p:spPr>
          <a:xfrm>
            <a:off x="7719064" y="3880312"/>
            <a:ext cx="957391" cy="1217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719063" y="3734581"/>
            <a:ext cx="957392" cy="12173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601508" y="198060"/>
            <a:ext cx="8155476" cy="523220"/>
          </a:xfrm>
          <a:prstGeom prst="rect">
            <a:avLst/>
          </a:prstGeom>
          <a:solidFill>
            <a:srgbClr val="FFFF00"/>
          </a:solidFill>
        </p:spPr>
        <p:txBody>
          <a:bodyPr wrap="square">
            <a:spAutoFit/>
          </a:bodyPr>
          <a:lstStyle/>
          <a:p>
            <a:r>
              <a:rPr lang="en-US" altLang="zh-CN" sz="2800" dirty="0">
                <a:solidFill>
                  <a:srgbClr val="C00000"/>
                </a:solidFill>
              </a:rPr>
              <a:t>C=A+B</a:t>
            </a:r>
            <a:r>
              <a:rPr lang="zh-CN" altLang="en-US" dirty="0">
                <a:solidFill>
                  <a:schemeClr val="tx1"/>
                </a:solidFill>
              </a:rPr>
              <a:t>（设</a:t>
            </a:r>
            <a:r>
              <a:rPr lang="en-US" altLang="zh-CN" dirty="0">
                <a:solidFill>
                  <a:schemeClr val="tx1"/>
                </a:solidFill>
              </a:rPr>
              <a:t>A,B</a:t>
            </a:r>
            <a:r>
              <a:rPr lang="zh-CN" altLang="en-US" dirty="0">
                <a:solidFill>
                  <a:schemeClr val="tx1"/>
                </a:solidFill>
              </a:rPr>
              <a:t>和</a:t>
            </a:r>
            <a:r>
              <a:rPr lang="en-US" altLang="zh-CN" dirty="0">
                <a:solidFill>
                  <a:schemeClr val="tx1"/>
                </a:solidFill>
              </a:rPr>
              <a:t>C</a:t>
            </a:r>
            <a:r>
              <a:rPr lang="zh-CN" altLang="en-US" dirty="0">
                <a:solidFill>
                  <a:schemeClr val="tx1"/>
                </a:solidFill>
              </a:rPr>
              <a:t>都在存储器中且</a:t>
            </a:r>
            <a:r>
              <a:rPr lang="en-US" altLang="zh-CN" dirty="0">
                <a:solidFill>
                  <a:schemeClr val="tx1"/>
                </a:solidFill>
              </a:rPr>
              <a:t>A</a:t>
            </a:r>
            <a:r>
              <a:rPr lang="zh-CN" altLang="en-US" dirty="0">
                <a:solidFill>
                  <a:schemeClr val="tx1"/>
                </a:solidFill>
              </a:rPr>
              <a:t>和</a:t>
            </a:r>
            <a:r>
              <a:rPr lang="en-US" altLang="zh-CN" dirty="0">
                <a:solidFill>
                  <a:schemeClr val="tx1"/>
                </a:solidFill>
              </a:rPr>
              <a:t>B</a:t>
            </a:r>
            <a:r>
              <a:rPr lang="zh-CN" altLang="en-US" dirty="0">
                <a:solidFill>
                  <a:schemeClr val="tx1"/>
                </a:solidFill>
              </a:rPr>
              <a:t>的值不破坏）</a:t>
            </a:r>
            <a:endParaRPr lang="zh-CN" altLang="en-US" dirty="0"/>
          </a:p>
        </p:txBody>
      </p:sp>
      <p:sp>
        <p:nvSpPr>
          <p:cNvPr id="9" name="TextBox 8"/>
          <p:cNvSpPr txBox="1"/>
          <p:nvPr/>
        </p:nvSpPr>
        <p:spPr>
          <a:xfrm>
            <a:off x="540864" y="6091082"/>
            <a:ext cx="214282" cy="646331"/>
          </a:xfrm>
          <a:prstGeom prst="rect">
            <a:avLst/>
          </a:prstGeom>
          <a:noFill/>
        </p:spPr>
        <p:txBody>
          <a:bodyPr wrap="square" rtlCol="0">
            <a:spAutoFit/>
          </a:bodyPr>
          <a:lstStyle/>
          <a:p>
            <a:r>
              <a:rPr lang="en-US" altLang="zh-CN" sz="1200" b="0" dirty="0">
                <a:solidFill>
                  <a:schemeClr val="tx1"/>
                </a:solidFill>
              </a:rPr>
              <a:t>ABC</a:t>
            </a:r>
          </a:p>
        </p:txBody>
      </p:sp>
      <p:sp>
        <p:nvSpPr>
          <p:cNvPr id="10" name="TextBox 9"/>
          <p:cNvSpPr txBox="1"/>
          <p:nvPr/>
        </p:nvSpPr>
        <p:spPr>
          <a:xfrm>
            <a:off x="2771800" y="6091081"/>
            <a:ext cx="214282" cy="646331"/>
          </a:xfrm>
          <a:prstGeom prst="rect">
            <a:avLst/>
          </a:prstGeom>
          <a:noFill/>
        </p:spPr>
        <p:txBody>
          <a:bodyPr wrap="square" rtlCol="0">
            <a:spAutoFit/>
          </a:bodyPr>
          <a:lstStyle/>
          <a:p>
            <a:r>
              <a:rPr lang="en-US" altLang="zh-CN" sz="1200" b="0" dirty="0">
                <a:solidFill>
                  <a:schemeClr val="tx1"/>
                </a:solidFill>
              </a:rPr>
              <a:t>ABC</a:t>
            </a:r>
          </a:p>
        </p:txBody>
      </p:sp>
      <p:sp>
        <p:nvSpPr>
          <p:cNvPr id="11" name="TextBox 10"/>
          <p:cNvSpPr txBox="1"/>
          <p:nvPr/>
        </p:nvSpPr>
        <p:spPr>
          <a:xfrm>
            <a:off x="5022485" y="6098448"/>
            <a:ext cx="107141" cy="646331"/>
          </a:xfrm>
          <a:prstGeom prst="rect">
            <a:avLst/>
          </a:prstGeom>
          <a:noFill/>
        </p:spPr>
        <p:txBody>
          <a:bodyPr wrap="square" rtlCol="0">
            <a:spAutoFit/>
          </a:bodyPr>
          <a:lstStyle/>
          <a:p>
            <a:r>
              <a:rPr lang="en-US" altLang="zh-CN" sz="1200" b="0" dirty="0">
                <a:solidFill>
                  <a:schemeClr val="tx1"/>
                </a:solidFill>
              </a:rPr>
              <a:t>ABC</a:t>
            </a:r>
          </a:p>
        </p:txBody>
      </p:sp>
      <p:sp>
        <p:nvSpPr>
          <p:cNvPr id="14" name="TextBox 13"/>
          <p:cNvSpPr txBox="1"/>
          <p:nvPr/>
        </p:nvSpPr>
        <p:spPr>
          <a:xfrm>
            <a:off x="7236296" y="6091082"/>
            <a:ext cx="214282" cy="646331"/>
          </a:xfrm>
          <a:prstGeom prst="rect">
            <a:avLst/>
          </a:prstGeom>
          <a:noFill/>
        </p:spPr>
        <p:txBody>
          <a:bodyPr wrap="square" rtlCol="0">
            <a:spAutoFit/>
          </a:bodyPr>
          <a:lstStyle/>
          <a:p>
            <a:r>
              <a:rPr lang="en-US" altLang="zh-CN" sz="1200" b="0" dirty="0">
                <a:solidFill>
                  <a:schemeClr val="tx1"/>
                </a:solidFill>
              </a:rPr>
              <a:t>ABC</a:t>
            </a:r>
          </a:p>
        </p:txBody>
      </p:sp>
    </p:spTree>
    <p:extLst>
      <p:ext uri="{BB962C8B-B14F-4D97-AF65-F5344CB8AC3E}">
        <p14:creationId xmlns:p14="http://schemas.microsoft.com/office/powerpoint/2010/main" val="311575068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en-US" dirty="0"/>
              <a:t>结论</a:t>
            </a:r>
          </a:p>
        </p:txBody>
      </p:sp>
      <p:sp>
        <p:nvSpPr>
          <p:cNvPr id="3" name="内容占位符 2"/>
          <p:cNvSpPr>
            <a:spLocks noGrp="1"/>
          </p:cNvSpPr>
          <p:nvPr>
            <p:ph idx="1"/>
          </p:nvPr>
        </p:nvSpPr>
        <p:spPr>
          <a:xfrm>
            <a:off x="395536" y="1052736"/>
            <a:ext cx="8229600" cy="5426472"/>
          </a:xfrm>
        </p:spPr>
        <p:txBody>
          <a:bodyPr/>
          <a:lstStyle/>
          <a:p>
            <a:r>
              <a:rPr lang="en-US" altLang="zh-CN" sz="2400" dirty="0">
                <a:solidFill>
                  <a:srgbClr val="C00000"/>
                </a:solidFill>
              </a:rPr>
              <a:t>20</a:t>
            </a:r>
            <a:r>
              <a:rPr lang="zh-CN" altLang="en-US" sz="2400" dirty="0">
                <a:solidFill>
                  <a:srgbClr val="C00000"/>
                </a:solidFill>
              </a:rPr>
              <a:t>世纪</a:t>
            </a:r>
            <a:r>
              <a:rPr lang="en-US" altLang="zh-CN" sz="2400" dirty="0">
                <a:solidFill>
                  <a:srgbClr val="C00000"/>
                </a:solidFill>
              </a:rPr>
              <a:t>60</a:t>
            </a:r>
            <a:r>
              <a:rPr lang="zh-CN" altLang="en-US" sz="2400" dirty="0">
                <a:solidFill>
                  <a:srgbClr val="C00000"/>
                </a:solidFill>
              </a:rPr>
              <a:t>年代，堆栈系统结构流行</a:t>
            </a:r>
            <a:r>
              <a:rPr lang="zh-CN" altLang="en-US" sz="2400" dirty="0"/>
              <a:t>。被认为能最好地配合高级语言</a:t>
            </a:r>
            <a:r>
              <a:rPr lang="en-US" altLang="zh-CN" sz="2400" dirty="0"/>
              <a:t>——</a:t>
            </a:r>
            <a:r>
              <a:rPr lang="zh-CN" altLang="en-US" sz="2400" dirty="0"/>
              <a:t>就当时的编译技术而言，这或许是对的。</a:t>
            </a:r>
            <a:endParaRPr lang="en-US" altLang="zh-CN" sz="2400" dirty="0"/>
          </a:p>
          <a:p>
            <a:r>
              <a:rPr lang="en-US" altLang="zh-CN" sz="2400" dirty="0">
                <a:solidFill>
                  <a:srgbClr val="C00000"/>
                </a:solidFill>
              </a:rPr>
              <a:t>20</a:t>
            </a:r>
            <a:r>
              <a:rPr lang="zh-CN" altLang="en-US" sz="2400" dirty="0">
                <a:solidFill>
                  <a:srgbClr val="C00000"/>
                </a:solidFill>
              </a:rPr>
              <a:t>世纪</a:t>
            </a:r>
            <a:r>
              <a:rPr lang="en-US" altLang="zh-CN" sz="2400" dirty="0">
                <a:solidFill>
                  <a:srgbClr val="C00000"/>
                </a:solidFill>
              </a:rPr>
              <a:t>70</a:t>
            </a:r>
            <a:r>
              <a:rPr lang="zh-CN" altLang="en-US" sz="2400" dirty="0">
                <a:solidFill>
                  <a:srgbClr val="C00000"/>
                </a:solidFill>
              </a:rPr>
              <a:t>年代</a:t>
            </a:r>
            <a:r>
              <a:rPr lang="zh-CN" altLang="en-US" sz="2400" dirty="0"/>
              <a:t>，设计的主要焦点是如何降低软件的费用，具体是用</a:t>
            </a:r>
            <a:r>
              <a:rPr lang="zh-CN" altLang="en-US" sz="2400" dirty="0">
                <a:solidFill>
                  <a:srgbClr val="C00000"/>
                </a:solidFill>
              </a:rPr>
              <a:t>硬件来取代软件</a:t>
            </a:r>
            <a:r>
              <a:rPr lang="zh-CN" altLang="en-US" sz="2400" dirty="0"/>
              <a:t>，或是提供能够简化软件设计者工作的高级结构。结果是：既产生了高级语言计算机系统结构，又出现了诸如</a:t>
            </a:r>
            <a:r>
              <a:rPr lang="en-US" altLang="zh-CN" sz="2400" dirty="0"/>
              <a:t>VAX</a:t>
            </a:r>
            <a:r>
              <a:rPr lang="zh-CN" altLang="en-US" sz="2400" dirty="0"/>
              <a:t>一类的强大系统结构。</a:t>
            </a:r>
            <a:r>
              <a:rPr lang="en-US" altLang="zh-CN" sz="2400" dirty="0"/>
              <a:t>VAX</a:t>
            </a:r>
            <a:r>
              <a:rPr lang="zh-CN" altLang="en-US" sz="2400" dirty="0"/>
              <a:t>具有大量的寻址方式、多种数据类型以及一个高度正交化的系统结构。</a:t>
            </a:r>
            <a:endParaRPr lang="en-US" altLang="zh-CN" sz="2400" dirty="0"/>
          </a:p>
          <a:p>
            <a:r>
              <a:rPr lang="en-US" altLang="zh-CN" sz="2400" dirty="0">
                <a:solidFill>
                  <a:srgbClr val="C00000"/>
                </a:solidFill>
              </a:rPr>
              <a:t>20</a:t>
            </a:r>
            <a:r>
              <a:rPr lang="zh-CN" altLang="en-US" sz="2400" dirty="0">
                <a:solidFill>
                  <a:srgbClr val="C00000"/>
                </a:solidFill>
              </a:rPr>
              <a:t>世纪</a:t>
            </a:r>
            <a:r>
              <a:rPr lang="en-US" altLang="zh-CN" sz="2400" dirty="0">
                <a:solidFill>
                  <a:srgbClr val="C00000"/>
                </a:solidFill>
              </a:rPr>
              <a:t>80</a:t>
            </a:r>
            <a:r>
              <a:rPr lang="zh-CN" altLang="en-US" sz="2400" dirty="0">
                <a:solidFill>
                  <a:srgbClr val="C00000"/>
                </a:solidFill>
              </a:rPr>
              <a:t>年代</a:t>
            </a:r>
            <a:r>
              <a:rPr lang="zh-CN" altLang="en-US" sz="2400" dirty="0"/>
              <a:t>，更成熟的编译技术以及重新强调机器效率的观点使更简单的系统又成为了主流，它主要基于</a:t>
            </a:r>
            <a:r>
              <a:rPr lang="en-US" altLang="zh-CN" sz="2400" dirty="0"/>
              <a:t>RISC</a:t>
            </a:r>
            <a:r>
              <a:rPr lang="zh-CN" altLang="en-US" sz="2400" dirty="0"/>
              <a:t>的</a:t>
            </a:r>
            <a:r>
              <a:rPr lang="en-US" altLang="zh-CN" sz="2400" dirty="0"/>
              <a:t>load-store</a:t>
            </a:r>
            <a:r>
              <a:rPr lang="zh-CN" altLang="en-US" sz="2400" dirty="0"/>
              <a:t>系统结构机器。</a:t>
            </a:r>
            <a:endParaRPr lang="en-US" altLang="zh-CN" sz="24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90</a:t>
            </a:fld>
            <a:endParaRPr lang="zh-CN" altLang="en-US" dirty="0"/>
          </a:p>
        </p:txBody>
      </p:sp>
    </p:spTree>
    <p:extLst>
      <p:ext uri="{BB962C8B-B14F-4D97-AF65-F5344CB8AC3E}">
        <p14:creationId xmlns:p14="http://schemas.microsoft.com/office/powerpoint/2010/main" val="148401315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en-US" dirty="0"/>
              <a:t>结论</a:t>
            </a:r>
          </a:p>
        </p:txBody>
      </p:sp>
      <p:sp>
        <p:nvSpPr>
          <p:cNvPr id="3" name="内容占位符 2"/>
          <p:cNvSpPr>
            <a:spLocks noGrp="1"/>
          </p:cNvSpPr>
          <p:nvPr>
            <p:ph idx="1"/>
          </p:nvPr>
        </p:nvSpPr>
        <p:spPr>
          <a:xfrm>
            <a:off x="396000" y="1484784"/>
            <a:ext cx="8229600" cy="4760688"/>
          </a:xfrm>
        </p:spPr>
        <p:txBody>
          <a:bodyPr>
            <a:noAutofit/>
          </a:bodyPr>
          <a:lstStyle/>
          <a:p>
            <a:r>
              <a:rPr lang="en-US" altLang="zh-CN" dirty="0">
                <a:solidFill>
                  <a:schemeClr val="tx1"/>
                </a:solidFill>
              </a:rPr>
              <a:t>20</a:t>
            </a:r>
            <a:r>
              <a:rPr lang="zh-CN" altLang="en-US" dirty="0">
                <a:solidFill>
                  <a:schemeClr val="tx1"/>
                </a:solidFill>
              </a:rPr>
              <a:t>世纪</a:t>
            </a:r>
            <a:r>
              <a:rPr lang="en-US" altLang="zh-CN" dirty="0">
                <a:solidFill>
                  <a:schemeClr val="tx1"/>
                </a:solidFill>
              </a:rPr>
              <a:t>90</a:t>
            </a:r>
            <a:r>
              <a:rPr lang="zh-CN" altLang="en-US" dirty="0">
                <a:solidFill>
                  <a:schemeClr val="tx1"/>
                </a:solidFill>
              </a:rPr>
              <a:t>年代指令集系统结构发生了一些变化：</a:t>
            </a:r>
            <a:endParaRPr lang="en-US" altLang="zh-CN" dirty="0">
              <a:solidFill>
                <a:schemeClr val="tx1"/>
              </a:solidFill>
            </a:endParaRPr>
          </a:p>
          <a:p>
            <a:endParaRPr lang="en-US" altLang="zh-CN" sz="1000" dirty="0">
              <a:solidFill>
                <a:schemeClr val="tx1"/>
              </a:solidFill>
            </a:endParaRPr>
          </a:p>
          <a:p>
            <a:pPr>
              <a:buFont typeface="Wingdings" panose="05000000000000000000" pitchFamily="2" charset="2"/>
              <a:buChar char="Ø"/>
            </a:pPr>
            <a:r>
              <a:rPr lang="zh-CN" altLang="en-US" sz="2400" dirty="0">
                <a:solidFill>
                  <a:schemeClr val="accent1"/>
                </a:solidFill>
              </a:rPr>
              <a:t>地址空间翻倍</a:t>
            </a:r>
            <a:r>
              <a:rPr lang="zh-CN" altLang="en-US" sz="2400" dirty="0"/>
              <a:t>：</a:t>
            </a:r>
            <a:r>
              <a:rPr lang="en-US" altLang="zh-CN" sz="2400" dirty="0"/>
              <a:t>32</a:t>
            </a:r>
            <a:r>
              <a:rPr lang="zh-CN" altLang="en-US" sz="2400" dirty="0"/>
              <a:t>位地址指令系统扩展到</a:t>
            </a:r>
            <a:r>
              <a:rPr lang="en-US" altLang="zh-CN" sz="2400" dirty="0"/>
              <a:t>64</a:t>
            </a:r>
            <a:r>
              <a:rPr lang="zh-CN" altLang="en-US" sz="2400" dirty="0"/>
              <a:t>位，寄存器的位数扩充到</a:t>
            </a:r>
            <a:r>
              <a:rPr lang="en-US" altLang="zh-CN" sz="2400" dirty="0"/>
              <a:t>64</a:t>
            </a:r>
            <a:r>
              <a:rPr lang="zh-CN" altLang="en-US" sz="2400" dirty="0"/>
              <a:t>位。附录</a:t>
            </a:r>
            <a:r>
              <a:rPr lang="en-US" altLang="zh-CN" sz="2400" dirty="0"/>
              <a:t>C</a:t>
            </a:r>
            <a:r>
              <a:rPr lang="zh-CN" altLang="en-US" sz="2400" dirty="0"/>
              <a:t>给出了</a:t>
            </a:r>
            <a:r>
              <a:rPr lang="en-US" altLang="zh-CN" sz="2400" dirty="0"/>
              <a:t>3</a:t>
            </a:r>
            <a:r>
              <a:rPr lang="zh-CN" altLang="en-US" sz="2400" dirty="0"/>
              <a:t>种从</a:t>
            </a:r>
            <a:r>
              <a:rPr lang="en-US" altLang="zh-CN" sz="2400" dirty="0"/>
              <a:t>32</a:t>
            </a:r>
            <a:r>
              <a:rPr lang="zh-CN" altLang="en-US" sz="2400" dirty="0"/>
              <a:t>位扩展到</a:t>
            </a:r>
            <a:r>
              <a:rPr lang="en-US" altLang="zh-CN" sz="2400" dirty="0"/>
              <a:t>64</a:t>
            </a:r>
            <a:r>
              <a:rPr lang="zh-CN" altLang="en-US" sz="2400" dirty="0"/>
              <a:t>位的系统结构的例子。</a:t>
            </a:r>
            <a:endParaRPr lang="en-US" altLang="zh-CN" sz="2400" dirty="0"/>
          </a:p>
          <a:p>
            <a:pPr>
              <a:buFont typeface="Wingdings" panose="05000000000000000000" pitchFamily="2" charset="2"/>
              <a:buChar char="Ø"/>
            </a:pPr>
            <a:r>
              <a:rPr lang="zh-CN" altLang="en-US" sz="2400" dirty="0">
                <a:solidFill>
                  <a:schemeClr val="accent1"/>
                </a:solidFill>
              </a:rPr>
              <a:t>通过</a:t>
            </a:r>
            <a:r>
              <a:rPr lang="zh-CN" altLang="en-US" dirty="0">
                <a:solidFill>
                  <a:srgbClr val="FF0000"/>
                </a:solidFill>
              </a:rPr>
              <a:t>条件执行</a:t>
            </a:r>
            <a:r>
              <a:rPr lang="zh-CN" altLang="en-US" sz="2400" dirty="0">
                <a:solidFill>
                  <a:schemeClr val="accent1"/>
                </a:solidFill>
              </a:rPr>
              <a:t>实现条件分支转移的优化</a:t>
            </a:r>
            <a:r>
              <a:rPr lang="zh-CN" altLang="en-US" sz="2400" dirty="0"/>
              <a:t>：条件分支严重地限制了性能的提升。因此用</a:t>
            </a:r>
            <a:r>
              <a:rPr lang="zh-CN" altLang="en-US" sz="2400" dirty="0">
                <a:solidFill>
                  <a:srgbClr val="C00000"/>
                </a:solidFill>
              </a:rPr>
              <a:t>条件操作完成</a:t>
            </a:r>
            <a:r>
              <a:rPr lang="zh-CN" altLang="en-US" sz="2400" dirty="0"/>
              <a:t>来代替条件分支有很大的好处，例如</a:t>
            </a:r>
            <a:r>
              <a:rPr lang="zh-CN" altLang="en-US" sz="2400" dirty="0">
                <a:solidFill>
                  <a:srgbClr val="C00000"/>
                </a:solidFill>
              </a:rPr>
              <a:t>条件传送</a:t>
            </a:r>
            <a:r>
              <a:rPr lang="zh-CN" altLang="en-US" sz="2400" dirty="0"/>
              <a:t>（参见附录</a:t>
            </a:r>
            <a:r>
              <a:rPr lang="en-US" altLang="zh-CN" sz="2400" dirty="0"/>
              <a:t>G</a:t>
            </a:r>
            <a:r>
              <a:rPr lang="zh-CN" altLang="en-US" sz="2400" dirty="0"/>
              <a:t>）已经被大多数指令系统采用。</a:t>
            </a:r>
            <a:endParaRPr lang="en-US" altLang="zh-CN" sz="24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91</a:t>
            </a:fld>
            <a:endParaRPr lang="zh-CN" altLang="en-US" dirty="0"/>
          </a:p>
        </p:txBody>
      </p:sp>
    </p:spTree>
    <p:extLst>
      <p:ext uri="{BB962C8B-B14F-4D97-AF65-F5344CB8AC3E}">
        <p14:creationId xmlns:p14="http://schemas.microsoft.com/office/powerpoint/2010/main" val="18785086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a:t>
            </a:r>
            <a:r>
              <a:rPr lang="zh-CN" altLang="en-US" dirty="0"/>
              <a:t>结论</a:t>
            </a:r>
          </a:p>
        </p:txBody>
      </p:sp>
      <p:sp>
        <p:nvSpPr>
          <p:cNvPr id="3" name="内容占位符 2"/>
          <p:cNvSpPr>
            <a:spLocks noGrp="1"/>
          </p:cNvSpPr>
          <p:nvPr>
            <p:ph idx="1"/>
          </p:nvPr>
        </p:nvSpPr>
        <p:spPr>
          <a:xfrm>
            <a:off x="396000" y="1268760"/>
            <a:ext cx="8229600" cy="4976712"/>
          </a:xfrm>
        </p:spPr>
        <p:txBody>
          <a:bodyPr>
            <a:noAutofit/>
          </a:bodyPr>
          <a:lstStyle/>
          <a:p>
            <a:r>
              <a:rPr lang="en-US" altLang="zh-CN" dirty="0">
                <a:solidFill>
                  <a:schemeClr val="tx1"/>
                </a:solidFill>
              </a:rPr>
              <a:t>20</a:t>
            </a:r>
            <a:r>
              <a:rPr lang="zh-CN" altLang="en-US" dirty="0">
                <a:solidFill>
                  <a:schemeClr val="tx1"/>
                </a:solidFill>
              </a:rPr>
              <a:t>世纪</a:t>
            </a:r>
            <a:r>
              <a:rPr lang="en-US" altLang="zh-CN" dirty="0">
                <a:solidFill>
                  <a:schemeClr val="tx1"/>
                </a:solidFill>
              </a:rPr>
              <a:t>90</a:t>
            </a:r>
            <a:r>
              <a:rPr lang="zh-CN" altLang="en-US" dirty="0">
                <a:solidFill>
                  <a:schemeClr val="tx1"/>
                </a:solidFill>
              </a:rPr>
              <a:t>年代指令集系统结构发生了一些变化：</a:t>
            </a:r>
            <a:endParaRPr lang="en-US" altLang="zh-CN" dirty="0">
              <a:solidFill>
                <a:schemeClr val="tx1"/>
              </a:solidFill>
            </a:endParaRPr>
          </a:p>
          <a:p>
            <a:endParaRPr lang="en-US" altLang="zh-CN" sz="800" dirty="0"/>
          </a:p>
          <a:p>
            <a:pPr>
              <a:buFont typeface="Wingdings" panose="05000000000000000000" pitchFamily="2" charset="2"/>
              <a:buChar char="Ø"/>
            </a:pPr>
            <a:r>
              <a:rPr lang="zh-CN" altLang="en-US" sz="2400" dirty="0">
                <a:solidFill>
                  <a:schemeClr val="accent1"/>
                </a:solidFill>
              </a:rPr>
              <a:t>通过预取优化</a:t>
            </a:r>
            <a:r>
              <a:rPr lang="en-US" altLang="zh-CN" sz="2400" dirty="0">
                <a:solidFill>
                  <a:schemeClr val="accent1"/>
                </a:solidFill>
              </a:rPr>
              <a:t>Cache</a:t>
            </a:r>
            <a:r>
              <a:rPr lang="zh-CN" altLang="en-US" sz="2400" dirty="0">
                <a:solidFill>
                  <a:schemeClr val="accent1"/>
                </a:solidFill>
              </a:rPr>
              <a:t>性能</a:t>
            </a:r>
            <a:r>
              <a:rPr lang="zh-CN" altLang="en-US" sz="2400" dirty="0"/>
              <a:t>：</a:t>
            </a:r>
            <a:r>
              <a:rPr lang="en-US" altLang="zh-CN" sz="2400" dirty="0"/>
              <a:t>Cache</a:t>
            </a:r>
            <a:r>
              <a:rPr lang="zh-CN" altLang="en-US" sz="2400" dirty="0"/>
              <a:t>的一次不命中所花掉的时间与早期机器中一次缺页错误所花掉的时间一样多，因此，增加了预取指令来减少</a:t>
            </a:r>
            <a:r>
              <a:rPr lang="en-US" altLang="zh-CN" sz="2400" dirty="0"/>
              <a:t>Cache</a:t>
            </a:r>
            <a:r>
              <a:rPr lang="zh-CN" altLang="en-US" sz="2400" dirty="0"/>
              <a:t>不命中的代价。</a:t>
            </a:r>
            <a:endParaRPr lang="en-US" altLang="zh-CN" sz="2400" dirty="0"/>
          </a:p>
          <a:p>
            <a:pPr>
              <a:buFont typeface="Wingdings" panose="05000000000000000000" pitchFamily="2" charset="2"/>
              <a:buChar char="Ø"/>
            </a:pPr>
            <a:r>
              <a:rPr lang="zh-CN" altLang="en-US" sz="2400" dirty="0">
                <a:solidFill>
                  <a:schemeClr val="accent1"/>
                </a:solidFill>
              </a:rPr>
              <a:t>对多媒体的支持</a:t>
            </a:r>
            <a:r>
              <a:rPr lang="zh-CN" altLang="en-US" sz="2400" dirty="0"/>
              <a:t>：大多数桌面和嵌入式指令系统都增加了对多媒体和</a:t>
            </a:r>
            <a:r>
              <a:rPr lang="en-US" altLang="zh-CN" sz="2400" dirty="0"/>
              <a:t>DSP</a:t>
            </a:r>
            <a:r>
              <a:rPr lang="zh-CN" altLang="en-US" sz="2400" dirty="0"/>
              <a:t>应用程序的支持。</a:t>
            </a:r>
            <a:endParaRPr lang="en-US" altLang="zh-CN" sz="2400" dirty="0"/>
          </a:p>
          <a:p>
            <a:pPr>
              <a:buFont typeface="Wingdings" panose="05000000000000000000" pitchFamily="2" charset="2"/>
              <a:buChar char="Ø"/>
            </a:pPr>
            <a:r>
              <a:rPr lang="zh-CN" altLang="en-US" sz="2400" dirty="0">
                <a:solidFill>
                  <a:schemeClr val="accent1"/>
                </a:solidFill>
              </a:rPr>
              <a:t>更快的浮点操作</a:t>
            </a:r>
            <a:r>
              <a:rPr lang="zh-CN" altLang="en-US" sz="2400" dirty="0"/>
              <a:t>：附录</a:t>
            </a:r>
            <a:r>
              <a:rPr lang="en-US" altLang="zh-CN" sz="2400" dirty="0"/>
              <a:t>I</a:t>
            </a:r>
            <a:r>
              <a:rPr lang="zh-CN" altLang="en-US" sz="2400" dirty="0"/>
              <a:t>给出了一些提高浮点性能的新操作。如执行一个乘法和一个加法的操作，执行配对单精度的操作。</a:t>
            </a:r>
            <a:endParaRPr lang="en-US" altLang="zh-CN" sz="24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pPr>
                <a:defRPr/>
              </a:pPr>
              <a:t>92</a:t>
            </a:fld>
            <a:endParaRPr lang="zh-CN" altLang="en-US" dirty="0"/>
          </a:p>
        </p:txBody>
      </p:sp>
    </p:spTree>
    <p:extLst>
      <p:ext uri="{BB962C8B-B14F-4D97-AF65-F5344CB8AC3E}">
        <p14:creationId xmlns:p14="http://schemas.microsoft.com/office/powerpoint/2010/main" val="4002666296"/>
      </p:ext>
    </p:extLst>
  </p:cSld>
  <p:clrMapOvr>
    <a:masterClrMapping/>
  </p:clrMapOvr>
</p:sld>
</file>

<file path=ppt/theme/theme1.xml><?xml version="1.0" encoding="utf-8"?>
<a:theme xmlns:a="http://schemas.openxmlformats.org/drawingml/2006/main" name="主题1">
  <a:themeElements>
    <a:clrScheme name="Default Design 3">
      <a:dk1>
        <a:srgbClr val="000000"/>
      </a:dk1>
      <a:lt1>
        <a:srgbClr val="FFFFFF"/>
      </a:lt1>
      <a:dk2>
        <a:srgbClr val="143DA2"/>
      </a:dk2>
      <a:lt2>
        <a:srgbClr val="DDDDDD"/>
      </a:lt2>
      <a:accent1>
        <a:srgbClr val="EB592B"/>
      </a:accent1>
      <a:accent2>
        <a:srgbClr val="2EBAAD"/>
      </a:accent2>
      <a:accent3>
        <a:srgbClr val="FFFFFF"/>
      </a:accent3>
      <a:accent4>
        <a:srgbClr val="000000"/>
      </a:accent4>
      <a:accent5>
        <a:srgbClr val="F3B5AC"/>
      </a:accent5>
      <a:accent6>
        <a:srgbClr val="29A89C"/>
      </a:accent6>
      <a:hlink>
        <a:srgbClr val="AED337"/>
      </a:hlink>
      <a:folHlink>
        <a:srgbClr val="5AB7EA"/>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264040"/>
        </a:dk1>
        <a:lt1>
          <a:srgbClr val="FFFFFF"/>
        </a:lt1>
        <a:dk2>
          <a:srgbClr val="1D548B"/>
        </a:dk2>
        <a:lt2>
          <a:srgbClr val="DDDDDD"/>
        </a:lt2>
        <a:accent1>
          <a:srgbClr val="1A99C6"/>
        </a:accent1>
        <a:accent2>
          <a:srgbClr val="E6693C"/>
        </a:accent2>
        <a:accent3>
          <a:srgbClr val="FFFFFF"/>
        </a:accent3>
        <a:accent4>
          <a:srgbClr val="1F3535"/>
        </a:accent4>
        <a:accent5>
          <a:srgbClr val="ABCADF"/>
        </a:accent5>
        <a:accent6>
          <a:srgbClr val="D05E35"/>
        </a:accent6>
        <a:hlink>
          <a:srgbClr val="D5A317"/>
        </a:hlink>
        <a:folHlink>
          <a:srgbClr val="14AC7D"/>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5533C1"/>
        </a:dk2>
        <a:lt2>
          <a:srgbClr val="DDDDDD"/>
        </a:lt2>
        <a:accent1>
          <a:srgbClr val="CBB61D"/>
        </a:accent1>
        <a:accent2>
          <a:srgbClr val="40ACD2"/>
        </a:accent2>
        <a:accent3>
          <a:srgbClr val="FFFFFF"/>
        </a:accent3>
        <a:accent4>
          <a:srgbClr val="000000"/>
        </a:accent4>
        <a:accent5>
          <a:srgbClr val="E2D7AB"/>
        </a:accent5>
        <a:accent6>
          <a:srgbClr val="399BBE"/>
        </a:accent6>
        <a:hlink>
          <a:srgbClr val="DA7D28"/>
        </a:hlink>
        <a:folHlink>
          <a:srgbClr val="8522AC"/>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143DA2"/>
        </a:dk2>
        <a:lt2>
          <a:srgbClr val="DDDDDD"/>
        </a:lt2>
        <a:accent1>
          <a:srgbClr val="EB592B"/>
        </a:accent1>
        <a:accent2>
          <a:srgbClr val="2EBAAD"/>
        </a:accent2>
        <a:accent3>
          <a:srgbClr val="FFFFFF"/>
        </a:accent3>
        <a:accent4>
          <a:srgbClr val="000000"/>
        </a:accent4>
        <a:accent5>
          <a:srgbClr val="F3B5AC"/>
        </a:accent5>
        <a:accent6>
          <a:srgbClr val="29A89C"/>
        </a:accent6>
        <a:hlink>
          <a:srgbClr val="AED337"/>
        </a:hlink>
        <a:folHlink>
          <a:srgbClr val="5AB7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13793</TotalTime>
  <Words>9870</Words>
  <Application>Microsoft Office PowerPoint</Application>
  <PresentationFormat>全屏显示(4:3)</PresentationFormat>
  <Paragraphs>1204</Paragraphs>
  <Slides>92</Slides>
  <Notes>66</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4</vt:i4>
      </vt:variant>
      <vt:variant>
        <vt:lpstr>幻灯片标题</vt:lpstr>
      </vt:variant>
      <vt:variant>
        <vt:i4>92</vt:i4>
      </vt:variant>
    </vt:vector>
  </HeadingPairs>
  <TitlesOfParts>
    <vt:vector size="111" baseType="lpstr">
      <vt:lpstr>Monotype Sorts</vt:lpstr>
      <vt:lpstr>华文中宋</vt:lpstr>
      <vt:lpstr>SimSun</vt:lpstr>
      <vt:lpstr>SimSun</vt:lpstr>
      <vt:lpstr>Arial</vt:lpstr>
      <vt:lpstr>Calibri</vt:lpstr>
      <vt:lpstr>Century Gothic</vt:lpstr>
      <vt:lpstr>Tahoma</vt:lpstr>
      <vt:lpstr>Times New Roman</vt:lpstr>
      <vt:lpstr>Verdana</vt:lpstr>
      <vt:lpstr>Wingdings</vt:lpstr>
      <vt:lpstr>Wingdings 2</vt:lpstr>
      <vt:lpstr>Wingdings 3</vt:lpstr>
      <vt:lpstr>主题1</vt:lpstr>
      <vt:lpstr>切片</vt:lpstr>
      <vt:lpstr>Image</vt:lpstr>
      <vt:lpstr>Picture</vt:lpstr>
      <vt:lpstr>图表</vt:lpstr>
      <vt:lpstr>Visio</vt:lpstr>
      <vt:lpstr>第二章  指令系统原理与实例  （参考教材附录B）</vt:lpstr>
      <vt:lpstr>第二章  指令系统原理与实例</vt:lpstr>
      <vt:lpstr>第二章   指令系统原理与实例</vt:lpstr>
      <vt:lpstr>2.1 简介</vt:lpstr>
      <vt:lpstr>2.2指令集系统结构的分类</vt:lpstr>
      <vt:lpstr>2.2指令集系统结构的分类</vt:lpstr>
      <vt:lpstr>2.2指令集系统结构的分类</vt:lpstr>
      <vt:lpstr>2.2指令集系统结构的分类</vt:lpstr>
      <vt:lpstr>PowerPoint 演示文稿</vt:lpstr>
      <vt:lpstr>2.2指令集系统结构的分类</vt:lpstr>
      <vt:lpstr>2.2指令集系统结构的分类</vt:lpstr>
      <vt:lpstr>2.2指令集系统结构的分类</vt:lpstr>
      <vt:lpstr>2.2指令集系统结构的分类</vt:lpstr>
      <vt:lpstr>2.2 指令集系统结构的分类</vt:lpstr>
      <vt:lpstr>2.3 存储器寻址</vt:lpstr>
      <vt:lpstr>2.3存储器寻址</vt:lpstr>
      <vt:lpstr>大端方式与小端方式的比较 </vt:lpstr>
      <vt:lpstr>2.3存储器寻址</vt:lpstr>
      <vt:lpstr>2.3存储器寻址</vt:lpstr>
      <vt:lpstr>对齐 举例</vt:lpstr>
      <vt:lpstr>2.3存储器寻址</vt:lpstr>
      <vt:lpstr>2.3存储器寻址</vt:lpstr>
      <vt:lpstr>2.3存储器寻址</vt:lpstr>
      <vt:lpstr>2.3  存储器寻址</vt:lpstr>
      <vt:lpstr>2.3存储器寻址</vt:lpstr>
      <vt:lpstr>2.3存储器寻址</vt:lpstr>
      <vt:lpstr>2.3存储器寻址</vt:lpstr>
      <vt:lpstr>2.3存储器寻址</vt:lpstr>
      <vt:lpstr>2.3存储器寻址</vt:lpstr>
      <vt:lpstr>2.3存储器寻址</vt:lpstr>
      <vt:lpstr>2.3存储器寻址</vt:lpstr>
      <vt:lpstr>2.3存储器寻址</vt:lpstr>
      <vt:lpstr>2.3存储器寻址</vt:lpstr>
      <vt:lpstr>2.3存储器寻址</vt:lpstr>
      <vt:lpstr>2.4操作数的大小与类型</vt:lpstr>
      <vt:lpstr>2.4操作数的大小与类型</vt:lpstr>
      <vt:lpstr>2.4操作数的大小与类型</vt:lpstr>
      <vt:lpstr>2.5指令系统的操作</vt:lpstr>
      <vt:lpstr>2.5指令系统的操作</vt:lpstr>
      <vt:lpstr>2.5指令系统的操作</vt:lpstr>
      <vt:lpstr>2.6控制流指令</vt:lpstr>
      <vt:lpstr>PowerPoint 演示文稿</vt:lpstr>
      <vt:lpstr>2.6控制流指令</vt:lpstr>
      <vt:lpstr>2.6控制流指令</vt:lpstr>
      <vt:lpstr>2.6控制流指令</vt:lpstr>
      <vt:lpstr>2.6控制流指令</vt:lpstr>
      <vt:lpstr>2.6控制流指令</vt:lpstr>
      <vt:lpstr>2.6控制流指令</vt:lpstr>
      <vt:lpstr>2.7指令系统的编码</vt:lpstr>
      <vt:lpstr>2.7指令系统的编码</vt:lpstr>
      <vt:lpstr>2.7指令系统的编码</vt:lpstr>
      <vt:lpstr>2.7指令系统的编码</vt:lpstr>
      <vt:lpstr>2.7指令系统的编码</vt:lpstr>
      <vt:lpstr>2.8  编译器的角色</vt:lpstr>
      <vt:lpstr>2.8编译器的角色</vt:lpstr>
      <vt:lpstr>2.8  编译器的角色</vt:lpstr>
      <vt:lpstr>2.8编译器的角色</vt:lpstr>
      <vt:lpstr>2.8编译器的角色</vt:lpstr>
      <vt:lpstr>2.8编译器的角色</vt:lpstr>
      <vt:lpstr>2.8编译器的角色</vt:lpstr>
      <vt:lpstr>2.8编译器的角色</vt:lpstr>
      <vt:lpstr>2.8编译器的角色</vt:lpstr>
      <vt:lpstr>2.8编译器的角色</vt:lpstr>
      <vt:lpstr>2.8编译器的角色</vt:lpstr>
      <vt:lpstr>2.8编译器的角色</vt:lpstr>
      <vt:lpstr>2.8编译器的角色</vt:lpstr>
      <vt:lpstr>2.9MIPS系统结构</vt:lpstr>
      <vt:lpstr>2.9 MIPS系统结构</vt:lpstr>
      <vt:lpstr>2.9 MIPS系统结构</vt:lpstr>
      <vt:lpstr>2.9 MIPS系统结构</vt:lpstr>
      <vt:lpstr>2.9 MIPS系统结构</vt:lpstr>
      <vt:lpstr>2.9 MIPS系统结构</vt:lpstr>
      <vt:lpstr>2.9 MIPS系统结构</vt:lpstr>
      <vt:lpstr>2.9 MIPS系统结构</vt:lpstr>
      <vt:lpstr>2.9 MIPS系统结构</vt:lpstr>
      <vt:lpstr>2.9 MIPS系统结构</vt:lpstr>
      <vt:lpstr>2.9 MIPS系统结构</vt:lpstr>
      <vt:lpstr>2.9 MIPS系统结构</vt:lpstr>
      <vt:lpstr>2.9 MIPS系统结构</vt:lpstr>
      <vt:lpstr>2.9 MIPS系统结构</vt:lpstr>
      <vt:lpstr>2.9 MIPS系统结构</vt:lpstr>
      <vt:lpstr>2.9 MIPS系统结构</vt:lpstr>
      <vt:lpstr>2.9 MIPS系统结构</vt:lpstr>
      <vt:lpstr>2.10 谬误和易犯的错误</vt:lpstr>
      <vt:lpstr>2.10谬误和易犯的错误</vt:lpstr>
      <vt:lpstr>2.10谬误和易犯的错误</vt:lpstr>
      <vt:lpstr>2.10谬误和易犯的错误</vt:lpstr>
      <vt:lpstr>2.10谬误和易犯的错误</vt:lpstr>
      <vt:lpstr>2.10谬误和易犯的错误</vt:lpstr>
      <vt:lpstr>2.11 结论</vt:lpstr>
      <vt:lpstr>2.11  结论</vt:lpstr>
      <vt:lpstr>2.11结论</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1.1.2 对操作系统的认识</dc:title>
  <dc:creator>Microsoft</dc:creator>
  <cp:lastModifiedBy>Shaoshuai Zhang</cp:lastModifiedBy>
  <cp:revision>598</cp:revision>
  <cp:lastPrinted>1601-01-01T00:00:00Z</cp:lastPrinted>
  <dcterms:created xsi:type="dcterms:W3CDTF">2014-12-09T02:32:31Z</dcterms:created>
  <dcterms:modified xsi:type="dcterms:W3CDTF">2024-09-19T04:28:28Z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