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9"/>
  </p:handoutMasterIdLst>
  <p:sldIdLst>
    <p:sldId id="626" r:id="rId3"/>
    <p:sldId id="724" r:id="rId5"/>
    <p:sldId id="390" r:id="rId6"/>
    <p:sldId id="616" r:id="rId7"/>
    <p:sldId id="617" r:id="rId8"/>
    <p:sldId id="543" r:id="rId9"/>
    <p:sldId id="548" r:id="rId10"/>
    <p:sldId id="549" r:id="rId11"/>
    <p:sldId id="547" r:id="rId12"/>
    <p:sldId id="403" r:id="rId13"/>
    <p:sldId id="404" r:id="rId14"/>
    <p:sldId id="618" r:id="rId15"/>
    <p:sldId id="633" r:id="rId16"/>
    <p:sldId id="535" r:id="rId17"/>
    <p:sldId id="558" r:id="rId18"/>
    <p:sldId id="396" r:id="rId19"/>
    <p:sldId id="397" r:id="rId20"/>
    <p:sldId id="398" r:id="rId21"/>
    <p:sldId id="536" r:id="rId22"/>
    <p:sldId id="399" r:id="rId23"/>
    <p:sldId id="400" r:id="rId24"/>
    <p:sldId id="401" r:id="rId25"/>
    <p:sldId id="540" r:id="rId26"/>
    <p:sldId id="541" r:id="rId27"/>
    <p:sldId id="542" r:id="rId28"/>
    <p:sldId id="421" r:id="rId29"/>
    <p:sldId id="426" r:id="rId30"/>
    <p:sldId id="692" r:id="rId31"/>
    <p:sldId id="693" r:id="rId32"/>
    <p:sldId id="425" r:id="rId33"/>
    <p:sldId id="694" r:id="rId34"/>
    <p:sldId id="427" r:id="rId35"/>
    <p:sldId id="428" r:id="rId36"/>
    <p:sldId id="429" r:id="rId37"/>
    <p:sldId id="430" r:id="rId38"/>
    <p:sldId id="431" r:id="rId39"/>
    <p:sldId id="432" r:id="rId40"/>
    <p:sldId id="433" r:id="rId41"/>
    <p:sldId id="600"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835" r:id="rId59"/>
    <p:sldId id="836" r:id="rId60"/>
    <p:sldId id="837" r:id="rId61"/>
    <p:sldId id="838" r:id="rId62"/>
    <p:sldId id="839" r:id="rId63"/>
    <p:sldId id="840" r:id="rId64"/>
    <p:sldId id="841" r:id="rId65"/>
    <p:sldId id="842" r:id="rId66"/>
    <p:sldId id="843" r:id="rId67"/>
    <p:sldId id="844" r:id="rId68"/>
    <p:sldId id="875" r:id="rId69"/>
    <p:sldId id="845" r:id="rId70"/>
    <p:sldId id="846" r:id="rId71"/>
    <p:sldId id="847" r:id="rId72"/>
    <p:sldId id="848" r:id="rId73"/>
    <p:sldId id="849" r:id="rId74"/>
    <p:sldId id="850" r:id="rId75"/>
    <p:sldId id="851" r:id="rId76"/>
    <p:sldId id="852" r:id="rId77"/>
    <p:sldId id="853" r:id="rId78"/>
    <p:sldId id="854" r:id="rId79"/>
    <p:sldId id="855" r:id="rId80"/>
    <p:sldId id="856" r:id="rId81"/>
    <p:sldId id="857" r:id="rId82"/>
    <p:sldId id="858" r:id="rId83"/>
    <p:sldId id="859" r:id="rId84"/>
    <p:sldId id="860" r:id="rId85"/>
    <p:sldId id="861" r:id="rId86"/>
    <p:sldId id="862" r:id="rId87"/>
    <p:sldId id="863" r:id="rId88"/>
    <p:sldId id="864" r:id="rId89"/>
    <p:sldId id="876" r:id="rId90"/>
    <p:sldId id="866" r:id="rId91"/>
    <p:sldId id="867" r:id="rId92"/>
    <p:sldId id="868" r:id="rId93"/>
    <p:sldId id="869" r:id="rId94"/>
    <p:sldId id="870" r:id="rId95"/>
    <p:sldId id="871" r:id="rId96"/>
    <p:sldId id="872" r:id="rId97"/>
    <p:sldId id="873" r:id="rId98"/>
    <p:sldId id="874" r:id="rId99"/>
    <p:sldId id="631" r:id="rId100"/>
    <p:sldId id="817" r:id="rId101"/>
    <p:sldId id="818" r:id="rId102"/>
    <p:sldId id="819" r:id="rId103"/>
    <p:sldId id="820" r:id="rId104"/>
    <p:sldId id="821" r:id="rId105"/>
    <p:sldId id="822" r:id="rId106"/>
    <p:sldId id="823" r:id="rId107"/>
    <p:sldId id="824" r:id="rId108"/>
    <p:sldId id="825" r:id="rId109"/>
    <p:sldId id="826" r:id="rId110"/>
    <p:sldId id="827" r:id="rId111"/>
    <p:sldId id="828" r:id="rId112"/>
    <p:sldId id="829" r:id="rId113"/>
    <p:sldId id="830" r:id="rId114"/>
    <p:sldId id="831" r:id="rId115"/>
    <p:sldId id="832" r:id="rId116"/>
    <p:sldId id="833" r:id="rId117"/>
    <p:sldId id="834" r:id="rId11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00FF00"/>
    <a:srgbClr val="FF66FF"/>
    <a:srgbClr val="FFFF00"/>
    <a:srgbClr val="33CC33"/>
    <a:srgbClr val="CC330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528"/>
  </p:normalViewPr>
  <p:slideViewPr>
    <p:cSldViewPr showGuides="1">
      <p:cViewPr varScale="1">
        <p:scale>
          <a:sx n="64" d="100"/>
          <a:sy n="64" d="100"/>
        </p:scale>
        <p:origin x="1332" y="36"/>
      </p:cViewPr>
      <p:guideLst>
        <p:guide orient="horz" pos="2124"/>
        <p:guide pos="292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601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9.xml"/><Relationship Id="rId119" Type="http://schemas.openxmlformats.org/officeDocument/2006/relationships/handoutMaster" Target="handoutMasters/handoutMaster1.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79"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0"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1"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01F675-7CD0-48D0-A501-C540F8B62EF2}"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E50321-883C-4AE5-ADD1-BE26C320E590}"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Image Placeholder 1"/>
          <p:cNvSpPr>
            <a:spLocks noGrp="1" noRot="1" noChangeAspect="1" noTextEdit="1"/>
          </p:cNvSpPr>
          <p:nvPr>
            <p:ph type="sldImg"/>
          </p:nvPr>
        </p:nvSpPr>
        <p:spPr/>
      </p:sp>
      <p:sp>
        <p:nvSpPr>
          <p:cNvPr id="10243" name="Notes Placeholder 2"/>
          <p:cNvSpPr>
            <a:spLocks noGrp="1"/>
          </p:cNvSpPr>
          <p:nvPr>
            <p:ph type="body" idx="1"/>
          </p:nvPr>
        </p:nvSpPr>
        <p:spPr/>
        <p:txBody>
          <a:bodyPr wrap="square" lIns="91440" tIns="45720" rIns="91440" bIns="45720" anchor="t"/>
          <a:p>
            <a:pPr lvl="0"/>
            <a:endParaRPr lang="zh-CN" altLang="zh-CN" dirty="0"/>
          </a:p>
        </p:txBody>
      </p:sp>
      <p:sp>
        <p:nvSpPr>
          <p:cNvPr id="102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Slide Image Placeholder 1"/>
          <p:cNvSpPr>
            <a:spLocks noGrp="1" noRot="1" noChangeAspect="1" noTextEdit="1"/>
          </p:cNvSpPr>
          <p:nvPr>
            <p:ph type="sldImg"/>
          </p:nvPr>
        </p:nvSpPr>
        <p:spPr/>
      </p:sp>
      <p:sp>
        <p:nvSpPr>
          <p:cNvPr id="30722" name="Notes Placeholder 2"/>
          <p:cNvSpPr>
            <a:spLocks noGrp="1"/>
          </p:cNvSpPr>
          <p:nvPr>
            <p:ph type="body"/>
          </p:nvPr>
        </p:nvSpPr>
        <p:spPr/>
        <p:txBody>
          <a:bodyPr wrap="square" lIns="91440" tIns="45720" rIns="91440" bIns="45720" anchor="t"/>
          <a:p>
            <a:pPr lvl="0"/>
            <a:endParaRPr lang="zh-CN" altLang="en-US" dirty="0"/>
          </a:p>
        </p:txBody>
      </p:sp>
      <p:sp>
        <p:nvSpPr>
          <p:cNvPr id="30723"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indent="0" algn="r"/>
            <a:fld id="{9A0DB2DC-4C9A-4742-B13C-FB6460FD3503}" type="slidenum">
              <a:rPr lang="en-US" altLang="zh-CN" sz="1200">
                <a:solidFill>
                  <a:srgbClr val="000000"/>
                </a:solidFill>
              </a:rPr>
            </a:fld>
            <a:endParaRPr lang="en-US" altLang="zh-CN"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IS</a:t>
            </a:r>
            <a:r>
              <a:rPr lang="zh-CN" altLang="en-US"/>
              <a:t>：</a:t>
            </a:r>
            <a:r>
              <a:rPr lang="en-US" altLang="zh-CN"/>
              <a:t>Ready=no</a:t>
            </a:r>
            <a:r>
              <a:rPr lang="zh-CN" altLang="en-US"/>
              <a:t>，表示没有准备好或没有就绪，</a:t>
            </a:r>
            <a:r>
              <a:rPr lang="en-US" altLang="zh-CN"/>
              <a:t>Ready=yes</a:t>
            </a:r>
            <a:r>
              <a:rPr lang="zh-CN" altLang="en-US"/>
              <a:t>，表示已经准备好或已经就绪；</a:t>
            </a:r>
            <a:endParaRPr lang="zh-CN" altLang="en-US"/>
          </a:p>
          <a:p>
            <a:r>
              <a:rPr lang="en-US" altLang="zh-CN"/>
              <a:t>RO</a:t>
            </a:r>
            <a:r>
              <a:rPr lang="zh-CN" altLang="en-US"/>
              <a:t>、</a:t>
            </a:r>
            <a:r>
              <a:rPr lang="en-US" altLang="zh-CN"/>
              <a:t>EXE</a:t>
            </a:r>
            <a:r>
              <a:rPr lang="zh-CN" altLang="en-US"/>
              <a:t>、</a:t>
            </a:r>
            <a:r>
              <a:rPr lang="en-US" altLang="zh-CN"/>
              <a:t>WR</a:t>
            </a:r>
            <a:r>
              <a:rPr lang="zh-CN" altLang="en-US"/>
              <a:t>：</a:t>
            </a:r>
            <a:r>
              <a:rPr lang="en-US" altLang="zh-CN"/>
              <a:t>Ready=no</a:t>
            </a:r>
            <a:r>
              <a:rPr lang="zh-CN" altLang="en-US"/>
              <a:t>，表示不需要准备了，因为已经读走操作数了，</a:t>
            </a:r>
            <a:r>
              <a:rPr lang="en-US" altLang="zh-CN"/>
              <a:t>Ready=yes</a:t>
            </a:r>
            <a:r>
              <a:rPr lang="zh-CN" altLang="en-US"/>
              <a:t>，表示需要准备</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第一行 </a:t>
            </a:r>
            <a:r>
              <a:rPr lang="en-US" altLang="zh-CN"/>
              <a:t>Rj</a:t>
            </a:r>
            <a:r>
              <a:rPr lang="zh-CN" altLang="en-US"/>
              <a:t>：</a:t>
            </a:r>
            <a:r>
              <a:rPr lang="en-US" altLang="zh-CN"/>
              <a:t>no</a:t>
            </a:r>
            <a:r>
              <a:rPr lang="zh-CN" altLang="en-US"/>
              <a:t>，不需要准备了（</a:t>
            </a:r>
            <a:r>
              <a:rPr lang="en-US" altLang="zh-CN"/>
              <a:t>Ready=no</a:t>
            </a:r>
            <a:r>
              <a:rPr lang="zh-CN" altLang="en-US"/>
              <a:t>表示不需要准备了，因为已经读走数据了</a:t>
            </a:r>
            <a:r>
              <a:rPr lang="zh-CN" altLang="en-US"/>
              <a:t>），在</a:t>
            </a:r>
            <a:r>
              <a:rPr lang="en-US" altLang="zh-CN"/>
              <a:t>EX</a:t>
            </a:r>
            <a:r>
              <a:rPr lang="zh-CN" altLang="en-US"/>
              <a:t>阶段表示已读走数据了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RO</a:t>
            </a:r>
            <a:r>
              <a:rPr lang="zh-CN" altLang="en-US"/>
              <a:t>、</a:t>
            </a:r>
            <a:r>
              <a:rPr lang="en-US" altLang="zh-CN"/>
              <a:t>EX</a:t>
            </a:r>
            <a:r>
              <a:rPr lang="zh-CN" altLang="en-US"/>
              <a:t>和</a:t>
            </a:r>
            <a:r>
              <a:rPr lang="en-US" altLang="zh-CN"/>
              <a:t>WR</a:t>
            </a:r>
            <a:r>
              <a:rPr lang="zh-CN" altLang="en-US"/>
              <a:t>阶段的</a:t>
            </a:r>
            <a:r>
              <a:rPr lang="en-US" altLang="zh-CN"/>
              <a:t>Rj</a:t>
            </a:r>
            <a:r>
              <a:rPr lang="zh-CN" altLang="en-US"/>
              <a:t>和</a:t>
            </a:r>
            <a:r>
              <a:rPr lang="en-US" altLang="zh-CN"/>
              <a:t>Rk</a:t>
            </a:r>
            <a:r>
              <a:rPr lang="zh-CN" altLang="en-US"/>
              <a:t>：为</a:t>
            </a:r>
            <a:r>
              <a:rPr lang="en-US" altLang="zh-CN"/>
              <a:t>no</a:t>
            </a:r>
            <a:r>
              <a:rPr lang="zh-CN" altLang="en-US"/>
              <a:t>表示已使用过了，已读走数据了，即不需要准备了（</a:t>
            </a:r>
            <a:r>
              <a:rPr lang="en-US" altLang="zh-CN"/>
              <a:t>Ready=no</a:t>
            </a:r>
            <a:r>
              <a:rPr lang="zh-CN" altLang="en-US"/>
              <a:t>）</a:t>
            </a:r>
            <a:endParaRPr lang="zh-CN" altLang="en-US"/>
          </a:p>
          <a:p>
            <a:r>
              <a:rPr lang="zh-CN" altLang="en-US"/>
              <a:t>在</a:t>
            </a:r>
            <a:r>
              <a:rPr lang="en-US" altLang="zh-CN"/>
              <a:t>IS</a:t>
            </a:r>
            <a:r>
              <a:rPr lang="zh-CN" altLang="en-US"/>
              <a:t>阶段的</a:t>
            </a:r>
            <a:r>
              <a:rPr lang="en-US" altLang="zh-CN"/>
              <a:t>Rj</a:t>
            </a:r>
            <a:r>
              <a:rPr lang="zh-CN" altLang="en-US"/>
              <a:t>和</a:t>
            </a:r>
            <a:r>
              <a:rPr lang="en-US" altLang="zh-CN"/>
              <a:t>Rk</a:t>
            </a:r>
            <a:r>
              <a:rPr lang="zh-CN" altLang="en-US"/>
              <a:t>：为</a:t>
            </a:r>
            <a:r>
              <a:rPr lang="en-US" altLang="zh-CN"/>
              <a:t>no</a:t>
            </a:r>
            <a:r>
              <a:rPr lang="zh-CN" altLang="en-US"/>
              <a:t>表示未就绪或未准备好，为</a:t>
            </a:r>
            <a:r>
              <a:rPr lang="en-US" altLang="zh-CN"/>
              <a:t>yes</a:t>
            </a:r>
            <a:r>
              <a:rPr lang="zh-CN" altLang="en-US"/>
              <a:t>表示已经就绪或已经准备好。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p>
            <a:pPr lvl="0"/>
            <a:endParaRPr lang="zh-CN" altLang="en-US" dirty="0"/>
          </a:p>
        </p:txBody>
      </p:sp>
      <p:sp>
        <p:nvSpPr>
          <p:cNvPr id="62468"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幻灯片图像占位符 1"/>
          <p:cNvSpPr>
            <a:spLocks noRot="1" noTextEdit="1"/>
          </p:cNvSpPr>
          <p:nvPr>
            <p:ph type="sldImg"/>
          </p:nvPr>
        </p:nvSpPr>
        <p:spPr/>
      </p:sp>
      <p:sp>
        <p:nvSpPr>
          <p:cNvPr id="3" name="文本占位符 2"/>
          <p:cNvSpPr/>
          <p:nvPr>
            <p:ph type="body" idx="3"/>
          </p:nvPr>
        </p:nvSpPr>
        <p:spPr/>
        <p:txBody>
          <a:bodyPr wrap="square" lIns="91440" tIns="45720" rIns="91440" bIns="45720" numCol="1" anchor="t" anchorCtr="0" compatLnSpc="1"/>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lang="zh-CN" altLang="en-US" strike="noStrike" noProof="0" dirty="0" smtClean="0">
                <a:ln>
                  <a:noFill/>
                </a:ln>
                <a:solidFill>
                  <a:srgbClr val="0000FF"/>
                </a:solidFill>
                <a:effectLst/>
                <a:uLnTx/>
                <a:uFillTx/>
                <a:latin typeface="华文中宋" panose="02010600040101010101" pitchFamily="2" charset="-122"/>
                <a:ea typeface="华文中宋" panose="02010600040101010101" pitchFamily="2" charset="-122"/>
                <a:sym typeface="+mn-ea"/>
              </a:rPr>
              <a:t>我们要求：</a:t>
            </a:r>
            <a:endParaRPr kumimoji="0" lang="zh-CN" altLang="en-US"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前一条指令是</a:t>
            </a:r>
            <a:r>
              <a:rPr lang="en-US" altLang="zh-CN" strike="noStrike" noProof="0" dirty="0" smtClean="0">
                <a:ln>
                  <a:noFill/>
                </a:ln>
                <a:effectLst/>
                <a:uLnTx/>
                <a:uFillTx/>
                <a:latin typeface="华文中宋" panose="02010600040101010101" pitchFamily="2" charset="-122"/>
                <a:ea typeface="华文中宋" panose="02010600040101010101" pitchFamily="2" charset="-122"/>
                <a:sym typeface="+mn-ea"/>
              </a:rPr>
              <a:t>ALU</a:t>
            </a: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操作或分支；</a:t>
            </a:r>
            <a:endParaRPr kumimoji="0" lang="en-US" altLang="zh-CN"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后一条指令是</a:t>
            </a:r>
            <a:r>
              <a:rPr lang="en-US" altLang="zh-CN" strike="noStrike" noProof="0" dirty="0" err="1" smtClean="0">
                <a:ln>
                  <a:noFill/>
                </a:ln>
                <a:effectLst/>
                <a:uLnTx/>
                <a:uFillTx/>
                <a:latin typeface="华文中宋" panose="02010600040101010101" pitchFamily="2" charset="-122"/>
                <a:ea typeface="华文中宋" panose="02010600040101010101" pitchFamily="2" charset="-122"/>
                <a:sym typeface="+mn-ea"/>
              </a:rPr>
              <a:t>lw</a:t>
            </a: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或</a:t>
            </a:r>
            <a:r>
              <a:rPr lang="en-US" altLang="zh-CN" strike="noStrike" noProof="0" dirty="0" err="1" smtClean="0">
                <a:ln>
                  <a:noFill/>
                </a:ln>
                <a:effectLst/>
                <a:uLnTx/>
                <a:uFillTx/>
                <a:latin typeface="华文中宋" panose="02010600040101010101" pitchFamily="2" charset="-122"/>
                <a:ea typeface="华文中宋" panose="02010600040101010101" pitchFamily="2" charset="-122"/>
                <a:sym typeface="+mn-ea"/>
              </a:rPr>
              <a:t>sw</a:t>
            </a: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a:t>
            </a:r>
            <a:endParaRPr kumimoji="0" lang="en-US" altLang="zh-CN"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实在没有配对指令，就用</a:t>
            </a:r>
            <a:r>
              <a:rPr lang="en-US" altLang="zh-CN" strike="noStrike" noProof="0" dirty="0" err="1" smtClean="0">
                <a:ln>
                  <a:noFill/>
                </a:ln>
                <a:effectLst/>
                <a:uLnTx/>
                <a:uFillTx/>
                <a:latin typeface="华文中宋" panose="02010600040101010101" pitchFamily="2" charset="-122"/>
                <a:ea typeface="华文中宋" panose="02010600040101010101" pitchFamily="2" charset="-122"/>
                <a:sym typeface="+mn-ea"/>
              </a:rPr>
              <a:t>nop</a:t>
            </a: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指令代替；</a:t>
            </a:r>
            <a:endParaRPr lang="zh-CN" altLang="en-US" strike="noStrike" noProof="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幻灯片图像占位符 1"/>
          <p:cNvSpPr>
            <a:spLocks noRot="1" noTextEdit="1"/>
          </p:cNvSpPr>
          <p:nvPr>
            <p:ph type="sldImg"/>
          </p:nvPr>
        </p:nvSpPr>
        <p:spPr/>
      </p:sp>
      <p:sp>
        <p:nvSpPr>
          <p:cNvPr id="216066" name="文本占位符 2"/>
          <p:cNvSpPr/>
          <p:nvPr>
            <p:ph type="body"/>
          </p:nvPr>
        </p:nvSpPr>
        <p:spPr/>
        <p:txBody>
          <a:bodyPr wrap="square" lIns="91440" tIns="45720" rIns="91440" bIns="45720" anchor="t"/>
          <a:p>
            <a:pPr lvl="0"/>
            <a:r>
              <a:rPr lang="zh-CN" altLang="en-US"/>
              <a:t>寄存器重命名消除名相关（即只是因为重用寄存器名引起的相关，而并非一个真实的数据相关）</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幻灯片图像占位符 1"/>
          <p:cNvSpPr>
            <a:spLocks noRot="1" noTextEdit="1"/>
          </p:cNvSpPr>
          <p:nvPr>
            <p:ph type="sldImg"/>
          </p:nvPr>
        </p:nvSpPr>
        <p:spPr/>
      </p:sp>
      <p:sp>
        <p:nvSpPr>
          <p:cNvPr id="221186" name="文本占位符 2"/>
          <p:cNvSpPr/>
          <p:nvPr>
            <p:ph type="body"/>
          </p:nvPr>
        </p:nvSpPr>
        <p:spPr/>
        <p:txBody>
          <a:bodyPr wrap="square" lIns="91440" tIns="45720" rIns="91440" bIns="45720" anchor="t"/>
          <a:p>
            <a:pPr lvl="0"/>
            <a:r>
              <a:rPr lang="zh-CN" altLang="en-US"/>
              <a:t>乱序执行：流水线执行的一种情况，即执行的指令被阻塞时不会导致后面的指令等待（执行指令的顺序可以与取指的顺序不同）</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cxnSp>
        <p:nvCxnSpPr>
          <p:cNvPr id="9" name="Straight Connector 7"/>
          <p:cNvCxnSpPr/>
          <p:nvPr/>
        </p:nvCxnSpPr>
        <p:spPr>
          <a:xfrm>
            <a:off x="685800" y="339883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7E3E6E0-217E-4F22-96E9-03A7A1B3D429}"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2"/>
          <p:cNvSpPr>
            <a:spLocks noGrp="1"/>
          </p:cNvSpPr>
          <p:nvPr>
            <p:ph type="dt" sz="half" idx="2"/>
          </p:nvPr>
        </p:nvSpPr>
        <p:spPr>
          <a:xfrm>
            <a:off x="685800" y="6248400"/>
            <a:ext cx="1905000" cy="45720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1" name="页脚占位符 3"/>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灯片编号占位符 4"/>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597C1F9-8C5E-4D18-AA1A-2412110FBD45}"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9" name="Straight Connector 6"/>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6B021A3-AE4B-46B6-BF20-E8B23C39FD79}"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cxnSp>
        <p:nvCxnSpPr>
          <p:cNvPr id="9"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6"/>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7"/>
          <p:cNvSpPr>
            <a:spLocks noGrp="1"/>
          </p:cNvSpPr>
          <p:nvPr>
            <p:ph type="ftr" sz="quarter" idx="1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8"/>
          <p:cNvSpPr>
            <a:spLocks noGrp="1"/>
          </p:cNvSpPr>
          <p:nvPr>
            <p:ph type="sldNum" sz="quarter" idx="1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122FCC6-34E8-4447-B9D2-83AECC7EB2CB}"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rot="5400000">
            <a:off x="-13494" y="3580606"/>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Date Placeholder 4"/>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2" name="Footer Placeholder 5"/>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3" name="Slide Number Placeholder 6"/>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CCAA1C7-986A-4D94-9558-55DAE4FDFDD7}"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28" name="Text Placeholder 2"/>
          <p:cNvSpPr>
            <a:spLocks noGrp="1"/>
          </p:cNvSpPr>
          <p:nvPr>
            <p:ph type="body" idx="1"/>
          </p:nvPr>
        </p:nvSpPr>
        <p:spPr>
          <a:xfrm>
            <a:off x="457200" y="1600200"/>
            <a:ext cx="8229600" cy="4876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lgn="l">
              <a:defRPr sz="14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802FFD5-A9C6-4BC7-A08F-F9164B2FEE6F}" type="slidenum">
              <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rPr>
            </a:fld>
            <a:endParaRPr kumimoji="1" lang="en-US" altLang="zh-CN" sz="1400" b="1"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2pPr>
      <a:lvl3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3pPr>
      <a:lvl4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4pPr>
      <a:lvl5pPr algn="l" rtl="0" eaLnBrk="0" fontAlgn="base" hangingPunct="0">
        <a:spcBef>
          <a:spcPct val="0"/>
        </a:spcBef>
        <a:spcAft>
          <a:spcPct val="0"/>
        </a:spcAft>
        <a:defRPr sz="4000">
          <a:solidFill>
            <a:schemeClr val="tx2"/>
          </a:solidFill>
          <a:latin typeface="Gill Sans MT" panose="020B0502020104020203" pitchFamily="34" charset="0"/>
          <a:ea typeface="华文中宋" panose="02010600040101010101" pitchFamily="2" charset="-122"/>
        </a:defRPr>
      </a:lvl5pPr>
      <a:lvl6pPr marL="4572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4000">
          <a:solidFill>
            <a:schemeClr val="tx2"/>
          </a:solidFill>
          <a:latin typeface="Calibri" panose="020F0502020204030204" pitchFamily="34" charset="0"/>
          <a:ea typeface="宋体" panose="02010600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10"/>
          <p:cNvSpPr txBox="1"/>
          <p:nvPr/>
        </p:nvSpPr>
        <p:spPr>
          <a:xfrm>
            <a:off x="750888" y="5959475"/>
            <a:ext cx="7974012" cy="400050"/>
          </a:xfrm>
          <a:prstGeom prst="rect">
            <a:avLst/>
          </a:prstGeom>
          <a:noFill/>
          <a:ln w="9525">
            <a:noFill/>
          </a:ln>
        </p:spPr>
        <p:txBody>
          <a:bodyPr wrap="non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alt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638"/>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sz="2400" b="0" i="0" u="none" strike="noStrike" kern="1200" cap="none" spc="0" normalizeH="0" baseline="0" noProof="0">
                <a:ln>
                  <a:noFill/>
                </a:ln>
                <a:solidFill>
                  <a:srgbClr val="FF6600"/>
                </a:solidFill>
                <a:effectLst/>
                <a:uLnTx/>
                <a:uFillTx/>
                <a:latin typeface="+mn-lt"/>
                <a:ea typeface="+mn-ea"/>
                <a:cs typeface="+mn-cs"/>
              </a:rPr>
              <a:t>           </a:t>
            </a:r>
            <a:endParaRPr kumimoji="1" lang="zh-CN" sz="2400" b="0" i="0" u="none" strike="noStrike" kern="1200" cap="none" spc="0" normalizeH="0" baseline="0" noProof="0">
              <a:ln>
                <a:noFill/>
              </a:ln>
              <a:solidFill>
                <a:srgbClr val="FF6600"/>
              </a:solidFill>
              <a:effectLst/>
              <a:uLnTx/>
              <a:uFillTx/>
              <a:latin typeface="+mn-lt"/>
              <a:ea typeface="+mn-ea"/>
              <a:cs typeface="+mn-cs"/>
            </a:endParaRPr>
          </a:p>
        </p:txBody>
      </p:sp>
      <p:sp>
        <p:nvSpPr>
          <p:cNvPr id="25" name="TextBox 24"/>
          <p:cNvSpPr txBox="1"/>
          <p:nvPr/>
        </p:nvSpPr>
        <p:spPr>
          <a:xfrm>
            <a:off x="3528695" y="3152775"/>
            <a:ext cx="1877060" cy="706755"/>
          </a:xfrm>
          <a:prstGeom prst="rect">
            <a:avLst/>
          </a:prstGeom>
          <a:noFill/>
        </p:spPr>
        <p:txBody>
          <a:bodyPr wrap="none">
            <a:spAutoFit/>
          </a:bodyPr>
          <a:lstStyle/>
          <a:p>
            <a:pPr marR="0" algn="ctr" defTabSz="914400">
              <a:buClrTx/>
              <a:buSzTx/>
              <a:buFontTx/>
              <a:buNone/>
              <a:defRPr/>
            </a:pPr>
            <a:r>
              <a:rPr kumimoji="1" lang="zh-CN" altLang="en-US"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第</a:t>
            </a:r>
            <a:r>
              <a:rPr kumimoji="1" lang="en-US" altLang="zh-CN"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4</a:t>
            </a:r>
            <a:r>
              <a:rPr kumimoji="1" lang="zh-CN" altLang="en-US"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章</a:t>
            </a:r>
            <a:r>
              <a:rPr kumimoji="1" lang="en-US" altLang="zh-CN"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rPr>
              <a:t>-3</a:t>
            </a:r>
            <a:endParaRPr kumimoji="1" lang="en-US" altLang="zh-CN" sz="4000" b="1" kern="1200" cap="none" spc="0" normalizeH="0" baseline="0" noProof="0" dirty="0" smtClean="0">
              <a:solidFill>
                <a:srgbClr val="0070C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mn-cs"/>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711" y="3683266"/>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9222" name="TextBox 12"/>
          <p:cNvSpPr txBox="1"/>
          <p:nvPr/>
        </p:nvSpPr>
        <p:spPr>
          <a:xfrm>
            <a:off x="3365500" y="3980180"/>
            <a:ext cx="5777865" cy="891540"/>
          </a:xfrm>
          <a:prstGeom prst="rect">
            <a:avLst/>
          </a:prstGeom>
          <a:noFill/>
          <a:ln w="9525">
            <a:noFill/>
          </a:ln>
        </p:spPr>
        <p:txBody>
          <a:bodyPr wrap="square">
            <a:spAutoFit/>
          </a:bodyPr>
          <a:p>
            <a:pPr algn="ctr"/>
            <a:r>
              <a:rPr lang="en-US" altLang="zh-CN" sz="2800" b="1" dirty="0">
                <a:solidFill>
                  <a:srgbClr val="0000FF"/>
                </a:solidFill>
                <a:latin typeface="黑体" panose="02010609060101010101" pitchFamily="49" charset="-122"/>
                <a:cs typeface="黑体" panose="02010609060101010101" pitchFamily="49" charset="-122"/>
                <a:sym typeface="+mn-ea"/>
              </a:rPr>
              <a:t>MIPS</a:t>
            </a:r>
            <a:r>
              <a:rPr altLang="en-US" sz="2800" b="1" dirty="0">
                <a:solidFill>
                  <a:srgbClr val="0000FF"/>
                </a:solidFill>
                <a:latin typeface="黑体" panose="02010609060101010101" pitchFamily="49" charset="-122"/>
                <a:cs typeface="黑体" panose="02010609060101010101" pitchFamily="49" charset="-122"/>
                <a:sym typeface="+mn-ea"/>
              </a:rPr>
              <a:t>流水线及指令级并行技术</a:t>
            </a:r>
            <a:r>
              <a:rPr lang="en-US" altLang="zh-CN" sz="2800" b="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rPr>
              <a:t>-3</a:t>
            </a:r>
            <a:endParaRPr lang="en-US" altLang="zh-CN" sz="3200" b="1" noProof="1" dirty="0" smtClean="0">
              <a:solidFill>
                <a:srgbClr val="0070C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sym typeface="+mn-ea"/>
            </a:endParaRPr>
          </a:p>
          <a:p>
            <a:pPr algn="ctr"/>
            <a:r>
              <a:rPr lang="en-US" altLang="zh-CN" b="1" dirty="0">
                <a:latin typeface="Times New Roman" panose="02020603050405020304" pitchFamily="18" charset="0"/>
                <a:ea typeface="华文中宋" panose="02010600040101010101" pitchFamily="2" charset="-122"/>
              </a:rPr>
              <a:t>-----</a:t>
            </a:r>
            <a:r>
              <a:rPr lang="zh-CN" altLang="en-US" b="1" dirty="0">
                <a:latin typeface="Times New Roman" panose="02020603050405020304" pitchFamily="18" charset="0"/>
                <a:ea typeface="华文中宋" panose="02010600040101010101" pitchFamily="2" charset="-122"/>
              </a:rPr>
              <a:t>现代处理器的高级实现技术</a:t>
            </a:r>
            <a:endParaRPr lang="zh-CN" altLang="en-US" b="1" dirty="0">
              <a:latin typeface="Times New Roman" panose="02020603050405020304" pitchFamily="18" charset="0"/>
              <a:ea typeface="华文中宋" panose="02010600040101010101" pitchFamily="2" charset="-122"/>
            </a:endParaRPr>
          </a:p>
        </p:txBody>
      </p:sp>
      <p:sp>
        <p:nvSpPr>
          <p:cNvPr id="14" name="Rectangle 5"/>
          <p:cNvSpPr>
            <a:spLocks noChangeArrowheads="1"/>
          </p:cNvSpPr>
          <p:nvPr/>
        </p:nvSpPr>
        <p:spPr bwMode="auto">
          <a:xfrm>
            <a:off x="3365500" y="2874963"/>
            <a:ext cx="46038" cy="3303588"/>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5" name="Rectangle 6"/>
          <p:cNvSpPr>
            <a:spLocks noChangeArrowheads="1"/>
          </p:cNvSpPr>
          <p:nvPr/>
        </p:nvSpPr>
        <p:spPr bwMode="auto">
          <a:xfrm>
            <a:off x="3098800" y="3906838"/>
            <a:ext cx="5816600"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8435" name="Rectangle 4"/>
          <p:cNvSpPr/>
          <p:nvPr/>
        </p:nvSpPr>
        <p:spPr>
          <a:xfrm>
            <a:off x="468313" y="574675"/>
            <a:ext cx="8207375" cy="1125538"/>
          </a:xfrm>
          <a:prstGeom prst="rect">
            <a:avLst/>
          </a:prstGeom>
          <a:noFill/>
          <a:ln w="9525">
            <a:noFill/>
          </a:ln>
        </p:spPr>
        <p:txBody>
          <a:bodyPr anchor="ctr">
            <a:spAutoFit/>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再看控制冒险，控制冒险对指令顺序的调整会带来两方面的限制：</a:t>
            </a:r>
            <a:endParaRPr lang="zh-CN" altLang="en-US" sz="2800" dirty="0">
              <a:latin typeface="华文中宋" panose="02010600040101010101" pitchFamily="2" charset="-122"/>
              <a:ea typeface="华文中宋" panose="02010600040101010101" pitchFamily="2" charset="-122"/>
            </a:endParaRPr>
          </a:p>
        </p:txBody>
      </p:sp>
      <p:sp>
        <p:nvSpPr>
          <p:cNvPr id="41988" name="Rectangle 5"/>
          <p:cNvSpPr>
            <a:spLocks noChangeArrowheads="1"/>
          </p:cNvSpPr>
          <p:nvPr/>
        </p:nvSpPr>
        <p:spPr bwMode="auto">
          <a:xfrm>
            <a:off x="250825" y="1819275"/>
            <a:ext cx="856932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00025">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与控制相关的语句或指令不能移到分支语句或指令之前执行。</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后面的语句不能移到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之前执行。</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200025"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与控制无关的语句或指令不能移到该分支语句或指令之后，从而受这个分支控制。</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语句中，</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前的语句不能移到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then</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后面部分执行。</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07874" name="Rectangle 3"/>
          <p:cNvSpPr txBox="1"/>
          <p:nvPr/>
        </p:nvSpPr>
        <p:spPr>
          <a:xfrm>
            <a:off x="168275" y="476250"/>
            <a:ext cx="8947150" cy="2160588"/>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静态多发射处理器</a:t>
            </a:r>
            <a:endParaRPr lang="zh-CN" altLang="en-US" sz="28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使用编译器来帮助封装多条指令并处理冒险。在给定时钟周期内发射的多条指令称为</a:t>
            </a:r>
            <a:r>
              <a:rPr lang="zh-CN" altLang="en-US" sz="2600" dirty="0">
                <a:solidFill>
                  <a:srgbClr val="C00000"/>
                </a:solidFill>
                <a:latin typeface="华文中宋" panose="02010600040101010101" pitchFamily="2" charset="-122"/>
                <a:ea typeface="华文中宋" panose="02010600040101010101" pitchFamily="2" charset="-122"/>
              </a:rPr>
              <a:t>发射包</a:t>
            </a:r>
            <a:r>
              <a:rPr lang="zh-CN" altLang="en-US" sz="2600" dirty="0">
                <a:latin typeface="华文中宋" panose="02010600040101010101" pitchFamily="2" charset="-122"/>
                <a:ea typeface="华文中宋" panose="02010600040101010101" pitchFamily="2" charset="-122"/>
              </a:rPr>
              <a:t>（</a:t>
            </a:r>
            <a:r>
              <a:rPr lang="zh-CN" altLang="zh-CN" sz="2600" dirty="0">
                <a:latin typeface="华文中宋" panose="02010600040101010101" pitchFamily="2" charset="-122"/>
                <a:ea typeface="华文中宋" panose="02010600040101010101" pitchFamily="2" charset="-122"/>
              </a:rPr>
              <a:t>把发射包看成允许同时进行很多操作的一条指令是可行的，称为</a:t>
            </a:r>
            <a:r>
              <a:rPr lang="zh-CN" altLang="en-US" sz="2600" dirty="0">
                <a:solidFill>
                  <a:srgbClr val="C00000"/>
                </a:solidFill>
                <a:latin typeface="华文中宋" panose="02010600040101010101" pitchFamily="2" charset="-122"/>
                <a:ea typeface="华文中宋" panose="02010600040101010101" pitchFamily="2" charset="-122"/>
              </a:rPr>
              <a:t>超长指令字</a:t>
            </a:r>
            <a:r>
              <a:rPr lang="zh-CN" altLang="en-US" sz="2600" dirty="0">
                <a:latin typeface="华文中宋" panose="02010600040101010101" pitchFamily="2" charset="-122"/>
                <a:ea typeface="华文中宋" panose="02010600040101010101" pitchFamily="2" charset="-122"/>
              </a:rPr>
              <a:t>）</a:t>
            </a:r>
            <a:endParaRPr lang="zh-CN" altLang="en-US" sz="2600" dirty="0">
              <a:latin typeface="华文中宋" panose="02010600040101010101" pitchFamily="2" charset="-122"/>
              <a:ea typeface="华文中宋" panose="02010600040101010101" pitchFamily="2" charset="-122"/>
            </a:endParaRPr>
          </a:p>
        </p:txBody>
      </p:sp>
      <p:sp>
        <p:nvSpPr>
          <p:cNvPr id="4" name="Rectangle 3"/>
          <p:cNvSpPr txBox="1">
            <a:spLocks noChangeArrowheads="1"/>
          </p:cNvSpPr>
          <p:nvPr/>
        </p:nvSpPr>
        <p:spPr>
          <a:xfrm>
            <a:off x="374650" y="2851150"/>
            <a:ext cx="8518525" cy="36718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静态多发射处理器的不同：</a:t>
            </a:r>
            <a:endPar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某些设计中，</a:t>
            </a:r>
            <a:r>
              <a:rPr kumimoji="0" lang="zh-CN" altLang="en-US" sz="26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编译器</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负责避免所有的冒险，通过调度指令和插入</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等方法使代码在执行时完全不需要冒险检测。</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某些设计中，由</a:t>
            </a:r>
            <a:r>
              <a:rPr kumimoji="0" lang="zh-CN" altLang="en-US" sz="26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硬件</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检测数据冒险并在</a:t>
            </a:r>
            <a:r>
              <a:rPr kumimoji="0" lang="zh-CN" altLang="en-US" sz="26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两个发射包间</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产生阻塞，而</a:t>
            </a:r>
            <a:r>
              <a:rPr kumimoji="0" lang="zh-CN" altLang="en-US" sz="26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编译器</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只负责避免同一个发射包中两条指令的依赖。</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Rectangle 3"/>
          <p:cNvSpPr txBox="1">
            <a:spLocks noChangeArrowheads="1"/>
          </p:cNvSpPr>
          <p:nvPr/>
        </p:nvSpPr>
        <p:spPr>
          <a:xfrm>
            <a:off x="323850" y="549275"/>
            <a:ext cx="8516938" cy="46799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例子</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考察一个简单的双发射</a:t>
            </a:r>
            <a:r>
              <a:rPr kumimoji="0" lang="en-US" altLang="zh-CN"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MIPS</a:t>
            </a:r>
            <a:r>
              <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处理器，我们要求：</a:t>
            </a:r>
            <a:endPar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前一条指令是</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ALU</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操作或分支；</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后一条指令是</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lw</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或</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sw</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实在没有配对指令，就用</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指令代替；</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对处理器的要求：</a:t>
            </a:r>
            <a:endPar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每个时钟周期要取回和译码</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位指令；</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两</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条指令成对放在</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位对齐的内存区域；</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209922" name="Picture 5" descr="f04-69-P374493"/>
          <p:cNvPicPr>
            <a:picLocks noChangeAspect="1"/>
          </p:cNvPicPr>
          <p:nvPr/>
        </p:nvPicPr>
        <p:blipFill>
          <a:blip r:embed="rId1"/>
          <a:stretch>
            <a:fillRect/>
          </a:stretch>
        </p:blipFill>
        <p:spPr>
          <a:xfrm>
            <a:off x="100013" y="1338263"/>
            <a:ext cx="8936037" cy="5475287"/>
          </a:xfrm>
          <a:prstGeom prst="rect">
            <a:avLst/>
          </a:prstGeom>
          <a:noFill/>
          <a:ln w="9525">
            <a:noFill/>
          </a:ln>
        </p:spPr>
      </p:pic>
      <p:sp>
        <p:nvSpPr>
          <p:cNvPr id="209923" name="Rectangle 3"/>
          <p:cNvSpPr txBox="1"/>
          <p:nvPr/>
        </p:nvSpPr>
        <p:spPr>
          <a:xfrm>
            <a:off x="323850" y="333375"/>
            <a:ext cx="8516938" cy="1655763"/>
          </a:xfrm>
          <a:prstGeom prst="rect">
            <a:avLst/>
          </a:prstGeom>
          <a:noFill/>
          <a:ln w="9525">
            <a:noFill/>
          </a:ln>
        </p:spPr>
        <p:txBody>
          <a:bodyPr anchor="t"/>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寄存器再增加两个读端口，一个写端口；</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增加一个</a:t>
            </a:r>
            <a:r>
              <a:rPr lang="en-US" altLang="zh-CN" sz="2600" dirty="0">
                <a:latin typeface="华文中宋" panose="02010600040101010101" pitchFamily="2" charset="-122"/>
                <a:ea typeface="华文中宋" panose="02010600040101010101" pitchFamily="2" charset="-122"/>
              </a:rPr>
              <a:t>ALU</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其他相应通路</a:t>
            </a:r>
            <a:endParaRPr lang="en-US" altLang="zh-CN" sz="2600" dirty="0">
              <a:latin typeface="华文中宋" panose="02010600040101010101" pitchFamily="2" charset="-122"/>
              <a:ea typeface="华文中宋" panose="02010600040101010101" pitchFamily="2" charset="-122"/>
            </a:endParaRPr>
          </a:p>
        </p:txBody>
      </p:sp>
      <p:sp>
        <p:nvSpPr>
          <p:cNvPr id="209924" name="Rectangle 3"/>
          <p:cNvSpPr txBox="1"/>
          <p:nvPr/>
        </p:nvSpPr>
        <p:spPr>
          <a:xfrm>
            <a:off x="4356100" y="873125"/>
            <a:ext cx="4752975" cy="576263"/>
          </a:xfrm>
          <a:prstGeom prst="rect">
            <a:avLst/>
          </a:prstGeom>
          <a:noFill/>
          <a:ln w="9525">
            <a:noFill/>
          </a:ln>
        </p:spPr>
        <p:txBody>
          <a:bodyPr anchor="t"/>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指令存储器增加一个输出端口</a:t>
            </a:r>
            <a:endParaRPr lang="en-US" altLang="zh-CN" sz="2600" dirty="0">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250825" y="5661025"/>
            <a:ext cx="2449513" cy="10810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理论上性能</a:t>
            </a:r>
            <a:endParaRPr kumimoji="0" lang="en-US" altLang="zh-CN"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变为原来的两倍</a:t>
            </a:r>
            <a:endParaRPr kumimoji="0" lang="en-US" altLang="zh-CN"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标题 3"/>
          <p:cNvSpPr>
            <a:spLocks noGrp="1"/>
          </p:cNvSpPr>
          <p:nvPr>
            <p:ph type="title"/>
          </p:nvPr>
        </p:nvSpPr>
        <p:spPr/>
        <p:txBody>
          <a:bodyPr lIns="91440" tIns="45720" rIns="91440" bIns="45720" anchor="ctr"/>
          <a:p>
            <a:r>
              <a:rPr lang="zh-CN" altLang="en-US">
                <a:latin typeface="华文中宋" panose="02010600040101010101" pitchFamily="2" charset="-122"/>
                <a:ea typeface="华文中宋" panose="02010600040101010101" pitchFamily="2" charset="-122"/>
              </a:rPr>
              <a:t>双发射处理器</a:t>
            </a:r>
            <a:endParaRPr lang="zh-CN" altLang="en-US">
              <a:latin typeface="华文中宋" panose="02010600040101010101" pitchFamily="2" charset="-122"/>
              <a:ea typeface="华文中宋" panose="02010600040101010101" pitchFamily="2" charset="-122"/>
            </a:endParaRPr>
          </a:p>
        </p:txBody>
      </p:sp>
      <p:sp>
        <p:nvSpPr>
          <p:cNvPr id="5" name="内容占位符 4"/>
          <p:cNvSpPr>
            <a:spLocks noGrp="1"/>
          </p:cNvSpPr>
          <p:nvPr>
            <p:ph idx="1"/>
          </p:nvPr>
        </p:nvSpPr>
        <p:spPr/>
        <p:txBody>
          <a:bodyPr/>
          <a:p>
            <a:pPr fontAlgn="base"/>
            <a:r>
              <a:rPr lang="zh-CN" altLang="en-US" sz="2800" strike="noStrike" noProof="1">
                <a:latin typeface="华文中宋" panose="02010600040101010101" pitchFamily="2" charset="-122"/>
                <a:ea typeface="华文中宋" panose="02010600040101010101" pitchFamily="2" charset="-122"/>
              </a:rPr>
              <a:t>最多能将性能提高两倍。</a:t>
            </a:r>
            <a:endParaRPr lang="zh-CN" altLang="en-US" sz="2800" strike="noStrike" noProof="1">
              <a:latin typeface="华文中宋" panose="02010600040101010101" pitchFamily="2" charset="-122"/>
              <a:ea typeface="华文中宋" panose="02010600040101010101" pitchFamily="2" charset="-122"/>
            </a:endParaRPr>
          </a:p>
          <a:p>
            <a:pPr fontAlgn="base"/>
            <a:r>
              <a:rPr lang="zh-CN" altLang="en-US" sz="2800" strike="noStrike" noProof="1">
                <a:latin typeface="华文中宋" panose="02010600040101010101" pitchFamily="2" charset="-122"/>
                <a:ea typeface="华文中宋" panose="02010600040101010101" pitchFamily="2" charset="-122"/>
              </a:rPr>
              <a:t>实际上，为了达到将性能提高两倍，需要双发射流水线中重叠的指令数翻倍。</a:t>
            </a:r>
            <a:endParaRPr lang="zh-CN" altLang="en-US" sz="2800" strike="noStrike" noProof="1">
              <a:latin typeface="华文中宋" panose="02010600040101010101" pitchFamily="2" charset="-122"/>
              <a:ea typeface="华文中宋" panose="02010600040101010101" pitchFamily="2" charset="-122"/>
            </a:endParaRPr>
          </a:p>
          <a:p>
            <a:pPr fontAlgn="base"/>
            <a:r>
              <a:rPr lang="zh-CN" altLang="en-US" sz="2800" strike="noStrike" noProof="0" dirty="0" smtClean="0">
                <a:ln>
                  <a:noFill/>
                </a:ln>
                <a:solidFill>
                  <a:srgbClr val="0000FF"/>
                </a:solidFill>
                <a:effectLst/>
                <a:uLnTx/>
                <a:uFillTx/>
                <a:latin typeface="华文中宋" panose="02010600040101010101" pitchFamily="2" charset="-122"/>
                <a:ea typeface="华文中宋" panose="02010600040101010101" pitchFamily="2" charset="-122"/>
                <a:sym typeface="+mn-ea"/>
              </a:rPr>
              <a:t>但是，额外的重叠使数据冒险和控制冒险带来的性能损失也增加了。</a:t>
            </a:r>
            <a:endParaRPr lang="zh-CN" altLang="en-US" sz="2800" strike="noStrike" noProof="1">
              <a:latin typeface="华文中宋" panose="02010600040101010101" pitchFamily="2" charset="-122"/>
              <a:ea typeface="华文中宋" panose="02010600040101010101" pitchFamily="2" charset="-122"/>
            </a:endParaRPr>
          </a:p>
          <a:p>
            <a:pPr fontAlgn="base">
              <a:buFont typeface="Wingdings" panose="05000000000000000000" charset="0"/>
              <a:buChar char=""/>
            </a:pPr>
            <a:r>
              <a:rPr lang="en-US" altLang="zh-CN" strike="noStrike" noProof="0" dirty="0" err="1">
                <a:ln>
                  <a:noFill/>
                </a:ln>
                <a:effectLst/>
                <a:uLnTx/>
                <a:uFillTx/>
                <a:latin typeface="华文中宋" panose="02010600040101010101" pitchFamily="2" charset="-122"/>
                <a:ea typeface="华文中宋" panose="02010600040101010101" pitchFamily="2" charset="-122"/>
                <a:sym typeface="+mn-ea"/>
              </a:rPr>
              <a:t>l</a:t>
            </a:r>
            <a:r>
              <a:rPr lang="en-US" altLang="zh-CN" strike="noStrike" noProof="0" dirty="0" err="1" smtClean="0">
                <a:ln>
                  <a:noFill/>
                </a:ln>
                <a:effectLst/>
                <a:uLnTx/>
                <a:uFillTx/>
                <a:latin typeface="华文中宋" panose="02010600040101010101" pitchFamily="2" charset="-122"/>
                <a:ea typeface="华文中宋" panose="02010600040101010101" pitchFamily="2" charset="-122"/>
                <a:sym typeface="+mn-ea"/>
              </a:rPr>
              <a:t>w</a:t>
            </a:r>
            <a:r>
              <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rPr>
              <a:t>指令的结果不能在下个时钟周期使用，意味着下一个发射包的两条指令都不能使用</a:t>
            </a:r>
            <a:endParaRPr lang="zh-CN" altLang="en-US" strike="noStrike" noProof="0" dirty="0" smtClean="0">
              <a:ln>
                <a:noFill/>
              </a:ln>
              <a:effectLst/>
              <a:uLnTx/>
              <a:uFillTx/>
              <a:latin typeface="华文中宋" panose="02010600040101010101" pitchFamily="2" charset="-122"/>
              <a:ea typeface="华文中宋" panose="02010600040101010101" pitchFamily="2" charset="-122"/>
              <a:sym typeface="+mn-ea"/>
            </a:endParaRPr>
          </a:p>
          <a:p>
            <a:pPr marL="0" indent="0" fontAlgn="base">
              <a:buFont typeface="Wingdings" panose="05000000000000000000" charset="0"/>
              <a:buNone/>
            </a:pPr>
            <a:endParaRPr kumimoji="0" lang="zh-CN" altLang="en-US"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mn-ea"/>
            </a:endParaRPr>
          </a:p>
          <a:p>
            <a:pPr fontAlgn="base"/>
            <a:r>
              <a:rPr lang="zh-CN" altLang="en-US" sz="2800" strike="noStrike" noProof="1">
                <a:latin typeface="华文中宋" panose="02010600040101010101" pitchFamily="2" charset="-122"/>
                <a:ea typeface="华文中宋" panose="02010600040101010101" pitchFamily="2" charset="-122"/>
              </a:rPr>
              <a:t>为了有效地挖掘多发射处理器中潜在的并行性，需要使用更高级的编译器或硬件调度技术，其中静态多发射对编译器有更高的要求。</a:t>
            </a:r>
            <a:endParaRPr lang="zh-CN" altLang="en-US" sz="2800" strike="noStrike" noProof="1">
              <a:latin typeface="华文中宋" panose="02010600040101010101" pitchFamily="2" charset="-122"/>
              <a:ea typeface="华文中宋" panose="0201060004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395288" y="1565275"/>
            <a:ext cx="8353425" cy="107156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简单的多发射代码调度：</a:t>
            </a:r>
            <a:endParaRPr kumimoji="0" lang="zh-CN" altLang="en-US" sz="32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p:txBody>
      </p:sp>
      <p:sp>
        <p:nvSpPr>
          <p:cNvPr id="211971" name="Rectangle 4"/>
          <p:cNvSpPr/>
          <p:nvPr/>
        </p:nvSpPr>
        <p:spPr>
          <a:xfrm>
            <a:off x="969963" y="4116388"/>
            <a:ext cx="7346950" cy="1616075"/>
          </a:xfrm>
          <a:prstGeom prst="rect">
            <a:avLst/>
          </a:prstGeom>
          <a:noFill/>
          <a:ln w="9525">
            <a:noFill/>
          </a:ln>
        </p:spPr>
        <p:txBody>
          <a:bodyPr wrap="none" anchor="t">
            <a:spAutoFit/>
          </a:bodyPr>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$t0=array element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 add scalar in $s2</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store result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 decrement pointer</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 branch $s1!=0</a:t>
            </a:r>
            <a:endParaRPr lang="en-AU" altLang="zh-CN" sz="2000" dirty="0">
              <a:latin typeface="Lucida Console" panose="020B0609040504020204" pitchFamily="49" charset="0"/>
              <a:ea typeface="宋体" panose="02010600030101010101" pitchFamily="2" charset="-122"/>
            </a:endParaRPr>
          </a:p>
        </p:txBody>
      </p:sp>
      <p:sp>
        <p:nvSpPr>
          <p:cNvPr id="211972" name="Rectangle 3"/>
          <p:cNvSpPr txBox="1"/>
          <p:nvPr/>
        </p:nvSpPr>
        <p:spPr>
          <a:xfrm>
            <a:off x="611188" y="2636838"/>
            <a:ext cx="7705725" cy="1223962"/>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例：在一个</a:t>
            </a:r>
            <a:r>
              <a:rPr lang="en-US" altLang="zh-CN" sz="2600" dirty="0">
                <a:latin typeface="华文中宋" panose="02010600040101010101" pitchFamily="2" charset="-122"/>
                <a:ea typeface="华文中宋" panose="02010600040101010101" pitchFamily="2" charset="-122"/>
              </a:rPr>
              <a:t>MIPS</a:t>
            </a:r>
            <a:r>
              <a:rPr lang="zh-CN" altLang="en-US" sz="2600" dirty="0">
                <a:latin typeface="华文中宋" panose="02010600040101010101" pitchFamily="2" charset="-122"/>
                <a:ea typeface="华文中宋" panose="02010600040101010101" pitchFamily="2" charset="-122"/>
              </a:rPr>
              <a:t>静态双发射流水线中，下面循环将如何调度？</a:t>
            </a:r>
            <a:endParaRPr lang="en-US" altLang="zh-CN" sz="2600" dirty="0">
              <a:latin typeface="华文中宋" panose="02010600040101010101" pitchFamily="2" charset="-122"/>
              <a:ea typeface="华文中宋" panose="02010600040101010101" pitchFamily="2" charset="-122"/>
            </a:endParaRPr>
          </a:p>
        </p:txBody>
      </p:sp>
      <p:sp>
        <p:nvSpPr>
          <p:cNvPr id="211973" name="Rectangle 3"/>
          <p:cNvSpPr txBox="1"/>
          <p:nvPr/>
        </p:nvSpPr>
        <p:spPr>
          <a:xfrm>
            <a:off x="0" y="4791075"/>
            <a:ext cx="1719263" cy="576263"/>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000" dirty="0">
                <a:latin typeface="华文中宋" panose="02010600040101010101" pitchFamily="2" charset="-122"/>
                <a:ea typeface="华文中宋" panose="02010600040101010101" pitchFamily="2" charset="-122"/>
              </a:rPr>
              <a:t>存在数据冒险</a:t>
            </a:r>
            <a:endParaRPr lang="en-US" altLang="zh-CN" sz="2000" dirty="0">
              <a:latin typeface="华文中宋" panose="02010600040101010101" pitchFamily="2" charset="-122"/>
              <a:ea typeface="华文中宋" panose="02010600040101010101" pitchFamily="2" charset="-122"/>
            </a:endParaRPr>
          </a:p>
        </p:txBody>
      </p:sp>
      <p:cxnSp>
        <p:nvCxnSpPr>
          <p:cNvPr id="8" name="直接箭头连接符 7"/>
          <p:cNvCxnSpPr/>
          <p:nvPr/>
        </p:nvCxnSpPr>
        <p:spPr>
          <a:xfrm flipV="1">
            <a:off x="684213" y="4724400"/>
            <a:ext cx="1150938" cy="144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971550" y="5300663"/>
            <a:ext cx="863600" cy="1444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835150" y="4116388"/>
            <a:ext cx="0" cy="8969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835150" y="5197475"/>
            <a:ext cx="0" cy="5349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3"/>
          <p:cNvSpPr txBox="1">
            <a:spLocks noChangeArrowheads="1"/>
          </p:cNvSpPr>
          <p:nvPr/>
        </p:nvSpPr>
        <p:spPr>
          <a:xfrm>
            <a:off x="473075" y="5876925"/>
            <a:ext cx="8383588" cy="103981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重排序</a:t>
            </a:r>
            <a:r>
              <a:rPr kumimoji="0" lang="zh-CN" altLang="en-US"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该指令序列以尽可能地避免流水线阻塞。</a:t>
            </a:r>
            <a:endParaRPr kumimoji="0" lang="zh-CN" altLang="en-US"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graphicFrame>
        <p:nvGraphicFramePr>
          <p:cNvPr id="3" name="Group 42"/>
          <p:cNvGraphicFramePr>
            <a:graphicFrameLocks noGrp="1"/>
          </p:cNvGraphicFramePr>
          <p:nvPr/>
        </p:nvGraphicFramePr>
        <p:xfrm>
          <a:off x="1187450" y="1196975"/>
          <a:ext cx="7272338" cy="1676400"/>
        </p:xfrm>
        <a:graphic>
          <a:graphicData uri="http://schemas.openxmlformats.org/drawingml/2006/table">
            <a:tbl>
              <a:tblPr/>
              <a:tblGrid>
                <a:gridCol w="817563"/>
                <a:gridCol w="2803525"/>
                <a:gridCol w="2803525"/>
                <a:gridCol w="847725"/>
              </a:tblGrid>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Arial" panose="020B0604020202020204" pitchFamily="34" charset="0"/>
                        </a:rPr>
                        <a:t>ALU/branch</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Load/store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cycle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0($s1)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$s1,–4</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3</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$zero, 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Lucida Console" panose="020B0609040504020204" pitchFamily="49" charset="0"/>
                        </a:rPr>
                        <a:t>4</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p:nvPr/>
        </p:nvSpPr>
        <p:spPr>
          <a:xfrm>
            <a:off x="1425575" y="188913"/>
            <a:ext cx="5988050" cy="576262"/>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最佳调度方式</a:t>
            </a:r>
            <a:endParaRPr lang="zh-CN" altLang="en-US"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000" dirty="0">
                <a:solidFill>
                  <a:srgbClr val="0000FF"/>
                </a:solidFill>
                <a:latin typeface="华文中宋" panose="02010600040101010101" pitchFamily="2" charset="-122"/>
                <a:ea typeface="华文中宋" panose="02010600040101010101" pitchFamily="2" charset="-122"/>
              </a:rPr>
              <a:t>（只有一对指令同时使用了两个发射槽）</a:t>
            </a:r>
            <a:endParaRPr lang="zh-CN" altLang="en-US" sz="2000" dirty="0">
              <a:solidFill>
                <a:srgbClr val="0000FF"/>
              </a:solidFill>
              <a:latin typeface="华文中宋" panose="02010600040101010101" pitchFamily="2" charset="-122"/>
              <a:ea typeface="华文中宋" panose="02010600040101010101" pitchFamily="2" charset="-122"/>
            </a:endParaRPr>
          </a:p>
        </p:txBody>
      </p:sp>
      <p:sp>
        <p:nvSpPr>
          <p:cNvPr id="5" name="Rectangle 3"/>
          <p:cNvSpPr txBox="1"/>
          <p:nvPr/>
        </p:nvSpPr>
        <p:spPr>
          <a:xfrm>
            <a:off x="1882775" y="3140075"/>
            <a:ext cx="6804025" cy="52705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CPI=0.8 </a:t>
            </a:r>
            <a:r>
              <a:rPr lang="zh-CN" altLang="zh-CN"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4</a:t>
            </a:r>
            <a:r>
              <a:rPr lang="zh-CN" altLang="en-US" sz="2400" dirty="0">
                <a:latin typeface="华文中宋" panose="02010600040101010101" pitchFamily="2" charset="-122"/>
                <a:ea typeface="华文中宋" panose="02010600040101010101" pitchFamily="2" charset="-122"/>
              </a:rPr>
              <a:t>个时钟周期完成</a:t>
            </a:r>
            <a:r>
              <a:rPr lang="en-US" altLang="zh-CN" sz="2400" dirty="0">
                <a:latin typeface="华文中宋" panose="02010600040101010101" pitchFamily="2" charset="-122"/>
                <a:ea typeface="华文中宋" panose="02010600040101010101" pitchFamily="2" charset="-122"/>
              </a:rPr>
              <a:t>5</a:t>
            </a:r>
            <a:r>
              <a:rPr lang="zh-CN" altLang="en-US" sz="2400" dirty="0">
                <a:latin typeface="华文中宋" panose="02010600040101010101" pitchFamily="2" charset="-122"/>
                <a:ea typeface="华文中宋" panose="02010600040101010101" pitchFamily="2" charset="-122"/>
              </a:rPr>
              <a:t>条指令：</a:t>
            </a:r>
            <a:r>
              <a:rPr lang="en-US" altLang="zh-CN" sz="2400" dirty="0">
                <a:latin typeface="华文中宋" panose="02010600040101010101" pitchFamily="2" charset="-122"/>
                <a:ea typeface="华文中宋" panose="02010600040101010101" pitchFamily="2" charset="-122"/>
              </a:rPr>
              <a:t>4/5</a:t>
            </a:r>
            <a:r>
              <a:rPr lang="zh-CN" altLang="zh-CN" sz="2400" dirty="0">
                <a:latin typeface="华文中宋" panose="02010600040101010101" pitchFamily="2" charset="-122"/>
                <a:ea typeface="华文中宋" panose="02010600040101010101" pitchFamily="2" charset="-122"/>
              </a:rPr>
              <a:t>）</a:t>
            </a:r>
            <a:endParaRPr lang="zh-CN" altLang="zh-CN" sz="2400" dirty="0">
              <a:latin typeface="华文中宋" panose="02010600040101010101" pitchFamily="2" charset="-122"/>
              <a:ea typeface="华文中宋" panose="02010600040101010101" pitchFamily="2" charset="-122"/>
            </a:endParaRPr>
          </a:p>
        </p:txBody>
      </p:sp>
      <p:sp>
        <p:nvSpPr>
          <p:cNvPr id="6" name="Rectangle 3"/>
          <p:cNvSpPr txBox="1"/>
          <p:nvPr/>
        </p:nvSpPr>
        <p:spPr>
          <a:xfrm>
            <a:off x="900113" y="3789363"/>
            <a:ext cx="7704137" cy="64770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分析一下限制我们选择指令的原因是什么？</a:t>
            </a:r>
            <a:endParaRPr lang="zh-CN" altLang="en-US" sz="2600" dirty="0">
              <a:solidFill>
                <a:srgbClr val="0000FF"/>
              </a:solidFill>
              <a:latin typeface="华文中宋" panose="02010600040101010101" pitchFamily="2" charset="-122"/>
              <a:ea typeface="华文中宋" panose="02010600040101010101" pitchFamily="2" charset="-122"/>
            </a:endParaRPr>
          </a:p>
        </p:txBody>
      </p:sp>
      <p:sp>
        <p:nvSpPr>
          <p:cNvPr id="7" name="Rectangle 3"/>
          <p:cNvSpPr txBox="1"/>
          <p:nvPr/>
        </p:nvSpPr>
        <p:spPr>
          <a:xfrm>
            <a:off x="900113" y="4437063"/>
            <a:ext cx="7704137" cy="64770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控制冒险</a:t>
            </a:r>
            <a:endParaRPr lang="en-US" altLang="zh-CN" sz="2600" dirty="0">
              <a:latin typeface="华文中宋" panose="02010600040101010101" pitchFamily="2" charset="-122"/>
              <a:ea typeface="华文中宋" panose="02010600040101010101" pitchFamily="2" charset="-122"/>
            </a:endParaRPr>
          </a:p>
        </p:txBody>
      </p:sp>
      <p:sp>
        <p:nvSpPr>
          <p:cNvPr id="8" name="Rectangle 3"/>
          <p:cNvSpPr txBox="1"/>
          <p:nvPr/>
        </p:nvSpPr>
        <p:spPr>
          <a:xfrm>
            <a:off x="900113" y="5084763"/>
            <a:ext cx="7704137" cy="64770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如何解决？</a:t>
            </a:r>
            <a:endParaRPr lang="en-US" altLang="zh-CN" sz="2600" dirty="0">
              <a:latin typeface="华文中宋" panose="02010600040101010101" pitchFamily="2" charset="-122"/>
              <a:ea typeface="华文中宋" panose="02010600040101010101" pitchFamily="2" charset="-122"/>
            </a:endParaRPr>
          </a:p>
        </p:txBody>
      </p:sp>
      <p:sp>
        <p:nvSpPr>
          <p:cNvPr id="213031" name="Rectangle 4"/>
          <p:cNvSpPr/>
          <p:nvPr/>
        </p:nvSpPr>
        <p:spPr>
          <a:xfrm>
            <a:off x="3563938" y="5181600"/>
            <a:ext cx="4494212" cy="1631950"/>
          </a:xfrm>
          <a:prstGeom prst="rect">
            <a:avLst/>
          </a:prstGeom>
          <a:noFill/>
          <a:ln w="9525">
            <a:noFill/>
          </a:ln>
        </p:spPr>
        <p:txBody>
          <a:bodyPr wrap="none" anchor="t">
            <a:spAutoFit/>
          </a:bodyPr>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a:t>
            </a:r>
            <a:endParaRPr lang="en-AU" altLang="zh-CN" sz="2000" dirty="0">
              <a:latin typeface="Lucida Console" panose="020B0609040504020204" pitchFamily="49" charset="0"/>
              <a:ea typeface="宋体" panose="02010600030101010101" pitchFamily="2" charset="-122"/>
            </a:endParaRPr>
          </a:p>
        </p:txBody>
      </p:sp>
      <p:sp>
        <p:nvSpPr>
          <p:cNvPr id="2" name="文本框 1"/>
          <p:cNvSpPr txBox="1"/>
          <p:nvPr/>
        </p:nvSpPr>
        <p:spPr>
          <a:xfrm>
            <a:off x="457200" y="5619750"/>
            <a:ext cx="2890838" cy="755650"/>
          </a:xfrm>
          <a:prstGeom prst="rect">
            <a:avLst/>
          </a:prstGeom>
          <a:noFill/>
          <a:ln w="9525">
            <a:noFill/>
          </a:ln>
        </p:spPr>
        <p:txBody>
          <a:bodyPr wrap="square" anchor="t">
            <a:spAutoFit/>
          </a:bodyPr>
          <a:p>
            <a:pPr defTabSz="914400" eaLnBrk="0" hangingPunct="0">
              <a:lnSpc>
                <a:spcPct val="120000"/>
              </a:lnSpc>
              <a:spcBef>
                <a:spcPct val="20000"/>
              </a:spcBef>
              <a:buClr>
                <a:schemeClr val="accent1"/>
              </a:buClr>
              <a:buSzPct val="85000"/>
              <a:buFont typeface="Arial" panose="020B0604020202020204" pitchFamily="34" charset="0"/>
              <a:buNone/>
            </a:pPr>
            <a:r>
              <a:rPr lang="zh-CN" altLang="en-US" dirty="0">
                <a:solidFill>
                  <a:srgbClr val="0000FF"/>
                </a:solidFill>
                <a:latin typeface="华文中宋" panose="02010600040101010101" pitchFamily="2" charset="-122"/>
                <a:ea typeface="华文中宋" panose="02010600040101010101" pitchFamily="2" charset="-122"/>
                <a:sym typeface="方正舒体" panose="02010601030101010101" pitchFamily="2" charset="-122"/>
              </a:rPr>
              <a:t>假设分支是可预测的，即控制冒险由硬件处理</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247650" y="763588"/>
            <a:ext cx="8855075" cy="29527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一</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种重要的从循环中获得更多性能的编译技术叫</a:t>
            </a:r>
            <a:r>
              <a:rPr kumimoji="0" lang="zh-CN" altLang="en-US" sz="26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循环展开</a:t>
            </a:r>
            <a:endParaRPr kumimoji="0" lang="zh-CN" altLang="en-US" sz="26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循环体被复制多份（如下所示复制</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份）；</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循环展开后，重叠不同循环体的指令可以获得更多的</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ILP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（指令级并行）：</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CPI</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为</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8/14=0.57</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消除不必要的循环开销指令；</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aphicFrame>
        <p:nvGraphicFramePr>
          <p:cNvPr id="4" name="Group 59"/>
          <p:cNvGraphicFramePr>
            <a:graphicFrameLocks noGrp="1"/>
          </p:cNvGraphicFramePr>
          <p:nvPr/>
        </p:nvGraphicFramePr>
        <p:xfrm>
          <a:off x="971550" y="3573463"/>
          <a:ext cx="7272338" cy="3017838"/>
        </p:xfrm>
        <a:graphic>
          <a:graphicData uri="http://schemas.openxmlformats.org/drawingml/2006/table">
            <a:tbl>
              <a:tblPr/>
              <a:tblGrid>
                <a:gridCol w="817563"/>
                <a:gridCol w="2803525"/>
                <a:gridCol w="2803525"/>
                <a:gridCol w="847725"/>
              </a:tblGrid>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ALU/branch</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Load/store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cycle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$s1,–16</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0($s1)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12($s1)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8($s1)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3</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4</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16($s1)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5</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$t4</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12($s1)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6</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8($s1)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7</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$zero, 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dirty="0" err="1" smtClean="0">
                          <a:ln>
                            <a:noFill/>
                          </a:ln>
                          <a:solidFill>
                            <a:schemeClr val="tx1"/>
                          </a:solidFill>
                          <a:effectLst/>
                          <a:latin typeface="Lucida Console" panose="020B0609040504020204" pitchFamily="49" charset="0"/>
                          <a:ea typeface="宋体" panose="02010600030101010101" pitchFamily="2" charset="-122"/>
                        </a:rPr>
                        <a:t>sw</a:t>
                      </a:r>
                      <a:r>
                        <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dirty="0" smtClean="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Lucida Console" panose="020B0609040504020204" pitchFamily="49" charset="0"/>
                        </a:rPr>
                        <a:t>8</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a:xfrm>
            <a:off x="5226050" y="2708275"/>
            <a:ext cx="3667125" cy="79216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寄存器重命名：</a:t>
            </a:r>
            <a:r>
              <a:rPr kumimoji="0" lang="en-US" altLang="zh-CN" sz="20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$t1,$t2,$t3</a:t>
            </a:r>
            <a:endParaRPr kumimoji="0" lang="en-US" altLang="zh-CN" sz="20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消除一些虚假的数据依赖</a:t>
            </a:r>
            <a:endParaRPr kumimoji="0" lang="zh-CN" altLang="en-US" sz="20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850900"/>
            <a:ext cx="8229600" cy="4876800"/>
          </a:xfrm>
        </p:spPr>
        <p:txBody>
          <a:bodyPr/>
          <a:p>
            <a:pPr fontAlgn="base"/>
            <a:r>
              <a:rPr lang="zh-CN" altLang="zh-CN" sz="2800" strike="noStrike" noProof="1">
                <a:latin typeface="华文中宋" panose="02010600040101010101" pitchFamily="2" charset="-122"/>
                <a:ea typeface="华文中宋" panose="02010600040101010101" pitchFamily="2" charset="-122"/>
              </a:rPr>
              <a:t>双发射加上循环展开与调度使得性能提高了接近两倍，这是因为：</a:t>
            </a:r>
            <a:endParaRPr lang="zh-CN" altLang="zh-CN" sz="2800" strike="noStrike" noProof="1">
              <a:latin typeface="华文中宋" panose="02010600040101010101" pitchFamily="2" charset="-122"/>
              <a:ea typeface="华文中宋" panose="02010600040101010101" pitchFamily="2" charset="-122"/>
            </a:endParaRPr>
          </a:p>
          <a:p>
            <a:pPr marL="0" indent="0" fontAlgn="base">
              <a:buNone/>
            </a:pPr>
            <a:r>
              <a:rPr lang="zh-CN" altLang="zh-CN" sz="2800" strike="noStrike" noProof="1">
                <a:latin typeface="华文中宋" panose="02010600040101010101" pitchFamily="2" charset="-122"/>
                <a:ea typeface="华文中宋" panose="02010600040101010101" pitchFamily="2" charset="-122"/>
              </a:rPr>
              <a:t>    （</a:t>
            </a:r>
            <a:r>
              <a:rPr lang="en-US" altLang="zh-CN" sz="2800" strike="noStrike" noProof="1">
                <a:latin typeface="华文中宋" panose="02010600040101010101" pitchFamily="2" charset="-122"/>
                <a:ea typeface="华文中宋" panose="02010600040101010101" pitchFamily="2" charset="-122"/>
              </a:rPr>
              <a:t>1</a:t>
            </a:r>
            <a:r>
              <a:rPr lang="zh-CN" altLang="zh-CN" sz="2800" strike="noStrike" noProof="1">
                <a:latin typeface="华文中宋" panose="02010600040101010101" pitchFamily="2" charset="-122"/>
                <a:ea typeface="华文中宋" panose="02010600040101010101" pitchFamily="2" charset="-122"/>
              </a:rPr>
              <a:t>）减少了循环控制指令；</a:t>
            </a:r>
            <a:endParaRPr lang="zh-CN" altLang="zh-CN" sz="2800" strike="noStrike" noProof="1">
              <a:latin typeface="华文中宋" panose="02010600040101010101" pitchFamily="2" charset="-122"/>
              <a:ea typeface="华文中宋" panose="02010600040101010101" pitchFamily="2" charset="-122"/>
            </a:endParaRPr>
          </a:p>
          <a:p>
            <a:pPr marL="0" indent="0" fontAlgn="base">
              <a:buNone/>
            </a:pPr>
            <a:r>
              <a:rPr lang="zh-CN" altLang="zh-CN" sz="2800" strike="noStrike" noProof="1">
                <a:latin typeface="华文中宋" panose="02010600040101010101" pitchFamily="2" charset="-122"/>
                <a:ea typeface="华文中宋" panose="02010600040101010101" pitchFamily="2" charset="-122"/>
              </a:rPr>
              <a:t>    （</a:t>
            </a:r>
            <a:r>
              <a:rPr lang="en-US" altLang="zh-CN" sz="2800" strike="noStrike" noProof="1">
                <a:latin typeface="华文中宋" panose="02010600040101010101" pitchFamily="2" charset="-122"/>
                <a:ea typeface="华文中宋" panose="02010600040101010101" pitchFamily="2" charset="-122"/>
              </a:rPr>
              <a:t>2</a:t>
            </a:r>
            <a:r>
              <a:rPr lang="zh-CN" altLang="zh-CN" sz="2800" strike="noStrike" noProof="1">
                <a:latin typeface="华文中宋" panose="02010600040101010101" pitchFamily="2" charset="-122"/>
                <a:ea typeface="华文中宋" panose="02010600040101010101" pitchFamily="2" charset="-122"/>
              </a:rPr>
              <a:t>）双发射（一次发射两条指令）</a:t>
            </a:r>
            <a:endParaRPr lang="zh-CN" altLang="zh-CN" sz="2800" strike="noStrike" noProof="1">
              <a:latin typeface="华文中宋" panose="02010600040101010101" pitchFamily="2" charset="-122"/>
              <a:ea typeface="华文中宋" panose="02010600040101010101" pitchFamily="2" charset="-122"/>
            </a:endParaRPr>
          </a:p>
          <a:p>
            <a:pPr marL="0" indent="0" fontAlgn="base">
              <a:buNone/>
            </a:pPr>
            <a:endParaRPr lang="zh-CN" altLang="zh-CN" sz="2800" strike="noStrike" noProof="1">
              <a:latin typeface="华文中宋" panose="02010600040101010101" pitchFamily="2" charset="-122"/>
              <a:ea typeface="华文中宋" panose="02010600040101010101" pitchFamily="2" charset="-122"/>
            </a:endParaRPr>
          </a:p>
          <a:p>
            <a:pPr fontAlgn="base"/>
            <a:r>
              <a:rPr lang="zh-CN" altLang="zh-CN" sz="2800" strike="noStrike" noProof="1">
                <a:latin typeface="华文中宋" panose="02010600040101010101" pitchFamily="2" charset="-122"/>
                <a:ea typeface="华文中宋" panose="02010600040101010101" pitchFamily="2" charset="-122"/>
              </a:rPr>
              <a:t>这种性能提高的代价是使用了四个而非一个临时寄存器，同时代码长度也增长了很多</a:t>
            </a:r>
            <a:endParaRPr lang="zh-CN" altLang="zh-CN" sz="2800" strike="noStrike" noProof="1">
              <a:latin typeface="华文中宋" panose="02010600040101010101" pitchFamily="2" charset="-122"/>
              <a:ea typeface="华文中宋" panose="0201060004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p:nvPr/>
        </p:nvSpPr>
        <p:spPr>
          <a:xfrm>
            <a:off x="398463" y="404813"/>
            <a:ext cx="7704137" cy="576262"/>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刚才这种实现的前提是什么？</a:t>
            </a:r>
            <a:endParaRPr lang="zh-CN" altLang="en-US" sz="2600" dirty="0">
              <a:solidFill>
                <a:srgbClr val="0000FF"/>
              </a:solidFill>
              <a:latin typeface="华文中宋" panose="02010600040101010101" pitchFamily="2" charset="-122"/>
              <a:ea typeface="华文中宋" panose="02010600040101010101" pitchFamily="2" charset="-122"/>
            </a:endParaRPr>
          </a:p>
        </p:txBody>
      </p:sp>
      <p:sp>
        <p:nvSpPr>
          <p:cNvPr id="4" name="Rectangle 3"/>
          <p:cNvSpPr txBox="1"/>
          <p:nvPr/>
        </p:nvSpPr>
        <p:spPr>
          <a:xfrm>
            <a:off x="900113" y="981075"/>
            <a:ext cx="7704137" cy="576263"/>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能确定分支跳转成功。</a:t>
            </a:r>
            <a:endParaRPr lang="zh-CN" altLang="en-US" sz="2400" dirty="0">
              <a:latin typeface="华文中宋" panose="02010600040101010101" pitchFamily="2" charset="-122"/>
              <a:ea typeface="华文中宋" panose="02010600040101010101" pitchFamily="2" charset="-122"/>
            </a:endParaRPr>
          </a:p>
        </p:txBody>
      </p:sp>
      <p:sp>
        <p:nvSpPr>
          <p:cNvPr id="5" name="Rectangle 3"/>
          <p:cNvSpPr txBox="1"/>
          <p:nvPr/>
        </p:nvSpPr>
        <p:spPr>
          <a:xfrm>
            <a:off x="900113" y="1485900"/>
            <a:ext cx="7920037" cy="1366838"/>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如果处理器采用动态分支预测技术推测分支的结果，那么这些信息在编译阶段无法得到</a:t>
            </a:r>
            <a:endParaRPr lang="zh-CN" altLang="en-US" sz="2400" dirty="0">
              <a:latin typeface="华文中宋" panose="02010600040101010101" pitchFamily="2" charset="-122"/>
              <a:ea typeface="华文中宋" panose="02010600040101010101" pitchFamily="2" charset="-122"/>
            </a:endParaRPr>
          </a:p>
        </p:txBody>
      </p:sp>
      <p:sp>
        <p:nvSpPr>
          <p:cNvPr id="126981" name="Rectangle 3"/>
          <p:cNvSpPr txBox="1"/>
          <p:nvPr/>
        </p:nvSpPr>
        <p:spPr>
          <a:xfrm>
            <a:off x="323850" y="2493963"/>
            <a:ext cx="8516938" cy="3744912"/>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动态多发射处理器：</a:t>
            </a:r>
            <a:endParaRPr lang="zh-CN" altLang="en-US" sz="28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也称为超标量处理器。指令顺序发射，在每个周期由</a:t>
            </a:r>
            <a:r>
              <a:rPr lang="zh-CN" altLang="en-US" sz="2400" dirty="0">
                <a:solidFill>
                  <a:srgbClr val="C00000"/>
                </a:solidFill>
                <a:latin typeface="华文中宋" panose="02010600040101010101" pitchFamily="2" charset="-122"/>
                <a:ea typeface="华文中宋" panose="02010600040101010101" pitchFamily="2" charset="-122"/>
              </a:rPr>
              <a:t>硬件</a:t>
            </a:r>
            <a:r>
              <a:rPr lang="zh-CN" altLang="en-US" sz="2400" dirty="0">
                <a:latin typeface="华文中宋" panose="02010600040101010101" pitchFamily="2" charset="-122"/>
                <a:ea typeface="华文中宋" panose="02010600040101010101" pitchFamily="2" charset="-122"/>
              </a:rPr>
              <a:t>决定是发射</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条，</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条还是多条指令。</a:t>
            </a:r>
            <a:endParaRPr lang="zh-CN" altLang="en-US"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endParaRPr lang="en-US" altLang="zh-CN" sz="10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与静态多发射的异同：</a:t>
            </a:r>
            <a:endParaRPr lang="zh-CN" altLang="en-US" sz="26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同：动态多发射</a:t>
            </a:r>
            <a:r>
              <a:rPr lang="zh-CN" altLang="en-US" sz="2400" dirty="0">
                <a:solidFill>
                  <a:srgbClr val="C00000"/>
                </a:solidFill>
                <a:latin typeface="华文中宋" panose="02010600040101010101" pitchFamily="2" charset="-122"/>
                <a:ea typeface="华文中宋" panose="02010600040101010101" pitchFamily="2" charset="-122"/>
              </a:rPr>
              <a:t>仍然依赖编译器</a:t>
            </a:r>
            <a:r>
              <a:rPr lang="zh-CN" altLang="en-US" sz="2400" dirty="0">
                <a:latin typeface="华文中宋" panose="02010600040101010101" pitchFamily="2" charset="-122"/>
                <a:ea typeface="华文中宋" panose="02010600040101010101" pitchFamily="2" charset="-122"/>
              </a:rPr>
              <a:t>对指令的调度，错开依赖指令</a:t>
            </a:r>
            <a:endParaRPr lang="en-US" altLang="zh-CN"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异：在动态多发射处理器中，无论代码是否经过编译器调度，</a:t>
            </a:r>
            <a:endParaRPr lang="zh-CN" altLang="en-US"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      都是由</a:t>
            </a:r>
            <a:r>
              <a:rPr lang="zh-CN" altLang="en-US" sz="2400" dirty="0">
                <a:solidFill>
                  <a:srgbClr val="C00000"/>
                </a:solidFill>
                <a:latin typeface="华文中宋" panose="02010600040101010101" pitchFamily="2" charset="-122"/>
                <a:ea typeface="华文中宋" panose="02010600040101010101" pitchFamily="2" charset="-122"/>
              </a:rPr>
              <a:t>硬件来</a:t>
            </a:r>
            <a:r>
              <a:rPr lang="zh-CN" altLang="en-US" sz="2400" dirty="0">
                <a:latin typeface="华文中宋" panose="02010600040101010101" pitchFamily="2" charset="-122"/>
                <a:ea typeface="华文中宋" panose="02010600040101010101" pitchFamily="2" charset="-122"/>
              </a:rPr>
              <a:t>保证执行的正确性和速度</a:t>
            </a:r>
            <a:endParaRPr lang="zh-CN" altLang="en-US"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    （采用了</a:t>
            </a:r>
            <a:r>
              <a:rPr lang="zh-CN" altLang="en-US" sz="2400" dirty="0">
                <a:solidFill>
                  <a:srgbClr val="C00000"/>
                </a:solidFill>
                <a:latin typeface="华文中宋" panose="02010600040101010101" pitchFamily="2" charset="-122"/>
                <a:ea typeface="华文中宋" panose="02010600040101010101" pitchFamily="2" charset="-122"/>
              </a:rPr>
              <a:t>动态流水线调度技术</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 calcmode="lin" valueType="num">
                                      <p:cBhvr additive="base">
                                        <p:cTn id="22" dur="500" fill="hold"/>
                                        <p:tgtEl>
                                          <p:spTgt spid="126981"/>
                                        </p:tgtEl>
                                        <p:attrNameLst>
                                          <p:attrName>ppt_x</p:attrName>
                                        </p:attrNameLst>
                                      </p:cBhvr>
                                      <p:tavLst>
                                        <p:tav tm="0">
                                          <p:val>
                                            <p:strVal val="#ppt_x"/>
                                          </p:val>
                                        </p:tav>
                                        <p:tav tm="100000">
                                          <p:val>
                                            <p:strVal val="#ppt_x"/>
                                          </p:val>
                                        </p:tav>
                                      </p:tavLst>
                                    </p:anim>
                                    <p:anim calcmode="lin" valueType="num">
                                      <p:cBhvr additive="base">
                                        <p:cTn id="23"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2698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19138" name="Rectangle 3"/>
          <p:cNvSpPr txBox="1"/>
          <p:nvPr/>
        </p:nvSpPr>
        <p:spPr>
          <a:xfrm>
            <a:off x="323850" y="3282950"/>
            <a:ext cx="8516938" cy="3744913"/>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动态流水线调度</a:t>
            </a:r>
            <a:endParaRPr lang="zh-CN" altLang="en-US" sz="28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动态选择下一条要执行的指令，甚至重排指令以避免阻塞。（</a:t>
            </a:r>
            <a:r>
              <a:rPr lang="zh-CN" altLang="en-US" sz="2600" dirty="0">
                <a:solidFill>
                  <a:srgbClr val="C00000"/>
                </a:solidFill>
                <a:latin typeface="华文中宋" panose="02010600040101010101" pitchFamily="2" charset="-122"/>
                <a:ea typeface="华文中宋" panose="02010600040101010101" pitchFamily="2" charset="-122"/>
              </a:rPr>
              <a:t>仍然依赖编译器</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en-US" altLang="zh-CN" sz="26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流水线被划分为</a:t>
            </a:r>
            <a:r>
              <a:rPr lang="en-US" altLang="zh-CN" sz="2600" dirty="0">
                <a:latin typeface="华文中宋" panose="02010600040101010101" pitchFamily="2" charset="-122"/>
                <a:ea typeface="华文中宋" panose="02010600040101010101" pitchFamily="2" charset="-122"/>
              </a:rPr>
              <a:t>3</a:t>
            </a:r>
            <a:r>
              <a:rPr lang="zh-CN" altLang="en-US" sz="2600" dirty="0">
                <a:latin typeface="华文中宋" panose="02010600040101010101" pitchFamily="2" charset="-122"/>
                <a:ea typeface="华文中宋" panose="02010600040101010101" pitchFamily="2" charset="-122"/>
              </a:rPr>
              <a:t>个主要单元：</a:t>
            </a:r>
            <a:r>
              <a:rPr lang="zh-CN" altLang="en-US" sz="2600" dirty="0">
                <a:solidFill>
                  <a:srgbClr val="C00000"/>
                </a:solidFill>
                <a:latin typeface="华文中宋" panose="02010600040101010101" pitchFamily="2" charset="-122"/>
                <a:ea typeface="华文中宋" panose="02010600040101010101" pitchFamily="2" charset="-122"/>
              </a:rPr>
              <a:t>取值与发射单元</a:t>
            </a:r>
            <a:r>
              <a:rPr lang="zh-CN" altLang="en-US" sz="2600" dirty="0">
                <a:latin typeface="华文中宋" panose="02010600040101010101" pitchFamily="2" charset="-122"/>
                <a:ea typeface="华文中宋" panose="02010600040101010101" pitchFamily="2" charset="-122"/>
              </a:rPr>
              <a:t>、</a:t>
            </a:r>
            <a:r>
              <a:rPr lang="zh-CN" altLang="en-US" sz="2600" dirty="0">
                <a:solidFill>
                  <a:srgbClr val="C00000"/>
                </a:solidFill>
                <a:latin typeface="华文中宋" panose="02010600040101010101" pitchFamily="2" charset="-122"/>
                <a:ea typeface="华文中宋" panose="02010600040101010101" pitchFamily="2" charset="-122"/>
              </a:rPr>
              <a:t>多个功能单元</a:t>
            </a:r>
            <a:r>
              <a:rPr lang="zh-CN" altLang="en-US" sz="2600" dirty="0">
                <a:latin typeface="华文中宋" panose="02010600040101010101" pitchFamily="2" charset="-122"/>
                <a:ea typeface="华文中宋" panose="02010600040101010101" pitchFamily="2" charset="-122"/>
              </a:rPr>
              <a:t>、</a:t>
            </a:r>
            <a:r>
              <a:rPr lang="zh-CN" altLang="en-US" sz="2600" dirty="0">
                <a:solidFill>
                  <a:srgbClr val="C00000"/>
                </a:solidFill>
                <a:latin typeface="华文中宋" panose="02010600040101010101" pitchFamily="2" charset="-122"/>
                <a:ea typeface="华文中宋" panose="02010600040101010101" pitchFamily="2" charset="-122"/>
              </a:rPr>
              <a:t>一个提交单元（重排序缓冲区）</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endParaRPr lang="en-US" altLang="zh-CN" sz="2600" dirty="0">
              <a:latin typeface="华文中宋" panose="02010600040101010101" pitchFamily="2" charset="-122"/>
              <a:ea typeface="华文中宋" panose="02010600040101010101" pitchFamily="2" charset="-122"/>
            </a:endParaRPr>
          </a:p>
        </p:txBody>
      </p:sp>
      <p:sp>
        <p:nvSpPr>
          <p:cNvPr id="219139" name="Rectangle 3"/>
          <p:cNvSpPr txBox="1"/>
          <p:nvPr/>
        </p:nvSpPr>
        <p:spPr>
          <a:xfrm>
            <a:off x="323850" y="333375"/>
            <a:ext cx="8516938" cy="64770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solidFill>
                  <a:srgbClr val="0000FF"/>
                </a:solidFill>
                <a:latin typeface="华文中宋" panose="02010600040101010101" pitchFamily="2" charset="-122"/>
                <a:ea typeface="华文中宋" panose="02010600040101010101" pitchFamily="2" charset="-122"/>
              </a:rPr>
              <a:t>考虑下面的指令序列：</a:t>
            </a:r>
            <a:endParaRPr lang="zh-CN" altLang="en-US" sz="2600" dirty="0">
              <a:solidFill>
                <a:srgbClr val="0000FF"/>
              </a:solidFill>
              <a:latin typeface="华文中宋" panose="02010600040101010101" pitchFamily="2" charset="-122"/>
              <a:ea typeface="华文中宋" panose="02010600040101010101" pitchFamily="2" charset="-122"/>
            </a:endParaRPr>
          </a:p>
        </p:txBody>
      </p:sp>
      <p:sp>
        <p:nvSpPr>
          <p:cNvPr id="219140" name="Rectangle 3"/>
          <p:cNvSpPr txBox="1"/>
          <p:nvPr/>
        </p:nvSpPr>
        <p:spPr>
          <a:xfrm>
            <a:off x="-36512" y="1125538"/>
            <a:ext cx="3960812" cy="1511300"/>
          </a:xfrm>
          <a:prstGeom prst="rect">
            <a:avLst/>
          </a:prstGeom>
          <a:noFill/>
          <a:ln w="9525">
            <a:noFill/>
          </a:ln>
        </p:spPr>
        <p:txBody>
          <a:bodyPr anchor="t"/>
          <a:p>
            <a:pPr lvl="1" indent="-182245" algn="l" defTabSz="914400" eaLnBrk="0" fontAlgn="base" latinLnBrk="0" hangingPunct="0">
              <a:lnSpc>
                <a:spcPct val="100000"/>
              </a:lnSpc>
              <a:spcBef>
                <a:spcPct val="20000"/>
              </a:spcBef>
              <a:spcAft>
                <a:spcPct val="0"/>
              </a:spcAft>
              <a:buClr>
                <a:schemeClr val="accent1"/>
              </a:buClr>
              <a:buSzPct val="85000"/>
              <a:buFont typeface="Wingdings" panose="05000000000000000000" pitchFamily="2" charset="2"/>
              <a:buNone/>
            </a:pPr>
            <a:r>
              <a:rPr lang="en-US" altLang="en-US" sz="2000" u="none" baseline="0" dirty="0">
                <a:solidFill>
                  <a:schemeClr val="tx1"/>
                </a:solidFill>
                <a:latin typeface="Arial" panose="020B0604020202020204" pitchFamily="34" charset="0"/>
                <a:ea typeface="宋体" panose="02010600030101010101" pitchFamily="2" charset="-122"/>
              </a:rPr>
              <a:t>	</a:t>
            </a:r>
            <a:r>
              <a:rPr lang="fr-FR" altLang="en-US" sz="2000" u="none" baseline="0" dirty="0">
                <a:solidFill>
                  <a:schemeClr val="tx1"/>
                </a:solidFill>
                <a:latin typeface="Lucida Console" panose="020B0609040504020204" pitchFamily="49" charset="0"/>
                <a:ea typeface="宋体" panose="02010600030101010101" pitchFamily="2" charset="-122"/>
              </a:rPr>
              <a:t>lw    </a:t>
            </a:r>
            <a:r>
              <a:rPr lang="fr-FR" altLang="en-US" sz="2000" u="none" baseline="0" dirty="0">
                <a:solidFill>
                  <a:schemeClr val="hlink"/>
                </a:solidFill>
                <a:latin typeface="Lucida Console" panose="020B0609040504020204" pitchFamily="49" charset="0"/>
                <a:ea typeface="宋体" panose="02010600030101010101" pitchFamily="2" charset="-122"/>
              </a:rPr>
              <a:t>$t0</a:t>
            </a:r>
            <a:r>
              <a:rPr lang="fr-FR" altLang="en-US" sz="2000" u="none" baseline="0" dirty="0">
                <a:solidFill>
                  <a:schemeClr val="tx1"/>
                </a:solidFill>
                <a:latin typeface="Lucida Console" panose="020B0609040504020204" pitchFamily="49" charset="0"/>
                <a:ea typeface="宋体" panose="02010600030101010101" pitchFamily="2" charset="-122"/>
              </a:rPr>
              <a:t>, 20($s2)</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addu  $t1, </a:t>
            </a:r>
            <a:r>
              <a:rPr lang="fr-FR" altLang="en-US" sz="2000" u="none" baseline="0" dirty="0">
                <a:solidFill>
                  <a:schemeClr val="hlink"/>
                </a:solidFill>
                <a:latin typeface="Lucida Console" panose="020B0609040504020204" pitchFamily="49" charset="0"/>
                <a:ea typeface="宋体" panose="02010600030101010101" pitchFamily="2" charset="-122"/>
              </a:rPr>
              <a:t>$t0</a:t>
            </a:r>
            <a:r>
              <a:rPr lang="fr-FR" altLang="en-US" sz="2000" u="none" baseline="0" dirty="0">
                <a:solidFill>
                  <a:schemeClr val="tx1"/>
                </a:solidFill>
                <a:latin typeface="Lucida Console" panose="020B0609040504020204" pitchFamily="49" charset="0"/>
                <a:ea typeface="宋体" panose="02010600030101010101" pitchFamily="2" charset="-122"/>
              </a:rPr>
              <a:t>, $t2</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sub   $s4, $s4, $t3</a:t>
            </a:r>
            <a:br>
              <a:rPr lang="fr-FR" altLang="en-US" sz="2000" u="none" baseline="0" dirty="0">
                <a:solidFill>
                  <a:schemeClr val="tx1"/>
                </a:solidFill>
                <a:latin typeface="Lucida Console" panose="020B0609040504020204" pitchFamily="49" charset="0"/>
                <a:ea typeface="宋体" panose="02010600030101010101" pitchFamily="2" charset="-122"/>
              </a:rPr>
            </a:br>
            <a:r>
              <a:rPr lang="fr-FR" altLang="en-US" sz="2000" u="none" baseline="0" dirty="0">
                <a:solidFill>
                  <a:schemeClr val="tx1"/>
                </a:solidFill>
                <a:latin typeface="Lucida Console" panose="020B0609040504020204" pitchFamily="49" charset="0"/>
                <a:ea typeface="宋体" panose="02010600030101010101" pitchFamily="2" charset="-122"/>
              </a:rPr>
              <a:t>slti  $t5, $s4, 20</a:t>
            </a:r>
            <a:endParaRPr lang="fr-FR" altLang="en-US" sz="2000" u="none" baseline="0" dirty="0">
              <a:solidFill>
                <a:schemeClr val="tx1"/>
              </a:solidFill>
              <a:latin typeface="Lucida Console" panose="020B0609040504020204" pitchFamily="49" charset="0"/>
              <a:ea typeface="宋体" panose="02010600030101010101" pitchFamily="2" charset="-122"/>
            </a:endParaRPr>
          </a:p>
          <a:p>
            <a:pPr lvl="1" indent="-182245" algn="l" defTabSz="914400" eaLnBrk="0" fontAlgn="base" latinLnBrk="0" hangingPunct="0">
              <a:lnSpc>
                <a:spcPct val="100000"/>
              </a:lnSpc>
              <a:spcBef>
                <a:spcPct val="20000"/>
              </a:spcBef>
              <a:spcAft>
                <a:spcPct val="0"/>
              </a:spcAft>
              <a:buClr>
                <a:schemeClr val="accent1"/>
              </a:buClr>
              <a:buSzPct val="85000"/>
              <a:buFont typeface="Arial" panose="020B0604020202020204" pitchFamily="34" charset="0"/>
              <a:buNone/>
            </a:pPr>
            <a:endParaRPr lang="en-US" altLang="en-US" sz="2000" u="none" baseline="0" dirty="0">
              <a:solidFill>
                <a:schemeClr val="tx1"/>
              </a:solidFill>
              <a:latin typeface="Arial" panose="020B0604020202020204" pitchFamily="34" charset="0"/>
              <a:ea typeface="宋体" panose="02010600030101010101" pitchFamily="2" charset="-122"/>
            </a:endParaRPr>
          </a:p>
        </p:txBody>
      </p:sp>
      <p:sp>
        <p:nvSpPr>
          <p:cNvPr id="219141" name="Rectangle 3"/>
          <p:cNvSpPr txBox="1"/>
          <p:nvPr/>
        </p:nvSpPr>
        <p:spPr>
          <a:xfrm>
            <a:off x="3975100" y="623888"/>
            <a:ext cx="4711700" cy="1366837"/>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solidFill>
                  <a:srgbClr val="C00000"/>
                </a:solidFill>
                <a:latin typeface="华文中宋" panose="02010600040101010101" pitchFamily="2" charset="-122"/>
                <a:ea typeface="华文中宋" panose="02010600040101010101" pitchFamily="2" charset="-122"/>
              </a:rPr>
              <a:t>即使</a:t>
            </a:r>
            <a:r>
              <a:rPr lang="en-US" altLang="zh-CN" sz="2400" dirty="0">
                <a:solidFill>
                  <a:srgbClr val="C00000"/>
                </a:solidFill>
                <a:latin typeface="华文中宋" panose="02010600040101010101" pitchFamily="2" charset="-122"/>
                <a:ea typeface="华文中宋" panose="02010600040101010101" pitchFamily="2" charset="-122"/>
              </a:rPr>
              <a:t>sub</a:t>
            </a:r>
            <a:r>
              <a:rPr lang="zh-CN" altLang="en-US" sz="2400" dirty="0">
                <a:solidFill>
                  <a:srgbClr val="C00000"/>
                </a:solidFill>
                <a:latin typeface="华文中宋" panose="02010600040101010101" pitchFamily="2" charset="-122"/>
                <a:ea typeface="华文中宋" panose="02010600040101010101" pitchFamily="2" charset="-122"/>
              </a:rPr>
              <a:t>指令先准备好，但是仍然得等</a:t>
            </a:r>
            <a:r>
              <a:rPr lang="en-US" altLang="zh-CN" sz="2400" dirty="0">
                <a:solidFill>
                  <a:srgbClr val="C00000"/>
                </a:solidFill>
                <a:latin typeface="华文中宋" panose="02010600040101010101" pitchFamily="2" charset="-122"/>
                <a:ea typeface="华文中宋" panose="02010600040101010101" pitchFamily="2" charset="-122"/>
              </a:rPr>
              <a:t>lw</a:t>
            </a:r>
            <a:r>
              <a:rPr lang="zh-CN" altLang="en-US" sz="2400" dirty="0">
                <a:solidFill>
                  <a:srgbClr val="C00000"/>
                </a:solidFill>
                <a:latin typeface="华文中宋" panose="02010600040101010101" pitchFamily="2" charset="-122"/>
                <a:ea typeface="华文中宋" panose="02010600040101010101" pitchFamily="2" charset="-122"/>
              </a:rPr>
              <a:t>和</a:t>
            </a:r>
            <a:r>
              <a:rPr lang="en-US" altLang="zh-CN" sz="2400" dirty="0">
                <a:solidFill>
                  <a:srgbClr val="C00000"/>
                </a:solidFill>
                <a:latin typeface="华文中宋" panose="02010600040101010101" pitchFamily="2" charset="-122"/>
                <a:ea typeface="华文中宋" panose="02010600040101010101" pitchFamily="2" charset="-122"/>
              </a:rPr>
              <a:t>addu</a:t>
            </a:r>
            <a:r>
              <a:rPr lang="zh-CN" altLang="en-US" sz="2400" dirty="0">
                <a:solidFill>
                  <a:srgbClr val="C00000"/>
                </a:solidFill>
                <a:latin typeface="华文中宋" panose="02010600040101010101" pitchFamily="2" charset="-122"/>
                <a:ea typeface="华文中宋" panose="02010600040101010101" pitchFamily="2" charset="-122"/>
              </a:rPr>
              <a:t>先执行。</a:t>
            </a:r>
            <a:endParaRPr lang="zh-CN" altLang="en-US" sz="2400" dirty="0">
              <a:solidFill>
                <a:srgbClr val="C00000"/>
              </a:solidFill>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400" dirty="0">
                <a:solidFill>
                  <a:srgbClr val="C00000"/>
                </a:solidFill>
                <a:latin typeface="华文中宋" panose="02010600040101010101" pitchFamily="2" charset="-122"/>
                <a:ea typeface="华文中宋" panose="02010600040101010101" pitchFamily="2" charset="-122"/>
              </a:rPr>
              <a:t>如果内存很慢（有时访存操作会很慢），</a:t>
            </a:r>
            <a:r>
              <a:rPr lang="en-US" altLang="zh-CN" sz="2400" dirty="0">
                <a:solidFill>
                  <a:srgbClr val="C00000"/>
                </a:solidFill>
                <a:latin typeface="华文中宋" panose="02010600040101010101" pitchFamily="2" charset="-122"/>
                <a:ea typeface="华文中宋" panose="02010600040101010101" pitchFamily="2" charset="-122"/>
              </a:rPr>
              <a:t>sub</a:t>
            </a:r>
            <a:r>
              <a:rPr lang="zh-CN" altLang="en-US" sz="2400" dirty="0">
                <a:solidFill>
                  <a:srgbClr val="C00000"/>
                </a:solidFill>
                <a:latin typeface="华文中宋" panose="02010600040101010101" pitchFamily="2" charset="-122"/>
                <a:ea typeface="华文中宋" panose="02010600040101010101" pitchFamily="2" charset="-122"/>
              </a:rPr>
              <a:t>指令可能会等待很多个时钟周期。（可使用动态流水线调度来解决这种阻塞）</a:t>
            </a:r>
            <a:endParaRPr lang="zh-CN" altLang="en-US" sz="2400"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19459" name="Group 8"/>
          <p:cNvGrpSpPr/>
          <p:nvPr/>
        </p:nvGrpSpPr>
        <p:grpSpPr>
          <a:xfrm>
            <a:off x="4364038" y="792163"/>
            <a:ext cx="3663950" cy="5876925"/>
            <a:chOff x="2789" y="618"/>
            <a:chExt cx="2308" cy="3702"/>
          </a:xfrm>
        </p:grpSpPr>
        <p:sp>
          <p:nvSpPr>
            <p:cNvPr id="19465" name="Rectangle 5"/>
            <p:cNvSpPr/>
            <p:nvPr/>
          </p:nvSpPr>
          <p:spPr>
            <a:xfrm>
              <a:off x="2789" y="618"/>
              <a:ext cx="2308" cy="1961"/>
            </a:xfrm>
            <a:prstGeom prst="rect">
              <a:avLst/>
            </a:prstGeom>
            <a:noFill/>
            <a:ln w="9525">
              <a:noFill/>
            </a:ln>
          </p:spPr>
          <p:txBody>
            <a:bodyPr wrap="none" anchor="ctr">
              <a:spAutoFit/>
            </a:bodyPr>
            <a:p>
              <a:pPr indent="571500"/>
              <a:r>
                <a:rPr lang="en-US" altLang="zh-CN" sz="1800" b="1" dirty="0">
                  <a:latin typeface="Times New Roman" panose="02020603050405020304" pitchFamily="18" charset="0"/>
                </a:rPr>
                <a:t>Loop :   LD             F0 , 0(R1)</a:t>
              </a:r>
              <a:endParaRPr lang="en-US" altLang="zh-CN" sz="1800" b="1" dirty="0">
                <a:latin typeface="Times New Roman" panose="02020603050405020304" pitchFamily="18" charset="0"/>
              </a:endParaRPr>
            </a:p>
            <a:p>
              <a:pPr indent="571500"/>
              <a:r>
                <a:rPr lang="en-US" altLang="zh-CN" sz="1800" b="1" dirty="0">
                  <a:latin typeface="Times New Roman" panose="02020603050405020304" pitchFamily="18" charset="0"/>
                </a:rPr>
                <a:t>	     ADD.D        F4 , F0 , F2</a:t>
              </a:r>
              <a:endParaRPr lang="en-US" altLang="zh-CN" sz="1800" b="1" dirty="0">
                <a:latin typeface="Times New Roman" panose="02020603050405020304" pitchFamily="18" charset="0"/>
              </a:endParaRPr>
            </a:p>
            <a:p>
              <a:pPr indent="571500"/>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DD	        F4 , F0 , F2</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SD	        0(R1) , F4</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571500"/>
              <a:r>
                <a:rPr lang="pt-BR" altLang="zh-CN" sz="1800" b="1" dirty="0">
                  <a:latin typeface="Times New Roman" panose="02020603050405020304" pitchFamily="18" charset="0"/>
                </a:rPr>
                <a:t>            LD         F0 ,       0(R1)</a:t>
              </a:r>
              <a:endParaRPr lang="pt-BR" altLang="zh-CN" sz="1800" b="1" dirty="0">
                <a:latin typeface="Times New Roman" panose="02020603050405020304" pitchFamily="18" charset="0"/>
              </a:endParaRPr>
            </a:p>
          </p:txBody>
        </p:sp>
        <p:sp>
          <p:nvSpPr>
            <p:cNvPr id="19466" name="Rectangle 6"/>
            <p:cNvSpPr/>
            <p:nvPr/>
          </p:nvSpPr>
          <p:spPr>
            <a:xfrm>
              <a:off x="2880" y="2513"/>
              <a:ext cx="2196" cy="1807"/>
            </a:xfrm>
            <a:prstGeom prst="rect">
              <a:avLst/>
            </a:prstGeom>
            <a:noFill/>
            <a:ln w="9525">
              <a:noFill/>
            </a:ln>
          </p:spPr>
          <p:txBody>
            <a:bodyPr wrap="none" anchor="ctr">
              <a:spAutoFit/>
            </a:bodyPr>
            <a:p>
              <a:pPr indent="238125"/>
              <a:r>
                <a:rPr lang="en-US" altLang="zh-CN" sz="2000" dirty="0">
                  <a:latin typeface="Times New Roman" panose="02020603050405020304" pitchFamily="18" charset="0"/>
                </a:rPr>
                <a:t>              </a:t>
              </a:r>
              <a:r>
                <a:rPr lang="en-US" altLang="zh-CN" sz="1800" b="1" dirty="0">
                  <a:latin typeface="Times New Roman" panose="02020603050405020304" pitchFamily="18" charset="0"/>
                </a:rPr>
                <a:t>ADD.D    F4 , F0 , F2</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SD          0(R1) , F4</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SUBI	    R1 , R1 , #8</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a:t>
              </a:r>
              <a:r>
                <a:rPr lang="pt-BR" altLang="zh-CN" sz="1800" b="1" u="sng" dirty="0">
                  <a:latin typeface="Times New Roman" panose="02020603050405020304" pitchFamily="18" charset="0"/>
                </a:rPr>
                <a:t>BEQZ	    R1 , Exit</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a:t>
              </a:r>
              <a:r>
                <a:rPr lang="en-US" altLang="zh-CN" sz="1800" b="1" dirty="0">
                  <a:latin typeface="Times New Roman" panose="02020603050405020304" pitchFamily="18" charset="0"/>
                </a:rPr>
                <a:t>LD	     F0 , 0(R1)</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ADD.D     F4 , F0 , F2</a:t>
              </a:r>
              <a:endParaRPr lang="en-US" altLang="zh-CN" sz="1800" b="1" dirty="0">
                <a:latin typeface="Times New Roman" panose="02020603050405020304" pitchFamily="18" charset="0"/>
              </a:endParaRPr>
            </a:p>
            <a:p>
              <a:pPr indent="238125"/>
              <a:r>
                <a:rPr lang="en-US" altLang="zh-CN" sz="1800" b="1" dirty="0">
                  <a:latin typeface="Times New Roman" panose="02020603050405020304" pitchFamily="18" charset="0"/>
                </a:rPr>
                <a:t>	    </a:t>
              </a:r>
              <a:r>
                <a:rPr lang="pt-BR" altLang="zh-CN" sz="1800" b="1" dirty="0">
                  <a:latin typeface="Times New Roman" panose="02020603050405020304" pitchFamily="18" charset="0"/>
                </a:rPr>
                <a:t>SD	      0(R1) , F4</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SUBI	      R1 , R1 , #8</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BNEZ	      R1 , Loop</a:t>
              </a:r>
              <a:endParaRPr lang="pt-BR" altLang="zh-CN" sz="1800" b="1" dirty="0">
                <a:latin typeface="Times New Roman" panose="02020603050405020304" pitchFamily="18" charset="0"/>
              </a:endParaRPr>
            </a:p>
            <a:p>
              <a:pPr indent="238125"/>
              <a:r>
                <a:rPr lang="pt-BR" altLang="zh-CN" sz="1800" b="1" dirty="0">
                  <a:latin typeface="Times New Roman" panose="02020603050405020304" pitchFamily="18" charset="0"/>
                </a:rPr>
                <a:t>    Exit : </a:t>
              </a:r>
              <a:endParaRPr lang="pt-BR" altLang="zh-CN" sz="1800" b="1" dirty="0">
                <a:latin typeface="Times New Roman" panose="02020603050405020304" pitchFamily="18" charset="0"/>
              </a:endParaRPr>
            </a:p>
          </p:txBody>
        </p:sp>
      </p:grpSp>
      <p:sp>
        <p:nvSpPr>
          <p:cNvPr id="19460" name="Rectangle 4"/>
          <p:cNvSpPr/>
          <p:nvPr/>
        </p:nvSpPr>
        <p:spPr>
          <a:xfrm>
            <a:off x="395288" y="765175"/>
            <a:ext cx="3382962" cy="3063875"/>
          </a:xfrm>
          <a:prstGeom prst="rect">
            <a:avLst/>
          </a:prstGeom>
          <a:noFill/>
          <a:ln w="9525">
            <a:noFill/>
          </a:ln>
        </p:spPr>
        <p:txBody>
          <a:bodyPr anchor="ctr">
            <a:spAutoFit/>
          </a:bodyPr>
          <a:p>
            <a:pPr eaLnBrk="1" hangingPunct="1">
              <a:lnSpc>
                <a:spcPct val="115000"/>
              </a:lnSpc>
            </a:pPr>
            <a:r>
              <a:rPr lang="zh-CN" altLang="en-US" dirty="0">
                <a:latin typeface="华文中宋" panose="02010600040101010101" pitchFamily="2" charset="-122"/>
                <a:ea typeface="华文中宋" panose="02010600040101010101" pitchFamily="2" charset="-122"/>
              </a:rPr>
              <a:t>由于</a:t>
            </a:r>
            <a:r>
              <a:rPr lang="zh-CN" altLang="pt-BR" dirty="0">
                <a:latin typeface="华文中宋" panose="02010600040101010101" pitchFamily="2" charset="-122"/>
                <a:ea typeface="华文中宋" panose="02010600040101010101" pitchFamily="2" charset="-122"/>
              </a:rPr>
              <a:t>三条分支指令的存在，引起控制相关，导致其后的</a:t>
            </a:r>
            <a:r>
              <a:rPr lang="zh-CN" altLang="en-US" dirty="0">
                <a:latin typeface="华文中宋" panose="02010600040101010101" pitchFamily="2" charset="-122"/>
                <a:ea typeface="华文中宋" panose="02010600040101010101" pitchFamily="2" charset="-122"/>
              </a:rPr>
              <a:t>指令不能跨越分支指令进行调度</a:t>
            </a:r>
            <a:r>
              <a:rPr lang="zh-CN" altLang="pt-BR"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即不同循环遍次里的指令不能够跨越循环遍次进行调度。 </a:t>
            </a:r>
            <a:endParaRPr lang="zh-CN" altLang="en-US" dirty="0">
              <a:latin typeface="华文中宋" panose="02010600040101010101" pitchFamily="2" charset="-122"/>
              <a:ea typeface="华文中宋" panose="02010600040101010101" pitchFamily="2" charset="-122"/>
            </a:endParaRPr>
          </a:p>
        </p:txBody>
      </p:sp>
      <p:cxnSp>
        <p:nvCxnSpPr>
          <p:cNvPr id="9" name="直接箭头连接符 8"/>
          <p:cNvCxnSpPr/>
          <p:nvPr/>
        </p:nvCxnSpPr>
        <p:spPr>
          <a:xfrm>
            <a:off x="3851275" y="2205038"/>
            <a:ext cx="15843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852863" y="2349500"/>
            <a:ext cx="1655763" cy="12239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79838" y="2420938"/>
            <a:ext cx="1655763" cy="25241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4"/>
          <p:cNvSpPr>
            <a:spLocks noChangeArrowheads="1"/>
          </p:cNvSpPr>
          <p:nvPr/>
        </p:nvSpPr>
        <p:spPr bwMode="auto">
          <a:xfrm>
            <a:off x="250825" y="4076700"/>
            <a:ext cx="44291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1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去除这三条指令</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后，就消除了程序中的控制相关，从而才有可能在不同循环遍次之间进行全局调度，以有效提高程序在流水线上的执行吞吐量。</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标题 1"/>
          <p:cNvSpPr>
            <a:spLocks noGrp="1"/>
          </p:cNvSpPr>
          <p:nvPr>
            <p:ph type="title"/>
          </p:nvPr>
        </p:nvSpPr>
        <p:spPr>
          <a:xfrm>
            <a:off x="457200" y="317500"/>
            <a:ext cx="8229600" cy="990600"/>
          </a:xfrm>
        </p:spPr>
        <p:txBody>
          <a:bodyPr lIns="91440" tIns="45720" rIns="91440" bIns="45720" anchor="ctr"/>
          <a:p>
            <a:r>
              <a:rPr lang="zh-CN" altLang="en-US" sz="2800" dirty="0">
                <a:solidFill>
                  <a:srgbClr val="0000FF"/>
                </a:solidFill>
                <a:latin typeface="华文中宋" panose="02010600040101010101" pitchFamily="2" charset="-122"/>
                <a:ea typeface="华文中宋" panose="02010600040101010101" pitchFamily="2" charset="-122"/>
              </a:rPr>
              <a:t>流水线被划分为：取值与发射单元、多个功能单元、一个提交单元。</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673100" y="1457325"/>
            <a:ext cx="8464550" cy="4876800"/>
          </a:xfrm>
        </p:spPr>
        <p:txBody>
          <a:bodyPr/>
          <a:p>
            <a:pPr marL="306705" indent="-306705" fontAlgn="base">
              <a:buFont typeface="Wingdings" panose="05000000000000000000" charset="0"/>
              <a:buChar char="n"/>
            </a:pP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取值与发射单元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取值并发射，然后将每条指令发送到相应的</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功能单元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执行。</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06705" indent="-306705" fontAlgn="base">
              <a:buFont typeface="Wingdings" panose="05000000000000000000" charset="0"/>
              <a:buChar char="n"/>
            </a:pPr>
            <a:endParaRPr lang="zh-CN" altLang="en-US" sz="1000" strike="noStrike" noProof="1" dirty="0">
              <a:solidFill>
                <a:schemeClr val="tx1"/>
              </a:solidFill>
              <a:latin typeface="华文中宋" panose="02010600040101010101" pitchFamily="2" charset="-122"/>
              <a:ea typeface="华文中宋" panose="02010600040101010101" pitchFamily="2" charset="-122"/>
              <a:sym typeface="+mn-ea"/>
            </a:endParaRPr>
          </a:p>
          <a:p>
            <a:pPr marL="306705" indent="-306705" fontAlgn="base">
              <a:buFont typeface="Wingdings" panose="05000000000000000000" charset="0"/>
              <a:buChar char="n"/>
            </a:pP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每个</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功能单元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都有自己的缓冲区（称为</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保留站</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），用来保存操作数和操作。</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06705" indent="-306705" fontAlgn="base">
              <a:buFont typeface="Wingdings" panose="05000000000000000000" charset="0"/>
              <a:buChar char="n"/>
            </a:pPr>
            <a:endParaRPr lang="zh-CN" altLang="en-US" sz="1000" strike="noStrike" noProof="1" dirty="0">
              <a:solidFill>
                <a:schemeClr val="tx1"/>
              </a:solidFill>
              <a:latin typeface="华文中宋" panose="02010600040101010101" pitchFamily="2" charset="-122"/>
              <a:ea typeface="华文中宋" panose="02010600040101010101" pitchFamily="2" charset="-122"/>
              <a:sym typeface="+mn-ea"/>
            </a:endParaRPr>
          </a:p>
          <a:p>
            <a:pPr marL="332740" indent="-332740" fontAlgn="base">
              <a:buFont typeface="Wingdings" panose="05000000000000000000" charset="0"/>
              <a:buChar char="n"/>
            </a:pP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当缓冲区中包含了所有的操作数，并且功能单元就绪时，结果就被计算出来。</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32740" indent="-332740" fontAlgn="base">
              <a:buFont typeface="Wingdings" panose="05000000000000000000" charset="0"/>
              <a:buChar char="n"/>
            </a:pPr>
            <a:endParaRPr lang="zh-CN" altLang="en-US" sz="1000"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结果得到后，它被送到等待该结果的</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保留站</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和</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提交单元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endParaRPr lang="zh-CN" altLang="en-US" sz="1000"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提交单元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（称为</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重排序缓冲区</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）缓存这个结果，在确定安全时，再将这个结果写回寄存器堆或存储器（对</a:t>
            </a:r>
            <a:r>
              <a:rPr lang="en-US" altLang="zh-CN" strike="noStrike" noProof="1" dirty="0">
                <a:solidFill>
                  <a:schemeClr val="tx1"/>
                </a:solidFill>
                <a:latin typeface="华文中宋" panose="02010600040101010101" pitchFamily="2" charset="-122"/>
                <a:ea typeface="华文中宋" panose="02010600040101010101" pitchFamily="2" charset="-122"/>
                <a:sym typeface="+mn-ea"/>
              </a:rPr>
              <a:t>sw</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指令）。</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0" indent="0" fontAlgn="base">
              <a:buFont typeface="Wingdings" panose="05000000000000000000" charset="0"/>
              <a:buNone/>
            </a:pP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p:txBody>
      </p:sp>
      <p:sp>
        <p:nvSpPr>
          <p:cNvPr id="2" name="左大括号 1"/>
          <p:cNvSpPr/>
          <p:nvPr/>
        </p:nvSpPr>
        <p:spPr>
          <a:xfrm>
            <a:off x="539750" y="2781300"/>
            <a:ext cx="74613" cy="18002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220164" name="文本框 3"/>
          <p:cNvSpPr txBox="1"/>
          <p:nvPr/>
        </p:nvSpPr>
        <p:spPr>
          <a:xfrm>
            <a:off x="26988" y="3092450"/>
            <a:ext cx="512762" cy="1198563"/>
          </a:xfrm>
          <a:prstGeom prst="rect">
            <a:avLst/>
          </a:prstGeom>
          <a:noFill/>
          <a:ln w="9525">
            <a:noFill/>
          </a:ln>
        </p:spPr>
        <p:txBody>
          <a:bodyPr wrap="square" anchor="t">
            <a:spAutoFit/>
          </a:bodyPr>
          <a:p>
            <a:r>
              <a:rPr lang="zh-CN" altLang="en-US" b="1">
                <a:solidFill>
                  <a:srgbClr val="FF0000"/>
                </a:solidFill>
                <a:latin typeface="华文中宋" panose="02010600040101010101" pitchFamily="2" charset="-122"/>
                <a:ea typeface="华文中宋" panose="02010600040101010101" pitchFamily="2" charset="-122"/>
              </a:rPr>
              <a:t>乱序执行</a:t>
            </a:r>
            <a:endParaRPr lang="zh-CN" altLang="en-US" b="1">
              <a:solidFill>
                <a:srgbClr val="FF0000"/>
              </a:solidFill>
              <a:latin typeface="华文中宋" panose="02010600040101010101" pitchFamily="2" charset="-122"/>
              <a:ea typeface="华文中宋" panose="02010600040101010101" pitchFamily="2" charset="-122"/>
            </a:endParaRPr>
          </a:p>
        </p:txBody>
      </p:sp>
      <p:sp>
        <p:nvSpPr>
          <p:cNvPr id="220165" name="文本框 4"/>
          <p:cNvSpPr txBox="1"/>
          <p:nvPr/>
        </p:nvSpPr>
        <p:spPr>
          <a:xfrm>
            <a:off x="385763" y="1308100"/>
            <a:ext cx="430212" cy="1198563"/>
          </a:xfrm>
          <a:prstGeom prst="rect">
            <a:avLst/>
          </a:prstGeom>
          <a:noFill/>
          <a:ln w="9525">
            <a:noFill/>
          </a:ln>
        </p:spPr>
        <p:txBody>
          <a:bodyPr wrap="square" anchor="t">
            <a:spAutoFit/>
          </a:bodyPr>
          <a:p>
            <a:r>
              <a:rPr lang="zh-CN" altLang="en-US" dirty="0">
                <a:solidFill>
                  <a:srgbClr val="FF0000"/>
                </a:solidFill>
                <a:latin typeface="华文中宋" panose="02010600040101010101" pitchFamily="2" charset="-122"/>
                <a:ea typeface="华文中宋" panose="02010600040101010101" pitchFamily="2" charset="-122"/>
                <a:sym typeface="方正舒体" panose="02010601030101010101" pitchFamily="2" charset="-122"/>
              </a:rPr>
              <a:t>顺序发射</a:t>
            </a:r>
            <a:endParaRPr lang="zh-CN" altLang="en-US">
              <a:latin typeface="Arial" panose="020B0604020202020204" pitchFamily="34" charset="0"/>
              <a:ea typeface="宋体" panose="02010600030101010101" pitchFamily="2" charset="-122"/>
            </a:endParaRPr>
          </a:p>
        </p:txBody>
      </p:sp>
      <p:sp>
        <p:nvSpPr>
          <p:cNvPr id="220166" name="文本框 5"/>
          <p:cNvSpPr txBox="1"/>
          <p:nvPr/>
        </p:nvSpPr>
        <p:spPr>
          <a:xfrm>
            <a:off x="441325" y="5094288"/>
            <a:ext cx="428625" cy="1198562"/>
          </a:xfrm>
          <a:prstGeom prst="rect">
            <a:avLst/>
          </a:prstGeom>
          <a:noFill/>
          <a:ln w="9525">
            <a:noFill/>
          </a:ln>
        </p:spPr>
        <p:txBody>
          <a:bodyPr wrap="square" anchor="t">
            <a:spAutoFit/>
          </a:bodyPr>
          <a:p>
            <a:r>
              <a:rPr lang="zh-CN" altLang="en-US" dirty="0">
                <a:solidFill>
                  <a:srgbClr val="FF0000"/>
                </a:solidFill>
                <a:latin typeface="华文中宋" panose="02010600040101010101" pitchFamily="2" charset="-122"/>
                <a:ea typeface="华文中宋" panose="02010600040101010101" pitchFamily="2" charset="-122"/>
                <a:sym typeface="方正舒体" panose="02010601030101010101" pitchFamily="2" charset="-122"/>
              </a:rPr>
              <a:t>顺序提交</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标题 1"/>
          <p:cNvSpPr>
            <a:spLocks noGrp="1"/>
          </p:cNvSpPr>
          <p:nvPr>
            <p:ph type="title"/>
          </p:nvPr>
        </p:nvSpPr>
        <p:spPr/>
        <p:txBody>
          <a:bodyPr lIns="91440" tIns="45720" rIns="91440" bIns="45720" anchor="ctr"/>
          <a:p>
            <a:r>
              <a:rPr lang="zh-CN" altLang="en-US" sz="2800" dirty="0">
                <a:solidFill>
                  <a:srgbClr val="0000FF"/>
                </a:solidFill>
                <a:latin typeface="华文中宋" panose="02010600040101010101" pitchFamily="2" charset="-122"/>
                <a:ea typeface="华文中宋" panose="02010600040101010101" pitchFamily="2" charset="-122"/>
                <a:sym typeface="方正舒体" panose="02010601030101010101" pitchFamily="2" charset="-122"/>
              </a:rPr>
              <a:t>流水线被划分为：取值与发射单元、多个功能单元、一个提交单元。</a:t>
            </a:r>
            <a:endParaRPr lang="zh-CN" altLang="en-US" sz="2800" dirty="0">
              <a:solidFill>
                <a:srgbClr val="0000FF"/>
              </a:solidFill>
              <a:latin typeface="华文中宋" panose="02010600040101010101" pitchFamily="2" charset="-122"/>
              <a:ea typeface="华文中宋" panose="02010600040101010101" pitchFamily="2" charset="-122"/>
              <a:sym typeface="方正舒体" panose="02010601030101010101" pitchFamily="2" charset="-122"/>
            </a:endParaRPr>
          </a:p>
        </p:txBody>
      </p:sp>
      <p:sp>
        <p:nvSpPr>
          <p:cNvPr id="3" name="内容占位符 2"/>
          <p:cNvSpPr>
            <a:spLocks noGrp="1"/>
          </p:cNvSpPr>
          <p:nvPr>
            <p:ph idx="1"/>
          </p:nvPr>
        </p:nvSpPr>
        <p:spPr>
          <a:xfrm>
            <a:off x="457200" y="1457325"/>
            <a:ext cx="8399463" cy="4876800"/>
          </a:xfrm>
        </p:spPr>
        <p:txBody>
          <a:bodyPr/>
          <a:p>
            <a:pPr fontAlgn="base">
              <a:buFont typeface="Wingdings" panose="05000000000000000000" charset="0"/>
              <a:buChar char="n"/>
            </a:pP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0" indent="0" fontAlgn="base">
              <a:buFont typeface="Wingdings" panose="05000000000000000000" charset="0"/>
              <a:buNone/>
            </a:pPr>
            <a:r>
              <a:rPr lang="zh-CN" altLang="en-US" sz="2800" strike="noStrike" noProof="1" dirty="0">
                <a:solidFill>
                  <a:schemeClr val="tx1"/>
                </a:solidFill>
                <a:latin typeface="华文中宋" panose="02010600040101010101" pitchFamily="2" charset="-122"/>
                <a:ea typeface="华文中宋" panose="02010600040101010101" pitchFamily="2" charset="-122"/>
                <a:sym typeface="+mn-ea"/>
              </a:rPr>
              <a:t>注意：</a:t>
            </a:r>
            <a:endParaRPr lang="zh-CN" altLang="en-US" sz="2800"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重排序缓冲区（提交单元）</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可以用来提供操作数，一旦结果写回寄存器堆，其可以从寄存器堆中直接被取出，和一般的流水线完全一样。</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marL="342900" indent="-342900" fontAlgn="base">
              <a:buFont typeface="Wingdings" panose="05000000000000000000" charset="0"/>
              <a:buChar char="n"/>
            </a:pP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将操作数缓存在</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保留站（功能单元自己的缓冲区）</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中，并将结果放在重排序缓冲区中，实际上提供一种</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寄存器重命名</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机制类似于前面</a:t>
            </a:r>
            <a:r>
              <a:rPr lang="zh-CN" altLang="en-US" strike="noStrike" noProof="1" dirty="0">
                <a:solidFill>
                  <a:srgbClr val="C00000"/>
                </a:solidFill>
                <a:latin typeface="华文中宋" panose="02010600040101010101" pitchFamily="2" charset="-122"/>
                <a:ea typeface="华文中宋" panose="02010600040101010101" pitchFamily="2" charset="-122"/>
                <a:sym typeface="+mn-ea"/>
              </a:rPr>
              <a:t>循环展开</a:t>
            </a:r>
            <a:r>
              <a:rPr lang="zh-CN" altLang="en-US" strike="noStrike" noProof="1" dirty="0">
                <a:solidFill>
                  <a:schemeClr val="tx1"/>
                </a:solidFill>
                <a:latin typeface="华文中宋" panose="02010600040101010101" pitchFamily="2" charset="-122"/>
                <a:ea typeface="华文中宋" panose="02010600040101010101" pitchFamily="2" charset="-122"/>
                <a:sym typeface="+mn-ea"/>
              </a:rPr>
              <a:t>例子中编译器所做的工作。</a:t>
            </a:r>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a:p>
            <a:pPr fontAlgn="base"/>
            <a:endParaRPr lang="zh-CN" altLang="en-US" strike="noStrike" noProof="1" dirty="0">
              <a:solidFill>
                <a:schemeClr val="tx1"/>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23234" name="Freeform 9"/>
          <p:cNvSpPr/>
          <p:nvPr/>
        </p:nvSpPr>
        <p:spPr>
          <a:xfrm>
            <a:off x="5295900" y="3194050"/>
            <a:ext cx="1065213" cy="1362075"/>
          </a:xfrm>
          <a:custGeom>
            <a:avLst/>
            <a:gdLst/>
            <a:ahLst/>
            <a:cxnLst>
              <a:cxn ang="0">
                <a:pos x="0" y="1362075"/>
              </a:cxn>
              <a:cxn ang="0">
                <a:pos x="904875" y="1171575"/>
              </a:cxn>
              <a:cxn ang="0">
                <a:pos x="962025" y="295275"/>
              </a:cxn>
              <a:cxn ang="0">
                <a:pos x="466725" y="0"/>
              </a:cxn>
            </a:cxnLst>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ap="flat" cmpd="sng">
            <a:solidFill>
              <a:schemeClr val="hlink"/>
            </a:solidFill>
            <a:prstDash val="solid"/>
            <a:round/>
            <a:headEnd type="none" w="med" len="med"/>
            <a:tailEnd type="triangle" w="med" len="med"/>
          </a:ln>
        </p:spPr>
        <p:txBody>
          <a:bodyPr/>
          <a:p>
            <a:endParaRPr lang="zh-CN" altLang="en-US"/>
          </a:p>
        </p:txBody>
      </p:sp>
      <p:sp>
        <p:nvSpPr>
          <p:cNvPr id="223235" name="Freeform 13"/>
          <p:cNvSpPr/>
          <p:nvPr/>
        </p:nvSpPr>
        <p:spPr>
          <a:xfrm>
            <a:off x="4257675" y="3041650"/>
            <a:ext cx="2459038" cy="2152650"/>
          </a:xfrm>
          <a:custGeom>
            <a:avLst/>
            <a:gdLst/>
            <a:ahLst/>
            <a:cxnLst>
              <a:cxn ang="0">
                <a:pos x="0" y="2152650"/>
              </a:cxn>
              <a:cxn ang="0">
                <a:pos x="2085975" y="1600200"/>
              </a:cxn>
              <a:cxn ang="0">
                <a:pos x="2238375" y="342900"/>
              </a:cxn>
              <a:cxn ang="0">
                <a:pos x="1552575" y="0"/>
              </a:cxn>
            </a:cxnLst>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ap="flat" cmpd="sng">
            <a:solidFill>
              <a:schemeClr val="hlink"/>
            </a:solidFill>
            <a:prstDash val="solid"/>
            <a:round/>
            <a:headEnd type="none" w="med" len="med"/>
            <a:tailEnd type="triangle" w="med" len="med"/>
          </a:ln>
        </p:spPr>
        <p:txBody>
          <a:bodyPr/>
          <a:p>
            <a:endParaRPr lang="zh-CN" altLang="en-US"/>
          </a:p>
        </p:txBody>
      </p:sp>
      <p:sp>
        <p:nvSpPr>
          <p:cNvPr id="223236" name="Rectangle 14"/>
          <p:cNvSpPr/>
          <p:nvPr/>
        </p:nvSpPr>
        <p:spPr>
          <a:xfrm>
            <a:off x="5580063" y="3717925"/>
            <a:ext cx="1512887" cy="287338"/>
          </a:xfrm>
          <a:prstGeom prst="rect">
            <a:avLst/>
          </a:prstGeom>
          <a:solidFill>
            <a:schemeClr val="bg1"/>
          </a:solidFill>
          <a:ln w="9525">
            <a:noFill/>
          </a:ln>
        </p:spPr>
        <p:txBody>
          <a:bodyPr wrap="none" anchor="ctr"/>
          <a:p>
            <a:pPr eaLnBrk="0" hangingPunct="0"/>
            <a:endParaRPr lang="zh-CN" altLang="en-US" dirty="0">
              <a:latin typeface="Arial" panose="020B0604020202020204" pitchFamily="34" charset="0"/>
              <a:ea typeface="宋体" panose="02010600030101010101" pitchFamily="2" charset="-122"/>
            </a:endParaRPr>
          </a:p>
        </p:txBody>
      </p:sp>
      <p:pic>
        <p:nvPicPr>
          <p:cNvPr id="223237" name="Picture 4" descr="f04-72-P374493"/>
          <p:cNvPicPr>
            <a:picLocks noChangeAspect="1"/>
          </p:cNvPicPr>
          <p:nvPr/>
        </p:nvPicPr>
        <p:blipFill>
          <a:blip r:embed="rId1"/>
          <a:stretch>
            <a:fillRect/>
          </a:stretch>
        </p:blipFill>
        <p:spPr>
          <a:xfrm>
            <a:off x="468313" y="1412875"/>
            <a:ext cx="6550025" cy="4268788"/>
          </a:xfrm>
          <a:prstGeom prst="rect">
            <a:avLst/>
          </a:prstGeom>
          <a:noFill/>
          <a:ln w="9525">
            <a:noFill/>
          </a:ln>
        </p:spPr>
      </p:pic>
      <p:sp>
        <p:nvSpPr>
          <p:cNvPr id="7" name="AutoShape 11"/>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执行结果发送给等结果的保留站。</a:t>
            </a:r>
            <a:endParaRPr kumimoji="0" lang="en-AU" altLang="zh-CN"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AutoShape 12"/>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也叫重定序缓存</a:t>
            </a:r>
            <a:endParaRPr kumimoji="0" lang="en-AU" altLang="zh-CN"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 name="AutoShape 15"/>
          <p:cNvSpPr/>
          <p:nvPr/>
        </p:nvSpPr>
        <p:spPr bwMode="auto">
          <a:xfrm>
            <a:off x="4787900" y="5589588"/>
            <a:ext cx="1928813" cy="1152525"/>
          </a:xfrm>
          <a:prstGeom prst="borderCallout1">
            <a:avLst>
              <a:gd name="adj1" fmla="val 14431"/>
              <a:gd name="adj2" fmla="val -4505"/>
              <a:gd name="adj3" fmla="val -17598"/>
              <a:gd name="adj4" fmla="val -31810"/>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提交单元缓存结果，确定安全之后，将该结果写回寄存器堆或存储区</a:t>
            </a:r>
            <a:endParaRPr kumimoji="0" lang="en-AU" altLang="zh-CN"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0" name="AutoShape 16"/>
          <p:cNvSpPr/>
          <p:nvPr/>
        </p:nvSpPr>
        <p:spPr bwMode="auto">
          <a:xfrm>
            <a:off x="7235825" y="1268413"/>
            <a:ext cx="1404938" cy="649288"/>
          </a:xfrm>
          <a:prstGeom prst="borderCallout1">
            <a:avLst>
              <a:gd name="adj1" fmla="val 17602"/>
              <a:gd name="adj2" fmla="val -5426"/>
              <a:gd name="adj3" fmla="val 65769"/>
              <a:gd name="adj4" fmla="val -45875"/>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指令进入到相应的功能单元</a:t>
            </a:r>
            <a:endParaRPr kumimoji="0" lang="en-AU" altLang="zh-CN"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 name="AutoShape 17"/>
          <p:cNvSpPr/>
          <p:nvPr/>
        </p:nvSpPr>
        <p:spPr bwMode="auto">
          <a:xfrm>
            <a:off x="7235825" y="2349500"/>
            <a:ext cx="1404938" cy="1439863"/>
          </a:xfrm>
          <a:prstGeom prst="borderCallout1">
            <a:avLst>
              <a:gd name="adj1" fmla="val 17602"/>
              <a:gd name="adj2" fmla="val -5426"/>
              <a:gd name="adj3" fmla="val 22736"/>
              <a:gd name="adj4" fmla="val -100676"/>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保留站用于保存操作数和操作。所有操作数就绪后开始计算</a:t>
            </a:r>
            <a:endParaRPr kumimoji="0" lang="en-AU" altLang="zh-CN" sz="1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23243" name="Rectangle 3"/>
          <p:cNvSpPr txBox="1"/>
          <p:nvPr/>
        </p:nvSpPr>
        <p:spPr>
          <a:xfrm>
            <a:off x="2689225" y="498475"/>
            <a:ext cx="2962275" cy="48260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zh-CN" altLang="en-US" sz="2800" dirty="0">
                <a:solidFill>
                  <a:srgbClr val="0000FF"/>
                </a:solidFill>
                <a:latin typeface="华文中宋" panose="02010600040101010101" pitchFamily="2" charset="-122"/>
                <a:ea typeface="华文中宋" panose="02010600040101010101" pitchFamily="2" charset="-122"/>
              </a:rPr>
              <a:t>动态流水线调度</a:t>
            </a:r>
            <a:endParaRPr lang="zh-CN" altLang="en-US" sz="2800" dirty="0">
              <a:solidFill>
                <a:srgbClr val="0000FF"/>
              </a:solidFill>
              <a:latin typeface="华文中宋" panose="02010600040101010101" pitchFamily="2" charset="-122"/>
              <a:ea typeface="华文中宋" panose="02010600040101010101" pitchFamily="2" charset="-122"/>
            </a:endParaRPr>
          </a:p>
        </p:txBody>
      </p:sp>
      <p:sp>
        <p:nvSpPr>
          <p:cNvPr id="13" name="Rectangle 3"/>
          <p:cNvSpPr txBox="1">
            <a:spLocks noChangeArrowheads="1"/>
          </p:cNvSpPr>
          <p:nvPr/>
        </p:nvSpPr>
        <p:spPr>
          <a:xfrm>
            <a:off x="34925" y="1290638"/>
            <a:ext cx="2592388" cy="98583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保留站本质上是一种寄存器重命名机制</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p:nvPr/>
        </p:nvSpPr>
        <p:spPr>
          <a:xfrm>
            <a:off x="611188" y="981075"/>
            <a:ext cx="8208962" cy="3600450"/>
          </a:xfrm>
          <a:prstGeom prst="rect">
            <a:avLst/>
          </a:prstGeom>
          <a:noFill/>
          <a:ln w="9525">
            <a:noFill/>
          </a:ln>
        </p:spPr>
        <p:txBody>
          <a:bodyPr anchor="t"/>
          <a:p>
            <a:pPr eaLnBrk="0" hangingPunct="0">
              <a:lnSpc>
                <a:spcPct val="120000"/>
              </a:lnSpc>
              <a:spcBef>
                <a:spcPct val="20000"/>
              </a:spcBef>
              <a:buClr>
                <a:schemeClr val="accent1"/>
              </a:buClr>
              <a:buSzPct val="85000"/>
              <a:buFont typeface="Arial" panose="020B0604020202020204" pitchFamily="34" charset="0"/>
              <a:buNone/>
            </a:pPr>
            <a:r>
              <a:rPr lang="en-US" altLang="zh-CN" sz="26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动态调度经常与</a:t>
            </a:r>
            <a:r>
              <a:rPr lang="zh-CN" altLang="en-US" sz="2600" dirty="0">
                <a:solidFill>
                  <a:srgbClr val="C00000"/>
                </a:solidFill>
                <a:latin typeface="华文中宋" panose="02010600040101010101" pitchFamily="2" charset="-122"/>
                <a:ea typeface="华文中宋" panose="02010600040101010101" pitchFamily="2" charset="-122"/>
              </a:rPr>
              <a:t>基于硬件的推测机制</a:t>
            </a:r>
            <a:r>
              <a:rPr lang="zh-CN" altLang="en-US" sz="2600" dirty="0">
                <a:latin typeface="华文中宋" panose="02010600040101010101" pitchFamily="2" charset="-122"/>
                <a:ea typeface="华文中宋" panose="02010600040101010101" pitchFamily="2" charset="-122"/>
              </a:rPr>
              <a:t>结合，特别是对分支指令的推测。</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      通过对分支指令方向推测，动态调度处理器可以在推测方向上进行取指和执行。由于指令是顺序提交的，可以在分支指令及所有推测执行的指令提交前知道推测是否正确。</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395288" y="836613"/>
            <a:ext cx="8424863" cy="56165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动态调度处理器的优势：</a:t>
            </a:r>
            <a:endParaRPr kumimoji="0" lang="zh-CN" altLang="en-US" sz="26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并不是所有阻塞都是可以事先知道的，尤其是</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Cache</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缺失可能导致不可预测的阻塞。动态调度可以调度其他无关指令避免性能损失；</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编译器无法预知的信息，如分支结果，可由动态推测解决；</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流水线延时和发射宽度在不同处理器上实现不同，最佳编译也不固定。如：调度一个互相依赖的指令序列的具体方式和发射宽度密切相关，流水线的结构也影响循环展开的效果。动态调度通过硬件将这些细节对用户透明，代码具有更好的通用性。</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 name="内容占位符 2"/>
          <p:cNvSpPr>
            <a:spLocks noGrp="1"/>
          </p:cNvSpPr>
          <p:nvPr>
            <p:ph idx="1"/>
          </p:nvPr>
        </p:nvSpPr>
        <p:spPr>
          <a:xfrm>
            <a:off x="179388" y="1674813"/>
            <a:ext cx="8569325" cy="4491037"/>
          </a:xfrm>
        </p:spPr>
        <p:txBody>
          <a:bodyPr vert="horz" wrap="square" lIns="91440" tIns="45720" rIns="91440" bIns="45720" anchor="t"/>
          <a:p>
            <a:pPr algn="just">
              <a:lnSpc>
                <a:spcPct val="120000"/>
              </a:lnSpc>
              <a:buNone/>
            </a:pPr>
            <a:r>
              <a:rPr lang="zh-CN" altLang="en-US" sz="2600" dirty="0"/>
              <a:t>          到目前为止，我们已经看到了</a:t>
            </a:r>
            <a:r>
              <a:rPr lang="zh-CN" altLang="en-US" sz="2600" dirty="0">
                <a:solidFill>
                  <a:srgbClr val="FF0000"/>
                </a:solidFill>
              </a:rPr>
              <a:t>动态调度机制</a:t>
            </a:r>
            <a:r>
              <a:rPr lang="zh-CN" altLang="en-US" sz="2600" dirty="0"/>
              <a:t>、</a:t>
            </a:r>
            <a:r>
              <a:rPr lang="zh-CN" altLang="en-US" sz="2600" dirty="0">
                <a:solidFill>
                  <a:srgbClr val="FF0000"/>
                </a:solidFill>
              </a:rPr>
              <a:t>多发射机制</a:t>
            </a:r>
            <a:r>
              <a:rPr lang="zh-CN" altLang="en-US" sz="2600" dirty="0"/>
              <a:t>和</a:t>
            </a:r>
            <a:r>
              <a:rPr lang="zh-CN" altLang="en-US" sz="2600" dirty="0">
                <a:solidFill>
                  <a:srgbClr val="FF0000"/>
                </a:solidFill>
              </a:rPr>
              <a:t>推测机制</a:t>
            </a:r>
            <a:r>
              <a:rPr lang="zh-CN" altLang="en-US" sz="2600" dirty="0"/>
              <a:t>各自是如何工作的。要提高处理器的性能，希望</a:t>
            </a:r>
            <a:r>
              <a:rPr lang="en-US" altLang="zh-CN" sz="2600" dirty="0"/>
              <a:t>CPI</a:t>
            </a:r>
            <a:r>
              <a:rPr lang="zh-CN" altLang="en-US" sz="2600" dirty="0"/>
              <a:t>能够尽量小，最好能够小于</a:t>
            </a:r>
            <a:r>
              <a:rPr lang="en-US" altLang="zh-CN" sz="2600" dirty="0"/>
              <a:t>1</a:t>
            </a:r>
            <a:r>
              <a:rPr lang="zh-CN" altLang="en-US" sz="2600" dirty="0"/>
              <a:t>。如果指令流水线每个时钟周期只能流出一条指令，则</a:t>
            </a:r>
            <a:r>
              <a:rPr lang="en-US" altLang="zh-CN" sz="2600" dirty="0"/>
              <a:t>CPI</a:t>
            </a:r>
            <a:r>
              <a:rPr lang="zh-CN" altLang="en-US" sz="2600" dirty="0"/>
              <a:t>就不可能小于</a:t>
            </a:r>
            <a:r>
              <a:rPr lang="en-US" altLang="zh-CN" sz="2600" dirty="0"/>
              <a:t>1</a:t>
            </a:r>
            <a:r>
              <a:rPr lang="zh-CN" altLang="en-US" sz="2600" dirty="0"/>
              <a:t>。只有处理器能够在一个时钟周期流出多条指令时，才有可能使</a:t>
            </a:r>
            <a:r>
              <a:rPr lang="en-US" altLang="zh-CN" sz="2600" dirty="0"/>
              <a:t>CPI</a:t>
            </a:r>
            <a:r>
              <a:rPr lang="zh-CN" altLang="en-US" sz="2600" dirty="0"/>
              <a:t>小于</a:t>
            </a:r>
            <a:r>
              <a:rPr lang="en-US" altLang="zh-CN" sz="2600" dirty="0"/>
              <a:t>1</a:t>
            </a:r>
            <a:r>
              <a:rPr lang="zh-CN" altLang="en-US" sz="2600" dirty="0"/>
              <a:t>。</a:t>
            </a:r>
            <a:endParaRPr lang="en-US" altLang="zh-CN" sz="2600" dirty="0"/>
          </a:p>
          <a:p>
            <a:pPr>
              <a:lnSpc>
                <a:spcPct val="120000"/>
              </a:lnSpc>
              <a:buFont typeface="Wingdings" panose="05000000000000000000" pitchFamily="2" charset="2"/>
              <a:buNone/>
            </a:pPr>
            <a:r>
              <a:rPr lang="zh-CN" altLang="en-US" sz="2600" dirty="0"/>
              <a:t>           将三者结合到一起，这将是一个与</a:t>
            </a:r>
            <a:r>
              <a:rPr lang="zh-CN" altLang="en-US" sz="2600" dirty="0">
                <a:solidFill>
                  <a:srgbClr val="FF0000"/>
                </a:solidFill>
              </a:rPr>
              <a:t>现代</a:t>
            </a:r>
            <a:r>
              <a:rPr lang="zh-CN" altLang="en-US" sz="2600" dirty="0">
                <a:solidFill>
                  <a:srgbClr val="FF0000"/>
                </a:solidFill>
              </a:rPr>
              <a:t>微处理器十分相似的微系统结构</a:t>
            </a:r>
            <a:r>
              <a:rPr lang="zh-CN" altLang="en-US" sz="2600" dirty="0"/>
              <a:t>。</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0" end="147"/>
                                            </p:txEl>
                                          </p:spTgt>
                                        </p:tgtEl>
                                        <p:attrNameLst>
                                          <p:attrName>style.visibility</p:attrName>
                                        </p:attrNameLst>
                                      </p:cBhvr>
                                      <p:to>
                                        <p:strVal val="visible"/>
                                      </p:to>
                                    </p:set>
                                    <p:anim calcmode="lin" valueType="num">
                                      <p:cBhvr additive="base">
                                        <p:cTn id="7" dur="500" fill="hold"/>
                                        <p:tgtEl>
                                          <p:spTgt spid="5">
                                            <p:txEl>
                                              <p:charRg st="0" end="1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1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charRg st="147" end="200"/>
                                            </p:txEl>
                                          </p:spTgt>
                                        </p:tgtEl>
                                        <p:attrNameLst>
                                          <p:attrName>style.visibility</p:attrName>
                                        </p:attrNameLst>
                                      </p:cBhvr>
                                      <p:to>
                                        <p:strVal val="visible"/>
                                      </p:to>
                                    </p:set>
                                    <p:anim calcmode="lin" valueType="num">
                                      <p:cBhvr additive="base">
                                        <p:cTn id="13" dur="500" fill="hold"/>
                                        <p:tgtEl>
                                          <p:spTgt spid="5">
                                            <p:txEl>
                                              <p:charRg st="147" end="2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charRg st="147"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4035" name="Rectangle 4"/>
          <p:cNvSpPr>
            <a:spLocks noChangeArrowheads="1"/>
          </p:cNvSpPr>
          <p:nvPr/>
        </p:nvSpPr>
        <p:spPr bwMode="auto">
          <a:xfrm>
            <a:off x="233363" y="620713"/>
            <a:ext cx="8586788"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此外，</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对于控制</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冒险</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来说，还需要保持异常行为。</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调整指令的顺序不能影响改变之前异常出现的条件。</a:t>
            </a:r>
            <a:endPar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看下面一个简单的例子：</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0484" name="Rectangle 6"/>
          <p:cNvSpPr/>
          <p:nvPr/>
        </p:nvSpPr>
        <p:spPr>
          <a:xfrm>
            <a:off x="2124075" y="2646363"/>
            <a:ext cx="4537075" cy="1646237"/>
          </a:xfrm>
          <a:prstGeom prst="rect">
            <a:avLst/>
          </a:prstGeom>
          <a:noFill/>
          <a:ln w="9525">
            <a:noFill/>
          </a:ln>
        </p:spPr>
        <p:txBody>
          <a:bodyPr anchor="ctr">
            <a:spAutoFit/>
          </a:bodyPr>
          <a:p>
            <a:pPr indent="238125"/>
            <a:r>
              <a:rPr lang="en-US" altLang="zh-CN" dirty="0">
                <a:latin typeface="Times New Roman" panose="02020603050405020304" pitchFamily="18" charset="0"/>
              </a:rPr>
              <a:t>    ADD    R2</a:t>
            </a:r>
            <a:r>
              <a:rPr lang="zh-CN" altLang="en-US" dirty="0">
                <a:latin typeface="Times New Roman" panose="02020603050405020304" pitchFamily="18" charset="0"/>
              </a:rPr>
              <a:t>，</a:t>
            </a:r>
            <a:r>
              <a:rPr lang="en-US" altLang="zh-CN" dirty="0">
                <a:latin typeface="Times New Roman" panose="02020603050405020304" pitchFamily="18" charset="0"/>
              </a:rPr>
              <a:t>R3</a:t>
            </a:r>
            <a:r>
              <a:rPr lang="zh-CN" altLang="en-US" dirty="0">
                <a:latin typeface="Times New Roman" panose="02020603050405020304" pitchFamily="18" charset="0"/>
              </a:rPr>
              <a:t>，</a:t>
            </a:r>
            <a:r>
              <a:rPr lang="en-US" altLang="zh-CN" dirty="0">
                <a:latin typeface="Times New Roman" panose="02020603050405020304" pitchFamily="18" charset="0"/>
              </a:rPr>
              <a:t>R4</a:t>
            </a:r>
            <a:endParaRPr lang="en-US" altLang="zh-CN" dirty="0">
              <a:latin typeface="Times New Roman" panose="02020603050405020304" pitchFamily="18" charset="0"/>
            </a:endParaRPr>
          </a:p>
          <a:p>
            <a:pPr indent="238125"/>
            <a:r>
              <a:rPr lang="en-US" altLang="zh-CN" dirty="0">
                <a:latin typeface="Times New Roman" panose="02020603050405020304" pitchFamily="18" charset="0"/>
              </a:rPr>
              <a:t>    BEQZ  R2</a:t>
            </a:r>
            <a:r>
              <a:rPr lang="zh-CN" altLang="en-US" dirty="0">
                <a:latin typeface="Times New Roman" panose="02020603050405020304" pitchFamily="18" charset="0"/>
              </a:rPr>
              <a:t>，</a:t>
            </a:r>
            <a:r>
              <a:rPr lang="en-US" altLang="zh-CN" dirty="0">
                <a:latin typeface="Times New Roman" panose="02020603050405020304" pitchFamily="18" charset="0"/>
              </a:rPr>
              <a:t>L1</a:t>
            </a:r>
            <a:endParaRPr lang="en-US" altLang="zh-CN" dirty="0">
              <a:latin typeface="Times New Roman" panose="02020603050405020304" pitchFamily="18" charset="0"/>
            </a:endParaRPr>
          </a:p>
          <a:p>
            <a:pPr indent="238125"/>
            <a:r>
              <a:rPr lang="en-US" altLang="zh-CN" dirty="0">
                <a:latin typeface="Times New Roman" panose="02020603050405020304" pitchFamily="18" charset="0"/>
              </a:rPr>
              <a:t>    LW       R1</a:t>
            </a:r>
            <a:r>
              <a:rPr lang="zh-CN" altLang="en-US" dirty="0">
                <a:latin typeface="Times New Roman" panose="02020603050405020304" pitchFamily="18" charset="0"/>
              </a:rPr>
              <a:t>，</a:t>
            </a:r>
            <a:r>
              <a:rPr lang="en-US" altLang="zh-CN" dirty="0">
                <a:latin typeface="Times New Roman" panose="02020603050405020304" pitchFamily="18" charset="0"/>
              </a:rPr>
              <a:t>0(R2)</a:t>
            </a:r>
            <a:endParaRPr lang="en-US" altLang="zh-CN" dirty="0">
              <a:latin typeface="Times New Roman" panose="02020603050405020304" pitchFamily="18" charset="0"/>
            </a:endParaRPr>
          </a:p>
          <a:p>
            <a:pPr indent="238125">
              <a:spcBef>
                <a:spcPts val="600"/>
              </a:spcBef>
              <a:spcAft>
                <a:spcPts val="600"/>
              </a:spcAft>
            </a:pPr>
            <a:r>
              <a:rPr lang="en-US" altLang="zh-CN" dirty="0">
                <a:latin typeface="Times New Roman" panose="02020603050405020304" pitchFamily="18" charset="0"/>
              </a:rPr>
              <a:t>L:  …</a:t>
            </a:r>
            <a:endParaRPr lang="en-US" altLang="zh-CN" dirty="0">
              <a:latin typeface="Times New Roman" panose="02020603050405020304" pitchFamily="18" charset="0"/>
            </a:endParaRPr>
          </a:p>
        </p:txBody>
      </p:sp>
      <p:sp>
        <p:nvSpPr>
          <p:cNvPr id="20485" name="Rectangle 7"/>
          <p:cNvSpPr/>
          <p:nvPr/>
        </p:nvSpPr>
        <p:spPr>
          <a:xfrm>
            <a:off x="279400" y="4652963"/>
            <a:ext cx="8756650" cy="1052512"/>
          </a:xfrm>
          <a:prstGeom prst="rect">
            <a:avLst/>
          </a:prstGeom>
          <a:noFill/>
          <a:ln w="9525">
            <a:noFill/>
          </a:ln>
        </p:spPr>
        <p:txBody>
          <a:bodyPr anchor="ctr">
            <a:spAutoFit/>
          </a:bodyPr>
          <a:p>
            <a:pPr eaLnBrk="1" hangingPunct="1">
              <a:lnSpc>
                <a:spcPct val="120000"/>
              </a:lnSpc>
            </a:pPr>
            <a:r>
              <a:rPr lang="zh-CN" altLang="en-US" sz="2600" dirty="0">
                <a:latin typeface="华文中宋" panose="02010600040101010101" pitchFamily="2" charset="-122"/>
                <a:ea typeface="华文中宋" panose="02010600040101010101" pitchFamily="2" charset="-122"/>
              </a:rPr>
              <a:t>    如果我们忽略这个控制冒险，把</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指令移到分支指令之前，这个</a:t>
            </a:r>
            <a:r>
              <a:rPr lang="en-US" altLang="zh-CN" sz="2600" dirty="0">
                <a:latin typeface="华文中宋" panose="02010600040101010101" pitchFamily="2" charset="-122"/>
                <a:ea typeface="华文中宋" panose="02010600040101010101" pitchFamily="2" charset="-122"/>
              </a:rPr>
              <a:t>load</a:t>
            </a:r>
            <a:r>
              <a:rPr lang="zh-CN" altLang="en-US" sz="2600" dirty="0">
                <a:latin typeface="华文中宋" panose="02010600040101010101" pitchFamily="2" charset="-122"/>
                <a:ea typeface="华文中宋" panose="02010600040101010101" pitchFamily="2" charset="-122"/>
              </a:rPr>
              <a:t>指令可能会导致一个存储保护异常。</a:t>
            </a:r>
            <a:endParaRPr lang="zh-CN" altLang="en-US"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10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j-cs"/>
              </a:rPr>
              <a:t>循环展开技术</a:t>
            </a:r>
            <a:endParaRPr kumimoji="0" lang="zh-CN" altLang="en-US" sz="2800" b="0" i="0" u="none" strike="noStrike" kern="1200" cap="none" spc="-10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j-cs"/>
            </a:endParaRPr>
          </a:p>
        </p:txBody>
      </p:sp>
      <p:sp>
        <p:nvSpPr>
          <p:cNvPr id="6" name="Rectangle 5"/>
          <p:cNvSpPr>
            <a:spLocks noChangeArrowheads="1"/>
          </p:cNvSpPr>
          <p:nvPr/>
        </p:nvSpPr>
        <p:spPr bwMode="auto">
          <a:xfrm>
            <a:off x="395288" y="1339850"/>
            <a:ext cx="8497888" cy="4537075"/>
          </a:xfrm>
          <a:prstGeom prst="rect">
            <a:avLst/>
          </a:prstGeom>
          <a:noFill/>
          <a:ln>
            <a:noFill/>
          </a:ln>
          <a:extLst>
            <a:ext uri="{909E8E84-426E-40DD-AFC4-6F175D3DCCD1}">
              <a14:hiddenFill xmlns:a14="http://schemas.microsoft.com/office/drawing/2010/main">
                <a:solidFill>
                  <a:srgbClr val="F8FCA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下面通过一个例子的介绍说明循环展开的过程。</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在编译器实际进行指令调度过程中，通过</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改变指令在程序中的位置，将相关指令间的距离加大到不小于指令执行延迟的时钟周期数，这样就可以将相关指令转化为无关指令。</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编译器在完成指令调度时，受限于两个特性：</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一是程序的指令的逻辑顺序性；</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 二是流水线功能部件的执行延迟。</a:t>
            </a:r>
            <a:endPar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7150" name="Group 30"/>
          <p:cNvGraphicFramePr>
            <a:graphicFrameLocks noGrp="1"/>
          </p:cNvGraphicFramePr>
          <p:nvPr>
            <p:ph idx="1"/>
          </p:nvPr>
        </p:nvGraphicFramePr>
        <p:xfrm>
          <a:off x="250825" y="1123950"/>
          <a:ext cx="8640763" cy="3673476"/>
        </p:xfrm>
        <a:graphic>
          <a:graphicData uri="http://schemas.openxmlformats.org/drawingml/2006/table">
            <a:tbl>
              <a:tblPr/>
              <a:tblGrid>
                <a:gridCol w="3359150"/>
                <a:gridCol w="2978150"/>
                <a:gridCol w="2303463"/>
              </a:tblGrid>
              <a:tr h="7064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64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4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2556" name="灯片编号占位符 4"/>
          <p:cNvSpPr txBox="1">
            <a:spLocks noGrp="1"/>
          </p:cNvSpPr>
          <p:nvPr>
            <p:ph type="sldNum" sz="quarter" idx="4"/>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2557" name="Rectangle 3"/>
          <p:cNvSpPr/>
          <p:nvPr/>
        </p:nvSpPr>
        <p:spPr>
          <a:xfrm>
            <a:off x="179388" y="369888"/>
            <a:ext cx="5137150" cy="682625"/>
          </a:xfrm>
          <a:prstGeom prst="rect">
            <a:avLst/>
          </a:prstGeom>
          <a:noFill/>
          <a:ln w="9525">
            <a:noFill/>
          </a:ln>
        </p:spPr>
        <p:txBody>
          <a:bodyPr/>
          <a:p>
            <a:pPr eaLnBrk="1" hangingPunct="1"/>
            <a:r>
              <a:rPr lang="zh-CN" altLang="en-US" dirty="0">
                <a:latin typeface="华文中宋" panose="02010600040101010101" pitchFamily="2" charset="-122"/>
                <a:ea typeface="华文中宋" panose="02010600040101010101" pitchFamily="2" charset="-122"/>
              </a:rPr>
              <a:t>假设使用的浮点流水线的延迟如下表</a:t>
            </a:r>
            <a:endParaRPr lang="zh-CN" altLang="en-US" dirty="0">
              <a:latin typeface="华文中宋" panose="02010600040101010101" pitchFamily="2" charset="-122"/>
              <a:ea typeface="华文中宋" panose="02010600040101010101" pitchFamily="2" charset="-122"/>
            </a:endParaRPr>
          </a:p>
        </p:txBody>
      </p:sp>
      <p:sp>
        <p:nvSpPr>
          <p:cNvPr id="15390" name="Text Box 31"/>
          <p:cNvSpPr txBox="1">
            <a:spLocks noChangeArrowheads="1"/>
          </p:cNvSpPr>
          <p:nvPr/>
        </p:nvSpPr>
        <p:spPr bwMode="auto">
          <a:xfrm>
            <a:off x="250825" y="5108575"/>
            <a:ext cx="864076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另外，</a:t>
            </a:r>
            <a:r>
              <a:rPr kumimoji="1" lang="zh-CN" altLang="en-US" sz="2400" b="0" i="0" u="none" strike="noStrike" kern="1200" cap="none" spc="0" normalizeH="0" baseline="0" noProof="0" dirty="0" smtClean="0">
                <a:ln>
                  <a:noFill/>
                </a:ln>
                <a:solidFill>
                  <a:srgbClr val="FF0000"/>
                </a:solidFill>
                <a:effectLst/>
                <a:uLnTx/>
                <a:uFillTx/>
                <a:latin typeface="+mn-ea"/>
                <a:ea typeface="+mn-ea"/>
                <a:cs typeface="+mn-cs"/>
              </a:rPr>
              <a:t>条件转移指令</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如果使用上一条指令的结果作为判断条件，需要等待一个时钟周期，同时还有一个时钟周期的分支延迟。</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6387" name="Rectangle 2"/>
          <p:cNvSpPr>
            <a:spLocks noChangeArrowheads="1"/>
          </p:cNvSpPr>
          <p:nvPr/>
        </p:nvSpPr>
        <p:spPr bwMode="auto">
          <a:xfrm>
            <a:off x="323850" y="835025"/>
            <a:ext cx="84963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下面通过一个实例对</a:t>
            </a:r>
            <a:r>
              <a:rPr kumimoji="1" lang="zh-CN" altLang="en-US" sz="2800" b="0" i="0" u="none" strike="noStrike" kern="1200" cap="none" spc="0" normalizeH="0" baseline="0" noProof="0" dirty="0">
                <a:ln>
                  <a:noFill/>
                </a:ln>
                <a:solidFill>
                  <a:srgbClr val="FF0000"/>
                </a:solidFill>
                <a:effectLst/>
                <a:uLnTx/>
                <a:uFillTx/>
                <a:latin typeface="+mn-ea"/>
                <a:ea typeface="+mn-ea"/>
                <a:cs typeface="+mn-cs"/>
              </a:rPr>
              <a:t>循环展开技术</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进行研究与分析</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对于下面的源代码，转换成</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DLX/MIPS</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汇编语言，在</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不进行指令调度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和</a:t>
            </a:r>
            <a:r>
              <a:rPr kumimoji="1" lang="zh-CN" altLang="en-US" sz="2800" b="0" i="0" u="none" strike="noStrike" kern="1200" cap="none" spc="0" normalizeH="0" baseline="0" noProof="0" dirty="0">
                <a:ln>
                  <a:noFill/>
                </a:ln>
                <a:solidFill>
                  <a:schemeClr val="bg2">
                    <a:lumMod val="50000"/>
                  </a:schemeClr>
                </a:solidFill>
                <a:effectLst/>
                <a:uLnTx/>
                <a:uFillTx/>
                <a:latin typeface="+mn-ea"/>
                <a:ea typeface="+mn-ea"/>
                <a:cs typeface="+mn-cs"/>
              </a:rPr>
              <a:t>进行指令调度</a:t>
            </a:r>
            <a:r>
              <a:rPr kumimoji="1" lang="zh-CN" altLang="en-US" sz="2800" b="0" i="0" u="none" strike="noStrike" kern="1200" cap="none" spc="0" normalizeH="0" baseline="0" noProof="0" dirty="0">
                <a:ln>
                  <a:noFill/>
                </a:ln>
                <a:solidFill>
                  <a:schemeClr val="tx1"/>
                </a:solidFill>
                <a:effectLst/>
                <a:uLnTx/>
                <a:uFillTx/>
                <a:latin typeface="+mn-ea"/>
                <a:ea typeface="+mn-ea"/>
                <a:cs typeface="+mn-cs"/>
              </a:rPr>
              <a:t>两种情况下，分析代码一次循环的执行时间。</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for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=1;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&lt;=1000; </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a:t>
            </a: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4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x[</a:t>
            </a:r>
            <a:r>
              <a:rPr kumimoji="1" lang="en-US" altLang="zh-CN" sz="2800" b="0" i="0" u="none" strike="noStrike" kern="1200" cap="none" spc="0" normalizeH="0" baseline="0" noProof="0" dirty="0" err="1">
                <a:ln>
                  <a:noFill/>
                </a:ln>
                <a:solidFill>
                  <a:schemeClr val="tx1"/>
                </a:solidFill>
                <a:effectLst/>
                <a:uLnTx/>
                <a:uFillTx/>
                <a:latin typeface="+mn-ea"/>
                <a:ea typeface="+mn-ea"/>
                <a:cs typeface="+mn-cs"/>
              </a:rPr>
              <a:t>i</a:t>
            </a:r>
            <a:r>
              <a:rPr kumimoji="1" lang="en-US" altLang="zh-CN" sz="2800" b="0" i="0" u="none" strike="noStrike" kern="1200" cap="none" spc="0" normalizeH="0" baseline="0" noProof="0" dirty="0">
                <a:ln>
                  <a:noFill/>
                </a:ln>
                <a:solidFill>
                  <a:schemeClr val="tx1"/>
                </a:solidFill>
                <a:effectLst/>
                <a:uLnTx/>
                <a:uFillTx/>
                <a:latin typeface="+mn-ea"/>
                <a:ea typeface="+mn-ea"/>
                <a:cs typeface="+mn-cs"/>
              </a:rPr>
              <a:t>] + s;</a:t>
            </a: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1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备注：本章使用的浮点流水线的延迟如上表所示</a:t>
            </a:r>
            <a:endParaRPr kumimoji="1"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4579" name="Rectangle 4"/>
          <p:cNvSpPr/>
          <p:nvPr/>
        </p:nvSpPr>
        <p:spPr>
          <a:xfrm>
            <a:off x="0" y="620713"/>
            <a:ext cx="9144000" cy="5638800"/>
          </a:xfrm>
          <a:prstGeom prst="rect">
            <a:avLst/>
          </a:prstGeom>
          <a:noFill/>
          <a:ln w="9525">
            <a:noFill/>
          </a:ln>
        </p:spPr>
        <p:txBody>
          <a:bodyPr/>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解：浮点数长度</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个字节。</a:t>
            </a:r>
            <a:endParaRPr lang="zh-CN" altLang="en-US"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变量分配寄存器</a:t>
            </a:r>
            <a:endParaRPr lang="zh-CN" altLang="en-US"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整数寄存器</a:t>
            </a:r>
            <a:r>
              <a:rPr lang="en-US" altLang="zh-CN" dirty="0">
                <a:latin typeface="华文中宋" panose="02010600040101010101" pitchFamily="2" charset="-122"/>
                <a:ea typeface="华文中宋" panose="02010600040101010101" pitchFamily="2" charset="-122"/>
              </a:rPr>
              <a:t>R1</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循环计数器，初值为向量中最高端地址元素的地址。</a:t>
            </a:r>
            <a:endParaRPr lang="zh-CN" altLang="en-US" sz="2000"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浮点寄存器</a:t>
            </a:r>
            <a:r>
              <a:rPr lang="en-US" altLang="zh-CN" dirty="0">
                <a:latin typeface="华文中宋" panose="02010600040101010101" pitchFamily="2" charset="-122"/>
                <a:ea typeface="华文中宋" panose="02010600040101010101" pitchFamily="2" charset="-122"/>
              </a:rPr>
              <a:t>F2</a:t>
            </a:r>
            <a:r>
              <a:rPr lang="zh-CN" altLang="en-US"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保存常数</a:t>
            </a:r>
            <a:r>
              <a:rPr lang="en-US" altLang="zh-CN" sz="2000" b="1" dirty="0">
                <a:latin typeface="华文中宋" panose="02010600040101010101" pitchFamily="2" charset="-122"/>
                <a:ea typeface="华文中宋" panose="02010600040101010101" pitchFamily="2" charset="-122"/>
              </a:rPr>
              <a:t>S</a:t>
            </a:r>
            <a:r>
              <a:rPr lang="zh-CN" altLang="en-US" sz="2000" dirty="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假定最低端元素的地址为</a:t>
            </a: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转换为</a:t>
            </a:r>
            <a:r>
              <a:rPr lang="en-US" altLang="zh-CN" dirty="0">
                <a:latin typeface="华文中宋" panose="02010600040101010101" pitchFamily="2" charset="-122"/>
                <a:ea typeface="华文中宋" panose="02010600040101010101" pitchFamily="2" charset="-122"/>
              </a:rPr>
              <a:t>MIPS</a:t>
            </a:r>
            <a:r>
              <a:rPr lang="zh-CN" altLang="en-US" dirty="0">
                <a:latin typeface="华文中宋" panose="02010600040101010101" pitchFamily="2" charset="-122"/>
                <a:ea typeface="华文中宋" panose="02010600040101010101" pitchFamily="2" charset="-122"/>
              </a:rPr>
              <a:t>汇编语言后的程序</a:t>
            </a:r>
            <a:endParaRPr lang="zh-CN" altLang="en-US"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Loop:	LD	    F0,0(R1) </a:t>
            </a:r>
            <a:endParaRPr lang="en-US" altLang="zh-CN"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ADD.D  F4,F0,F2</a:t>
            </a:r>
            <a:endParaRPr lang="en-US" altLang="zh-CN"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SD	   </a:t>
            </a:r>
            <a:r>
              <a:rPr lang="en-US" altLang="zh-CN" dirty="0">
                <a:latin typeface="华文中宋" panose="02010600040101010101" pitchFamily="2" charset="-122"/>
                <a:ea typeface="华文中宋" panose="02010600040101010101" pitchFamily="2" charset="-122"/>
                <a:sym typeface="+mn-ea"/>
              </a:rPr>
              <a:t>F4,</a:t>
            </a:r>
            <a:r>
              <a:rPr lang="en-US" altLang="zh-CN" dirty="0">
                <a:latin typeface="华文中宋" panose="02010600040101010101" pitchFamily="2" charset="-122"/>
                <a:ea typeface="华文中宋" panose="02010600040101010101" pitchFamily="2" charset="-122"/>
              </a:rPr>
              <a:t>0(R1)</a:t>
            </a:r>
            <a:endParaRPr lang="en-US" altLang="zh-CN"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SUBI	   R1,R1,#8</a:t>
            </a:r>
            <a:endParaRPr lang="en-US" altLang="zh-CN"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SzPct val="80000"/>
              <a:buFont typeface="Wingdings" panose="05000000000000000000" pitchFamily="2" charset="2"/>
              <a:buNone/>
            </a:pPr>
            <a:r>
              <a:rPr lang="en-US" altLang="zh-CN" dirty="0">
                <a:latin typeface="华文中宋" panose="02010600040101010101" pitchFamily="2" charset="-122"/>
                <a:ea typeface="华文中宋" panose="02010600040101010101" pitchFamily="2" charset="-122"/>
              </a:rPr>
              <a:t>		                   BNEZ	   R1,Loop	</a:t>
            </a:r>
            <a:r>
              <a:rPr lang="en-US" altLang="x-none" b="1" i="1" dirty="0">
                <a:solidFill>
                  <a:srgbClr val="FF66FF"/>
                </a:solidFill>
                <a:latin typeface="黑体" panose="02010609060101010101" pitchFamily="49" charset="-122"/>
                <a:sym typeface="+mn-ea"/>
              </a:rPr>
              <a:t>R1≠0</a:t>
            </a:r>
            <a:r>
              <a:rPr lang="zh-CN" altLang="en-US" b="1" i="1" dirty="0">
                <a:solidFill>
                  <a:srgbClr val="FF66FF"/>
                </a:solidFill>
                <a:latin typeface="黑体" panose="02010609060101010101" pitchFamily="49" charset="-122"/>
                <a:sym typeface="+mn-ea"/>
              </a:rPr>
              <a:t>时转移</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Group 30"/>
          <p:cNvGraphicFramePr>
            <a:graphicFrameLocks noGrp="1"/>
          </p:cNvGraphicFramePr>
          <p:nvPr>
            <p:ph idx="1"/>
          </p:nvPr>
        </p:nvGraphicFramePr>
        <p:xfrm>
          <a:off x="1403350" y="1196975"/>
          <a:ext cx="6337300" cy="1949452"/>
        </p:xfrm>
        <a:graphic>
          <a:graphicData uri="http://schemas.openxmlformats.org/drawingml/2006/table">
            <a:tbl>
              <a:tblPr/>
              <a:tblGrid>
                <a:gridCol w="2463665"/>
                <a:gridCol w="2184232"/>
                <a:gridCol w="1689402"/>
              </a:tblGrid>
              <a:tr h="33527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3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632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49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6" marR="91446"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562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0483" name="Rectangle 4"/>
          <p:cNvSpPr/>
          <p:nvPr/>
        </p:nvSpPr>
        <p:spPr>
          <a:xfrm>
            <a:off x="323850" y="292100"/>
            <a:ext cx="8424863" cy="1049338"/>
          </a:xfrm>
          <a:prstGeom prst="rect">
            <a:avLst/>
          </a:prstGeom>
          <a:noFill/>
          <a:ln w="9525">
            <a:noFill/>
          </a:ln>
        </p:spPr>
        <p:txBody>
          <a:bodyPr/>
          <a:p>
            <a:pPr eaLnBrk="1" hangingPunct="1"/>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不进行指令调度时，根据前表给出的浮点流水线指令执行的延迟，以上程序执行的情况如下：</a:t>
            </a:r>
            <a:endParaRPr lang="zh-CN" altLang="en-US" dirty="0">
              <a:latin typeface="华文中宋" panose="02010600040101010101" pitchFamily="2" charset="-122"/>
              <a:ea typeface="华文中宋" panose="02010600040101010101" pitchFamily="2" charset="-122"/>
            </a:endParaRPr>
          </a:p>
        </p:txBody>
      </p:sp>
      <p:sp>
        <p:nvSpPr>
          <p:cNvPr id="20484" name="Rectangle 5"/>
          <p:cNvSpPr/>
          <p:nvPr/>
        </p:nvSpPr>
        <p:spPr>
          <a:xfrm>
            <a:off x="7938" y="2997200"/>
            <a:ext cx="8164512" cy="381635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endParaRPr lang="zh-CN" altLang="en-US" sz="2000" b="1" dirty="0">
              <a:solidFill>
                <a:schemeClr val="folHlink"/>
              </a:solidFill>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ADD.D   F4 , F0 , F2	  3</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SD	    </a:t>
            </a:r>
            <a:r>
              <a:rPr lang="en-US" altLang="zh-CN" sz="2000" dirty="0">
                <a:ea typeface="宋体" panose="02010600030101010101" pitchFamily="2" charset="-122"/>
                <a:sym typeface="+mn-ea"/>
              </a:rPr>
              <a:t>F4, </a:t>
            </a:r>
            <a:r>
              <a:rPr lang="en-US" altLang="zh-CN" sz="2000" dirty="0">
                <a:latin typeface="Times New Roman" panose="02020603050405020304" pitchFamily="18" charset="0"/>
                <a:ea typeface="宋体" panose="02010600030101010101" pitchFamily="2" charset="-122"/>
              </a:rPr>
              <a:t>0(R1) 	  6</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SUBI    R1 , R1 , #8	  7</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BNEZ    R1 , Loop	  9</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932363" y="3789363"/>
            <a:ext cx="33845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Char char="¿"/>
              <a:defRPr/>
            </a:pPr>
            <a:endParaRPr kumimoji="1" lang="en-US" altLang="zh-CN" sz="2400" b="1"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每完成一次循环需要</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10</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个时钟周期，其中</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个是空转周期。</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xfrm>
            <a:off x="8153400" y="6237288"/>
            <a:ext cx="762000" cy="365125"/>
          </a:xfrm>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1507" name="Rectangle 4"/>
          <p:cNvSpPr/>
          <p:nvPr/>
        </p:nvSpPr>
        <p:spPr>
          <a:xfrm>
            <a:off x="179388" y="333375"/>
            <a:ext cx="7499350" cy="652463"/>
          </a:xfrm>
          <a:prstGeom prst="rect">
            <a:avLst/>
          </a:prstGeom>
          <a:noFill/>
          <a:ln w="9525">
            <a:noFill/>
          </a:ln>
        </p:spPr>
        <p:txBody>
          <a:bodyPr/>
          <a:p>
            <a:pPr eaLnBrk="1" hangingPunct="1"/>
            <a:r>
              <a:rPr lang="en-US" altLang="zh-CN" dirty="0">
                <a:latin typeface="华文中宋" panose="02010600040101010101" pitchFamily="2" charset="-122"/>
                <a:ea typeface="华文中宋" panose="02010600040101010101" pitchFamily="2" charset="-122"/>
              </a:rPr>
              <a:t>(4) </a:t>
            </a:r>
            <a:r>
              <a:rPr lang="zh-CN" altLang="en-US" dirty="0">
                <a:latin typeface="华文中宋" panose="02010600040101010101" pitchFamily="2" charset="-122"/>
                <a:ea typeface="华文中宋" panose="02010600040101010101" pitchFamily="2" charset="-122"/>
              </a:rPr>
              <a:t>对指令进行执行顺序上的调度：</a:t>
            </a:r>
            <a:endParaRPr lang="zh-CN" altLang="en-US" dirty="0">
              <a:latin typeface="华文中宋" panose="02010600040101010101" pitchFamily="2" charset="-122"/>
              <a:ea typeface="华文中宋" panose="02010600040101010101" pitchFamily="2" charset="-122"/>
            </a:endParaRPr>
          </a:p>
        </p:txBody>
      </p:sp>
      <p:sp>
        <p:nvSpPr>
          <p:cNvPr id="21508" name="Rectangle 5"/>
          <p:cNvSpPr/>
          <p:nvPr/>
        </p:nvSpPr>
        <p:spPr>
          <a:xfrm>
            <a:off x="1331913" y="908050"/>
            <a:ext cx="6813550" cy="1152525"/>
          </a:xfrm>
          <a:prstGeom prst="rect">
            <a:avLst/>
          </a:prstGeom>
          <a:noFill/>
          <a:ln w="9525">
            <a:noFill/>
          </a:ln>
        </p:spPr>
        <p:txBody>
          <a:bodyPr/>
          <a:p>
            <a:pPr marL="342900" indent="-342900" eaLnBrk="1" hangingPunct="1">
              <a:spcBef>
                <a:spcPct val="20000"/>
              </a:spcBef>
              <a:buClr>
                <a:srgbClr val="33CC33"/>
              </a:buClr>
              <a:buSzPct val="80000"/>
              <a:buFont typeface="Wingdings 2" panose="05020102010507070707" pitchFamily="18" charset="2"/>
              <a:buChar char="¿"/>
            </a:pPr>
            <a:r>
              <a:rPr lang="en-US" altLang="zh-CN" dirty="0">
                <a:latin typeface="华文中宋" panose="02010600040101010101" pitchFamily="2" charset="-122"/>
                <a:ea typeface="华文中宋" panose="02010600040101010101" pitchFamily="2" charset="-122"/>
              </a:rPr>
              <a:t>SD</a:t>
            </a:r>
            <a:r>
              <a:rPr lang="zh-CN" altLang="en-US" dirty="0">
                <a:latin typeface="华文中宋" panose="02010600040101010101" pitchFamily="2" charset="-122"/>
                <a:ea typeface="华文中宋" panose="02010600040101010101" pitchFamily="2" charset="-122"/>
              </a:rPr>
              <a:t>指令放在条件转移指令之后</a:t>
            </a:r>
            <a:endParaRPr lang="zh-CN" altLang="en-US" dirty="0">
              <a:latin typeface="华文中宋" panose="02010600040101010101" pitchFamily="2" charset="-122"/>
              <a:ea typeface="华文中宋" panose="02010600040101010101" pitchFamily="2" charset="-122"/>
            </a:endParaRPr>
          </a:p>
          <a:p>
            <a:pPr marL="342900" indent="-342900" eaLnBrk="1" hangingPunct="1">
              <a:spcBef>
                <a:spcPct val="20000"/>
              </a:spcBef>
              <a:buClr>
                <a:srgbClr val="33CC33"/>
              </a:buClr>
              <a:buSzPct val="80000"/>
              <a:buFont typeface="Wingdings 2" panose="05020102010507070707" pitchFamily="18" charset="2"/>
              <a:buChar char="¿"/>
            </a:pPr>
            <a:r>
              <a:rPr lang="zh-CN" altLang="en-US" dirty="0">
                <a:latin typeface="华文中宋" panose="02010600040101010101" pitchFamily="2" charset="-122"/>
                <a:ea typeface="华文中宋" panose="02010600040101010101" pitchFamily="2" charset="-122"/>
              </a:rPr>
              <a:t>对存储器地址指针计算指令进行调整</a:t>
            </a:r>
            <a:endParaRPr lang="zh-CN" altLang="en-US" dirty="0">
              <a:latin typeface="华文中宋" panose="02010600040101010101" pitchFamily="2" charset="-122"/>
              <a:ea typeface="华文中宋" panose="02010600040101010101" pitchFamily="2"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zh-CN" altLang="en-US" sz="2000" dirty="0">
                <a:latin typeface="华文中宋" panose="02010600040101010101" pitchFamily="2" charset="-122"/>
                <a:ea typeface="华文中宋" panose="02010600040101010101" pitchFamily="2" charset="-122"/>
              </a:rPr>
              <a:t>				     </a:t>
            </a:r>
            <a:endParaRPr lang="zh-CN" altLang="en-US" sz="2000" b="1" dirty="0">
              <a:latin typeface="华文中宋" panose="02010600040101010101" pitchFamily="2" charset="-122"/>
              <a:ea typeface="华文中宋" panose="02010600040101010101" pitchFamily="2" charset="-122"/>
            </a:endParaRPr>
          </a:p>
        </p:txBody>
      </p:sp>
      <p:sp>
        <p:nvSpPr>
          <p:cNvPr id="6" name="Rectangle 5"/>
          <p:cNvSpPr/>
          <p:nvPr/>
        </p:nvSpPr>
        <p:spPr>
          <a:xfrm>
            <a:off x="3806825" y="2016125"/>
            <a:ext cx="5337175" cy="2951163"/>
          </a:xfrm>
          <a:prstGeom prst="rect">
            <a:avLst/>
          </a:prstGeom>
          <a:noFill/>
          <a:ln w="9525">
            <a:noFill/>
          </a:ln>
        </p:spPr>
        <p:txBody>
          <a:bodyPr/>
          <a:p>
            <a:pPr marL="742950" lvl="1" indent="-285750" algn="l" eaLnBrk="1" hangingPunct="1">
              <a:spcBef>
                <a:spcPct val="20000"/>
              </a:spcBef>
              <a:buClr>
                <a:srgbClr val="33CC33"/>
              </a:buClr>
              <a:buSzPct val="80000"/>
              <a:buFont typeface="Wingdings 2" panose="05020102010507070707" pitchFamily="18" charset="2"/>
              <a:buNone/>
            </a:pPr>
            <a:r>
              <a:rPr lang="zh-CN" altLang="en-US" sz="2000"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指令流入时钟</a:t>
            </a:r>
            <a:endParaRPr lang="zh-CN" altLang="en-US" sz="2000" b="1" dirty="0">
              <a:latin typeface="楷体_GB2312" pitchFamily="49" charset="-122"/>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Loop:   LD    F0 , 0(R1)	             1</a:t>
            </a:r>
            <a:endParaRPr lang="en-US" altLang="zh-CN" sz="2000" dirty="0">
              <a:latin typeface="Times New Roman" panose="02020603050405020304" pitchFamily="18" charset="0"/>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SUBI   R1 , R1 , #8	             2</a:t>
            </a:r>
            <a:endParaRPr lang="en-US" altLang="zh-CN" sz="2000" dirty="0">
              <a:latin typeface="Times New Roman" panose="02020603050405020304" pitchFamily="18" charset="0"/>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ADD.D  F4 , F0 , F2	             3</a:t>
            </a:r>
            <a:endParaRPr lang="en-US" altLang="zh-CN" sz="2000" dirty="0">
              <a:latin typeface="Times New Roman" panose="02020603050405020304" pitchFamily="18" charset="0"/>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a:t>
            </a:r>
            <a:r>
              <a:rPr lang="zh-CN" altLang="en-US" sz="2000" dirty="0">
                <a:latin typeface="Times New Roman" panose="02020603050405020304" pitchFamily="18" charset="0"/>
                <a:ea typeface="楷体_GB2312" pitchFamily="49" charset="-122"/>
              </a:rPr>
              <a:t>（空转）		             </a:t>
            </a:r>
            <a:r>
              <a:rPr lang="en-US" altLang="zh-CN" sz="2000" dirty="0">
                <a:latin typeface="Times New Roman" panose="02020603050405020304" pitchFamily="18" charset="0"/>
                <a:ea typeface="楷体_GB2312" pitchFamily="49" charset="-122"/>
              </a:rPr>
              <a:t>4</a:t>
            </a:r>
            <a:endParaRPr lang="en-US" altLang="zh-CN" sz="2000" dirty="0">
              <a:latin typeface="Times New Roman" panose="02020603050405020304" pitchFamily="18" charset="0"/>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BNEZ   R1 , Loop	             5</a:t>
            </a:r>
            <a:endParaRPr lang="en-US" altLang="zh-CN" sz="2000" dirty="0">
              <a:latin typeface="Times New Roman" panose="02020603050405020304" pitchFamily="18" charset="0"/>
              <a:ea typeface="楷体_GB2312" pitchFamily="49" charset="-122"/>
            </a:endParaRPr>
          </a:p>
          <a:p>
            <a:pPr marL="742950" lvl="1" indent="-285750" algn="l" eaLnBrk="1" hangingPunct="1">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楷体_GB2312" pitchFamily="49" charset="-122"/>
              </a:rPr>
              <a:t>		    SD	</a:t>
            </a:r>
            <a:r>
              <a:rPr lang="en-US" altLang="zh-CN" sz="2000" dirty="0">
                <a:ea typeface="楷体_GB2312" pitchFamily="49" charset="-122"/>
                <a:sym typeface="+mn-ea"/>
              </a:rPr>
              <a:t>F4</a:t>
            </a:r>
            <a:r>
              <a:rPr lang="en-US" altLang="zh-CN" sz="2000" dirty="0">
                <a:latin typeface="Times New Roman" panose="02020603050405020304" pitchFamily="18" charset="0"/>
                <a:ea typeface="楷体_GB2312" pitchFamily="49" charset="-122"/>
              </a:rPr>
              <a:t>    8(R1)	             6</a:t>
            </a:r>
            <a:endParaRPr lang="en-US" altLang="zh-CN" sz="2000" dirty="0">
              <a:latin typeface="Times New Roman" panose="02020603050405020304" pitchFamily="18" charset="0"/>
              <a:ea typeface="楷体_GB2312" pitchFamily="49" charset="-122"/>
            </a:endParaRPr>
          </a:p>
        </p:txBody>
      </p:sp>
      <p:sp>
        <p:nvSpPr>
          <p:cNvPr id="8" name="Rectangle 5"/>
          <p:cNvSpPr/>
          <p:nvPr/>
        </p:nvSpPr>
        <p:spPr>
          <a:xfrm>
            <a:off x="-180975" y="1800225"/>
            <a:ext cx="4681538" cy="457200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指令流入时钟</a:t>
            </a:r>
            <a:endParaRPr lang="zh-CN" altLang="en-US"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dirty="0">
                <a:solidFill>
                  <a:srgbClr val="00FFFF"/>
                </a:solidFill>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Loop:   LD	     F0 , 0(R1)	  1</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ADD.D   F4 , F0 , F2	  3</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en-US" altLang="zh-CN" sz="2000" dirty="0">
                <a:ea typeface="宋体" panose="02010600030101010101" pitchFamily="2" charset="-122"/>
                <a:sym typeface="+mn-ea"/>
              </a:rPr>
              <a:t>SD	    F4, 0(R1) </a:t>
            </a:r>
            <a:r>
              <a:rPr lang="en-US" altLang="zh-CN" sz="2000" dirty="0">
                <a:latin typeface="Times New Roman" panose="02020603050405020304" pitchFamily="18" charset="0"/>
                <a:ea typeface="宋体" panose="02010600030101010101" pitchFamily="2" charset="-122"/>
              </a:rPr>
              <a:t>	  6</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SUBI    R1 , R1 , #8	  7</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BNEZ    R1 , Loop	  9</a:t>
            </a:r>
            <a:endParaRPr lang="en-US" altLang="zh-CN" sz="2000"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（空转）		  </a:t>
            </a:r>
            <a:r>
              <a:rPr lang="en-US" altLang="zh-CN" sz="2000" dirty="0">
                <a:latin typeface="Times New Roman" panose="02020603050405020304" pitchFamily="18" charset="0"/>
                <a:ea typeface="宋体" panose="02010600030101010101" pitchFamily="2" charset="-122"/>
              </a:rPr>
              <a:t>10</a:t>
            </a:r>
            <a:endParaRPr lang="en-US" altLang="zh-CN" sz="2000" dirty="0">
              <a:latin typeface="Times New Roman" panose="02020603050405020304" pitchFamily="18" charset="0"/>
              <a:ea typeface="宋体" panose="02010600030101010101" pitchFamily="2" charset="-122"/>
            </a:endParaRPr>
          </a:p>
          <a:p>
            <a:pPr marL="342900" indent="-342900" eaLnBrk="1" hangingPunct="1">
              <a:spcBef>
                <a:spcPct val="20000"/>
              </a:spcBef>
              <a:buClr>
                <a:srgbClr val="33CC33"/>
              </a:buClr>
              <a:buSzPct val="80000"/>
              <a:buFont typeface="Wingdings 2" panose="05020102010507070707" pitchFamily="18" charset="2"/>
              <a:buChar char="¿"/>
            </a:pPr>
            <a:endParaRPr lang="zh-CN" altLang="en-US" dirty="0">
              <a:latin typeface="黑体" panose="02010609060101010101" pitchFamily="49" charset="-122"/>
            </a:endParaRPr>
          </a:p>
        </p:txBody>
      </p:sp>
      <p:cxnSp>
        <p:nvCxnSpPr>
          <p:cNvPr id="3" name="直接箭头连接符 2"/>
          <p:cNvCxnSpPr/>
          <p:nvPr/>
        </p:nvCxnSpPr>
        <p:spPr>
          <a:xfrm flipV="1">
            <a:off x="3563938" y="3024188"/>
            <a:ext cx="1368425" cy="136842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492500" y="3167063"/>
            <a:ext cx="1439863" cy="2174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419475" y="4086225"/>
            <a:ext cx="1512888" cy="9540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92500" y="4122738"/>
            <a:ext cx="1439863" cy="269875"/>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154420" y="4175125"/>
            <a:ext cx="360363" cy="4953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US" altLang="zh-CN" dirty="0">
                <a:latin typeface="Times New Roman" panose="02020603050405020304" pitchFamily="18" charset="0"/>
                <a:ea typeface="楷体_GB2312" pitchFamily="49" charset="-122"/>
                <a:sym typeface="+mn-ea"/>
              </a:rPr>
              <a:t> , </a:t>
            </a:r>
            <a:endParaRPr kumimoji="1" lang="en-US" altLang="zh-CN" b="0" i="0" u="none" strike="noStrike" kern="1200" cap="none" spc="0" normalizeH="0" baseline="0" noProof="0" dirty="0">
              <a:ln>
                <a:noFill/>
              </a:ln>
              <a:solidFill>
                <a:schemeClr val="lt1"/>
              </a:solidFill>
              <a:effectLst/>
              <a:uLnTx/>
              <a:uFillTx/>
              <a:latin typeface="Times New Roman" panose="02020603050405020304" pitchFamily="18" charset="0"/>
              <a:ea typeface="楷体_GB2312" pitchFamily="49" charset="-122"/>
              <a:cs typeface="+mn-cs"/>
              <a:sym typeface="+mn-ea"/>
            </a:endParaRPr>
          </a:p>
        </p:txBody>
      </p:sp>
      <p:sp>
        <p:nvSpPr>
          <p:cNvPr id="18" name="Text Box 6"/>
          <p:cNvSpPr txBox="1">
            <a:spLocks noChangeArrowheads="1"/>
          </p:cNvSpPr>
          <p:nvPr/>
        </p:nvSpPr>
        <p:spPr bwMode="auto">
          <a:xfrm>
            <a:off x="179388" y="5745163"/>
            <a:ext cx="8820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通过指令调度后，一</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个元素的操作时间从</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10</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个时钟周期减少到</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楷体_GB2312" pitchFamily="49" charset="-122"/>
                <a:ea typeface="楷体_GB2312" pitchFamily="49" charset="-122"/>
                <a:cs typeface="+mn-cs"/>
              </a:rPr>
              <a:t>6</a:t>
            </a: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个，其中</a:t>
            </a:r>
            <a:r>
              <a:rPr kumimoji="1" lang="en-US" altLang="zh-CN" sz="2000" b="1" i="0" u="none" strike="noStrike" kern="1200" cap="none" spc="0" normalizeH="0" baseline="0" noProof="0" dirty="0" smtClean="0">
                <a:ln>
                  <a:noFill/>
                </a:ln>
                <a:solidFill>
                  <a:schemeClr val="accent2">
                    <a:lumMod val="60000"/>
                    <a:lumOff val="40000"/>
                  </a:schemeClr>
                </a:solidFill>
                <a:effectLst/>
                <a:uLnTx/>
                <a:uFillTx/>
                <a:latin typeface="楷体_GB2312" pitchFamily="49" charset="-122"/>
                <a:ea typeface="楷体_GB2312" pitchFamily="49" charset="-122"/>
                <a:cs typeface="+mn-cs"/>
              </a:rPr>
              <a:t>5</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个周期是有指令执行的，</a:t>
            </a:r>
            <a:r>
              <a:rPr kumimoji="1" lang="en-US" altLang="zh-CN"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个空转周期</a:t>
            </a:r>
            <a:r>
              <a:rPr kumimoji="1" lang="zh-CN" altLang="en-US" sz="20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。那还能不能再优化一些？</a:t>
            </a:r>
            <a:endParaRPr kumimoji="1" lang="zh-CN" altLang="en-US" sz="20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9" name="Text Box 6"/>
          <p:cNvSpPr txBox="1">
            <a:spLocks noChangeArrowheads="1"/>
          </p:cNvSpPr>
          <p:nvPr/>
        </p:nvSpPr>
        <p:spPr bwMode="auto">
          <a:xfrm>
            <a:off x="250825" y="5373688"/>
            <a:ext cx="88201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再</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仔细分析以上指令发现，其中的有效指令</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LD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ADDD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SD</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占用了</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个时钟周期，而其余指令是为了控制循环和解决数据相关。因此，要减少或消除循环控制开销的一种有效方法就是运用</a:t>
            </a:r>
            <a:r>
              <a:rPr kumimoji="1" lang="zh-CN" altLang="en-US" sz="2400" b="0"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mn-cs"/>
              </a:rPr>
              <a:t>循环展开技术</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18"/>
                                        </p:tgtEl>
                                        <p:attrNameLst>
                                          <p:attrName>ppt_x</p:attrName>
                                        </p:attrNameLst>
                                      </p:cBhvr>
                                      <p:tavLst>
                                        <p:tav tm="0">
                                          <p:val>
                                            <p:strVal val="ppt_x"/>
                                          </p:val>
                                        </p:tav>
                                        <p:tav tm="100000">
                                          <p:val>
                                            <p:strVal val="ppt_x"/>
                                          </p:val>
                                        </p:tav>
                                      </p:tavLst>
                                    </p:anim>
                                    <p:anim calcmode="lin" valueType="num">
                                      <p:cBhvr additive="base">
                                        <p:cTn id="32" dur="500"/>
                                        <p:tgtEl>
                                          <p:spTgt spid="18"/>
                                        </p:tgtEl>
                                        <p:attrNameLst>
                                          <p:attrName>ppt_y</p:attrName>
                                        </p:attrNameLst>
                                      </p:cBhvr>
                                      <p:tavLst>
                                        <p:tav tm="0">
                                          <p:val>
                                            <p:strVal val="ppt_y"/>
                                          </p:val>
                                        </p:tav>
                                        <p:tav tm="100000">
                                          <p:val>
                                            <p:strVal val="1+ppt_h/2"/>
                                          </p:val>
                                        </p:tav>
                                      </p:tavLst>
                                    </p:anim>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6" grpId="0"/>
      <p:bldP spid="8" grpId="0"/>
      <p:bldP spid="13" grpId="0" bldLvl="0" animBg="1"/>
      <p:bldP spid="18" grpId="0"/>
      <p:bldP spid="18" grpId="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0483" name="Rectangle 2"/>
          <p:cNvSpPr>
            <a:spLocks noChangeArrowheads="1"/>
          </p:cNvSpPr>
          <p:nvPr/>
        </p:nvSpPr>
        <p:spPr bwMode="auto">
          <a:xfrm>
            <a:off x="360363" y="1974850"/>
            <a:ext cx="86042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循环展开技术是利用</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多次复制循环体</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，并相应</a:t>
            </a:r>
            <a:r>
              <a:rPr kumimoji="1" lang="zh-CN" altLang="en-US" sz="28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调整展开后的指令和循环结束条件</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，增加有效操作时间与控制操作时间的比率。</a:t>
            </a:r>
            <a:endPar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这种技术也给编译器进行指令调度带来了更大的空间。</a:t>
            </a:r>
            <a:endPar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5"/>
          <p:cNvSpPr txBox="1">
            <a:spLocks noChangeArrowheads="1"/>
          </p:cNvSpPr>
          <p:nvPr/>
        </p:nvSpPr>
        <p:spPr bwMode="auto">
          <a:xfrm>
            <a:off x="1901190" y="1715453"/>
            <a:ext cx="5730875" cy="5735320"/>
          </a:xfrm>
          <a:prstGeom prst="rect">
            <a:avLst/>
          </a:prstGeom>
          <a:noFill/>
          <a:ln w="9525">
            <a:noFill/>
            <a:miter lim="800000"/>
          </a:ln>
          <a:effectLst/>
        </p:spPr>
        <p:txBody>
          <a:bodyPr wrap="square">
            <a:spAutoFit/>
          </a:bodyPr>
          <a:lstStyle/>
          <a:p>
            <a:pPr>
              <a:lnSpc>
                <a:spcPct val="150000"/>
              </a:lnSpc>
            </a:pPr>
            <a:r>
              <a:rPr lang="en-US" altLang="zh-CN" sz="2800" noProof="1" dirty="0">
                <a:latin typeface="华文中宋" panose="02010600040101010101" pitchFamily="2" charset="-122"/>
                <a:ea typeface="华文中宋" panose="02010600040101010101" pitchFamily="2" charset="-122"/>
                <a:cs typeface="+mn-ea"/>
              </a:rPr>
              <a:t>4</a:t>
            </a:r>
            <a:r>
              <a:rPr lang="en-US" altLang="zh-CN" sz="2800" noProof="1" dirty="0" smtClean="0">
                <a:latin typeface="华文中宋" panose="02010600040101010101" pitchFamily="2" charset="-122"/>
                <a:ea typeface="华文中宋" panose="02010600040101010101" pitchFamily="2" charset="-122"/>
                <a:cs typeface="+mn-ea"/>
              </a:rPr>
              <a:t>.1 </a:t>
            </a:r>
            <a:r>
              <a:rPr lang="zh-CN" altLang="en-US" sz="2800" noProof="1" dirty="0" smtClean="0">
                <a:latin typeface="华文中宋" panose="02010600040101010101" pitchFamily="2" charset="-122"/>
                <a:ea typeface="华文中宋" panose="02010600040101010101" pitchFamily="2" charset="-122"/>
                <a:cs typeface="+mn-ea"/>
              </a:rPr>
              <a:t>流水线</a:t>
            </a:r>
            <a:r>
              <a:rPr lang="zh-CN" altLang="en-US" sz="2800" noProof="1" dirty="0">
                <a:latin typeface="华文中宋" panose="02010600040101010101" pitchFamily="2" charset="-122"/>
                <a:ea typeface="华文中宋" panose="02010600040101010101" pitchFamily="2" charset="-122"/>
                <a:cs typeface="+mn-ea"/>
              </a:rPr>
              <a:t>的基本概念</a:t>
            </a:r>
            <a:endParaRPr lang="zh-CN" altLang="en-US" sz="2800" noProof="1" dirty="0">
              <a:latin typeface="华文中宋" panose="02010600040101010101" pitchFamily="2" charset="-122"/>
              <a:ea typeface="华文中宋" panose="02010600040101010101" pitchFamily="2" charset="-122"/>
            </a:endParaRPr>
          </a:p>
          <a:p>
            <a:pPr>
              <a:lnSpc>
                <a:spcPct val="150000"/>
              </a:lnSpc>
            </a:pPr>
            <a:r>
              <a:rPr lang="en-US" altLang="zh-CN" sz="2800" noProof="1" dirty="0">
                <a:latin typeface="华文中宋" panose="02010600040101010101" pitchFamily="2" charset="-122"/>
                <a:ea typeface="华文中宋" panose="02010600040101010101" pitchFamily="2" charset="-122"/>
                <a:cs typeface="+mn-ea"/>
              </a:rPr>
              <a:t>4</a:t>
            </a:r>
            <a:r>
              <a:rPr lang="en-US" altLang="zh-CN" sz="2800" noProof="1" dirty="0" smtClean="0">
                <a:latin typeface="华文中宋" panose="02010600040101010101" pitchFamily="2" charset="-122"/>
                <a:ea typeface="华文中宋" panose="02010600040101010101" pitchFamily="2" charset="-122"/>
                <a:cs typeface="+mn-ea"/>
              </a:rPr>
              <a:t>.2 </a:t>
            </a:r>
            <a:r>
              <a:rPr lang="zh-CN" altLang="en-US" sz="2800" noProof="1" dirty="0" smtClean="0">
                <a:latin typeface="华文中宋" panose="02010600040101010101" pitchFamily="2" charset="-122"/>
                <a:ea typeface="华文中宋" panose="02010600040101010101" pitchFamily="2" charset="-122"/>
                <a:cs typeface="+mn-ea"/>
              </a:rPr>
              <a:t>流水线</a:t>
            </a:r>
            <a:r>
              <a:rPr lang="zh-CN" altLang="en-US" sz="2800" noProof="1" dirty="0">
                <a:latin typeface="华文中宋" panose="02010600040101010101" pitchFamily="2" charset="-122"/>
                <a:ea typeface="华文中宋" panose="02010600040101010101" pitchFamily="2" charset="-122"/>
                <a:cs typeface="+mn-ea"/>
              </a:rPr>
              <a:t>性能</a:t>
            </a:r>
            <a:r>
              <a:rPr lang="zh-CN" altLang="en-US" sz="2800" noProof="1" dirty="0" smtClean="0">
                <a:latin typeface="华文中宋" panose="02010600040101010101" pitchFamily="2" charset="-122"/>
                <a:ea typeface="华文中宋" panose="02010600040101010101" pitchFamily="2" charset="-122"/>
                <a:cs typeface="+mn-ea"/>
              </a:rPr>
              <a:t>分析</a:t>
            </a:r>
            <a:endParaRPr lang="zh-CN" altLang="en-US" sz="2800" noProof="1" dirty="0">
              <a:latin typeface="华文中宋" panose="02010600040101010101" pitchFamily="2" charset="-122"/>
              <a:ea typeface="华文中宋" panose="02010600040101010101" pitchFamily="2" charset="-122"/>
            </a:endParaRPr>
          </a:p>
          <a:p>
            <a:pPr>
              <a:lnSpc>
                <a:spcPct val="150000"/>
              </a:lnSpc>
            </a:pPr>
            <a:r>
              <a:rPr lang="en-US" altLang="zh-CN" sz="2800" noProof="1" dirty="0">
                <a:latin typeface="华文中宋" panose="02010600040101010101" pitchFamily="2" charset="-122"/>
                <a:ea typeface="华文中宋" panose="02010600040101010101" pitchFamily="2" charset="-122"/>
                <a:cs typeface="+mn-ea"/>
              </a:rPr>
              <a:t>4</a:t>
            </a:r>
            <a:r>
              <a:rPr lang="en-US" altLang="zh-CN" sz="2800" noProof="1" dirty="0" smtClean="0">
                <a:latin typeface="华文中宋" panose="02010600040101010101" pitchFamily="2" charset="-122"/>
                <a:ea typeface="华文中宋" panose="02010600040101010101" pitchFamily="2" charset="-122"/>
                <a:cs typeface="+mn-ea"/>
              </a:rPr>
              <a:t>.3 </a:t>
            </a:r>
            <a:r>
              <a:rPr lang="zh-CN" altLang="en-US" sz="2800" noProof="1" dirty="0" smtClean="0">
                <a:latin typeface="华文中宋" panose="02010600040101010101" pitchFamily="2" charset="-122"/>
                <a:ea typeface="华文中宋" panose="02010600040101010101" pitchFamily="2" charset="-122"/>
                <a:cs typeface="+mn-ea"/>
              </a:rPr>
              <a:t>流水线</a:t>
            </a:r>
            <a:r>
              <a:rPr lang="zh-CN" altLang="en-US" sz="2800" noProof="1" dirty="0">
                <a:latin typeface="华文中宋" panose="02010600040101010101" pitchFamily="2" charset="-122"/>
                <a:ea typeface="华文中宋" panose="02010600040101010101" pitchFamily="2" charset="-122"/>
                <a:cs typeface="+mn-ea"/>
              </a:rPr>
              <a:t>中的冒险</a:t>
            </a:r>
            <a:r>
              <a:rPr lang="zh-CN" altLang="en-US" sz="2800" noProof="1" dirty="0" smtClean="0">
                <a:latin typeface="华文中宋" panose="02010600040101010101" pitchFamily="2" charset="-122"/>
                <a:ea typeface="华文中宋" panose="02010600040101010101" pitchFamily="2" charset="-122"/>
                <a:cs typeface="+mn-ea"/>
              </a:rPr>
              <a:t>问题</a:t>
            </a:r>
            <a:endParaRPr lang="zh-CN" altLang="en-US" sz="2800" noProof="1" dirty="0" smtClean="0">
              <a:latin typeface="华文中宋" panose="02010600040101010101" pitchFamily="2" charset="-122"/>
              <a:ea typeface="华文中宋" panose="02010600040101010101" pitchFamily="2" charset="-122"/>
            </a:endParaRPr>
          </a:p>
          <a:p>
            <a:pPr>
              <a:lnSpc>
                <a:spcPct val="150000"/>
              </a:lnSpc>
            </a:pPr>
            <a:r>
              <a:rPr lang="en-US" altLang="zh-CN" sz="2800" noProof="1" dirty="0">
                <a:solidFill>
                  <a:schemeClr val="tx1"/>
                </a:solidFill>
                <a:latin typeface="华文中宋" panose="02010600040101010101" pitchFamily="2" charset="-122"/>
                <a:ea typeface="华文中宋" panose="02010600040101010101" pitchFamily="2" charset="-122"/>
                <a:cs typeface="+mn-ea"/>
              </a:rPr>
              <a:t>4.4 </a:t>
            </a:r>
            <a:r>
              <a:rPr lang="en-US" altLang="zh-CN" sz="2800" noProof="1" dirty="0">
                <a:solidFill>
                  <a:schemeClr val="tx1"/>
                </a:solidFill>
                <a:latin typeface="华文中宋" panose="02010600040101010101" pitchFamily="2" charset="-122"/>
                <a:ea typeface="华文中宋" panose="02010600040101010101" pitchFamily="2" charset="-122"/>
                <a:cs typeface="+mn-ea"/>
                <a:sym typeface="+mn-ea"/>
              </a:rPr>
              <a:t>流水线模型机及设计</a:t>
            </a:r>
            <a:endParaRPr lang="en-US" altLang="zh-CN" sz="2800" noProof="1" dirty="0">
              <a:solidFill>
                <a:srgbClr val="C00000"/>
              </a:solidFill>
              <a:latin typeface="华文中宋" panose="02010600040101010101" pitchFamily="2" charset="-122"/>
              <a:ea typeface="华文中宋" panose="02010600040101010101" pitchFamily="2" charset="-122"/>
              <a:sym typeface="+mn-ea"/>
            </a:endParaRP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cs typeface="+mn-ea"/>
                <a:sym typeface="+mn-ea"/>
              </a:rPr>
              <a:t>4.5  现代处理器的高级实现技术</a:t>
            </a:r>
            <a:endParaRPr lang="en-US" altLang="zh-CN" sz="2800" dirty="0">
              <a:solidFill>
                <a:srgbClr val="FF0000"/>
              </a:solidFill>
              <a:latin typeface="华文中宋" panose="02010600040101010101" pitchFamily="2" charset="-122"/>
              <a:ea typeface="华文中宋" panose="02010600040101010101" pitchFamily="2" charset="-122"/>
              <a:cs typeface="+mn-ea"/>
              <a:sym typeface="+mn-ea"/>
            </a:endParaRP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cs typeface="+mn-ea"/>
                <a:sym typeface="+mn-ea"/>
              </a:rPr>
              <a:t>     （指令级并行技术）</a:t>
            </a:r>
            <a:endParaRPr kumimoji="0" lang="en-US" altLang="zh-CN" sz="2800" kern="1200" cap="none" spc="-100" normalizeH="0" baseline="0" noProof="0" dirty="0">
              <a:solidFill>
                <a:srgbClr val="C00000"/>
              </a:solidFill>
              <a:latin typeface="华文中宋" panose="02010600040101010101" pitchFamily="2" charset="-122"/>
              <a:ea typeface="华文中宋" panose="02010600040101010101" pitchFamily="2" charset="-122"/>
              <a:cs typeface="+mj-cs"/>
              <a:sym typeface="+mn-ea"/>
            </a:endParaRPr>
          </a:p>
          <a:p>
            <a:pPr>
              <a:lnSpc>
                <a:spcPct val="150000"/>
              </a:lnSpc>
            </a:pPr>
            <a:endParaRPr lang="en-US" altLang="zh-CN" sz="2800" noProof="1" dirty="0" smtClean="0">
              <a:latin typeface="华文中宋" panose="02010600040101010101" pitchFamily="2" charset="-122"/>
              <a:ea typeface="华文中宋" panose="02010600040101010101" pitchFamily="2" charset="-122"/>
            </a:endParaRPr>
          </a:p>
          <a:p>
            <a:pPr>
              <a:lnSpc>
                <a:spcPct val="130000"/>
              </a:lnSpc>
            </a:pPr>
            <a:r>
              <a:rPr lang="en-US" altLang="zh-CN" sz="2800" noProof="1" dirty="0" smtClean="0">
                <a:latin typeface="华文中宋" panose="02010600040101010101" pitchFamily="2" charset="-122"/>
                <a:ea typeface="华文中宋" panose="02010600040101010101" pitchFamily="2" charset="-122"/>
                <a:cs typeface="+mn-ea"/>
              </a:rPr>
              <a:t>  </a:t>
            </a:r>
            <a:endParaRPr lang="zh-CN" altLang="en-US" sz="2800" noProof="1" dirty="0">
              <a:latin typeface="华文中宋" panose="02010600040101010101" pitchFamily="2" charset="-122"/>
              <a:ea typeface="华文中宋" panose="02010600040101010101" pitchFamily="2" charset="-122"/>
            </a:endParaRPr>
          </a:p>
          <a:p>
            <a:pPr>
              <a:lnSpc>
                <a:spcPct val="130000"/>
              </a:lnSpc>
            </a:pPr>
            <a:endParaRPr lang="en-US" altLang="zh-CN" sz="2800" noProof="1" dirty="0">
              <a:latin typeface="华文中宋" panose="02010600040101010101" pitchFamily="2" charset="-122"/>
              <a:ea typeface="华文中宋" panose="02010600040101010101" pitchFamily="2" charset="-122"/>
            </a:endParaRPr>
          </a:p>
        </p:txBody>
      </p:sp>
      <p:sp>
        <p:nvSpPr>
          <p:cNvPr id="29698" name="Title 8"/>
          <p:cNvSpPr>
            <a:spLocks noGrp="1"/>
          </p:cNvSpPr>
          <p:nvPr>
            <p:ph type="title"/>
          </p:nvPr>
        </p:nvSpPr>
        <p:spPr>
          <a:xfrm>
            <a:off x="436563" y="434975"/>
            <a:ext cx="8402637" cy="685800"/>
          </a:xfrm>
        </p:spPr>
        <p:txBody>
          <a:bodyPr lIns="91440" tIns="45720" rIns="91440" bIns="45720" anchor="ctr"/>
          <a:p>
            <a:r>
              <a:rPr lang="zh-CN" altLang="en-US" sz="2800" dirty="0">
                <a:solidFill>
                  <a:srgbClr val="0000FF"/>
                </a:solidFill>
                <a:latin typeface="华文中宋" panose="02010600040101010101" pitchFamily="2" charset="-122"/>
                <a:ea typeface="华文中宋" panose="02010600040101010101" pitchFamily="2" charset="-122"/>
              </a:rPr>
              <a:t>第</a:t>
            </a:r>
            <a:r>
              <a:rPr lang="en-US" altLang="zh-CN" sz="2800" dirty="0">
                <a:solidFill>
                  <a:srgbClr val="0000FF"/>
                </a:solidFill>
                <a:latin typeface="华文中宋" panose="02010600040101010101" pitchFamily="2" charset="-122"/>
                <a:ea typeface="华文中宋" panose="02010600040101010101" pitchFamily="2" charset="-122"/>
              </a:rPr>
              <a:t>4</a:t>
            </a:r>
            <a:r>
              <a:rPr lang="zh-CN" altLang="en-US" sz="2800" dirty="0">
                <a:solidFill>
                  <a:srgbClr val="0000FF"/>
                </a:solidFill>
                <a:latin typeface="华文中宋" panose="02010600040101010101" pitchFamily="2" charset="-122"/>
                <a:ea typeface="华文中宋" panose="02010600040101010101" pitchFamily="2" charset="-122"/>
              </a:rPr>
              <a:t>章</a:t>
            </a:r>
            <a:r>
              <a:rPr lang="en-US" altLang="zh-CN" sz="2800" dirty="0">
                <a:solidFill>
                  <a:srgbClr val="0000FF"/>
                </a:solidFill>
                <a:latin typeface="华文中宋" panose="02010600040101010101" pitchFamily="2" charset="-122"/>
                <a:ea typeface="华文中宋" panose="02010600040101010101" pitchFamily="2" charset="-122"/>
              </a:rPr>
              <a:t>-</a:t>
            </a:r>
            <a:r>
              <a:rPr lang="en-US" sz="2800" dirty="0">
                <a:solidFill>
                  <a:srgbClr val="0000FF"/>
                </a:solidFill>
                <a:latin typeface="华文中宋" panose="02010600040101010101" pitchFamily="2" charset="-122"/>
                <a:ea typeface="华文中宋" panose="02010600040101010101" pitchFamily="2" charset="-122"/>
              </a:rPr>
              <a:t>3</a:t>
            </a:r>
            <a:r>
              <a:rPr lang="zh-CN" altLang="en-US" sz="2800" dirty="0">
                <a:solidFill>
                  <a:srgbClr val="0000FF"/>
                </a:solidFill>
                <a:latin typeface="华文中宋" panose="02010600040101010101" pitchFamily="2" charset="-122"/>
                <a:ea typeface="华文中宋" panose="02010600040101010101" pitchFamily="2" charset="-122"/>
              </a:rPr>
              <a:t> 流水线技术及指令级并行技术</a:t>
            </a:r>
            <a:endParaRPr lang="zh-CN" altLang="en-US" sz="2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8675" name="Rectangle 4"/>
          <p:cNvSpPr/>
          <p:nvPr/>
        </p:nvSpPr>
        <p:spPr>
          <a:xfrm>
            <a:off x="250825" y="188913"/>
            <a:ext cx="184150" cy="457200"/>
          </a:xfrm>
          <a:prstGeom prst="rect">
            <a:avLst/>
          </a:prstGeom>
          <a:noFill/>
          <a:ln w="9525">
            <a:noFill/>
          </a:ln>
        </p:spPr>
        <p:txBody>
          <a:bodyPr wrap="none" anchor="ctr">
            <a:spAutoFit/>
          </a:bodyPr>
          <a:p>
            <a:pPr eaLnBrk="1" hangingPunct="1"/>
            <a:endParaRPr lang="zh-CN" altLang="zh-CN" dirty="0">
              <a:latin typeface="Times New Roman" panose="02020603050405020304" pitchFamily="18" charset="0"/>
            </a:endParaRPr>
          </a:p>
        </p:txBody>
      </p:sp>
      <p:sp>
        <p:nvSpPr>
          <p:cNvPr id="37893" name="Rectangle 6"/>
          <p:cNvSpPr>
            <a:spLocks noChangeArrowheads="1"/>
          </p:cNvSpPr>
          <p:nvPr/>
        </p:nvSpPr>
        <p:spPr bwMode="auto">
          <a:xfrm>
            <a:off x="3995738" y="1444467"/>
            <a:ext cx="5113338"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F4, 0(R1)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      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8677" name="Text Box 7"/>
          <p:cNvSpPr txBox="1"/>
          <p:nvPr/>
        </p:nvSpPr>
        <p:spPr>
          <a:xfrm>
            <a:off x="395288" y="0"/>
            <a:ext cx="7921625"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sp>
        <p:nvSpPr>
          <p:cNvPr id="8" name="Rectangle 5"/>
          <p:cNvSpPr/>
          <p:nvPr/>
        </p:nvSpPr>
        <p:spPr>
          <a:xfrm>
            <a:off x="7938" y="1557338"/>
            <a:ext cx="5284787" cy="3816350"/>
          </a:xfrm>
          <a:prstGeom prst="rect">
            <a:avLst/>
          </a:prstGeom>
          <a:noFill/>
          <a:ln w="9525">
            <a:noFill/>
          </a:ln>
        </p:spPr>
        <p:txBody>
          <a:bodyPr/>
          <a:p>
            <a:pPr marL="342900" indent="-342900" eaLnBrk="1" hangingPunct="1">
              <a:lnSpc>
                <a:spcPct val="80000"/>
              </a:lnSpc>
              <a:spcBef>
                <a:spcPct val="20000"/>
              </a:spcBef>
              <a:buClr>
                <a:srgbClr val="33CC33"/>
              </a:buClr>
              <a:buSzPct val="80000"/>
              <a:buFont typeface="Wingdings 2" panose="05020102010507070707" pitchFamily="18" charset="2"/>
              <a:buChar char="¿"/>
            </a:pPr>
            <a:endParaRPr lang="en-US" altLang="zh-CN" b="1" dirty="0">
              <a:latin typeface="黑体" panose="02010609060101010101" pitchFamily="49"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solidFill>
                  <a:srgbClr val="F4FB6D"/>
                </a:solidFill>
                <a:latin typeface="Times New Roman" panose="02020603050405020304" pitchFamily="18" charset="0"/>
                <a:ea typeface="宋体" panose="02010600030101010101" pitchFamily="2" charset="-122"/>
              </a:rPr>
              <a:t>				      </a:t>
            </a:r>
            <a:r>
              <a:rPr lang="zh-CN" altLang="en-US" sz="2000" b="1" dirty="0">
                <a:solidFill>
                  <a:schemeClr val="folHlink"/>
                </a:solidFill>
                <a:latin typeface="Times New Roman" panose="02020603050405020304" pitchFamily="18" charset="0"/>
                <a:ea typeface="宋体" panose="02010600030101010101" pitchFamily="2" charset="-122"/>
              </a:rPr>
              <a:t>指令流入时钟</a:t>
            </a:r>
            <a:endParaRPr lang="zh-CN" altLang="en-US" sz="2000" b="1" dirty="0">
              <a:solidFill>
                <a:schemeClr val="folHlink"/>
              </a:solidFill>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zh-CN" altLang="en-US" sz="2000" b="1" dirty="0">
                <a:solidFill>
                  <a:srgbClr val="00FFFF"/>
                </a:solidFill>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Loop:   LD       F0 , 0(R1)	  1</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ADD.D   F4 , F0 , F2	  3</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SD	     0</a:t>
            </a:r>
            <a:r>
              <a:rPr lang="en-US" altLang="zh-CN" sz="2000" b="1" dirty="0">
                <a:ea typeface="宋体" panose="02010600030101010101" pitchFamily="2" charset="-122"/>
                <a:sym typeface="+mn-ea"/>
              </a:rPr>
              <a:t>, F4</a:t>
            </a:r>
            <a:r>
              <a:rPr lang="en-US" altLang="zh-CN" sz="2000" b="1" dirty="0">
                <a:latin typeface="Times New Roman" panose="02020603050405020304" pitchFamily="18" charset="0"/>
                <a:ea typeface="宋体" panose="02010600030101010101" pitchFamily="2" charset="-122"/>
              </a:rPr>
              <a:t>(R1) 	  6</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SUBI    R1 , R1 , #8	  7</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BNEZ    R1 , Loop	  9</a:t>
            </a:r>
            <a:endParaRPr lang="en-US" altLang="zh-CN" sz="2000" b="1" dirty="0">
              <a:latin typeface="Times New Roman" panose="02020603050405020304" pitchFamily="18" charset="0"/>
              <a:ea typeface="宋体" panose="02010600030101010101" pitchFamily="2" charset="-122"/>
            </a:endParaRPr>
          </a:p>
          <a:p>
            <a:pPr marL="742950" lvl="1" indent="-285750" algn="l" eaLnBrk="1" hangingPunct="1">
              <a:lnSpc>
                <a:spcPct val="80000"/>
              </a:lnSpc>
              <a:spcBef>
                <a:spcPct val="20000"/>
              </a:spcBef>
              <a:buClr>
                <a:srgbClr val="33CC33"/>
              </a:buClr>
              <a:buSzPct val="80000"/>
              <a:buFont typeface="Wingdings 2" panose="05020102010507070707" pitchFamily="18" charset="2"/>
              <a:buNone/>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（空转）		  </a:t>
            </a:r>
            <a:r>
              <a:rPr lang="en-US" altLang="zh-CN" sz="2000" b="1" dirty="0">
                <a:latin typeface="Times New Roman" panose="02020603050405020304" pitchFamily="18" charset="0"/>
                <a:ea typeface="宋体" panose="02010600030101010101" pitchFamily="2" charset="-122"/>
              </a:rPr>
              <a:t>10</a:t>
            </a:r>
            <a:endParaRPr lang="en-US" altLang="zh-CN" sz="2000" b="1" dirty="0">
              <a:latin typeface="Times New Roman" panose="02020603050405020304" pitchFamily="18" charset="0"/>
              <a:ea typeface="宋体" panose="02010600030101010101" pitchFamily="2" charset="-122"/>
            </a:endParaRPr>
          </a:p>
        </p:txBody>
      </p:sp>
      <p:sp>
        <p:nvSpPr>
          <p:cNvPr id="2" name="右箭头 1"/>
          <p:cNvSpPr/>
          <p:nvPr/>
        </p:nvSpPr>
        <p:spPr>
          <a:xfrm>
            <a:off x="4787900" y="3141663"/>
            <a:ext cx="576263" cy="93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8680" name="Rectangle 3"/>
          <p:cNvSpPr/>
          <p:nvPr/>
        </p:nvSpPr>
        <p:spPr>
          <a:xfrm>
            <a:off x="323850" y="333375"/>
            <a:ext cx="8496300" cy="1125538"/>
          </a:xfrm>
          <a:prstGeom prst="rect">
            <a:avLst/>
          </a:prstGeom>
          <a:noFill/>
          <a:ln w="9525">
            <a:noFill/>
          </a:ln>
        </p:spPr>
        <p:txBody>
          <a:bodyPr anchor="ctr">
            <a:spAutoFit/>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     考虑将上面的循环展开，展开后的每次循环包括</a:t>
            </a: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次原有循环。得到以下由</a:t>
            </a:r>
            <a:r>
              <a:rPr lang="en-US" altLang="zh-CN" sz="2800" dirty="0">
                <a:latin typeface="华文中宋" panose="02010600040101010101" pitchFamily="2" charset="-122"/>
                <a:ea typeface="华文中宋" panose="02010600040101010101" pitchFamily="2" charset="-122"/>
              </a:rPr>
              <a:t>17</a:t>
            </a:r>
            <a:r>
              <a:rPr lang="zh-CN" altLang="en-US" sz="2800" dirty="0">
                <a:latin typeface="华文中宋" panose="02010600040101010101" pitchFamily="2" charset="-122"/>
                <a:ea typeface="华文中宋" panose="02010600040101010101" pitchFamily="2" charset="-122"/>
              </a:rPr>
              <a:t>条指令构成的指令序列</a:t>
            </a:r>
            <a:r>
              <a:rPr lang="en-US" altLang="zh-CN"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8915" name="Rectangle 4"/>
          <p:cNvSpPr>
            <a:spLocks noChangeArrowheads="1"/>
          </p:cNvSpPr>
          <p:nvPr/>
        </p:nvSpPr>
        <p:spPr bwMode="auto">
          <a:xfrm>
            <a:off x="250825" y="355600"/>
            <a:ext cx="8612188"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第二步：编译器可以通过对相关链上存储器访问偏移量的直接调整，</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将前</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条</a:t>
            </a:r>
            <a:r>
              <a:rPr kumimoji="1" lang="en-US" altLang="zh-CN"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SUBI</a:t>
            </a:r>
            <a:r>
              <a:rPr kumimoji="1" lang="zh-CN" altLang="en-US" sz="2400" b="0" i="0" u="none" strike="noStrike" kern="1200" cap="none" spc="0" normalizeH="0" baseline="0" noProof="0" dirty="0">
                <a:ln>
                  <a:noFill/>
                </a:ln>
                <a:solidFill>
                  <a:schemeClr val="accent2">
                    <a:lumMod val="60000"/>
                    <a:lumOff val="40000"/>
                  </a:schemeClr>
                </a:solidFill>
                <a:effectLst/>
                <a:uLnTx/>
                <a:uFillTx/>
                <a:latin typeface="华文中宋" panose="02010600040101010101" pitchFamily="2" charset="-122"/>
                <a:ea typeface="华文中宋" panose="02010600040101010101" pitchFamily="2" charset="-122"/>
                <a:cs typeface="+mn-cs"/>
              </a:rPr>
              <a:t>指令消除掉</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，从而得到下面一个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14</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条指令构成的指令序列，如下所示：</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 name="Rectangle 6"/>
          <p:cNvSpPr>
            <a:spLocks noChangeArrowheads="1"/>
          </p:cNvSpPr>
          <p:nvPr/>
        </p:nvSpPr>
        <p:spPr bwMode="auto">
          <a:xfrm>
            <a:off x="-468312" y="1561148"/>
            <a:ext cx="4968875"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endPar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effectLst/>
                <a:uLnTx/>
                <a:uFillTx/>
                <a:sym typeface="+mn-ea"/>
              </a:rPr>
              <a:t>F4, </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0(R1) </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0(R1)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a:t>
            </a:r>
            <a:r>
              <a:rPr kumimoji="1" lang="en-US" altLang="zh-CN" sz="2000" b="1" noProof="0" dirty="0">
                <a:ln>
                  <a:noFill/>
                </a:ln>
                <a:solidFill>
                  <a:schemeClr val="accent2">
                    <a:lumMod val="60000"/>
                    <a:lumOff val="40000"/>
                  </a:schemeClr>
                </a:solidFill>
                <a:effectLst/>
                <a:uLnTx/>
                <a:uFillTx/>
                <a:sym typeface="+mn-ea"/>
              </a:rPr>
              <a:t>F4, </a:t>
            </a:r>
            <a:r>
              <a:rPr kumimoji="1" lang="en-US"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0(R1) </a:t>
            </a:r>
            <a:r>
              <a:rPr kumimoji="1" lang="en-US"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endPar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#8</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ctr"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 name="Rectangle 4"/>
          <p:cNvSpPr>
            <a:spLocks noChangeArrowheads="1"/>
          </p:cNvSpPr>
          <p:nvPr/>
        </p:nvSpPr>
        <p:spPr bwMode="auto">
          <a:xfrm>
            <a:off x="4500563" y="1557338"/>
            <a:ext cx="43624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 name="矩形 1"/>
          <p:cNvSpPr/>
          <p:nvPr/>
        </p:nvSpPr>
        <p:spPr>
          <a:xfrm>
            <a:off x="1187450" y="2565400"/>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6"/>
          <p:cNvCxnSpPr>
            <a:stCxn id="2" idx="3"/>
          </p:cNvCxnSpPr>
          <p:nvPr/>
        </p:nvCxnSpPr>
        <p:spPr>
          <a:xfrm flipV="1">
            <a:off x="4140200" y="2708275"/>
            <a:ext cx="1511300"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87450" y="3789363"/>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箭头连接符 9"/>
          <p:cNvCxnSpPr>
            <a:stCxn id="9" idx="3"/>
          </p:cNvCxnSpPr>
          <p:nvPr/>
        </p:nvCxnSpPr>
        <p:spPr>
          <a:xfrm flipV="1">
            <a:off x="4140200" y="3573463"/>
            <a:ext cx="1655763" cy="5032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140200" y="2852738"/>
            <a:ext cx="1511300" cy="35242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p:cNvCxnSpPr>
          <p:nvPr/>
        </p:nvCxnSpPr>
        <p:spPr>
          <a:xfrm>
            <a:off x="4140200" y="4076700"/>
            <a:ext cx="1584325" cy="14446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87450" y="5013325"/>
            <a:ext cx="2952750" cy="576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18" name="直接箭头连接符 17"/>
          <p:cNvCxnSpPr>
            <a:stCxn id="17" idx="3"/>
          </p:cNvCxnSpPr>
          <p:nvPr/>
        </p:nvCxnSpPr>
        <p:spPr>
          <a:xfrm flipV="1">
            <a:off x="4140200" y="4581525"/>
            <a:ext cx="1655763" cy="7191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3"/>
          </p:cNvCxnSpPr>
          <p:nvPr/>
        </p:nvCxnSpPr>
        <p:spPr>
          <a:xfrm flipV="1">
            <a:off x="4140200" y="5157788"/>
            <a:ext cx="1655763" cy="142875"/>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16013" y="6237288"/>
            <a:ext cx="2952750" cy="28892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cxnSp>
        <p:nvCxnSpPr>
          <p:cNvPr id="20" name="直接箭头连接符 19"/>
          <p:cNvCxnSpPr>
            <a:stCxn id="16" idx="3"/>
          </p:cNvCxnSpPr>
          <p:nvPr/>
        </p:nvCxnSpPr>
        <p:spPr>
          <a:xfrm flipV="1">
            <a:off x="4068763" y="5446713"/>
            <a:ext cx="1582738" cy="93503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0723" name="Rectangle 4"/>
          <p:cNvSpPr/>
          <p:nvPr/>
        </p:nvSpPr>
        <p:spPr>
          <a:xfrm>
            <a:off x="546100" y="189548"/>
            <a:ext cx="8419465" cy="1999615"/>
          </a:xfrm>
          <a:prstGeom prst="rect">
            <a:avLst/>
          </a:prstGeom>
          <a:noFill/>
          <a:ln w="9525">
            <a:noFill/>
          </a:ln>
        </p:spPr>
        <p:txBody>
          <a:bodyPr wrap="square" anchor="ctr">
            <a:spAutoFit/>
          </a:bodyPr>
          <a:p>
            <a:pPr indent="238125"/>
            <a:r>
              <a:rPr lang="zh-CN" altLang="en-US" dirty="0">
                <a:latin typeface="华文中宋" panose="02010600040101010101" pitchFamily="2" charset="-122"/>
                <a:ea typeface="华文中宋" panose="02010600040101010101" pitchFamily="2" charset="-122"/>
              </a:rPr>
              <a:t>第三步：</a:t>
            </a:r>
            <a:r>
              <a:rPr lang="zh-CN" altLang="pt-BR" dirty="0">
                <a:latin typeface="华文中宋" panose="02010600040101010101" pitchFamily="2" charset="-122"/>
                <a:ea typeface="华文中宋" panose="02010600040101010101" pitchFamily="2" charset="-122"/>
              </a:rPr>
              <a:t>通过寄存器换名，消除名相关（</a:t>
            </a:r>
            <a:r>
              <a:rPr lang="zh-CN" altLang="en-US" dirty="0">
                <a:latin typeface="华文中宋" panose="02010600040101010101" pitchFamily="2" charset="-122"/>
                <a:ea typeface="华文中宋" panose="02010600040101010101" pitchFamily="2" charset="-122"/>
                <a:sym typeface="+mn-ea"/>
              </a:rPr>
              <a:t>读后写和写后写</a:t>
            </a:r>
            <a:r>
              <a:rPr lang="zh-CN" altLang="pt-BR" dirty="0">
                <a:latin typeface="华文中宋" panose="02010600040101010101" pitchFamily="2" charset="-122"/>
                <a:ea typeface="华文中宋" panose="02010600040101010101" pitchFamily="2" charset="-122"/>
              </a:rPr>
              <a:t>）</a:t>
            </a:r>
            <a:endParaRPr lang="zh-CN" altLang="pt-BR" dirty="0">
              <a:latin typeface="华文中宋" panose="02010600040101010101" pitchFamily="2" charset="-122"/>
              <a:ea typeface="华文中宋" panose="02010600040101010101" pitchFamily="2" charset="-122"/>
            </a:endParaRPr>
          </a:p>
          <a:p>
            <a:pPr indent="238125" algn="ctr"/>
            <a:r>
              <a:rPr lang="en-US" altLang="zh-CN" sz="2000" dirty="0">
                <a:latin typeface="华文中宋" panose="02010600040101010101" pitchFamily="2" charset="-122"/>
                <a:ea typeface="华文中宋" panose="02010600040101010101" pitchFamily="2" charset="-122"/>
              </a:rPr>
              <a:t>F0</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F4</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1</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F2</a:t>
            </a:r>
            <a:r>
              <a:rPr lang="zh-CN" altLang="en-US" sz="2000" dirty="0">
                <a:latin typeface="华文中宋" panose="02010600040101010101" pitchFamily="2" charset="-122"/>
                <a:ea typeface="华文中宋" panose="02010600040101010101" pitchFamily="2" charset="-122"/>
              </a:rPr>
              <a:t>：保存常数；</a:t>
            </a:r>
            <a:endParaRPr lang="zh-CN" altLang="en-US" sz="2000" dirty="0">
              <a:latin typeface="华文中宋" panose="02010600040101010101" pitchFamily="2" charset="-122"/>
              <a:ea typeface="华文中宋" panose="02010600040101010101" pitchFamily="2" charset="-122"/>
            </a:endParaRPr>
          </a:p>
          <a:p>
            <a:pPr indent="238125" algn="ctr"/>
            <a:r>
              <a:rPr lang="en-US" altLang="zh-CN" sz="2000" dirty="0">
                <a:latin typeface="华文中宋" panose="02010600040101010101" pitchFamily="2" charset="-122"/>
                <a:ea typeface="华文中宋" panose="02010600040101010101" pitchFamily="2" charset="-122"/>
              </a:rPr>
              <a:t>F6</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F8</a:t>
            </a:r>
            <a:r>
              <a:rPr lang="zh-CN" altLang="en-US" sz="2000" dirty="0">
                <a:latin typeface="华文中宋" panose="02010600040101010101" pitchFamily="2" charset="-122"/>
                <a:ea typeface="华文中宋" panose="02010600040101010101" pitchFamily="2" charset="-122"/>
              </a:rPr>
              <a:t>：用于展开后的第</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F10</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F12</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a:p>
            <a:pPr indent="238125"/>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F14</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F16</a:t>
            </a:r>
            <a:r>
              <a:rPr lang="zh-CN" altLang="en-US" sz="2000" dirty="0">
                <a:latin typeface="华文中宋" panose="02010600040101010101" pitchFamily="2" charset="-122"/>
                <a:ea typeface="华文中宋" panose="02010600040101010101" pitchFamily="2" charset="-122"/>
              </a:rPr>
              <a:t>：用于第</a:t>
            </a: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个循环体。</a:t>
            </a:r>
            <a:endParaRPr lang="zh-CN" altLang="en-US" sz="200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4356100" y="2268538"/>
            <a:ext cx="44640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F6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F8 , F6 , F2</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F8</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LD           F10 , -16(R1)</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F12 , F10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SD         -16(R1) , F12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F14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ADD.D     F16 , F14 , F2</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F16</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SUBI        R1 , R1 , #32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         R1 , Loop</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 name="Rectangle 4"/>
          <p:cNvSpPr>
            <a:spLocks noChangeArrowheads="1"/>
          </p:cNvSpPr>
          <p:nvPr/>
        </p:nvSpPr>
        <p:spPr bwMode="auto">
          <a:xfrm>
            <a:off x="250825" y="2276475"/>
            <a:ext cx="436245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Loop:	     LD	      F0 , 0(R1)</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SD	      0(R1) , F4</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LD	      F0 , -8(R1)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-8(R1)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LD	      F0 , -16(R1)</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rPr>
              <a:t>SD	     -16(R1) , F4</a:t>
            </a:r>
            <a:endParaRPr kumimoji="1" lang="pt-BR" altLang="zh-CN" sz="2000" b="1" i="0" u="none" strike="noStrike" kern="1200" cap="none" spc="0" normalizeH="0" baseline="0" noProof="0" dirty="0">
              <a:ln>
                <a:noFill/>
              </a:ln>
              <a:solidFill>
                <a:srgbClr val="FF66FF"/>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LD	      F0 , -24(R1)</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ADD.D     F4 , F0 , F2</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rPr>
              <a:t>     SD	     -24(R1) , F4</a:t>
            </a:r>
            <a:endParaRPr kumimoji="1" lang="pt-BR" altLang="zh-CN" sz="2000" b="1"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rPr>
              <a:t>SUBI        R1 , R1 , #32</a:t>
            </a:r>
            <a:endParaRPr kumimoji="1" lang="pt-BR" altLang="zh-CN" sz="2000" b="1" i="0" u="none" strike="noStrike" kern="1200" cap="none" spc="0" normalizeH="0" baseline="0" noProof="0" dirty="0">
              <a:ln>
                <a:noFill/>
              </a:ln>
              <a:solidFill>
                <a:srgbClr val="00FF00"/>
              </a:solidFill>
              <a:effectLst/>
              <a:uLnTx/>
              <a:uFillTx/>
              <a:latin typeface="Times New Roman" panose="02020603050405020304" pitchFamily="18" charset="0"/>
              <a:ea typeface="黑体" panose="02010609060101010101" pitchFamily="49" charset="-122"/>
              <a:cs typeface="+mn-cs"/>
            </a:endParaRPr>
          </a:p>
          <a:p>
            <a:pPr marL="0" marR="0" lvl="0" indent="238125" algn="l" defTabSz="914400" rtl="0" eaLnBrk="0" fontAlgn="base" latinLnBrk="0" hangingPunct="0">
              <a:lnSpc>
                <a:spcPct val="100000"/>
              </a:lnSpc>
              <a:spcBef>
                <a:spcPct val="0"/>
              </a:spcBef>
              <a:spcAft>
                <a:spcPct val="0"/>
              </a:spcAft>
              <a:buClrTx/>
              <a:buSzTx/>
              <a:buFontTx/>
              <a:buNone/>
              <a:defRPr/>
            </a:pPr>
            <a:r>
              <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BNEZ       R1 , Loop </a:t>
            </a:r>
            <a:endParaRPr kumimoji="1" lang="pt-BR"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cxnSp>
        <p:nvCxnSpPr>
          <p:cNvPr id="7" name="直接箭头连接符 6"/>
          <p:cNvCxnSpPr/>
          <p:nvPr/>
        </p:nvCxnSpPr>
        <p:spPr>
          <a:xfrm>
            <a:off x="3779838" y="3429000"/>
            <a:ext cx="18002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32238" y="43656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924300" y="5229225"/>
            <a:ext cx="164782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987675" y="26368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2411413"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2411413" y="4149725"/>
            <a:ext cx="504825" cy="358775"/>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987675" y="3573463"/>
            <a:ext cx="504825" cy="360363"/>
          </a:xfrm>
          <a:prstGeom prst="ellipse">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2987675" y="4437063"/>
            <a:ext cx="504825"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2484438" y="5084763"/>
            <a:ext cx="503238" cy="3603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5508625" y="2349500"/>
            <a:ext cx="2817813" cy="93503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7524750" y="1189038"/>
            <a:ext cx="1439863" cy="5111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rPr>
              <a:t>数据冒险</a:t>
            </a:r>
            <a:endParaRPr kumimoji="1" lang="zh-CN" altLang="en-US" sz="20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cxnSp>
        <p:nvCxnSpPr>
          <p:cNvPr id="20" name="直接箭头连接符 19"/>
          <p:cNvCxnSpPr>
            <a:endCxn id="12" idx="0"/>
          </p:cNvCxnSpPr>
          <p:nvPr/>
        </p:nvCxnSpPr>
        <p:spPr>
          <a:xfrm flipH="1">
            <a:off x="6916738" y="1700213"/>
            <a:ext cx="968375" cy="649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p:cNvCxnSpPr>
          <p:nvPr/>
        </p:nvCxnSpPr>
        <p:spPr>
          <a:xfrm flipH="1">
            <a:off x="7524750" y="1700213"/>
            <a:ext cx="719138" cy="1008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092950" y="1700213"/>
            <a:ext cx="966788" cy="1116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85113" y="1700213"/>
            <a:ext cx="574675" cy="1368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588125" y="3213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7092950" y="35734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6659563" y="4148138"/>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7307263" y="44370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6659563" y="5084763"/>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7235825" y="5372100"/>
            <a:ext cx="504825" cy="36036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Group 30"/>
          <p:cNvGraphicFramePr>
            <a:graphicFrameLocks noGrp="1"/>
          </p:cNvGraphicFramePr>
          <p:nvPr>
            <p:ph idx="1"/>
          </p:nvPr>
        </p:nvGraphicFramePr>
        <p:xfrm>
          <a:off x="107950" y="1196975"/>
          <a:ext cx="4103688" cy="4114800"/>
        </p:xfrm>
        <a:graphic>
          <a:graphicData uri="http://schemas.openxmlformats.org/drawingml/2006/table">
            <a:tbl>
              <a:tblPr/>
              <a:tblGrid>
                <a:gridCol w="1137165"/>
                <a:gridCol w="1742615"/>
                <a:gridCol w="1223907"/>
              </a:tblGrid>
              <a:tr h="5261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产生结果指令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使用结果指令</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延迟时钟周期数</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另外的浮点计算</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61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49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浮点计算</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3378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浮点数据取操作（</a:t>
                      </a: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LD</a:t>
                      </a: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浮点数据存操作（</a:t>
                      </a: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SD</a:t>
                      </a: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23" marR="914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77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1773" name="Rectangle 2"/>
          <p:cNvSpPr/>
          <p:nvPr/>
        </p:nvSpPr>
        <p:spPr>
          <a:xfrm>
            <a:off x="4643438" y="750888"/>
            <a:ext cx="4176712" cy="1165225"/>
          </a:xfrm>
          <a:prstGeom prst="rect">
            <a:avLst/>
          </a:prstGeom>
          <a:noFill/>
          <a:ln w="9525">
            <a:noFill/>
          </a:ln>
        </p:spPr>
        <p:txBody>
          <a:bodyPr/>
          <a:p>
            <a:pPr eaLnBrk="1" hangingPunct="1">
              <a:lnSpc>
                <a:spcPct val="120000"/>
              </a:lnSpc>
            </a:pPr>
            <a:r>
              <a:rPr lang="zh-CN" altLang="en-US" sz="2800" dirty="0">
                <a:latin typeface="华文中宋" panose="02010600040101010101" pitchFamily="2" charset="-122"/>
                <a:ea typeface="华文中宋" panose="02010600040101010101" pitchFamily="2" charset="-122"/>
              </a:rPr>
              <a:t>第四步：对刚才的指令序列进行优化调度</a:t>
            </a:r>
            <a:endParaRPr lang="zh-CN" altLang="en-US" sz="2800" dirty="0">
              <a:latin typeface="华文中宋" panose="02010600040101010101" pitchFamily="2" charset="-122"/>
              <a:ea typeface="华文中宋" panose="02010600040101010101" pitchFamily="2" charset="-122"/>
            </a:endParaRPr>
          </a:p>
        </p:txBody>
      </p:sp>
      <p:sp>
        <p:nvSpPr>
          <p:cNvPr id="31774" name="Rectangle 3"/>
          <p:cNvSpPr/>
          <p:nvPr/>
        </p:nvSpPr>
        <p:spPr>
          <a:xfrm>
            <a:off x="4381500" y="2171700"/>
            <a:ext cx="5662613" cy="4425950"/>
          </a:xfrm>
          <a:prstGeom prst="rect">
            <a:avLst/>
          </a:prstGeom>
          <a:noFill/>
          <a:ln w="9525">
            <a:noFill/>
          </a:ln>
        </p:spPr>
        <p:txBody>
          <a:bodyPr/>
          <a:p>
            <a:pPr marL="342900" indent="-342900" eaLnBrk="1" hangingPunct="1">
              <a:lnSpc>
                <a:spcPct val="80000"/>
              </a:lnSpc>
              <a:spcBef>
                <a:spcPct val="20000"/>
              </a:spcBef>
              <a:buSzPct val="80000"/>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指令流入时钟</a:t>
            </a:r>
            <a:endParaRPr lang="zh-CN" altLang="en-US"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Loop:	LD	F0,0(R1)		1</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F6,-8(R1)	2</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F10,-16(R1)	3</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LD	F14,-24(R1)	4</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F4,F0,F2		5</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F8,F6,F2		6</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F12,F10,F2	7</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ADD.D	F16,F14,F2	8</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0(R1),F4		9</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-8(R1),F8	10</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SUBI	R1,R1,#32	12</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16(R1),F12	11</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BNEZ	R1,Loop		13</a:t>
            </a:r>
            <a:endParaRPr lang="en-US" altLang="zh-CN" sz="1800" b="1" dirty="0">
              <a:latin typeface="Times New Roman" panose="02020603050405020304" pitchFamily="18" charset="0"/>
              <a:ea typeface="宋体" panose="02010600030101010101" pitchFamily="2" charset="-122"/>
            </a:endParaRPr>
          </a:p>
          <a:p>
            <a:pPr marL="342900" indent="-342900" eaLnBrk="1" hangingPunct="1">
              <a:lnSpc>
                <a:spcPct val="80000"/>
              </a:lnSpc>
              <a:spcBef>
                <a:spcPct val="20000"/>
              </a:spcBef>
              <a:buSzPct val="80000"/>
              <a:buFont typeface="Wingdings" panose="05000000000000000000" pitchFamily="2" charset="2"/>
              <a:buNone/>
            </a:pPr>
            <a:r>
              <a:rPr lang="en-US" altLang="zh-CN" sz="1800" b="1" dirty="0">
                <a:latin typeface="Times New Roman" panose="02020603050405020304" pitchFamily="18" charset="0"/>
                <a:ea typeface="宋体" panose="02010600030101010101" pitchFamily="2" charset="-122"/>
              </a:rPr>
              <a:t>	         SD	8(R1),F16	14</a:t>
            </a:r>
            <a:endParaRPr lang="en-US" altLang="zh-CN" sz="1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2771" name="Rectangle 2"/>
          <p:cNvSpPr/>
          <p:nvPr/>
        </p:nvSpPr>
        <p:spPr>
          <a:xfrm>
            <a:off x="395288" y="400050"/>
            <a:ext cx="7499350" cy="652463"/>
          </a:xfrm>
          <a:prstGeom prst="rect">
            <a:avLst/>
          </a:prstGeom>
          <a:noFill/>
          <a:ln w="9525">
            <a:noFill/>
          </a:ln>
        </p:spPr>
        <p:txBody>
          <a:bodyPr/>
          <a:p>
            <a:pPr eaLnBrk="1" hangingPunct="1"/>
            <a:r>
              <a:rPr lang="zh-CN" altLang="en-US" sz="2800" dirty="0">
                <a:latin typeface="华文中宋" panose="02010600040101010101" pitchFamily="2" charset="-122"/>
                <a:ea typeface="华文中宋" panose="02010600040101010101" pitchFamily="2" charset="-122"/>
              </a:rPr>
              <a:t>结果分析：</a:t>
            </a:r>
            <a:endParaRPr lang="zh-CN" altLang="en-US" sz="2800" dirty="0">
              <a:latin typeface="华文中宋" panose="02010600040101010101" pitchFamily="2" charset="-122"/>
              <a:ea typeface="华文中宋" panose="02010600040101010101" pitchFamily="2" charset="-122"/>
            </a:endParaRPr>
          </a:p>
        </p:txBody>
      </p:sp>
      <p:sp>
        <p:nvSpPr>
          <p:cNvPr id="25604" name="Rectangle 3"/>
          <p:cNvSpPr>
            <a:spLocks noChangeArrowheads="1"/>
          </p:cNvSpPr>
          <p:nvPr/>
        </p:nvSpPr>
        <p:spPr bwMode="auto">
          <a:xfrm>
            <a:off x="541338" y="981075"/>
            <a:ext cx="8134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没有数据相关引起的空转等待</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整个循环仅仅使用了</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平均每个元素的操作使用</a:t>
            </a:r>
            <a:r>
              <a:rPr kumimoji="1" lang="en-US" altLang="zh-CN"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14/4=3.5</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个时钟周期</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99FF"/>
              </a:buClr>
              <a:buSzPct val="145000"/>
              <a:buFontTx/>
              <a:buChar char="•"/>
              <a:defRPr/>
            </a:pPr>
            <a:r>
              <a:rPr kumimoji="1" lang="zh-CN" altLang="en-US"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zh-CN" altLang="en-US" sz="26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指令调度</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可以有效地提高循环级并行性。</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这种循环级并行性的提高实际是通过实现指令级并行来达到的。</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5" name="Rectangle 3"/>
          <p:cNvSpPr>
            <a:spLocks noChangeArrowheads="1"/>
          </p:cNvSpPr>
          <p:nvPr/>
        </p:nvSpPr>
        <p:spPr bwMode="auto">
          <a:xfrm>
            <a:off x="541338" y="4292600"/>
            <a:ext cx="81343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rgbClr val="33CC33"/>
              </a:buClr>
              <a:buSzPct val="80000"/>
              <a:buFontTx/>
              <a:buNone/>
              <a:defRPr/>
            </a:pPr>
            <a:r>
              <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由此可以看出循环展开所需的条件：</a:t>
            </a:r>
            <a:endParaRPr kumimoji="1"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需要对原有指令作必要处理；</a:t>
            </a:r>
            <a:endPar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需要多余的寄存器的支持。</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所得到的效果依赖于所展开循环的次数。</a:t>
            </a:r>
            <a:endParaRPr kumimoji="1" lang="en-US" altLang="zh-CN"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Char char="¿"/>
              <a:defRPr/>
            </a:pPr>
            <a:r>
              <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需要相关判断等其他指令调度技术的支持</a:t>
            </a:r>
            <a:endParaRPr kumimoji="1" lang="zh-CN" altLang="en-US" sz="26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33CC33"/>
              </a:buClr>
              <a:buSzPct val="80000"/>
              <a:buFont typeface="Wingdings 2" panose="05020102010507070707" pitchFamily="18" charset="2"/>
              <a:buNone/>
              <a:defRPr/>
            </a:pPr>
            <a:endParaRPr kumimoji="1"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28675" name="Rectangle 2"/>
          <p:cNvSpPr>
            <a:spLocks noChangeArrowheads="1"/>
          </p:cNvSpPr>
          <p:nvPr/>
        </p:nvSpPr>
        <p:spPr bwMode="auto">
          <a:xfrm>
            <a:off x="541338" y="476250"/>
            <a:ext cx="74152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循环展开和指令调度时要注意的问题</a:t>
            </a:r>
            <a:endParaRPr kumimoji="1" lang="zh-CN" altLang="en-US" sz="32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
        <p:nvSpPr>
          <p:cNvPr id="33796" name="Rectangle 3"/>
          <p:cNvSpPr/>
          <p:nvPr/>
        </p:nvSpPr>
        <p:spPr>
          <a:xfrm>
            <a:off x="468313" y="1341438"/>
            <a:ext cx="8294687" cy="3167062"/>
          </a:xfrm>
          <a:prstGeom prst="rect">
            <a:avLst/>
          </a:prstGeom>
          <a:noFill/>
          <a:ln w="9525">
            <a:noFill/>
          </a:ln>
        </p:spPr>
        <p:txBody>
          <a:bodyPr/>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(1) </a:t>
            </a:r>
            <a:r>
              <a:rPr lang="zh-CN" altLang="en-US" sz="2800" dirty="0">
                <a:latin typeface="华文中宋" panose="02010600040101010101" pitchFamily="2" charset="-122"/>
                <a:ea typeface="华文中宋" panose="02010600040101010101" pitchFamily="2" charset="-122"/>
              </a:rPr>
              <a:t>保证正确性</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(2) </a:t>
            </a:r>
            <a:r>
              <a:rPr lang="zh-CN" altLang="en-US" sz="2800" dirty="0">
                <a:latin typeface="华文中宋" panose="02010600040101010101" pitchFamily="2" charset="-122"/>
                <a:ea typeface="华文中宋" panose="02010600040101010101" pitchFamily="2" charset="-122"/>
              </a:rPr>
              <a:t>注意有效性</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(3) </a:t>
            </a:r>
            <a:r>
              <a:rPr lang="zh-CN" altLang="en-US" sz="2800" dirty="0">
                <a:latin typeface="华文中宋" panose="02010600040101010101" pitchFamily="2" charset="-122"/>
                <a:ea typeface="华文中宋" panose="02010600040101010101" pitchFamily="2" charset="-122"/>
              </a:rPr>
              <a:t>采用寄存器换名</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(4) </a:t>
            </a:r>
            <a:r>
              <a:rPr lang="zh-CN" altLang="en-US" sz="2800" dirty="0">
                <a:latin typeface="华文中宋" panose="02010600040101010101" pitchFamily="2" charset="-122"/>
                <a:ea typeface="华文中宋" panose="02010600040101010101" pitchFamily="2" charset="-122"/>
              </a:rPr>
              <a:t>尽可能减少循环控制中的测试指令和分支指令</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(5) </a:t>
            </a:r>
            <a:r>
              <a:rPr lang="zh-CN" altLang="en-US" sz="2800" dirty="0">
                <a:latin typeface="华文中宋" panose="02010600040101010101" pitchFamily="2" charset="-122"/>
                <a:ea typeface="华文中宋" panose="02010600040101010101" pitchFamily="2" charset="-122"/>
              </a:rPr>
              <a:t>注意对存储器数据的相关性分析</a:t>
            </a:r>
            <a:endParaRPr lang="zh-CN" altLang="en-US" sz="2800" dirty="0">
              <a:latin typeface="华文中宋" panose="02010600040101010101" pitchFamily="2" charset="-122"/>
              <a:ea typeface="华文中宋" panose="02010600040101010101" pitchFamily="2" charset="-122"/>
            </a:endParaRPr>
          </a:p>
          <a:p>
            <a:pPr marL="342900" indent="-342900" eaLnBrk="1" hangingPunct="1">
              <a:spcBef>
                <a:spcPct val="20000"/>
              </a:spcBef>
              <a:buSzPct val="80000"/>
              <a:buFont typeface="Wingdings" panose="05000000000000000000" pitchFamily="2" charset="2"/>
              <a:buNone/>
            </a:pPr>
            <a:r>
              <a:rPr lang="en-US" altLang="zh-CN" sz="2800" dirty="0">
                <a:latin typeface="华文中宋" panose="02010600040101010101" pitchFamily="2" charset="-122"/>
                <a:ea typeface="华文中宋" panose="02010600040101010101" pitchFamily="2" charset="-122"/>
              </a:rPr>
              <a:t>(6) </a:t>
            </a:r>
            <a:r>
              <a:rPr lang="zh-CN" altLang="en-US" sz="2800" dirty="0">
                <a:latin typeface="华文中宋" panose="02010600040101010101" pitchFamily="2" charset="-122"/>
                <a:ea typeface="华文中宋" panose="02010600040101010101" pitchFamily="2" charset="-122"/>
              </a:rPr>
              <a:t>注意不引入新的冒险性。</a:t>
            </a:r>
            <a:endParaRPr lang="en-US" altLang="zh-CN" sz="2800" dirty="0">
              <a:latin typeface="华文中宋" panose="02010600040101010101" pitchFamily="2" charset="-122"/>
              <a:ea typeface="华文中宋" panose="02010600040101010101" pitchFamily="2" charset="-122"/>
            </a:endParaRPr>
          </a:p>
        </p:txBody>
      </p:sp>
      <p:sp>
        <p:nvSpPr>
          <p:cNvPr id="5" name="内容占位符 2"/>
          <p:cNvSpPr>
            <a:spLocks noGrp="1"/>
          </p:cNvSpPr>
          <p:nvPr>
            <p:ph idx="1"/>
          </p:nvPr>
        </p:nvSpPr>
        <p:spPr>
          <a:xfrm>
            <a:off x="323850" y="4724400"/>
            <a:ext cx="8569325" cy="1657350"/>
          </a:xfrm>
        </p:spPr>
        <p:txBody>
          <a:bodyPr vert="horz" wrap="square" lIns="91440" tIns="45720" rIns="91440" bIns="45720" anchor="t"/>
          <a:p>
            <a:pPr marL="0" indent="0" algn="just">
              <a:lnSpc>
                <a:spcPct val="120000"/>
              </a:lnSpc>
              <a:buNone/>
            </a:pPr>
            <a:r>
              <a:rPr lang="zh-CN" altLang="en-US" sz="2600" dirty="0"/>
              <a:t>问题：我们知道，要提高处理器的性能，希望</a:t>
            </a:r>
            <a:r>
              <a:rPr lang="en-US" altLang="zh-CN" sz="2600" dirty="0"/>
              <a:t>CPI</a:t>
            </a:r>
            <a:r>
              <a:rPr lang="zh-CN" altLang="en-US" sz="2600" dirty="0"/>
              <a:t>能够尽量小，最好能够小于</a:t>
            </a:r>
            <a:r>
              <a:rPr lang="en-US" altLang="zh-CN" sz="2600" dirty="0"/>
              <a:t>1</a:t>
            </a:r>
            <a:r>
              <a:rPr lang="zh-CN" altLang="en-US" sz="2600" dirty="0"/>
              <a:t>。对于本章前面介绍的流水线模型机和这里的循环展开技术，</a:t>
            </a:r>
            <a:r>
              <a:rPr lang="en-US" altLang="zh-CN" sz="2600" dirty="0"/>
              <a:t>CPI</a:t>
            </a:r>
            <a:r>
              <a:rPr lang="zh-CN" altLang="en-US" sz="2600" dirty="0"/>
              <a:t>可能小于</a:t>
            </a:r>
            <a:r>
              <a:rPr lang="en-US" altLang="zh-CN" sz="2600" dirty="0"/>
              <a:t>1</a:t>
            </a:r>
            <a:r>
              <a:rPr lang="zh-CN" altLang="en-US" sz="2600" dirty="0"/>
              <a:t>吗？</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0" end="75"/>
                                            </p:txEl>
                                          </p:spTgt>
                                        </p:tgtEl>
                                        <p:attrNameLst>
                                          <p:attrName>style.visibility</p:attrName>
                                        </p:attrNameLst>
                                      </p:cBhvr>
                                      <p:to>
                                        <p:strVal val="visible"/>
                                      </p:to>
                                    </p:set>
                                    <p:anim calcmode="lin" valueType="num">
                                      <p:cBhvr additive="base">
                                        <p:cTn id="7" dur="500" fill="hold"/>
                                        <p:tgtEl>
                                          <p:spTgt spid="5">
                                            <p:txEl>
                                              <p:charRg st="0" end="7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5843" name="Rectangle 5"/>
          <p:cNvSpPr/>
          <p:nvPr/>
        </p:nvSpPr>
        <p:spPr>
          <a:xfrm>
            <a:off x="2339975" y="262573"/>
            <a:ext cx="5184775" cy="821055"/>
          </a:xfrm>
          <a:prstGeom prst="rect">
            <a:avLst/>
          </a:prstGeom>
          <a:noFill/>
          <a:ln w="9525">
            <a:noFill/>
          </a:ln>
        </p:spPr>
        <p:txBody>
          <a:bodyPr tIns="165048" bIns="165048" anchor="ctr">
            <a:spAutoFit/>
          </a:bodyPr>
          <a:p>
            <a:pPr eaLnBrk="1" hangingPunct="1"/>
            <a:r>
              <a:rPr lang="en-US" altLang="zh-CN" sz="3200" dirty="0">
                <a:latin typeface="黑体" panose="02010609060101010101" pitchFamily="49" charset="-122"/>
              </a:rPr>
              <a:t>4.5.2  </a:t>
            </a:r>
            <a:r>
              <a:rPr lang="zh-CN" altLang="en-US" sz="3200" dirty="0">
                <a:latin typeface="黑体" panose="02010609060101010101" pitchFamily="49" charset="-122"/>
              </a:rPr>
              <a:t>指令的动态调度</a:t>
            </a:r>
            <a:endParaRPr lang="zh-CN" altLang="en-US" sz="3200" dirty="0">
              <a:latin typeface="黑体" panose="02010609060101010101" pitchFamily="49" charset="-122"/>
            </a:endParaRPr>
          </a:p>
        </p:txBody>
      </p:sp>
      <p:sp>
        <p:nvSpPr>
          <p:cNvPr id="6" name="Text Box 5"/>
          <p:cNvSpPr txBox="1">
            <a:spLocks noChangeArrowheads="1"/>
          </p:cNvSpPr>
          <p:nvPr/>
        </p:nvSpPr>
        <p:spPr bwMode="auto">
          <a:xfrm>
            <a:off x="179388" y="1268413"/>
            <a:ext cx="8748713"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打乱指令顺序主要有两种方法：一种是在编译阶段静态的发现指令级并行，再重新排序和优化指令（静态调度）；</a:t>
            </a:r>
            <a:r>
              <a:rPr kumimoji="1" lang="zh-CN" altLang="en-US" sz="2800" b="0" i="0" u="none" strike="noStrike" kern="1200" cap="none" spc="0" normalizeH="0" baseline="0" noProof="0" dirty="0" smtClean="0">
                <a:ln>
                  <a:noFill/>
                </a:ln>
                <a:solidFill>
                  <a:schemeClr val="bg2">
                    <a:lumMod val="50000"/>
                  </a:schemeClr>
                </a:solidFill>
                <a:effectLst/>
                <a:uLnTx/>
                <a:uFillTx/>
                <a:latin typeface="+mn-ea"/>
                <a:ea typeface="+mn-ea"/>
                <a:cs typeface="+mn-cs"/>
              </a:rPr>
              <a:t>一种是在硬件执行指令时动态的发现指令级的并行，再重新排序指令（动态调度）</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35845" name="Rectangle 5"/>
          <p:cNvSpPr/>
          <p:nvPr/>
        </p:nvSpPr>
        <p:spPr>
          <a:xfrm>
            <a:off x="180975" y="3573463"/>
            <a:ext cx="9144000" cy="3095625"/>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zh-CN" altLang="en-US" sz="2600" dirty="0">
                <a:latin typeface="宋体" panose="02010600030101010101" pitchFamily="2" charset="-122"/>
              </a:rPr>
              <a:t>看下面一段代码：</a:t>
            </a:r>
            <a:endParaRPr lang="zh-CN" altLang="en-US" sz="2600" dirty="0">
              <a:latin typeface="宋体" panose="02010600030101010101" pitchFamily="2"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DIV.D    F0 , F2 , F4	; </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ADD.D   F10 , F0 , F8;     </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对</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数据冒险</a:t>
            </a:r>
            <a:r>
              <a:rPr lang="en-US" altLang="zh-CN" sz="2600" dirty="0">
                <a:latin typeface="楷体_GB2312" pitchFamily="49" charset="-122"/>
                <a:ea typeface="楷体_GB2312" pitchFamily="49" charset="-122"/>
              </a:rPr>
              <a:t>, S2</a:t>
            </a:r>
            <a:r>
              <a:rPr lang="zh-CN" altLang="en-US" sz="2600" dirty="0">
                <a:latin typeface="楷体_GB2312" pitchFamily="49" charset="-122"/>
                <a:ea typeface="楷体_GB2312" pitchFamily="49" charset="-122"/>
              </a:rPr>
              <a:t>被阻塞</a:t>
            </a:r>
            <a:endParaRPr lang="zh-CN" altLang="en-US"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S3</a:t>
            </a:r>
            <a:r>
              <a:rPr lang="zh-CN" altLang="en-US" sz="2600" dirty="0">
                <a:latin typeface="楷体_GB2312" pitchFamily="49" charset="-122"/>
                <a:ea typeface="楷体_GB2312" pitchFamily="49" charset="-122"/>
              </a:rPr>
              <a:t>：</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SUB.D    F12 , F8 , F14</a:t>
            </a:r>
            <a:r>
              <a:rPr lang="en-US" altLang="zh-CN" sz="2600" dirty="0">
                <a:latin typeface="楷体_GB2312" pitchFamily="49" charset="-122"/>
                <a:ea typeface="楷体_GB2312" pitchFamily="49" charset="-122"/>
              </a:rPr>
              <a:t>; S3</a:t>
            </a:r>
            <a:r>
              <a:rPr lang="zh-CN" altLang="en-US" sz="2600" dirty="0">
                <a:latin typeface="楷体_GB2312" pitchFamily="49" charset="-122"/>
                <a:ea typeface="楷体_GB2312" pitchFamily="49" charset="-122"/>
              </a:rPr>
              <a:t>与</a:t>
            </a:r>
            <a:r>
              <a:rPr lang="en-US" altLang="zh-CN" sz="2600" dirty="0">
                <a:latin typeface="楷体_GB2312" pitchFamily="49" charset="-122"/>
                <a:ea typeface="楷体_GB2312" pitchFamily="49" charset="-122"/>
              </a:rPr>
              <a:t>S1</a:t>
            </a:r>
            <a:r>
              <a:rPr lang="zh-CN" altLang="en-US" sz="2600" dirty="0">
                <a:latin typeface="楷体_GB2312" pitchFamily="49" charset="-122"/>
                <a:ea typeface="楷体_GB2312" pitchFamily="49" charset="-122"/>
              </a:rPr>
              <a:t>、</a:t>
            </a:r>
            <a:r>
              <a:rPr lang="en-US" altLang="zh-CN" sz="2600" dirty="0">
                <a:latin typeface="楷体_GB2312" pitchFamily="49" charset="-122"/>
                <a:ea typeface="楷体_GB2312" pitchFamily="49" charset="-122"/>
              </a:rPr>
              <a:t>S2</a:t>
            </a:r>
            <a:r>
              <a:rPr lang="zh-CN" altLang="en-US" sz="2600" dirty="0">
                <a:latin typeface="楷体_GB2312" pitchFamily="49" charset="-122"/>
                <a:ea typeface="楷体_GB2312" pitchFamily="49" charset="-122"/>
              </a:rPr>
              <a:t>都没有冒险</a:t>
            </a:r>
            <a:r>
              <a:rPr lang="en-US" altLang="zh-CN" sz="2600" dirty="0">
                <a:latin typeface="楷体_GB2312" pitchFamily="49" charset="-122"/>
                <a:ea typeface="楷体_GB2312" pitchFamily="49" charset="-122"/>
              </a:rPr>
              <a:t>,</a:t>
            </a:r>
            <a:r>
              <a:rPr lang="zh-CN" altLang="en-US" sz="2600" dirty="0">
                <a:latin typeface="楷体_GB2312" pitchFamily="49" charset="-122"/>
                <a:ea typeface="楷体_GB2312" pitchFamily="49" charset="-122"/>
              </a:rPr>
              <a:t>但也被</a:t>
            </a:r>
            <a:endParaRPr lang="en-US" altLang="zh-CN"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sz="26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阻塞</a:t>
            </a:r>
            <a:endParaRPr lang="zh-CN" altLang="en-US" sz="2600"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dirty="0">
                <a:solidFill>
                  <a:srgbClr val="F4FB6D"/>
                </a:solidFill>
                <a:latin typeface="楷体_GB2312" pitchFamily="49" charset="-122"/>
                <a:ea typeface="楷体_GB2312" pitchFamily="49" charset="-122"/>
              </a:rPr>
              <a:t>                       </a:t>
            </a:r>
            <a:endParaRPr lang="zh-CN" altLang="en-US" dirty="0">
              <a:solidFill>
                <a:srgbClr val="F4FB6D"/>
              </a:solidFill>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dirty="0">
              <a:solidFill>
                <a:srgbClr val="00FFFF"/>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6867" name="Rectangle 4"/>
          <p:cNvSpPr/>
          <p:nvPr/>
        </p:nvSpPr>
        <p:spPr>
          <a:xfrm>
            <a:off x="2555875" y="373698"/>
            <a:ext cx="3840480" cy="821055"/>
          </a:xfrm>
          <a:prstGeom prst="rect">
            <a:avLst/>
          </a:prstGeom>
          <a:noFill/>
          <a:ln w="9525">
            <a:noFill/>
          </a:ln>
        </p:spPr>
        <p:txBody>
          <a:bodyPr wrap="none" tIns="165048" bIns="165048" anchor="ctr">
            <a:spAutoFit/>
          </a:bodyPr>
          <a:p>
            <a:pPr eaLnBrk="1" hangingPunct="1"/>
            <a:r>
              <a:rPr lang="zh-CN" altLang="en-US" sz="3200" dirty="0">
                <a:latin typeface="黑体" panose="02010609060101010101" pitchFamily="49" charset="-122"/>
              </a:rPr>
              <a:t>记分牌动态调度算法</a:t>
            </a:r>
            <a:endParaRPr lang="zh-CN" altLang="en-US" sz="3200" dirty="0">
              <a:latin typeface="黑体" panose="02010609060101010101" pitchFamily="49" charset="-122"/>
            </a:endParaRPr>
          </a:p>
        </p:txBody>
      </p:sp>
      <p:sp>
        <p:nvSpPr>
          <p:cNvPr id="36868" name="Text Box 6"/>
          <p:cNvSpPr txBox="1"/>
          <p:nvPr/>
        </p:nvSpPr>
        <p:spPr>
          <a:xfrm>
            <a:off x="466725" y="3429000"/>
            <a:ext cx="8497888" cy="1643063"/>
          </a:xfrm>
          <a:prstGeom prst="rect">
            <a:avLst/>
          </a:prstGeom>
          <a:noFill/>
          <a:ln w="9525">
            <a:noFill/>
          </a:ln>
        </p:spPr>
        <p:txBody>
          <a:bodyPr>
            <a:spAutoFit/>
          </a:bodyPr>
          <a:p>
            <a:pPr eaLnBrk="1" hangingPunct="1">
              <a:lnSpc>
                <a:spcPct val="120000"/>
              </a:lnSpc>
              <a:spcBef>
                <a:spcPct val="50000"/>
              </a:spcBef>
              <a:buClr>
                <a:srgbClr val="00FF00"/>
              </a:buClr>
              <a:buSzPct val="80000"/>
            </a:pPr>
            <a:r>
              <a:rPr lang="zh-CN" altLang="en-US" sz="2800" dirty="0">
                <a:latin typeface="华文中宋" panose="02010600040101010101" pitchFamily="2" charset="-122"/>
                <a:ea typeface="华文中宋" panose="02010600040101010101" pitchFamily="2" charset="-122"/>
              </a:rPr>
              <a:t>记分牌技术的目标：</a:t>
            </a:r>
            <a:br>
              <a:rPr lang="zh-CN" altLang="en-US" sz="2800" dirty="0">
                <a:latin typeface="华文中宋" panose="02010600040101010101" pitchFamily="2" charset="-122"/>
                <a:ea typeface="华文中宋" panose="02010600040101010101" pitchFamily="2" charset="-122"/>
              </a:rPr>
            </a:br>
            <a:r>
              <a:rPr lang="zh-CN" altLang="en-US" sz="2800" dirty="0">
                <a:latin typeface="华文中宋" panose="02010600040101010101" pitchFamily="2" charset="-122"/>
                <a:ea typeface="华文中宋" panose="02010600040101010101" pitchFamily="2" charset="-122"/>
              </a:rPr>
              <a:t>       在资源充足时，尽可能早地执行没有数据阻塞的指令，争取达到每个时钟周期流出尽量多的指令。 </a:t>
            </a:r>
            <a:endParaRPr lang="zh-CN" altLang="en-US" sz="2800" dirty="0">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395288" y="1125538"/>
            <a:ext cx="856932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20000"/>
              </a:lnSpc>
              <a:spcBef>
                <a:spcPct val="20000"/>
              </a:spcBef>
              <a:spcAft>
                <a:spcPct val="0"/>
              </a:spcAft>
              <a:buClr>
                <a:srgbClr val="00FF00"/>
              </a:buClr>
              <a:buSzPct val="80000"/>
              <a:buFontTx/>
              <a:buNone/>
              <a:defRPr/>
            </a:pPr>
            <a:r>
              <a:rPr kumimoji="1" lang="en-US" altLang="zh-CN" sz="2400" b="1"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要发挥指令乱序执行的特点，</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需要允许多条指令同时处于执行阶段</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，这就要求有多个功能部件或功能部件流水化或者两者兼有。如果没有多个功能部件，动态调度的最大的优势也就没有了。</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6870" name="Rectangle 4"/>
          <p:cNvSpPr/>
          <p:nvPr/>
        </p:nvSpPr>
        <p:spPr>
          <a:xfrm>
            <a:off x="395288" y="5453063"/>
            <a:ext cx="8569325" cy="1289050"/>
          </a:xfrm>
          <a:prstGeom prst="rect">
            <a:avLst/>
          </a:prstGeom>
          <a:noFill/>
          <a:ln w="9525">
            <a:noFill/>
          </a:ln>
        </p:spPr>
        <p:txBody>
          <a:bodyPr/>
          <a:p>
            <a:pPr eaLnBrk="1" hangingPunct="1">
              <a:lnSpc>
                <a:spcPct val="120000"/>
              </a:lnSpc>
              <a:spcBef>
                <a:spcPct val="20000"/>
              </a:spcBef>
              <a:buClr>
                <a:srgbClr val="00FF00"/>
              </a:buClr>
              <a:buSzPct val="80000"/>
            </a:pPr>
            <a:r>
              <a:rPr lang="zh-CN" altLang="en-US" b="1" dirty="0">
                <a:solidFill>
                  <a:srgbClr val="C00000"/>
                </a:solidFill>
                <a:latin typeface="华文中宋" panose="02010600040101010101" pitchFamily="2" charset="-122"/>
                <a:ea typeface="华文中宋" panose="02010600040101010101" pitchFamily="2" charset="-122"/>
              </a:rPr>
              <a:t>注：</a:t>
            </a:r>
            <a:r>
              <a:rPr lang="zh-CN" altLang="en-US" dirty="0">
                <a:solidFill>
                  <a:srgbClr val="C00000"/>
                </a:solidFill>
                <a:latin typeface="华文中宋" panose="02010600040101010101" pitchFamily="2" charset="-122"/>
                <a:ea typeface="华文中宋" panose="02010600040101010101" pitchFamily="2" charset="-122"/>
              </a:rPr>
              <a:t>通过复制处理器内部部件的数量，使得每个流水级可以启动多条指令，这种技术被称为多发射</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cxnSp>
        <p:nvCxnSpPr>
          <p:cNvPr id="3" name="直接连接符 2"/>
          <p:cNvCxnSpPr/>
          <p:nvPr/>
        </p:nvCxnSpPr>
        <p:spPr>
          <a:xfrm>
            <a:off x="179388" y="5300663"/>
            <a:ext cx="8713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fld>
            <a:endParaRPr lang="en-US" altLang="x-none" sz="1200" dirty="0">
              <a:latin typeface="Times New Roman" panose="02020603050405020304" pitchFamily="18" charset="0"/>
              <a:ea typeface="黑体" panose="02010609060101010101" pitchFamily="49" charset="-122"/>
            </a:endParaRPr>
          </a:p>
        </p:txBody>
      </p:sp>
      <p:sp>
        <p:nvSpPr>
          <p:cNvPr id="62467" name="Rectangle 2"/>
          <p:cNvSpPr/>
          <p:nvPr/>
        </p:nvSpPr>
        <p:spPr>
          <a:xfrm>
            <a:off x="178435" y="476250"/>
            <a:ext cx="8453120" cy="5832475"/>
          </a:xfrm>
          <a:prstGeom prst="rect">
            <a:avLst/>
          </a:prstGeom>
          <a:noFill/>
          <a:ln w="9525">
            <a:noFill/>
          </a:ln>
        </p:spPr>
        <p:txBody>
          <a:bodyPr anchor="t"/>
          <a:p>
            <a:pPr marL="342900" indent="-342900" algn="just">
              <a:lnSpc>
                <a:spcPct val="110000"/>
              </a:lnSpc>
              <a:spcBef>
                <a:spcPct val="20000"/>
              </a:spcBef>
              <a:buSzPct val="80000"/>
              <a:buFont typeface="Wingdings" panose="05000000000000000000" pitchFamily="2" charset="2"/>
              <a:buNone/>
            </a:pPr>
            <a:r>
              <a:rPr lang="en-US" altLang="x-none"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指令乱序执行可能引起</a:t>
            </a:r>
            <a:r>
              <a:rPr lang="zh-CN" altLang="en-US" dirty="0">
                <a:solidFill>
                  <a:srgbClr val="FF0000"/>
                </a:solidFill>
                <a:latin typeface="黑体" panose="02010609060101010101" pitchFamily="49" charset="-122"/>
                <a:ea typeface="黑体" panose="02010609060101010101" pitchFamily="49" charset="-122"/>
              </a:rPr>
              <a:t>名相关</a:t>
            </a:r>
            <a:r>
              <a:rPr lang="zh-CN" altLang="en-US" dirty="0">
                <a:latin typeface="黑体" panose="02010609060101010101" pitchFamily="49" charset="-122"/>
                <a:ea typeface="黑体" panose="02010609060101010101" pitchFamily="49" charset="-122"/>
              </a:rPr>
              <a:t>，即</a:t>
            </a:r>
            <a:r>
              <a:rPr lang="zh-CN" altLang="en-US" dirty="0">
                <a:solidFill>
                  <a:srgbClr val="0070C0"/>
                </a:solidFill>
                <a:latin typeface="黑体" panose="02010609060101010101" pitchFamily="49" charset="-122"/>
                <a:ea typeface="黑体" panose="02010609060101010101" pitchFamily="49" charset="-122"/>
              </a:rPr>
              <a:t>先读后写</a:t>
            </a:r>
            <a:r>
              <a:rPr lang="zh-CN" altLang="en-US" dirty="0">
                <a:solidFill>
                  <a:schemeClr val="tx2"/>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写后写</a:t>
            </a:r>
            <a:r>
              <a:rPr lang="zh-CN" altLang="en-US" dirty="0">
                <a:latin typeface="黑体" panose="02010609060101010101" pitchFamily="49" charset="-122"/>
                <a:ea typeface="黑体" panose="02010609060101010101" pitchFamily="49" charset="-122"/>
              </a:rPr>
              <a:t>相关。</a:t>
            </a: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SzPct val="80000"/>
              <a:buFont typeface="Wingdings" panose="05000000000000000000" pitchFamily="2" charset="2"/>
              <a:buNone/>
            </a:pP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SzPct val="80000"/>
              <a:buFont typeface="Wingdings" panose="05000000000000000000" pitchFamily="2" charset="2"/>
              <a:buNone/>
            </a:pPr>
            <a:r>
              <a:rPr lang="zh-CN" altLang="en-US" dirty="0">
                <a:solidFill>
                  <a:srgbClr val="0070C0"/>
                </a:solidFill>
                <a:latin typeface="黑体" panose="02010609060101010101" pitchFamily="49" charset="-122"/>
                <a:ea typeface="黑体" panose="02010609060101010101" pitchFamily="49" charset="-122"/>
              </a:rPr>
              <a:t>例</a:t>
            </a:r>
            <a:r>
              <a:rPr lang="en-US" altLang="x-none" dirty="0">
                <a:solidFill>
                  <a:srgbClr val="0070C0"/>
                </a:solidFill>
                <a:latin typeface="黑体" panose="02010609060101010101" pitchFamily="49" charset="-122"/>
                <a:ea typeface="黑体" panose="02010609060101010101" pitchFamily="49" charset="-122"/>
              </a:rPr>
              <a:t>4-3</a:t>
            </a:r>
            <a:r>
              <a:rPr lang="zh-CN" altLang="en-US" dirty="0">
                <a:solidFill>
                  <a:srgbClr val="0070C0"/>
                </a:solidFill>
                <a:latin typeface="黑体" panose="02010609060101010101" pitchFamily="49" charset="-122"/>
                <a:ea typeface="黑体" panose="02010609060101010101" pitchFamily="49" charset="-122"/>
              </a:rPr>
              <a:t>：先读后写（</a:t>
            </a:r>
            <a:r>
              <a:rPr lang="en-US" altLang="x-none" dirty="0">
                <a:solidFill>
                  <a:srgbClr val="0070C0"/>
                </a:solidFill>
                <a:latin typeface="黑体" panose="02010609060101010101" pitchFamily="49" charset="-122"/>
                <a:ea typeface="黑体" panose="02010609060101010101" pitchFamily="49" charset="-122"/>
              </a:rPr>
              <a:t>WAR</a:t>
            </a:r>
            <a:r>
              <a:rPr lang="zh-CN" altLang="en-US" dirty="0">
                <a:solidFill>
                  <a:srgbClr val="0070C0"/>
                </a:solidFill>
                <a:latin typeface="黑体" panose="02010609060101010101" pitchFamily="49" charset="-122"/>
                <a:ea typeface="黑体" panose="02010609060101010101" pitchFamily="49" charset="-122"/>
              </a:rPr>
              <a:t>）相关</a:t>
            </a:r>
            <a:endParaRPr lang="zh-CN" altLang="en-US" dirty="0">
              <a:solidFill>
                <a:srgbClr val="0070C0"/>
              </a:solidFill>
              <a:latin typeface="黑体" panose="02010609060101010101" pitchFamily="49" charset="-122"/>
              <a:ea typeface="黑体" panose="02010609060101010101" pitchFamily="49" charset="-122"/>
            </a:endParaRPr>
          </a:p>
          <a:p>
            <a:pPr marL="342900" indent="-342900" algn="just">
              <a:lnSpc>
                <a:spcPct val="110000"/>
              </a:lnSpc>
              <a:spcBef>
                <a:spcPct val="20000"/>
              </a:spcBef>
              <a:buSzPct val="80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    代码序列：</a:t>
            </a: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SzPct val="80000"/>
              <a:buFont typeface="Wingdings" panose="05000000000000000000" pitchFamily="2" charset="2"/>
              <a:buNone/>
            </a:pPr>
            <a:r>
              <a:rPr lang="zh-CN" altLang="en-US"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DIVD	F0 , F2 , F4</a:t>
            </a:r>
            <a:endParaRPr lang="en-US" altLang="x-none" dirty="0">
              <a:latin typeface="Times New Roman" panose="02020603050405020304" pitchFamily="18" charset="0"/>
              <a:ea typeface="黑体" panose="02010609060101010101" pitchFamily="49" charset="-122"/>
              <a:cs typeface="Courier New" panose="02070309020205020404" pitchFamily="49" charset="0"/>
            </a:endParaRPr>
          </a:p>
          <a:p>
            <a:pPr marL="342900" indent="-342900" algn="just">
              <a:lnSpc>
                <a:spcPct val="110000"/>
              </a:lnSpc>
              <a:spcBef>
                <a:spcPct val="20000"/>
              </a:spcBef>
              <a:buSzPct val="80000"/>
              <a:buFont typeface="Wingdings" panose="05000000000000000000" pitchFamily="2" charset="2"/>
              <a:buNone/>
            </a:pPr>
            <a:r>
              <a:rPr lang="en-US" altLang="x-none" dirty="0">
                <a:latin typeface="Times New Roman" panose="02020603050405020304" pitchFamily="18" charset="0"/>
                <a:ea typeface="黑体" panose="02010609060101010101" pitchFamily="49" charset="-122"/>
                <a:cs typeface="Times New Roman" panose="02020603050405020304" pitchFamily="18" charset="0"/>
              </a:rPr>
              <a:t>                   ADDD	F10 , F0 ,</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F8</a:t>
            </a:r>
            <a:endParaRPr lang="en-US" altLang="x-none"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ct val="20000"/>
              </a:spcBef>
              <a:buSzPct val="80000"/>
              <a:buFont typeface="Wingdings" panose="05000000000000000000" pitchFamily="2" charset="2"/>
              <a:buNone/>
            </a:pP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  SUBD</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F8</a:t>
            </a:r>
            <a:r>
              <a:rPr lang="en-US" altLang="x-none" dirty="0">
                <a:solidFill>
                  <a:srgbClr val="66FF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x-none" dirty="0">
                <a:latin typeface="Times New Roman" panose="02020603050405020304" pitchFamily="18" charset="0"/>
                <a:ea typeface="黑体" panose="02010609060101010101" pitchFamily="49" charset="-122"/>
                <a:cs typeface="Times New Roman" panose="02020603050405020304" pitchFamily="18" charset="0"/>
              </a:rPr>
              <a:t>, F8 , F14</a:t>
            </a:r>
            <a:endParaRPr lang="en-US" altLang="x-none"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ct val="20000"/>
              </a:spcBef>
              <a:buSzPct val="80000"/>
              <a:buFont typeface="Wingdings" panose="05000000000000000000" pitchFamily="2" charset="2"/>
              <a:buNone/>
            </a:pPr>
            <a:endParaRPr lang="en-US" altLang="x-none" sz="8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ct val="20000"/>
              </a:spcBef>
              <a:buSzPct val="80000"/>
              <a:buFont typeface="Wingdings" panose="05000000000000000000" pitchFamily="2" charset="2"/>
              <a:buNone/>
            </a:pP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例：写后写（</a:t>
            </a:r>
            <a:r>
              <a:rPr lang="en-US" altLang="x-none"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WRW）</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相关</a:t>
            </a:r>
            <a:endPar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eaLnBrk="0" hangingPunct="0">
              <a:buFont typeface="Wingdings 2" panose="05020102010507070707" pitchFamily="18" charset="2"/>
              <a:buNone/>
            </a:pPr>
            <a:r>
              <a:rPr lang="zh-CN" altLang="en-US" dirty="0">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ADDD	</a:t>
            </a:r>
            <a:r>
              <a:rPr lang="en-US" altLang="x-none" dirty="0">
                <a:solidFill>
                  <a:srgbClr val="FF0000"/>
                </a:solidFill>
                <a:latin typeface="Times New Roman" panose="02020603050405020304" pitchFamily="18" charset="0"/>
                <a:ea typeface="黑体" panose="02010609060101010101" pitchFamily="49" charset="-122"/>
              </a:rPr>
              <a:t>F2</a:t>
            </a:r>
            <a:r>
              <a:rPr lang="en-US" altLang="x-none" dirty="0">
                <a:latin typeface="Times New Roman" panose="02020603050405020304" pitchFamily="18" charset="0"/>
                <a:ea typeface="黑体" panose="02010609060101010101" pitchFamily="49" charset="-122"/>
              </a:rPr>
              <a:t> , F0 ,</a:t>
            </a: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F6</a:t>
            </a:r>
            <a:endParaRPr lang="en-US" altLang="x-none" dirty="0">
              <a:latin typeface="Times New Roman" panose="02020603050405020304" pitchFamily="18" charset="0"/>
              <a:ea typeface="黑体" panose="02010609060101010101" pitchFamily="49" charset="-122"/>
            </a:endParaRPr>
          </a:p>
          <a:p>
            <a:pPr marL="342900" indent="-342900" eaLnBrk="0" hangingPunct="0">
              <a:buFont typeface="Wingdings 2" panose="05020102010507070707" pitchFamily="18" charset="2"/>
              <a:buNone/>
            </a:pP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  SUBD</a:t>
            </a:r>
            <a:r>
              <a:rPr lang="en-US" altLang="x-none" dirty="0">
                <a:solidFill>
                  <a:srgbClr val="66FFCC"/>
                </a:solidFill>
                <a:latin typeface="Times New Roman" panose="02020603050405020304" pitchFamily="18" charset="0"/>
                <a:ea typeface="黑体" panose="02010609060101010101" pitchFamily="49" charset="-122"/>
              </a:rPr>
              <a:t>	</a:t>
            </a:r>
            <a:r>
              <a:rPr lang="en-US" altLang="x-none" dirty="0">
                <a:solidFill>
                  <a:srgbClr val="FF0000"/>
                </a:solidFill>
                <a:latin typeface="Times New Roman" panose="02020603050405020304" pitchFamily="18" charset="0"/>
                <a:ea typeface="黑体" panose="02010609060101010101" pitchFamily="49" charset="-122"/>
              </a:rPr>
              <a:t>F2</a:t>
            </a:r>
            <a:r>
              <a:rPr lang="en-US" altLang="x-none" dirty="0">
                <a:solidFill>
                  <a:srgbClr val="00FF00"/>
                </a:solidFill>
                <a:latin typeface="Times New Roman" panose="02020603050405020304" pitchFamily="18" charset="0"/>
                <a:ea typeface="黑体" panose="02010609060101010101" pitchFamily="49" charset="-122"/>
              </a:rPr>
              <a:t> </a:t>
            </a:r>
            <a:r>
              <a:rPr lang="en-US" altLang="x-none" dirty="0">
                <a:latin typeface="Times New Roman" panose="02020603050405020304" pitchFamily="18" charset="0"/>
                <a:ea typeface="黑体" panose="02010609060101010101" pitchFamily="49" charset="-122"/>
              </a:rPr>
              <a:t>, F4 , F8</a:t>
            </a:r>
            <a:endParaRPr lang="en-US" altLang="x-none" dirty="0">
              <a:latin typeface="Times New Roman" panose="02020603050405020304" pitchFamily="18" charset="0"/>
              <a:ea typeface="黑体" panose="02010609060101010101" pitchFamily="49" charset="-122"/>
            </a:endParaRPr>
          </a:p>
          <a:p>
            <a:pPr marL="342900" indent="-342900" eaLnBrk="0" hangingPunct="0">
              <a:buFont typeface="Wingdings 2" panose="05020102010507070707" pitchFamily="18" charset="2"/>
              <a:buNone/>
            </a:pPr>
            <a:r>
              <a:rPr lang="en-US" altLang="x-none" dirty="0">
                <a:latin typeface="Times New Roman" panose="02020603050405020304" pitchFamily="18" charset="0"/>
                <a:ea typeface="黑体" panose="02010609060101010101" pitchFamily="49" charset="-122"/>
              </a:rPr>
              <a:t>                    SD          10</a:t>
            </a:r>
            <a:r>
              <a:rPr lang="zh-CN" altLang="en-US" dirty="0">
                <a:latin typeface="Times New Roman" panose="02020603050405020304" pitchFamily="18" charset="0"/>
                <a:ea typeface="黑体" panose="02010609060101010101" pitchFamily="49" charset="-122"/>
              </a:rPr>
              <a:t>（</a:t>
            </a:r>
            <a:r>
              <a:rPr lang="en-US" altLang="x-none" dirty="0">
                <a:latin typeface="Times New Roman" panose="02020603050405020304" pitchFamily="18" charset="0"/>
                <a:ea typeface="黑体" panose="02010609060101010101" pitchFamily="49" charset="-122"/>
              </a:rPr>
              <a:t>R1</a:t>
            </a:r>
            <a:r>
              <a:rPr lang="zh-CN" altLang="en-US" dirty="0">
                <a:latin typeface="Times New Roman" panose="02020603050405020304" pitchFamily="18" charset="0"/>
                <a:ea typeface="黑体" panose="02010609060101010101" pitchFamily="49" charset="-122"/>
              </a:rPr>
              <a:t>） ，</a:t>
            </a:r>
            <a:r>
              <a:rPr lang="zh-CN" altLang="en-US" dirty="0">
                <a:solidFill>
                  <a:schemeClr val="tx2"/>
                </a:solidFill>
                <a:latin typeface="Times New Roman" panose="02020603050405020304" pitchFamily="18" charset="0"/>
                <a:ea typeface="黑体" panose="02010609060101010101" pitchFamily="49" charset="-122"/>
              </a:rPr>
              <a:t> </a:t>
            </a:r>
            <a:r>
              <a:rPr lang="en-US" altLang="x-none" dirty="0">
                <a:solidFill>
                  <a:schemeClr val="tx2"/>
                </a:solidFill>
                <a:latin typeface="Times New Roman" panose="02020603050405020304" pitchFamily="18" charset="0"/>
                <a:ea typeface="黑体" panose="02010609060101010101" pitchFamily="49" charset="-122"/>
              </a:rPr>
              <a:t>F2</a:t>
            </a:r>
            <a:endParaRPr lang="en-US" altLang="x-none" dirty="0">
              <a:solidFill>
                <a:schemeClr val="tx2"/>
              </a:solidFill>
              <a:latin typeface="Times New Roman" panose="02020603050405020304" pitchFamily="18" charset="0"/>
              <a:ea typeface="黑体" panose="02010609060101010101" pitchFamily="49" charset="-122"/>
            </a:endParaRPr>
          </a:p>
          <a:p>
            <a:pPr marL="342900" indent="-342900" eaLnBrk="0" hangingPunct="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endParaRPr lang="en-US" altLang="x-none" dirty="0">
              <a:solidFill>
                <a:schemeClr val="tx2"/>
              </a:solidFill>
              <a:latin typeface="Times New Roman" panose="02020603050405020304" pitchFamily="18" charset="0"/>
              <a:ea typeface="黑体" panose="02010609060101010101" pitchFamily="49" charset="-122"/>
            </a:endParaRPr>
          </a:p>
          <a:p>
            <a:pPr marL="342900" indent="-342900" eaLnBrk="0" hangingPunct="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r>
              <a:rPr lang="zh-CN" altLang="en-US" dirty="0">
                <a:solidFill>
                  <a:schemeClr val="tx2"/>
                </a:solidFill>
                <a:latin typeface="Times New Roman" panose="02020603050405020304" pitchFamily="18" charset="0"/>
                <a:ea typeface="黑体" panose="02010609060101010101" pitchFamily="49" charset="-122"/>
              </a:rPr>
              <a:t>因此，在</a:t>
            </a:r>
            <a:r>
              <a:rPr lang="zh-CN" altLang="en-US" dirty="0">
                <a:solidFill>
                  <a:srgbClr val="FF0000"/>
                </a:solidFill>
                <a:latin typeface="Times New Roman" panose="02020603050405020304" pitchFamily="18" charset="0"/>
                <a:ea typeface="黑体" panose="02010609060101010101" pitchFamily="49" charset="-122"/>
              </a:rPr>
              <a:t>乱序调度算法</a:t>
            </a:r>
            <a:r>
              <a:rPr lang="zh-CN" altLang="en-US" dirty="0">
                <a:solidFill>
                  <a:schemeClr val="tx2"/>
                </a:solidFill>
                <a:latin typeface="Times New Roman" panose="02020603050405020304" pitchFamily="18" charset="0"/>
                <a:ea typeface="黑体" panose="02010609060101010101" pitchFamily="49" charset="-122"/>
              </a:rPr>
              <a:t>中，既要保证</a:t>
            </a:r>
            <a:r>
              <a:rPr lang="zh-CN" altLang="en-US" dirty="0">
                <a:solidFill>
                  <a:srgbClr val="FF0000"/>
                </a:solidFill>
                <a:latin typeface="Times New Roman" panose="02020603050405020304" pitchFamily="18" charset="0"/>
                <a:ea typeface="黑体" panose="02010609060101010101" pitchFamily="49" charset="-122"/>
              </a:rPr>
              <a:t>先写后读（数据相关）</a:t>
            </a:r>
            <a:r>
              <a:rPr lang="zh-CN" altLang="en-US" dirty="0">
                <a:solidFill>
                  <a:schemeClr val="tx2"/>
                </a:solidFill>
                <a:latin typeface="Times New Roman" panose="02020603050405020304" pitchFamily="18" charset="0"/>
                <a:ea typeface="黑体" panose="02010609060101010101" pitchFamily="49" charset="-122"/>
              </a:rPr>
              <a:t>执行顺序，也要保证</a:t>
            </a:r>
            <a:r>
              <a:rPr lang="zh-CN" altLang="en-US" dirty="0">
                <a:solidFill>
                  <a:srgbClr val="FF0000"/>
                </a:solidFill>
                <a:latin typeface="Times New Roman" panose="02020603050405020304" pitchFamily="18" charset="0"/>
                <a:ea typeface="黑体" panose="02010609060101010101" pitchFamily="49" charset="-122"/>
              </a:rPr>
              <a:t>名相关</a:t>
            </a:r>
            <a:r>
              <a:rPr lang="zh-CN" altLang="en-US" dirty="0">
                <a:solidFill>
                  <a:schemeClr val="tx2"/>
                </a:solidFill>
                <a:latin typeface="Times New Roman" panose="02020603050405020304" pitchFamily="18" charset="0"/>
                <a:ea typeface="黑体" panose="02010609060101010101" pitchFamily="49" charset="-122"/>
              </a:rPr>
              <a:t>指令的正确执行。</a:t>
            </a:r>
            <a:endParaRPr lang="zh-CN" altLang="en-US" dirty="0">
              <a:solidFill>
                <a:schemeClr val="tx2"/>
              </a:solidFill>
              <a:latin typeface="Times New Roman" panose="02020603050405020304" pitchFamily="18" charset="0"/>
              <a:ea typeface="黑体" panose="02010609060101010101" pitchFamily="49" charset="-122"/>
            </a:endParaRPr>
          </a:p>
          <a:p>
            <a:pPr marL="342900" indent="-342900">
              <a:lnSpc>
                <a:spcPct val="110000"/>
              </a:lnSpc>
              <a:spcBef>
                <a:spcPct val="20000"/>
              </a:spcBef>
              <a:buSzPct val="80000"/>
              <a:buFont typeface="Wingdings" panose="05000000000000000000" pitchFamily="2" charset="2"/>
              <a:buNone/>
            </a:pPr>
            <a:endParaRPr lang="zh-CN" altLang="en-US" b="1" dirty="0">
              <a:latin typeface="Times New Roman" panose="02020603050405020304" pitchFamily="18" charset="0"/>
              <a:ea typeface="黑体" panose="02010609060101010101" pitchFamily="49" charset="-122"/>
              <a:cs typeface="Courier New" panose="02070309020205020404" pitchFamily="49" charset="0"/>
            </a:endParaRPr>
          </a:p>
          <a:p>
            <a:pPr marL="342900" indent="-342900">
              <a:lnSpc>
                <a:spcPct val="110000"/>
              </a:lnSpc>
              <a:spcBef>
                <a:spcPct val="20000"/>
              </a:spcBef>
              <a:buSzPct val="80000"/>
              <a:buFont typeface="Wingdings" panose="05000000000000000000" pitchFamily="2" charset="2"/>
              <a:buNone/>
            </a:pPr>
            <a:r>
              <a:rPr lang="zh-CN" altLang="en-US" b="1" dirty="0">
                <a:solidFill>
                  <a:schemeClr val="bg1"/>
                </a:solidFill>
                <a:latin typeface="黑体" panose="02010609060101010101" pitchFamily="49" charset="-122"/>
                <a:ea typeface="黑体" panose="02010609060101010101" pitchFamily="49" charset="-122"/>
              </a:rPr>
              <a:t>。</a:t>
            </a:r>
            <a:endParaRPr lang="zh-CN" altLang="en-US"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7">
                                            <p:txEl>
                                              <p:charRg st="30" end="47"/>
                                            </p:txEl>
                                          </p:spTgt>
                                        </p:tgtEl>
                                        <p:attrNameLst>
                                          <p:attrName>style.visibility</p:attrName>
                                        </p:attrNameLst>
                                      </p:cBhvr>
                                      <p:to>
                                        <p:strVal val="visible"/>
                                      </p:to>
                                    </p:set>
                                    <p:animEffect transition="in" filter="fade">
                                      <p:cBhvr>
                                        <p:cTn id="7" dur="500"/>
                                        <p:tgtEl>
                                          <p:spTgt spid="62467">
                                            <p:txEl>
                                              <p:charRg st="30" end="4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467">
                                            <p:txEl>
                                              <p:charRg st="47" end="57"/>
                                            </p:txEl>
                                          </p:spTgt>
                                        </p:tgtEl>
                                        <p:attrNameLst>
                                          <p:attrName>style.visibility</p:attrName>
                                        </p:attrNameLst>
                                      </p:cBhvr>
                                      <p:to>
                                        <p:strVal val="visible"/>
                                      </p:to>
                                    </p:set>
                                    <p:animEffect transition="in" filter="fade">
                                      <p:cBhvr>
                                        <p:cTn id="10" dur="500"/>
                                        <p:tgtEl>
                                          <p:spTgt spid="62467">
                                            <p:txEl>
                                              <p:charRg st="47" end="5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467">
                                            <p:txEl>
                                              <p:charRg st="57" end="94"/>
                                            </p:txEl>
                                          </p:spTgt>
                                        </p:tgtEl>
                                        <p:attrNameLst>
                                          <p:attrName>style.visibility</p:attrName>
                                        </p:attrNameLst>
                                      </p:cBhvr>
                                      <p:to>
                                        <p:strVal val="visible"/>
                                      </p:to>
                                    </p:set>
                                    <p:animEffect transition="in" filter="fade">
                                      <p:cBhvr>
                                        <p:cTn id="13" dur="500"/>
                                        <p:tgtEl>
                                          <p:spTgt spid="62467">
                                            <p:txEl>
                                              <p:charRg st="57" end="9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467">
                                            <p:txEl>
                                              <p:charRg st="94" end="132"/>
                                            </p:txEl>
                                          </p:spTgt>
                                        </p:tgtEl>
                                        <p:attrNameLst>
                                          <p:attrName>style.visibility</p:attrName>
                                        </p:attrNameLst>
                                      </p:cBhvr>
                                      <p:to>
                                        <p:strVal val="visible"/>
                                      </p:to>
                                    </p:set>
                                    <p:animEffect transition="in" filter="fade">
                                      <p:cBhvr>
                                        <p:cTn id="16" dur="500"/>
                                        <p:tgtEl>
                                          <p:spTgt spid="62467">
                                            <p:txEl>
                                              <p:charRg st="94" end="13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467">
                                            <p:txEl>
                                              <p:charRg st="132" end="170"/>
                                            </p:txEl>
                                          </p:spTgt>
                                        </p:tgtEl>
                                        <p:attrNameLst>
                                          <p:attrName>style.visibility</p:attrName>
                                        </p:attrNameLst>
                                      </p:cBhvr>
                                      <p:to>
                                        <p:strVal val="visible"/>
                                      </p:to>
                                    </p:set>
                                    <p:animEffect transition="in" filter="fade">
                                      <p:cBhvr>
                                        <p:cTn id="19" dur="500"/>
                                        <p:tgtEl>
                                          <p:spTgt spid="62467">
                                            <p:txEl>
                                              <p:charRg st="132" end="17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2467">
                                            <p:txEl>
                                              <p:charRg st="171" end="184"/>
                                            </p:txEl>
                                          </p:spTgt>
                                        </p:tgtEl>
                                        <p:attrNameLst>
                                          <p:attrName>style.visibility</p:attrName>
                                        </p:attrNameLst>
                                      </p:cBhvr>
                                      <p:to>
                                        <p:strVal val="visible"/>
                                      </p:to>
                                    </p:set>
                                    <p:animEffect transition="in" filter="fade">
                                      <p:cBhvr>
                                        <p:cTn id="24" dur="500"/>
                                        <p:tgtEl>
                                          <p:spTgt spid="62467">
                                            <p:txEl>
                                              <p:charRg st="171" end="18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2467">
                                            <p:txEl>
                                              <p:charRg st="184" end="221"/>
                                            </p:txEl>
                                          </p:spTgt>
                                        </p:tgtEl>
                                        <p:attrNameLst>
                                          <p:attrName>style.visibility</p:attrName>
                                        </p:attrNameLst>
                                      </p:cBhvr>
                                      <p:to>
                                        <p:strVal val="visible"/>
                                      </p:to>
                                    </p:set>
                                    <p:animEffect transition="in" filter="fade">
                                      <p:cBhvr>
                                        <p:cTn id="27" dur="500"/>
                                        <p:tgtEl>
                                          <p:spTgt spid="62467">
                                            <p:txEl>
                                              <p:charRg st="184" end="22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2467">
                                            <p:txEl>
                                              <p:charRg st="221" end="258"/>
                                            </p:txEl>
                                          </p:spTgt>
                                        </p:tgtEl>
                                        <p:attrNameLst>
                                          <p:attrName>style.visibility</p:attrName>
                                        </p:attrNameLst>
                                      </p:cBhvr>
                                      <p:to>
                                        <p:strVal val="visible"/>
                                      </p:to>
                                    </p:set>
                                    <p:animEffect transition="in" filter="fade">
                                      <p:cBhvr>
                                        <p:cTn id="30" dur="500"/>
                                        <p:tgtEl>
                                          <p:spTgt spid="62467">
                                            <p:txEl>
                                              <p:charRg st="221" end="25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2467">
                                            <p:txEl>
                                              <p:charRg st="258" end="302"/>
                                            </p:txEl>
                                          </p:spTgt>
                                        </p:tgtEl>
                                        <p:attrNameLst>
                                          <p:attrName>style.visibility</p:attrName>
                                        </p:attrNameLst>
                                      </p:cBhvr>
                                      <p:to>
                                        <p:strVal val="visible"/>
                                      </p:to>
                                    </p:set>
                                    <p:animEffect transition="in" filter="fade">
                                      <p:cBhvr>
                                        <p:cTn id="33" dur="500"/>
                                        <p:tgtEl>
                                          <p:spTgt spid="62467">
                                            <p:txEl>
                                              <p:charRg st="258" end="30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2467">
                                            <p:txEl>
                                              <p:charRg st="315" end="374"/>
                                            </p:txEl>
                                          </p:spTgt>
                                        </p:tgtEl>
                                        <p:attrNameLst>
                                          <p:attrName>style.visibility</p:attrName>
                                        </p:attrNameLst>
                                      </p:cBhvr>
                                      <p:to>
                                        <p:strVal val="visible"/>
                                      </p:to>
                                    </p:set>
                                    <p:animEffect transition="in" filter="fade">
                                      <p:cBhvr>
                                        <p:cTn id="38" dur="500"/>
                                        <p:tgtEl>
                                          <p:spTgt spid="62467">
                                            <p:txEl>
                                              <p:charRg st="315" end="3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fld>
            <a:endParaRPr lang="en-US" altLang="x-none" sz="1200" dirty="0">
              <a:latin typeface="Times New Roman" panose="02020603050405020304" pitchFamily="18" charset="0"/>
              <a:ea typeface="黑体" panose="02010609060101010101" pitchFamily="49" charset="-122"/>
            </a:endParaRPr>
          </a:p>
        </p:txBody>
      </p:sp>
      <p:sp>
        <p:nvSpPr>
          <p:cNvPr id="63491" name="Rectangle 2"/>
          <p:cNvSpPr/>
          <p:nvPr/>
        </p:nvSpPr>
        <p:spPr>
          <a:xfrm>
            <a:off x="250825" y="620713"/>
            <a:ext cx="8388350" cy="4681537"/>
          </a:xfrm>
          <a:prstGeom prst="rect">
            <a:avLst/>
          </a:prstGeom>
          <a:noFill/>
          <a:ln w="9525">
            <a:noFill/>
          </a:ln>
        </p:spPr>
        <p:txBody>
          <a:bodyPr anchor="t"/>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solidFill>
                  <a:srgbClr val="00FF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回忆</a:t>
            </a:r>
            <a:r>
              <a:rPr lang="zh-CN" altLang="en-US" dirty="0">
                <a:solidFill>
                  <a:srgbClr val="FF0000"/>
                </a:solidFill>
                <a:latin typeface="黑体" panose="02010609060101010101" pitchFamily="49" charset="-122"/>
                <a:ea typeface="黑体" panose="02010609060101010101" pitchFamily="49" charset="-122"/>
              </a:rPr>
              <a:t>顺序执行</a:t>
            </a:r>
            <a:r>
              <a:rPr lang="zh-CN" altLang="en-US" dirty="0">
                <a:latin typeface="黑体" panose="02010609060101010101" pitchFamily="49" charset="-122"/>
                <a:ea typeface="黑体" panose="02010609060101010101" pitchFamily="49" charset="-122"/>
              </a:rPr>
              <a:t>的模型机中的</a:t>
            </a:r>
            <a:r>
              <a:rPr lang="en-US" altLang="x-none" dirty="0">
                <a:latin typeface="黑体" panose="02010609060101010101" pitchFamily="49" charset="-122"/>
                <a:ea typeface="黑体" panose="02010609060101010101" pitchFamily="49" charset="-122"/>
              </a:rPr>
              <a:t>ID</a:t>
            </a:r>
            <a:r>
              <a:rPr lang="zh-CN" altLang="en-US" dirty="0">
                <a:latin typeface="黑体" panose="02010609060101010101" pitchFamily="49" charset="-122"/>
                <a:ea typeface="黑体" panose="02010609060101010101" pitchFamily="49" charset="-122"/>
              </a:rPr>
              <a:t>段检测数据相关，例如检测到有</a:t>
            </a:r>
            <a:r>
              <a:rPr lang="en-US" altLang="x-none" dirty="0">
                <a:latin typeface="黑体" panose="02010609060101010101" pitchFamily="49" charset="-122"/>
                <a:ea typeface="黑体" panose="02010609060101010101" pitchFamily="49" charset="-122"/>
              </a:rPr>
              <a:t>load</a:t>
            </a:r>
            <a:r>
              <a:rPr lang="zh-CN" altLang="en-US" dirty="0">
                <a:latin typeface="黑体" panose="02010609060101010101" pitchFamily="49" charset="-122"/>
                <a:ea typeface="黑体" panose="02010609060101010101" pitchFamily="49" charset="-122"/>
              </a:rPr>
              <a:t>相关，模型机会暂停即阻塞该指令一个时钟周期，等待</a:t>
            </a:r>
            <a:r>
              <a:rPr lang="en-US" altLang="x-none" dirty="0">
                <a:latin typeface="黑体" panose="02010609060101010101" pitchFamily="49" charset="-122"/>
                <a:ea typeface="黑体" panose="02010609060101010101" pitchFamily="49" charset="-122"/>
              </a:rPr>
              <a:t>load</a:t>
            </a:r>
            <a:r>
              <a:rPr lang="zh-CN" altLang="en-US" dirty="0">
                <a:latin typeface="黑体" panose="02010609060101010101" pitchFamily="49" charset="-122"/>
                <a:ea typeface="黑体" panose="02010609060101010101" pitchFamily="49" charset="-122"/>
              </a:rPr>
              <a:t>指令读数据到</a:t>
            </a:r>
            <a:r>
              <a:rPr lang="en-US" altLang="zh-CN" dirty="0">
                <a:latin typeface="黑体" panose="02010609060101010101" pitchFamily="49" charset="-122"/>
                <a:ea typeface="黑体" panose="02010609060101010101" pitchFamily="49" charset="-122"/>
              </a:rPr>
              <a:t>I</a:t>
            </a:r>
            <a:r>
              <a:rPr lang="en-US" altLang="x-none"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a:t>
            </a:r>
            <a:endParaRPr lang="en-US" altLang="x-none" dirty="0">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endParaRPr lang="zh-CN" altLang="en-US" dirty="0">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zh-CN" altLang="en-US" dirty="0">
                <a:solidFill>
                  <a:schemeClr val="folHlink"/>
                </a:solidFill>
                <a:latin typeface="Times New Roman" panose="02020603050405020304" pitchFamily="18" charset="0"/>
                <a:ea typeface="黑体" panose="02010609060101010101" pitchFamily="49" charset="-122"/>
              </a:rPr>
              <a:t>            </a:t>
            </a:r>
            <a:r>
              <a:rPr lang="zh-CN" altLang="en-US" dirty="0">
                <a:solidFill>
                  <a:schemeClr val="tx1"/>
                </a:solidFill>
                <a:latin typeface="Times New Roman" panose="02020603050405020304" pitchFamily="18" charset="0"/>
                <a:ea typeface="黑体" panose="02010609060101010101" pitchFamily="49" charset="-122"/>
              </a:rPr>
              <a:t>如果允许乱序执行，就不能因为数据相关而阻塞指令（否则其后的指令就发射不出去），因此需要将顺序执行的</a:t>
            </a:r>
            <a:r>
              <a:rPr lang="en-US" altLang="x-none" dirty="0">
                <a:solidFill>
                  <a:srgbClr val="FF0000"/>
                </a:solidFill>
                <a:latin typeface="Times New Roman" panose="02020603050405020304" pitchFamily="18" charset="0"/>
                <a:ea typeface="黑体" panose="02010609060101010101" pitchFamily="49" charset="-122"/>
              </a:rPr>
              <a:t>ID</a:t>
            </a:r>
            <a:r>
              <a:rPr lang="zh-CN" altLang="en-US" dirty="0">
                <a:solidFill>
                  <a:srgbClr val="FF0000"/>
                </a:solidFill>
                <a:latin typeface="Times New Roman" panose="02020603050405020304" pitchFamily="18" charset="0"/>
                <a:ea typeface="黑体" panose="02010609060101010101" pitchFamily="49" charset="-122"/>
              </a:rPr>
              <a:t>级</a:t>
            </a:r>
            <a:r>
              <a:rPr lang="zh-CN" altLang="en-US" dirty="0">
                <a:solidFill>
                  <a:schemeClr val="tx1"/>
                </a:solidFill>
                <a:latin typeface="Times New Roman" panose="02020603050405020304" pitchFamily="18" charset="0"/>
                <a:ea typeface="黑体" panose="02010609060101010101" pitchFamily="49" charset="-122"/>
              </a:rPr>
              <a:t>再细分为两个流水线段：</a:t>
            </a:r>
            <a:endParaRPr lang="zh-CN" altLang="en-US" dirty="0">
              <a:solidFill>
                <a:schemeClr val="tx1"/>
              </a:solidFill>
              <a:latin typeface="Times New Roman" panose="02020603050405020304" pitchFamily="18" charset="0"/>
              <a:ea typeface="黑体" panose="02010609060101010101" pitchFamily="49" charset="-122"/>
            </a:endParaRPr>
          </a:p>
          <a:p>
            <a:pPr marL="342900" indent="-342900" algn="l">
              <a:lnSpc>
                <a:spcPct val="110000"/>
              </a:lnSpc>
              <a:spcBef>
                <a:spcPct val="20000"/>
              </a:spcBef>
              <a:buClr>
                <a:srgbClr val="33CC33"/>
              </a:buClr>
              <a:buSzPct val="80000"/>
              <a:buFont typeface="Wingdings 2" panose="05020102010507070707" pitchFamily="18" charset="2"/>
              <a:buNone/>
            </a:pPr>
            <a:r>
              <a:rPr lang="en-US" altLang="x-none" dirty="0">
                <a:solidFill>
                  <a:srgbClr val="00FF00"/>
                </a:solidFill>
                <a:latin typeface="Times New Roman" panose="02020603050405020304" pitchFamily="18" charset="0"/>
                <a:ea typeface="黑体" panose="02010609060101010101" pitchFamily="49" charset="-122"/>
              </a:rPr>
              <a:t>             </a:t>
            </a:r>
            <a:r>
              <a:rPr lang="zh-CN" altLang="en-US" dirty="0">
                <a:solidFill>
                  <a:srgbClr val="FF0000"/>
                </a:solidFill>
                <a:latin typeface="Times New Roman" panose="02020603050405020304" pitchFamily="18" charset="0"/>
                <a:ea typeface="黑体" panose="02010609060101010101" pitchFamily="49" charset="-122"/>
              </a:rPr>
              <a:t>第</a:t>
            </a:r>
            <a:r>
              <a:rPr lang="en-US" altLang="x-none" dirty="0">
                <a:solidFill>
                  <a:srgbClr val="FF0000"/>
                </a:solidFill>
                <a:latin typeface="Times New Roman" panose="02020603050405020304" pitchFamily="18" charset="0"/>
                <a:ea typeface="黑体" panose="02010609060101010101" pitchFamily="49" charset="-122"/>
              </a:rPr>
              <a:t>1</a:t>
            </a:r>
            <a:r>
              <a:rPr lang="zh-CN" altLang="en-US" dirty="0">
                <a:solidFill>
                  <a:srgbClr val="FF0000"/>
                </a:solidFill>
                <a:latin typeface="Times New Roman" panose="02020603050405020304" pitchFamily="18" charset="0"/>
                <a:ea typeface="黑体" panose="02010609060101010101" pitchFamily="49" charset="-122"/>
              </a:rPr>
              <a:t>个段不检测数据相关</a:t>
            </a:r>
            <a:r>
              <a:rPr lang="zh-CN" altLang="en-US" dirty="0">
                <a:solidFill>
                  <a:schemeClr val="tx2"/>
                </a:solidFill>
                <a:latin typeface="Times New Roman" panose="02020603050405020304" pitchFamily="18" charset="0"/>
                <a:ea typeface="黑体" panose="02010609060101010101" pitchFamily="49" charset="-122"/>
              </a:rPr>
              <a:t>（</a:t>
            </a:r>
            <a:r>
              <a:rPr lang="zh-CN" altLang="en-US" dirty="0">
                <a:solidFill>
                  <a:srgbClr val="0070C0"/>
                </a:solidFill>
                <a:latin typeface="Times New Roman" panose="02020603050405020304" pitchFamily="18" charset="0"/>
                <a:ea typeface="黑体" panose="02010609060101010101" pitchFamily="49" charset="-122"/>
              </a:rPr>
              <a:t>这样才能尽可能快地发射出多条指令</a:t>
            </a:r>
            <a:r>
              <a:rPr lang="zh-CN" altLang="en-US" dirty="0">
                <a:latin typeface="Times New Roman" panose="02020603050405020304" pitchFamily="18" charset="0"/>
                <a:ea typeface="黑体" panose="02010609060101010101" pitchFamily="49" charset="-122"/>
              </a:rPr>
              <a:t>到对应的功能部件</a:t>
            </a:r>
            <a:r>
              <a:rPr lang="zh-CN" altLang="en-US" dirty="0">
                <a:solidFill>
                  <a:schemeClr val="tx2"/>
                </a:solidFill>
                <a:latin typeface="Times New Roman" panose="02020603050405020304" pitchFamily="18" charset="0"/>
                <a:ea typeface="黑体" panose="02010609060101010101" pitchFamily="49" charset="-122"/>
              </a:rPr>
              <a:t>）；</a:t>
            </a:r>
            <a:endParaRPr lang="en-US" altLang="x-none" dirty="0">
              <a:solidFill>
                <a:schemeClr val="tx2"/>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solidFill>
                  <a:schemeClr val="tx2"/>
                </a:solidFill>
                <a:latin typeface="Times New Roman" panose="02020603050405020304" pitchFamily="18" charset="0"/>
                <a:ea typeface="黑体" panose="02010609060101010101" pitchFamily="49" charset="-122"/>
              </a:rPr>
              <a:t>             </a:t>
            </a:r>
            <a:r>
              <a:rPr lang="zh-CN" altLang="en-US" dirty="0">
                <a:solidFill>
                  <a:srgbClr val="FF0000"/>
                </a:solidFill>
                <a:latin typeface="Times New Roman" panose="02020603050405020304" pitchFamily="18" charset="0"/>
                <a:ea typeface="黑体" panose="02010609060101010101" pitchFamily="49" charset="-122"/>
              </a:rPr>
              <a:t>在第</a:t>
            </a:r>
            <a:r>
              <a:rPr lang="en-US" altLang="x-none" dirty="0">
                <a:solidFill>
                  <a:srgbClr val="FF0000"/>
                </a:solidFill>
                <a:latin typeface="Times New Roman" panose="02020603050405020304" pitchFamily="18" charset="0"/>
                <a:ea typeface="黑体" panose="02010609060101010101" pitchFamily="49" charset="-122"/>
              </a:rPr>
              <a:t>2</a:t>
            </a:r>
            <a:r>
              <a:rPr lang="zh-CN" altLang="en-US" dirty="0">
                <a:solidFill>
                  <a:srgbClr val="FF0000"/>
                </a:solidFill>
                <a:latin typeface="Times New Roman" panose="02020603050405020304" pitchFamily="18" charset="0"/>
                <a:ea typeface="黑体" panose="02010609060101010101" pitchFamily="49" charset="-122"/>
              </a:rPr>
              <a:t>个段才检测数据相关</a:t>
            </a:r>
            <a:r>
              <a:rPr lang="zh-CN" altLang="en-US" dirty="0">
                <a:solidFill>
                  <a:srgbClr val="00FF00"/>
                </a:solidFill>
                <a:latin typeface="Times New Roman" panose="02020603050405020304" pitchFamily="18" charset="0"/>
                <a:ea typeface="黑体" panose="02010609060101010101" pitchFamily="49" charset="-122"/>
              </a:rPr>
              <a:t>。</a:t>
            </a:r>
            <a:endParaRPr lang="en-US" altLang="x-none" dirty="0">
              <a:solidFill>
                <a:srgbClr val="00FF00"/>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endParaRPr lang="zh-CN" altLang="en-US" dirty="0">
              <a:solidFill>
                <a:srgbClr val="00FF00"/>
              </a:solidFill>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zh-CN" altLang="en-US" dirty="0">
                <a:solidFill>
                  <a:schemeClr val="folHlink"/>
                </a:solidFill>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显然，为了支持多条指令同时执行，需要有</a:t>
            </a:r>
            <a:r>
              <a:rPr lang="zh-CN" altLang="en-US" dirty="0">
                <a:solidFill>
                  <a:srgbClr val="FF0000"/>
                </a:solidFill>
                <a:latin typeface="Times New Roman" panose="02020603050405020304" pitchFamily="18" charset="0"/>
                <a:ea typeface="黑体" panose="02010609060101010101" pitchFamily="49" charset="-122"/>
              </a:rPr>
              <a:t>多个执行部件</a:t>
            </a:r>
            <a:r>
              <a:rPr lang="zh-CN" altLang="en-US"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endParaRPr lang="en-US" altLang="x-none"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250825" y="465138"/>
            <a:ext cx="7772400" cy="80327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4.5.1 </a:t>
            </a:r>
            <a:r>
              <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指令级并行的限制因素</a:t>
            </a:r>
            <a:endParaRPr kumimoji="0" lang="zh-CN" altLang="en-US" sz="2800" b="0" i="0" u="none" strike="noStrike" kern="1200" cap="none" spc="-10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11267"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1268" name="Rectangle 8"/>
          <p:cNvSpPr/>
          <p:nvPr/>
        </p:nvSpPr>
        <p:spPr>
          <a:xfrm>
            <a:off x="287338" y="1412875"/>
            <a:ext cx="8532812" cy="2012950"/>
          </a:xfrm>
          <a:prstGeom prst="rect">
            <a:avLst/>
          </a:prstGeom>
          <a:noFill/>
          <a:ln w="9525">
            <a:noFill/>
          </a:ln>
        </p:spPr>
        <p:txBody>
          <a:bodyPr>
            <a:spAutoFit/>
          </a:bodyPr>
          <a:p>
            <a:pPr>
              <a:lnSpc>
                <a:spcPct val="120000"/>
              </a:lnSpc>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几乎所有的处理机都利用流水线来使</a:t>
            </a:r>
            <a:r>
              <a:rPr lang="zh-CN" altLang="en-US" sz="2600" dirty="0">
                <a:solidFill>
                  <a:srgbClr val="C00000"/>
                </a:solidFill>
                <a:latin typeface="华文中宋" panose="02010600040101010101" pitchFamily="2" charset="-122"/>
                <a:ea typeface="华文中宋" panose="02010600040101010101" pitchFamily="2" charset="-122"/>
              </a:rPr>
              <a:t>指令重叠并行执行</a:t>
            </a:r>
            <a:r>
              <a:rPr lang="zh-CN" altLang="en-US" sz="2600" dirty="0">
                <a:latin typeface="华文中宋" panose="02010600040101010101" pitchFamily="2" charset="-122"/>
                <a:ea typeface="华文中宋" panose="02010600040101010101" pitchFamily="2" charset="-122"/>
              </a:rPr>
              <a:t>，以达到提高性能的目的。这种指令之间存在的潜在并行性称为</a:t>
            </a:r>
            <a:r>
              <a:rPr lang="zh-CN" altLang="en-US" sz="2600" dirty="0">
                <a:solidFill>
                  <a:srgbClr val="0070C0"/>
                </a:solidFill>
                <a:latin typeface="华文中宋" panose="02010600040101010101" pitchFamily="2" charset="-122"/>
                <a:ea typeface="华文中宋" panose="02010600040101010101" pitchFamily="2" charset="-122"/>
              </a:rPr>
              <a:t>指令级并行</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ILP</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Instruction-Level Parallelism</a:t>
            </a:r>
            <a:r>
              <a:rPr lang="zh-CN" altLang="en-US" sz="2600" dirty="0">
                <a:latin typeface="华文中宋" panose="02010600040101010101" pitchFamily="2" charset="-122"/>
                <a:ea typeface="华文中宋" panose="02010600040101010101" pitchFamily="2" charset="-122"/>
              </a:rPr>
              <a:t>）</a:t>
            </a:r>
            <a:endParaRPr lang="zh-CN" altLang="en-US" sz="2600" dirty="0">
              <a:latin typeface="华文中宋" panose="02010600040101010101" pitchFamily="2" charset="-122"/>
              <a:ea typeface="华文中宋" panose="02010600040101010101" pitchFamily="2" charset="-122"/>
            </a:endParaRPr>
          </a:p>
        </p:txBody>
      </p:sp>
      <p:sp>
        <p:nvSpPr>
          <p:cNvPr id="8198" name="Text Box 9"/>
          <p:cNvSpPr txBox="1">
            <a:spLocks noChangeArrowheads="1"/>
          </p:cNvSpPr>
          <p:nvPr/>
        </p:nvSpPr>
        <p:spPr bwMode="auto">
          <a:xfrm>
            <a:off x="250825" y="3470275"/>
            <a:ext cx="8748713" cy="312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在流水线模型机中，如果指令间无相关或者相关可以通过专用数据通路消除，则流水线没有停顿，指令级并行得以充分发挥。但是，</a:t>
            </a:r>
            <a:r>
              <a:rPr kumimoji="1" lang="zh-CN" altLang="en-US" sz="2600" b="0" i="0" u="none" strike="noStrike" kern="1200" cap="none" spc="0" normalizeH="0" baseline="0" noProof="0" dirty="0" smtClean="0">
                <a:ln>
                  <a:noFill/>
                </a:ln>
                <a:solidFill>
                  <a:srgbClr val="C00000"/>
                </a:solidFill>
                <a:effectLst/>
                <a:uLnTx/>
                <a:uFillTx/>
                <a:latin typeface="+mn-ea"/>
                <a:ea typeface="+mn-ea"/>
                <a:cs typeface="+mn-cs"/>
              </a:rPr>
              <a:t>不能消除的相关必然会导致流水线的停顿，使流水线的利用率下降</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。例如，本章介绍涉及</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load</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指令的内部前推技术时只能强制暂停流水线的执行。</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       那是不是对此情况真的就只能暂停流水线的执行呢？</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9155" name="Rectangle 4"/>
          <p:cNvSpPr>
            <a:spLocks noChangeArrowheads="1"/>
          </p:cNvSpPr>
          <p:nvPr/>
        </p:nvSpPr>
        <p:spPr bwMode="auto">
          <a:xfrm>
            <a:off x="215900" y="766763"/>
            <a:ext cx="8748713"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33CC33"/>
              </a:buClr>
              <a:buSzPct val="80000"/>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设指令预取到指令队列中，为了允许乱序执行，将基本流水线的</a:t>
            </a:r>
            <a:r>
              <a:rPr kumimoji="1" lang="zh-CN" altLang="en-US" sz="28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译码阶段</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再分为两个阶段：</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46430" marR="0" lvl="0" indent="-342265"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a:t>
            </a:r>
            <a:r>
              <a:rPr kumimoji="1" lang="zh-CN" altLang="en-US" sz="28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顺序发射</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，检查是否存在</a:t>
            </a:r>
            <a:r>
              <a:rPr lang="zh-CN" altLang="en-US" sz="2800" dirty="0">
                <a:solidFill>
                  <a:srgbClr val="0070C0"/>
                </a:solidFill>
                <a:latin typeface="黑体" panose="02010609060101010101" pitchFamily="49" charset="-122"/>
                <a:sym typeface="+mn-ea"/>
              </a:rPr>
              <a:t>结构相关</a:t>
            </a:r>
            <a:r>
              <a:rPr lang="zh-CN" altLang="en-US" sz="2800" dirty="0">
                <a:latin typeface="黑体" panose="02010609060101010101" pitchFamily="49" charset="-122"/>
                <a:sym typeface="+mn-ea"/>
              </a:rPr>
              <a:t>（还有</a:t>
            </a:r>
            <a:r>
              <a:rPr lang="zh-CN" altLang="en-US" sz="2800" dirty="0">
                <a:solidFill>
                  <a:srgbClr val="0070C0"/>
                </a:solidFill>
                <a:latin typeface="黑体" panose="02010609060101010101" pitchFamily="49" charset="-122"/>
                <a:sym typeface="+mn-ea"/>
              </a:rPr>
              <a:t>写后写相关</a:t>
            </a:r>
            <a:r>
              <a:rPr lang="zh-CN" altLang="en-US" sz="2800" dirty="0">
                <a:latin typeface="黑体" panose="02010609060101010101" pitchFamily="49" charset="-122"/>
                <a:sym typeface="+mn-ea"/>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a:t>
            </a:r>
            <a:r>
              <a:rPr lang="zh-CN" altLang="en-US" sz="2800" dirty="0">
                <a:latin typeface="黑体" panose="02010609060101010101" pitchFamily="49" charset="-122"/>
                <a:sym typeface="+mn-ea"/>
              </a:rPr>
              <a:t>没有，本指令就流出到对应功能部件</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99465" marR="0" lvl="0" indent="-478155"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tabLst>
                <a:tab pos="358140" algn="l"/>
              </a:tabLst>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Read Operands</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）：当没有数</a:t>
            </a:r>
            <a:b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据相关引发的阻塞时，就读操作数</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可以乱序</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lang="zh-CN" altLang="en-US" sz="2800" dirty="0">
                <a:latin typeface="黑体" panose="02010609060101010101" pitchFamily="49" charset="-122"/>
                <a:sym typeface="+mn-ea"/>
              </a:rPr>
              <a:t>读到操作数就进入到执行段。</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endParaRPr kumimoji="1" lang="en-US" altLang="zh-CN" sz="10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20000"/>
              </a:lnSpc>
              <a:spcBef>
                <a:spcPct val="20000"/>
              </a:spcBef>
              <a:spcAft>
                <a:spcPct val="0"/>
              </a:spcAft>
              <a:buClr>
                <a:srgbClr val="33CC33"/>
              </a:buClr>
              <a:buSzPct val="80000"/>
              <a:buFont typeface="Wingdings 2" panose="05020102010507070707" pitchFamily="18" charset="2"/>
              <a:buNone/>
              <a:defRPr/>
            </a:pPr>
            <a:r>
              <a:rPr lang="en-US" altLang="x-none" sz="2800" dirty="0">
                <a:latin typeface="黑体" panose="02010609060101010101" pitchFamily="49" charset="-122"/>
                <a:sym typeface="+mn-ea"/>
              </a:rPr>
              <a:t>IS</a:t>
            </a:r>
            <a:r>
              <a:rPr lang="zh-CN" altLang="en-US" sz="2800" dirty="0">
                <a:latin typeface="黑体" panose="02010609060101010101" pitchFamily="49" charset="-122"/>
                <a:sym typeface="+mn-ea"/>
              </a:rPr>
              <a:t>之前是</a:t>
            </a:r>
            <a:r>
              <a:rPr lang="en-US" altLang="x-none" sz="2800" dirty="0">
                <a:latin typeface="黑体" panose="02010609060101010101" pitchFamily="49" charset="-122"/>
                <a:sym typeface="+mn-ea"/>
              </a:rPr>
              <a:t>IF</a:t>
            </a:r>
            <a:r>
              <a:rPr lang="zh-CN" altLang="en-US" sz="2800" dirty="0">
                <a:latin typeface="黑体" panose="02010609060101010101" pitchFamily="49" charset="-122"/>
                <a:sym typeface="+mn-ea"/>
              </a:rPr>
              <a:t>段，</a:t>
            </a:r>
            <a:r>
              <a:rPr lang="en-US" altLang="x-none" sz="2800" dirty="0">
                <a:latin typeface="黑体" panose="02010609060101010101" pitchFamily="49" charset="-122"/>
                <a:sym typeface="+mn-ea"/>
              </a:rPr>
              <a:t>RO</a:t>
            </a:r>
            <a:r>
              <a:rPr lang="zh-CN" altLang="en-US" sz="2800" dirty="0">
                <a:latin typeface="黑体" panose="02010609060101010101" pitchFamily="49" charset="-122"/>
                <a:sym typeface="+mn-ea"/>
              </a:rPr>
              <a:t>之后是</a:t>
            </a:r>
            <a:r>
              <a:rPr lang="en-US" altLang="x-none" sz="2800" dirty="0">
                <a:latin typeface="黑体" panose="02010609060101010101" pitchFamily="49" charset="-122"/>
                <a:sym typeface="+mn-ea"/>
              </a:rPr>
              <a:t>EXE</a:t>
            </a:r>
            <a:r>
              <a:rPr lang="zh-CN" altLang="en-US" sz="2800" dirty="0">
                <a:latin typeface="黑体" panose="02010609060101010101" pitchFamily="49" charset="-122"/>
                <a:sym typeface="+mn-ea"/>
              </a:rPr>
              <a:t>段。</a:t>
            </a:r>
            <a:r>
              <a:rPr kumimoji="1" lang="zh-CN" altLang="en-US" sz="28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执行阶段</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紧跟在读操作数之后，工作过程类似于基本流水线。</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buNone/>
            </a:pPr>
            <a:fld id="{9A0DB2DC-4C9A-4742-B13C-FB6460FD3503}" type="slidenum">
              <a:rPr lang="en-US" altLang="x-none" sz="1200" dirty="0">
                <a:latin typeface="Times New Roman" panose="02020603050405020304" pitchFamily="18" charset="0"/>
                <a:ea typeface="黑体" panose="02010609060101010101" pitchFamily="49" charset="-122"/>
              </a:rPr>
            </a:fld>
            <a:endParaRPr lang="en-US" altLang="x-none" sz="1200" dirty="0">
              <a:latin typeface="Times New Roman" panose="02020603050405020304" pitchFamily="18" charset="0"/>
              <a:ea typeface="黑体" panose="02010609060101010101" pitchFamily="49" charset="-122"/>
            </a:endParaRPr>
          </a:p>
        </p:txBody>
      </p:sp>
      <p:sp>
        <p:nvSpPr>
          <p:cNvPr id="65539" name="Rectangle 2"/>
          <p:cNvSpPr/>
          <p:nvPr/>
        </p:nvSpPr>
        <p:spPr>
          <a:xfrm>
            <a:off x="395288" y="1196975"/>
            <a:ext cx="8353425" cy="3024188"/>
          </a:xfrm>
          <a:prstGeom prst="rect">
            <a:avLst/>
          </a:prstGeom>
          <a:noFill/>
          <a:ln w="9525">
            <a:noFill/>
          </a:ln>
        </p:spPr>
        <p:txBody>
          <a:bodyPr anchor="t"/>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楷体_GB2312" pitchFamily="49" charset="-122"/>
                <a:ea typeface="楷体_GB2312" pitchFamily="49" charset="-122"/>
              </a:rPr>
              <a:t>       </a:t>
            </a:r>
            <a:r>
              <a:rPr lang="zh-CN" altLang="en-US" b="1" dirty="0">
                <a:latin typeface="楷体_GB2312" pitchFamily="49" charset="-122"/>
                <a:ea typeface="楷体_GB2312" pitchFamily="49" charset="-122"/>
              </a:rPr>
              <a:t>由于不同指令的执行时间不同，可能会引起指令乱序结束，随之带来的</a:t>
            </a:r>
            <a:r>
              <a:rPr lang="zh-CN" altLang="en-US" b="1" dirty="0">
                <a:solidFill>
                  <a:srgbClr val="0070C0"/>
                </a:solidFill>
                <a:latin typeface="黑体" panose="02010609060101010101" pitchFamily="49" charset="-122"/>
                <a:ea typeface="黑体" panose="02010609060101010101" pitchFamily="49" charset="-122"/>
              </a:rPr>
              <a:t>最大问题是</a:t>
            </a:r>
            <a:r>
              <a:rPr lang="en-US" altLang="x-none" b="1" dirty="0">
                <a:solidFill>
                  <a:srgbClr val="0070C0"/>
                </a:solidFill>
                <a:latin typeface="黑体" panose="02010609060101010101" pitchFamily="49" charset="-122"/>
                <a:ea typeface="黑体" panose="02010609060101010101" pitchFamily="49" charset="-122"/>
              </a:rPr>
              <a:t>:</a:t>
            </a:r>
            <a:endParaRPr lang="en-US" altLang="x-none" b="1" dirty="0">
              <a:solidFill>
                <a:srgbClr val="0070C0"/>
              </a:solidFill>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b="1" dirty="0">
                <a:solidFill>
                  <a:srgbClr val="0070C0"/>
                </a:solidFill>
                <a:latin typeface="黑体" panose="02010609060101010101" pitchFamily="49" charset="-122"/>
                <a:ea typeface="黑体" panose="02010609060101010101" pitchFamily="49" charset="-122"/>
              </a:rPr>
              <a:t>      </a:t>
            </a:r>
            <a:r>
              <a:rPr lang="zh-CN" altLang="en-US" b="1" dirty="0">
                <a:solidFill>
                  <a:srgbClr val="0070C0"/>
                </a:solidFill>
                <a:latin typeface="黑体" panose="02010609060101010101" pitchFamily="49" charset="-122"/>
                <a:ea typeface="黑体" panose="02010609060101010101" pitchFamily="49" charset="-122"/>
              </a:rPr>
              <a:t>异常处理比较复杂：不精确异常处理</a:t>
            </a:r>
            <a:endParaRPr lang="zh-CN" altLang="en-US" b="1" dirty="0">
              <a:solidFill>
                <a:srgbClr val="0070C0"/>
              </a:solidFill>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黑体" panose="02010609060101010101" pitchFamily="49" charset="-122"/>
                <a:ea typeface="黑体" panose="02010609060101010101" pitchFamily="49" charset="-122"/>
              </a:rPr>
              <a:t>     (</a:t>
            </a:r>
            <a:r>
              <a:rPr lang="zh-CN" altLang="en-US" dirty="0">
                <a:solidFill>
                  <a:srgbClr val="0070C0"/>
                </a:solidFill>
                <a:latin typeface="黑体" panose="02010609060101010101" pitchFamily="49" charset="-122"/>
                <a:ea typeface="黑体" panose="02010609060101010101" pitchFamily="49" charset="-122"/>
              </a:rPr>
              <a:t>精确异常处理如模型机的异常处理</a:t>
            </a:r>
            <a:r>
              <a:rPr lang="en-US" altLang="x-none" dirty="0">
                <a:latin typeface="黑体" panose="02010609060101010101" pitchFamily="49" charset="-122"/>
                <a:ea typeface="黑体" panose="02010609060101010101" pitchFamily="49" charset="-122"/>
              </a:rPr>
              <a:t>)</a:t>
            </a:r>
            <a:endParaRPr lang="en-US" altLang="x-none" dirty="0">
              <a:latin typeface="黑体" panose="02010609060101010101" pitchFamily="49" charset="-122"/>
              <a:ea typeface="黑体" panose="02010609060101010101" pitchFamily="49" charset="-122"/>
            </a:endParaRPr>
          </a:p>
          <a:p>
            <a:pPr marL="342900" indent="-342900" algn="just">
              <a:lnSpc>
                <a:spcPct val="110000"/>
              </a:lnSpc>
              <a:spcBef>
                <a:spcPct val="20000"/>
              </a:spcBef>
              <a:buClr>
                <a:srgbClr val="33CC33"/>
              </a:buClr>
              <a:buSzPct val="80000"/>
              <a:buFont typeface="Wingdings 2" panose="05020102010507070707" pitchFamily="18" charset="2"/>
              <a:buNone/>
            </a:pPr>
            <a:r>
              <a:rPr lang="en-US" altLang="x-none"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对于乱序执行及结束的动态流水线上，异常处理是不精确的，因为出现异常的指令</a:t>
            </a:r>
            <a:r>
              <a:rPr lang="zh-CN" altLang="en-US" b="1" dirty="0">
                <a:solidFill>
                  <a:srgbClr val="0070C0"/>
                </a:solidFill>
                <a:latin typeface="黑体" panose="02010609060101010101" pitchFamily="49" charset="-122"/>
                <a:ea typeface="黑体" panose="02010609060101010101" pitchFamily="49" charset="-122"/>
              </a:rPr>
              <a:t>其后的指令可能先执行完。出现异常后，难以恢复现场。</a:t>
            </a:r>
            <a:endParaRPr lang="zh-CN" altLang="en-US" b="1" dirty="0">
              <a:solidFill>
                <a:srgbClr val="0070C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charRg st="68" end="91"/>
                                            </p:txEl>
                                          </p:spTgt>
                                        </p:tgtEl>
                                        <p:attrNameLst>
                                          <p:attrName>style.visibility</p:attrName>
                                        </p:attrNameLst>
                                      </p:cBhvr>
                                      <p:to>
                                        <p:strVal val="visible"/>
                                      </p:to>
                                    </p:set>
                                    <p:anim calcmode="lin" valueType="num">
                                      <p:cBhvr additive="base">
                                        <p:cTn id="7" dur="500" fill="hold"/>
                                        <p:tgtEl>
                                          <p:spTgt spid="65539">
                                            <p:txEl>
                                              <p:charRg st="68" end="9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charRg st="68" end="9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charRg st="91" end="159"/>
                                            </p:txEl>
                                          </p:spTgt>
                                        </p:tgtEl>
                                        <p:attrNameLst>
                                          <p:attrName>style.visibility</p:attrName>
                                        </p:attrNameLst>
                                      </p:cBhvr>
                                      <p:to>
                                        <p:strVal val="visible"/>
                                      </p:to>
                                    </p:set>
                                    <p:anim calcmode="lin" valueType="num">
                                      <p:cBhvr additive="base">
                                        <p:cTn id="13" dur="500" fill="hold"/>
                                        <p:tgtEl>
                                          <p:spTgt spid="65539">
                                            <p:txEl>
                                              <p:charRg st="91" end="1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charRg st="91" end="1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1203" name="Rectangle 4"/>
          <p:cNvSpPr>
            <a:spLocks noChangeArrowheads="1"/>
          </p:cNvSpPr>
          <p:nvPr/>
        </p:nvSpPr>
        <p:spPr bwMode="auto">
          <a:xfrm>
            <a:off x="179388" y="476250"/>
            <a:ext cx="8748713"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假设：</a:t>
            </a:r>
            <a:r>
              <a:rPr lang="en-US" altLang="zh-CN" sz="2600" noProof="0" dirty="0" smtClean="0">
                <a:ln>
                  <a:noFill/>
                </a:ln>
                <a:effectLst/>
                <a:uLnTx/>
                <a:uFillTx/>
                <a:latin typeface="华文中宋" panose="02010600040101010101" pitchFamily="2" charset="-122"/>
                <a:ea typeface="华文中宋" panose="02010600040101010101" pitchFamily="2" charset="-122"/>
                <a:sym typeface="+mn-ea"/>
              </a:rPr>
              <a:t>DLX</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处理器采用多个功能部件。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just"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rgbClr val="66FFCC"/>
                </a:solidFill>
                <a:effectLst/>
                <a:uLnTx/>
                <a:uFillTx/>
                <a:latin typeface="华文中宋" panose="02010600040101010101" pitchFamily="2" charset="-122"/>
                <a:ea typeface="华文中宋" panose="02010600040101010101" pitchFamily="2" charset="-122"/>
                <a:cs typeface="+mn-cs"/>
              </a:rPr>
              <a:t>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CDC 6600</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具有</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16</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个功能部件（采用记分牌）：</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4</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个浮点部件，  </a:t>
            </a:r>
            <a:b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b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个存储器访问部件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7</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个整数操作部件</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下面，在</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中，记分牌技术主要用于</a:t>
            </a:r>
            <a:r>
              <a:rPr kumimoji="1" lang="zh-CN" altLang="en-US" sz="26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浮点部件（其延迟大，乱序执行可有效提高性能）</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假设有</a:t>
            </a:r>
            <a:r>
              <a:rPr kumimoji="1" lang="en-US" altLang="zh-CN" sz="26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2</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个浮点乘法器、</a:t>
            </a:r>
            <a:r>
              <a:rPr kumimoji="1" lang="en-US" altLang="zh-CN" sz="26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个浮点加法器、</a:t>
            </a:r>
            <a:r>
              <a:rPr kumimoji="1" lang="en-US" altLang="zh-CN" sz="26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个浮点除法部件和</a:t>
            </a:r>
            <a:r>
              <a:rPr kumimoji="1" lang="en-US" altLang="zh-CN" sz="26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1</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个整数部件</a:t>
            </a:r>
            <a:r>
              <a:rPr lang="zh-CN" altLang="en-US" sz="2600" dirty="0">
                <a:latin typeface="黑体" panose="02010609060101010101" pitchFamily="49" charset="-122"/>
                <a:sym typeface="+mn-ea"/>
              </a:rPr>
              <a:t>（用来处理所有的存储器访问、分支处理和整数操作）</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39939" name="Rectangle 5"/>
          <p:cNvSpPr/>
          <p:nvPr/>
        </p:nvSpPr>
        <p:spPr>
          <a:xfrm>
            <a:off x="2041525" y="0"/>
            <a:ext cx="5699125" cy="652463"/>
          </a:xfrm>
          <a:prstGeom prst="rect">
            <a:avLst/>
          </a:prstGeom>
          <a:noFill/>
          <a:ln w="9525">
            <a:noFill/>
          </a:ln>
        </p:spPr>
        <p:txBody>
          <a:bodyPr/>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endParaRPr lang="zh-CN" altLang="en-US" dirty="0">
              <a:latin typeface="黑体" panose="02010609060101010101" pitchFamily="49" charset="-122"/>
            </a:endParaRPr>
          </a:p>
        </p:txBody>
      </p:sp>
      <p:pic>
        <p:nvPicPr>
          <p:cNvPr id="39940" name="Picture 7"/>
          <p:cNvPicPr>
            <a:picLocks noChangeAspect="1"/>
          </p:cNvPicPr>
          <p:nvPr/>
        </p:nvPicPr>
        <p:blipFill>
          <a:blip r:embed="rId1"/>
          <a:stretch>
            <a:fillRect/>
          </a:stretch>
        </p:blipFill>
        <p:spPr>
          <a:xfrm>
            <a:off x="684213" y="549275"/>
            <a:ext cx="7632700" cy="5472113"/>
          </a:xfrm>
          <a:prstGeom prst="rect">
            <a:avLst/>
          </a:prstGeom>
          <a:solidFill>
            <a:srgbClr val="FFFFFF"/>
          </a:solidFill>
          <a:ln w="9525">
            <a:noFill/>
          </a:ln>
        </p:spPr>
      </p:pic>
      <p:sp>
        <p:nvSpPr>
          <p:cNvPr id="52229" name="Rectangle 8"/>
          <p:cNvSpPr>
            <a:spLocks noChangeArrowheads="1"/>
          </p:cNvSpPr>
          <p:nvPr/>
        </p:nvSpPr>
        <p:spPr bwMode="auto">
          <a:xfrm>
            <a:off x="179388" y="6051550"/>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记分牌电路负责记录资源的使用，并负责</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冒险</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检测，控制指令的流出和执行。 </a:t>
            </a:r>
            <a:endPar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4275" name="Rectangle 4"/>
          <p:cNvSpPr>
            <a:spLocks noChangeArrowheads="1"/>
          </p:cNvSpPr>
          <p:nvPr/>
        </p:nvSpPr>
        <p:spPr bwMode="auto">
          <a:xfrm>
            <a:off x="179388" y="692150"/>
            <a:ext cx="84963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每条指令在流水线中在指令预取之后的过程分为四</a:t>
            </a:r>
            <a:endParaRPr kumimoji="1" lang="en-US" altLang="zh-CN"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个阶段</a:t>
            </a:r>
            <a:r>
              <a:rPr kumimoji="1" lang="zh-CN" altLang="en-US"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a:t>
            </a:r>
            <a:endParaRPr kumimoji="1" lang="en-US" altLang="zh-CN" sz="28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Issue</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如果本指令所需的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功能部件有空闲</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，并且本指令的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与其它正在执行的指令使用的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目的寄存器</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不同，记分牌就向下一阶段流出本指令，并修改记分牌内部的数据记录。</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进入这个阶段判断指令间存在的</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结构冒险、写后写。 </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1" i="0" u="sng"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进入流出阶段的指令就没有结构冒险与写后写问题</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6323" name="Rectangle 4"/>
          <p:cNvSpPr>
            <a:spLocks noChangeArrowheads="1"/>
          </p:cNvSpPr>
          <p:nvPr/>
        </p:nvSpPr>
        <p:spPr bwMode="auto">
          <a:xfrm>
            <a:off x="250825" y="333375"/>
            <a:ext cx="849788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读操作数（</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Read Operand</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，记为</a:t>
            </a:r>
            <a:r>
              <a:rPr kumimoji="1" lang="en-US" altLang="zh-CN"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1"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分牌需要监测源操作数寄存器中数据的有效性，如果本指令的源操作数寄存器与前面指令不存在数据冒险，或者一个正在工作的功能部件已经完成了对源寄存器的写操作，那么此操作数有效。当操作数有效后，记分牌将启动本指令的功能部件读操作数并开始执行。</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（换句话说，只有源操作数都就绪时，才进入</a:t>
            </a:r>
            <a:r>
              <a:rPr kumimoji="1" lang="en-US" altLang="zh-CN"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RO</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解决了数据的数据冒险。</a:t>
            </a:r>
            <a:endParaRPr kumimoji="1" lang="zh-CN" altLang="en-US" sz="28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通过以上二个步骤，记分牌动态检测到</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结构冒险</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写后写</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数据冒险</a:t>
            </a:r>
            <a:r>
              <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，则暂时阻塞相关指令，用延迟解决相关问题。</a:t>
            </a: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1988" name="Text Box 6"/>
          <p:cNvSpPr txBox="1"/>
          <p:nvPr/>
        </p:nvSpPr>
        <p:spPr>
          <a:xfrm>
            <a:off x="2555875" y="4048125"/>
            <a:ext cx="6480175" cy="460375"/>
          </a:xfrm>
          <a:prstGeom prst="rect">
            <a:avLst/>
          </a:prstGeom>
          <a:noFill/>
          <a:ln w="9525">
            <a:noFill/>
          </a:ln>
        </p:spPr>
        <p:txBody>
          <a:bodyPr>
            <a:spAutoFit/>
          </a:bodyPr>
          <a:p>
            <a:pPr>
              <a:spcBef>
                <a:spcPct val="50000"/>
              </a:spcBef>
            </a:pPr>
            <a:r>
              <a:rPr lang="zh-CN" altLang="en-US" dirty="0">
                <a:solidFill>
                  <a:srgbClr val="C00000"/>
                </a:solidFill>
                <a:latin typeface="华文中宋" panose="02010600040101010101" pitchFamily="2" charset="-122"/>
                <a:ea typeface="华文中宋" panose="02010600040101010101" pitchFamily="2" charset="-122"/>
              </a:rPr>
              <a:t>指令在</a:t>
            </a:r>
            <a:r>
              <a:rPr lang="en-US" altLang="zh-CN" dirty="0">
                <a:solidFill>
                  <a:srgbClr val="C00000"/>
                </a:solidFill>
                <a:latin typeface="华文中宋" panose="02010600040101010101" pitchFamily="2" charset="-122"/>
                <a:ea typeface="华文中宋" panose="02010600040101010101" pitchFamily="2" charset="-122"/>
              </a:rPr>
              <a:t>IS</a:t>
            </a:r>
            <a:r>
              <a:rPr lang="zh-CN" altLang="en-US" dirty="0">
                <a:solidFill>
                  <a:srgbClr val="C00000"/>
                </a:solidFill>
                <a:latin typeface="华文中宋" panose="02010600040101010101" pitchFamily="2" charset="-122"/>
                <a:ea typeface="华文中宋" panose="02010600040101010101" pitchFamily="2" charset="-122"/>
              </a:rPr>
              <a:t>段按序流出，从</a:t>
            </a:r>
            <a:r>
              <a:rPr lang="en-US" altLang="zh-CN" dirty="0">
                <a:solidFill>
                  <a:srgbClr val="C00000"/>
                </a:solidFill>
                <a:latin typeface="华文中宋" panose="02010600040101010101" pitchFamily="2" charset="-122"/>
                <a:ea typeface="华文中宋" panose="02010600040101010101" pitchFamily="2" charset="-122"/>
              </a:rPr>
              <a:t>RO</a:t>
            </a:r>
            <a:r>
              <a:rPr lang="zh-CN" altLang="en-US" dirty="0">
                <a:solidFill>
                  <a:srgbClr val="C00000"/>
                </a:solidFill>
                <a:latin typeface="华文中宋" panose="02010600040101010101" pitchFamily="2" charset="-122"/>
                <a:ea typeface="华文中宋" panose="02010600040101010101" pitchFamily="2" charset="-122"/>
              </a:rPr>
              <a:t>段开始乱序执行。</a:t>
            </a:r>
            <a:endParaRPr lang="zh-CN" altLang="en-US"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3011" name="Rectangle 4"/>
          <p:cNvSpPr/>
          <p:nvPr/>
        </p:nvSpPr>
        <p:spPr>
          <a:xfrm>
            <a:off x="395288" y="401638"/>
            <a:ext cx="8353425" cy="4756150"/>
          </a:xfrm>
          <a:prstGeom prst="rect">
            <a:avLst/>
          </a:prstGeom>
          <a:noFill/>
          <a:ln w="9525">
            <a:noFill/>
          </a:ln>
        </p:spPr>
        <p:txBody>
          <a:bodyPr/>
          <a:p>
            <a:pPr eaLnBrk="1" hangingPunct="1">
              <a:lnSpc>
                <a:spcPct val="110000"/>
              </a:lnSpc>
              <a:spcBef>
                <a:spcPct val="20000"/>
              </a:spcBef>
              <a:buSzPct val="80000"/>
              <a:buFont typeface="Wingdings" panose="05000000000000000000" pitchFamily="2" charset="2"/>
              <a:buNone/>
            </a:pPr>
            <a:r>
              <a:rPr lang="en-US"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执行（</a:t>
            </a:r>
            <a:r>
              <a:rPr lang="en-US" altLang="zh-CN" sz="2800" b="1" dirty="0">
                <a:latin typeface="华文中宋" panose="02010600040101010101" pitchFamily="2" charset="-122"/>
                <a:ea typeface="华文中宋" panose="02010600040101010101" pitchFamily="2" charset="-122"/>
              </a:rPr>
              <a:t>Execution</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EX</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eaLnBrk="1" hangingPunct="1">
              <a:lnSpc>
                <a:spcPct val="120000"/>
              </a:lnSpc>
              <a:spcBef>
                <a:spcPct val="20000"/>
              </a:spcBef>
              <a:buSzPct val="80000"/>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      取到操作数后就可以由功能部件执行指令，</a:t>
            </a:r>
            <a:r>
              <a:rPr lang="zh-CN" altLang="en-US" sz="2800" dirty="0">
                <a:solidFill>
                  <a:srgbClr val="FF0000"/>
                </a:solidFill>
                <a:latin typeface="华文中宋" panose="02010600040101010101" pitchFamily="2" charset="-122"/>
                <a:ea typeface="华文中宋" panose="02010600040101010101" pitchFamily="2" charset="-122"/>
              </a:rPr>
              <a:t>允许多条指令同时且乱序执行</a:t>
            </a:r>
            <a:r>
              <a:rPr lang="zh-CN" altLang="en-US" sz="2800" dirty="0">
                <a:latin typeface="华文中宋" panose="02010600040101010101" pitchFamily="2" charset="-122"/>
                <a:ea typeface="华文中宋" panose="02010600040101010101" pitchFamily="2" charset="-122"/>
              </a:rPr>
              <a:t>，不同功能部件需要的时钟周期不同。</a:t>
            </a:r>
            <a:endParaRPr lang="zh-CN" altLang="en-US"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sz="2800" b="1" dirty="0">
                <a:latin typeface="华文中宋" panose="02010600040101010101" pitchFamily="2" charset="-122"/>
                <a:ea typeface="华文中宋" panose="02010600040101010101" pitchFamily="2" charset="-122"/>
              </a:rPr>
              <a:t>(4) </a:t>
            </a:r>
            <a:r>
              <a:rPr lang="zh-CN" altLang="en-US" sz="2800" b="1" dirty="0">
                <a:latin typeface="华文中宋" panose="02010600040101010101" pitchFamily="2" charset="-122"/>
                <a:ea typeface="华文中宋" panose="02010600040101010101" pitchFamily="2" charset="-122"/>
              </a:rPr>
              <a:t>写结果（</a:t>
            </a:r>
            <a:r>
              <a:rPr lang="en-US" altLang="zh-CN" sz="2800" b="1" dirty="0">
                <a:latin typeface="华文中宋" panose="02010600040101010101" pitchFamily="2" charset="-122"/>
                <a:ea typeface="华文中宋" panose="02010600040101010101" pitchFamily="2" charset="-122"/>
              </a:rPr>
              <a:t>Write Result</a:t>
            </a:r>
            <a:r>
              <a:rPr lang="zh-CN" altLang="en-US" sz="2800" b="1" dirty="0">
                <a:latin typeface="华文中宋" panose="02010600040101010101" pitchFamily="2" charset="-122"/>
                <a:ea typeface="华文中宋" panose="02010600040101010101" pitchFamily="2" charset="-122"/>
              </a:rPr>
              <a:t>，记为</a:t>
            </a:r>
            <a:r>
              <a:rPr lang="en-US" altLang="zh-CN" sz="2800" b="1" dirty="0">
                <a:latin typeface="华文中宋" panose="02010600040101010101" pitchFamily="2" charset="-122"/>
                <a:ea typeface="华文中宋" panose="02010600040101010101" pitchFamily="2" charset="-122"/>
              </a:rPr>
              <a:t>WR</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SzPct val="80000"/>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检测</a:t>
            </a:r>
            <a:r>
              <a:rPr lang="zh-CN" altLang="en-US" sz="2800" dirty="0">
                <a:solidFill>
                  <a:srgbClr val="FF0000"/>
                </a:solidFill>
                <a:latin typeface="华文中宋" panose="02010600040101010101" pitchFamily="2" charset="-122"/>
                <a:ea typeface="华文中宋" panose="02010600040101010101" pitchFamily="2" charset="-122"/>
              </a:rPr>
              <a:t>先读后写</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WAR</a:t>
            </a:r>
            <a:r>
              <a:rPr lang="zh-CN" altLang="en-US" sz="2800" dirty="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Clr>
                <a:srgbClr val="00FF00"/>
              </a:buClr>
              <a:buSzPct val="80000"/>
              <a:buFont typeface="Wingdings 2" panose="05020102010507070707" pitchFamily="18" charset="2"/>
              <a:buNone/>
            </a:pPr>
            <a:r>
              <a:rPr lang="zh-CN" altLang="en-US" sz="2800" dirty="0">
                <a:latin typeface="华文中宋" panose="02010600040101010101" pitchFamily="2" charset="-122"/>
                <a:ea typeface="华文中宋" panose="02010600040101010101" pitchFamily="2" charset="-122"/>
              </a:rPr>
              <a:t>    同时出现以下的情况时，就不允许指令写结果</a:t>
            </a:r>
            <a:r>
              <a:rPr lang="en-US" altLang="zh-CN" sz="2800" dirty="0">
                <a:latin typeface="华文中宋" panose="02010600040101010101" pitchFamily="2" charset="-122"/>
                <a:ea typeface="华文中宋" panose="02010600040101010101" pitchFamily="2" charset="-122"/>
              </a:rPr>
              <a:t>:</a:t>
            </a:r>
            <a:endParaRPr lang="en-US" altLang="zh-CN" sz="2800" dirty="0">
              <a:latin typeface="华文中宋" panose="02010600040101010101" pitchFamily="2" charset="-122"/>
              <a:ea typeface="华文中宋" panose="02010600040101010101" pitchFamily="2" charset="-122"/>
            </a:endParaRPr>
          </a:p>
          <a:p>
            <a:pPr algn="just" eaLnBrk="1" hangingPunct="1">
              <a:lnSpc>
                <a:spcPct val="120000"/>
              </a:lnSpc>
              <a:spcBef>
                <a:spcPct val="20000"/>
              </a:spcBef>
              <a:buClr>
                <a:srgbClr val="00FF00"/>
              </a:buClr>
              <a:buSzPct val="80000"/>
              <a:buFont typeface="Wingdings 2" panose="05020102010507070707" pitchFamily="18" charset="2"/>
              <a:buNone/>
            </a:pPr>
            <a:endParaRPr lang="en-US" altLang="zh-CN" dirty="0">
              <a:latin typeface="华文中宋" panose="02010600040101010101" pitchFamily="2" charset="-122"/>
              <a:ea typeface="华文中宋" panose="02010600040101010101" pitchFamily="2" charset="-122"/>
            </a:endParaRPr>
          </a:p>
        </p:txBody>
      </p:sp>
      <p:sp>
        <p:nvSpPr>
          <p:cNvPr id="55300" name="Text Box 5"/>
          <p:cNvSpPr txBox="1">
            <a:spLocks noChangeArrowheads="1"/>
          </p:cNvSpPr>
          <p:nvPr/>
        </p:nvSpPr>
        <p:spPr bwMode="auto">
          <a:xfrm>
            <a:off x="250825" y="3860800"/>
            <a:ext cx="864235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
                <a:srgbClr val="00FF00"/>
              </a:buClr>
              <a:buSzPct val="80000"/>
              <a:buFont typeface="Wingdings 2" panose="05020102010507070707" pitchFamily="18" charset="2"/>
              <a:buNone/>
              <a:defRPr/>
            </a:pPr>
            <a:endPar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
                <a:srgbClr val="FF9999"/>
              </a:buClr>
              <a:buSzPct val="145000"/>
              <a:buFontTx/>
              <a:buChar char="•"/>
              <a:defRPr/>
            </a:pPr>
            <a:r>
              <a:rPr kumimoji="1" lang="en-US" altLang="zh-CN" sz="2400" b="1"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前面的某条指令还没有读取操作数，且其某个源操作数寄存器与本指令的目的寄存器相同。</a:t>
            </a:r>
            <a:endPar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如果没有读后写，目标寄存器空闲，就将结果写入到目标寄存器中，然后释放本指令使用的所有资源。</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8371" name="Rectangle 4"/>
          <p:cNvSpPr>
            <a:spLocks noChangeArrowheads="1"/>
          </p:cNvSpPr>
          <p:nvPr/>
        </p:nvSpPr>
        <p:spPr bwMode="auto">
          <a:xfrm>
            <a:off x="81280" y="405130"/>
            <a:ext cx="8451850" cy="20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记分牌需要纪录的信息分为三部分：</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指令状态表</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记录正在执行的各条指令已经进入记分牌</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DLX</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流水线四段中的哪些段。</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58372" name="Rectangle 5"/>
          <p:cNvSpPr>
            <a:spLocks noChangeArrowheads="1"/>
          </p:cNvSpPr>
          <p:nvPr/>
        </p:nvSpPr>
        <p:spPr bwMode="auto">
          <a:xfrm>
            <a:off x="236220" y="2326005"/>
            <a:ext cx="898271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(2) </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功能部件状态表</a:t>
            </a:r>
            <a:endPar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记录各个功能部件的状态。每个功能部件在状态表</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中都由以下</a:t>
            </a:r>
            <a:r>
              <a:rPr kumimoji="1" lang="zh-CN" altLang="en-US" sz="2400" b="0" i="0" u="none" strike="noStrike" kern="1200" cap="none" spc="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n-cs"/>
              </a:rPr>
              <a:t>九个域</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来纪录：</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Busy</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指示功能部件是否在工作</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功能部件当前执行的操作</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Fi</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目的寄存器编号</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源寄存器编号</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Qk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lang="zh-CN" altLang="en-US" dirty="0">
                <a:solidFill>
                  <a:srgbClr val="FF0000"/>
                </a:solidFill>
                <a:latin typeface="黑体" panose="02010609060101010101" pitchFamily="49" charset="-122"/>
                <a:sym typeface="+mn-ea"/>
              </a:rPr>
              <a:t>有数据相关时，记录</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向</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中写结果的功能部件</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Rj</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Rk</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sym typeface="+mn-ea"/>
              </a:rPr>
              <a:t>Ready</a:t>
            </a:r>
            <a:r>
              <a:rPr kumimoji="1" lang="zh-CN" altLang="en-US"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sym typeface="+mn-ea"/>
              </a:rPr>
              <a:t>准备</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表示</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Fk</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是否就绪（</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IS</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 ，</a:t>
            </a:r>
            <a:endPar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Tx/>
              <a:buNone/>
              <a:defRPr/>
            </a:pP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是否已经被使用（</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RO</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EXE</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WR</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段）</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Tx/>
              <a:buSzPct val="80000"/>
              <a:buFont typeface="Wingdings" panose="05000000000000000000" pitchFamily="2" charset="2"/>
              <a:buNone/>
              <a:defRPr/>
            </a:pP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9395" name="Rectangle 4"/>
          <p:cNvSpPr>
            <a:spLocks noChangeArrowheads="1"/>
          </p:cNvSpPr>
          <p:nvPr/>
        </p:nvSpPr>
        <p:spPr bwMode="auto">
          <a:xfrm>
            <a:off x="468313" y="476250"/>
            <a:ext cx="7920038"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3</a:t>
            </a:r>
            <a:r>
              <a:rPr kumimoji="1" lang="zh-CN" altLang="en-US" sz="2400" b="0" i="0" u="none" strike="noStrike" kern="1200" cap="none" spc="0" normalizeH="0" baseline="0" noProof="0" dirty="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）结果寄存器状态表</a:t>
            </a:r>
            <a:endParaRPr kumimoji="1" lang="zh-CN" altLang="en-US" sz="2400" b="0" i="0" u="none" strike="noStrike" kern="1200" cap="none" spc="0" normalizeH="0" baseline="0" noProof="0" dirty="0">
              <a:ln>
                <a:noFill/>
              </a:ln>
              <a:solidFill>
                <a:srgbClr val="FF66FF"/>
              </a:solidFill>
              <a:effectLst/>
              <a:uLnTx/>
              <a:uFillTx/>
              <a:latin typeface="华文中宋" panose="02010600040101010101" pitchFamily="2" charset="-122"/>
              <a:ea typeface="华文中宋" panose="02010600040101010101" pitchFamily="2" charset="-122"/>
              <a:cs typeface="+mn-cs"/>
            </a:endParaRPr>
          </a:p>
          <a:p>
            <a:pPr marL="0" marR="0" lvl="0" indent="238125" algn="l" defTabSz="914400" rtl="0" eaLnBrk="0" fontAlgn="base" latinLnBrk="0" hangingPunct="0">
              <a:lnSpc>
                <a:spcPct val="11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每个寄存器在表中有一个域，用于记录</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当前已经进入流水线的指令所需写入该寄存器的功能部件（编号）</a:t>
            </a:r>
            <a:r>
              <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。如果当前正在运行的功能部件不需要写入该寄存器的，则相应域置为空。</a:t>
            </a:r>
            <a:endParaRPr kumimoji="1"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5060" name="Rectangle 5"/>
          <p:cNvSpPr/>
          <p:nvPr/>
        </p:nvSpPr>
        <p:spPr>
          <a:xfrm>
            <a:off x="611188" y="2781300"/>
            <a:ext cx="8064500" cy="3292475"/>
          </a:xfrm>
          <a:prstGeom prst="rect">
            <a:avLst/>
          </a:prstGeom>
          <a:noFill/>
          <a:ln w="9525">
            <a:noFill/>
          </a:ln>
        </p:spPr>
        <p:txBody>
          <a:bodyPr anchor="ctr">
            <a:spAutoFit/>
          </a:bodyPr>
          <a:p>
            <a:pPr indent="238125"/>
            <a:r>
              <a:rPr lang="zh-CN" altLang="en-US" sz="2600" dirty="0">
                <a:latin typeface="华文中宋" panose="02010600040101010101" pitchFamily="2" charset="-122"/>
                <a:ea typeface="华文中宋" panose="02010600040101010101" pitchFamily="2" charset="-122"/>
              </a:rPr>
              <a:t>例</a:t>
            </a:r>
            <a:r>
              <a:rPr lang="en-US" altLang="zh-CN" sz="2600" dirty="0">
                <a:latin typeface="华文中宋" panose="02010600040101010101" pitchFamily="2" charset="-122"/>
                <a:ea typeface="华文中宋" panose="02010600040101010101" pitchFamily="2" charset="-122"/>
              </a:rPr>
              <a:t>4-4  </a:t>
            </a:r>
            <a:r>
              <a:rPr lang="zh-CN" altLang="en-US" sz="2600" dirty="0">
                <a:latin typeface="华文中宋" panose="02010600040101010101" pitchFamily="2" charset="-122"/>
                <a:ea typeface="华文中宋" panose="02010600040101010101" pitchFamily="2" charset="-122"/>
              </a:rPr>
              <a:t>给出一段代码如下所示：</a:t>
            </a:r>
            <a:endParaRPr lang="zh-CN" altLang="en-US" sz="2600" dirty="0">
              <a:latin typeface="华文中宋" panose="02010600040101010101" pitchFamily="2" charset="-122"/>
              <a:ea typeface="华文中宋" panose="02010600040101010101" pitchFamily="2" charset="-122"/>
            </a:endParaRPr>
          </a:p>
          <a:p>
            <a:pPr indent="238125"/>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LD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34(R2)</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LD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45(R3)</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MULT.D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r>
              <a:rPr lang="pt-BR" altLang="zh-CN" sz="2600" dirty="0">
                <a:latin typeface="Times New Roman" panose="02020603050405020304" pitchFamily="18" charset="0"/>
              </a:rPr>
              <a:t> , F4</a:t>
            </a:r>
            <a:endParaRPr lang="pt-BR" altLang="zh-CN" sz="2600" dirty="0">
              <a:latin typeface="Times New Roman" panose="02020603050405020304" pitchFamily="18" charset="0"/>
            </a:endParaRPr>
          </a:p>
          <a:p>
            <a:pPr indent="238125"/>
            <a:r>
              <a:rPr lang="pt-BR" altLang="zh-CN" sz="2600" dirty="0">
                <a:latin typeface="Times New Roman" panose="02020603050405020304" pitchFamily="18" charset="0"/>
              </a:rPr>
              <a:t>SUB.D       </a:t>
            </a:r>
            <a:r>
              <a:rPr lang="pt-BR" altLang="zh-CN" sz="2600" dirty="0">
                <a:solidFill>
                  <a:srgbClr val="FF66FF"/>
                </a:solidFill>
                <a:latin typeface="Times New Roman" panose="02020603050405020304" pitchFamily="18" charset="0"/>
              </a:rPr>
              <a:t>F8</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r>
              <a:rPr lang="pt-BR" altLang="zh-CN" sz="2600" dirty="0">
                <a:latin typeface="Times New Roman" panose="02020603050405020304" pitchFamily="18" charset="0"/>
              </a:rPr>
              <a:t> , </a:t>
            </a:r>
            <a:r>
              <a:rPr lang="pt-BR" altLang="zh-CN" sz="2600" dirty="0">
                <a:solidFill>
                  <a:schemeClr val="tx2"/>
                </a:solidFill>
                <a:latin typeface="Times New Roman" panose="02020603050405020304" pitchFamily="18" charset="0"/>
              </a:rPr>
              <a:t>F2</a:t>
            </a:r>
            <a:endParaRPr lang="pt-BR" altLang="zh-CN" sz="2600" dirty="0">
              <a:solidFill>
                <a:schemeClr val="tx2"/>
              </a:solidFill>
              <a:latin typeface="Times New Roman" panose="02020603050405020304" pitchFamily="18" charset="0"/>
            </a:endParaRPr>
          </a:p>
          <a:p>
            <a:pPr indent="238125"/>
            <a:r>
              <a:rPr lang="pt-BR" altLang="zh-CN" sz="2600" dirty="0">
                <a:latin typeface="Times New Roman" panose="02020603050405020304" pitchFamily="18" charset="0"/>
              </a:rPr>
              <a:t>DIV.D        F10 , </a:t>
            </a:r>
            <a:r>
              <a:rPr lang="pt-BR" altLang="zh-CN" sz="2600" dirty="0">
                <a:solidFill>
                  <a:schemeClr val="folHlink"/>
                </a:solidFill>
                <a:latin typeface="Times New Roman" panose="02020603050405020304" pitchFamily="18" charset="0"/>
              </a:rPr>
              <a:t>F0</a:t>
            </a:r>
            <a:r>
              <a:rPr lang="pt-BR" altLang="zh-CN" sz="2600" dirty="0">
                <a:latin typeface="Times New Roman" panose="02020603050405020304" pitchFamily="18" charset="0"/>
              </a:rPr>
              <a:t> , </a:t>
            </a:r>
            <a:r>
              <a:rPr lang="pt-BR" altLang="zh-CN" sz="2600" dirty="0">
                <a:solidFill>
                  <a:srgbClr val="00FF00"/>
                </a:solidFill>
                <a:latin typeface="Times New Roman" panose="02020603050405020304" pitchFamily="18" charset="0"/>
              </a:rPr>
              <a:t>F6</a:t>
            </a:r>
            <a:endParaRPr lang="pt-BR" altLang="zh-CN" sz="2600" dirty="0">
              <a:solidFill>
                <a:srgbClr val="00FF00"/>
              </a:solidFill>
              <a:latin typeface="Times New Roman" panose="02020603050405020304" pitchFamily="18" charset="0"/>
            </a:endParaRPr>
          </a:p>
          <a:p>
            <a:pPr indent="238125"/>
            <a:r>
              <a:rPr lang="en-US" altLang="zh-CN" sz="2600" dirty="0">
                <a:latin typeface="Times New Roman" panose="02020603050405020304" pitchFamily="18" charset="0"/>
              </a:rPr>
              <a:t>ADD.D       </a:t>
            </a:r>
            <a:r>
              <a:rPr lang="en-US" altLang="zh-CN" sz="2600" dirty="0">
                <a:solidFill>
                  <a:srgbClr val="00FF00"/>
                </a:solidFill>
                <a:latin typeface="Times New Roman" panose="02020603050405020304" pitchFamily="18" charset="0"/>
              </a:rPr>
              <a:t>F6</a:t>
            </a:r>
            <a:r>
              <a:rPr lang="en-US" altLang="zh-CN" sz="2600" dirty="0">
                <a:latin typeface="Times New Roman" panose="02020603050405020304" pitchFamily="18" charset="0"/>
              </a:rPr>
              <a:t> , </a:t>
            </a:r>
            <a:r>
              <a:rPr lang="en-US" altLang="zh-CN" sz="2600" dirty="0">
                <a:solidFill>
                  <a:srgbClr val="FF66FF"/>
                </a:solidFill>
                <a:latin typeface="Times New Roman" panose="02020603050405020304" pitchFamily="18" charset="0"/>
              </a:rPr>
              <a:t>F8</a:t>
            </a:r>
            <a:r>
              <a:rPr lang="en-US" altLang="zh-CN" sz="2600" dirty="0">
                <a:latin typeface="Times New Roman" panose="02020603050405020304" pitchFamily="18" charset="0"/>
              </a:rPr>
              <a:t> , F2</a:t>
            </a:r>
            <a:endParaRPr lang="en-US" altLang="zh-CN" sz="2600" dirty="0">
              <a:latin typeface="Times New Roman" panose="02020603050405020304" pitchFamily="18" charset="0"/>
            </a:endParaRPr>
          </a:p>
        </p:txBody>
      </p:sp>
      <p:sp>
        <p:nvSpPr>
          <p:cNvPr id="45061" name="Rectangle 4"/>
          <p:cNvSpPr/>
          <p:nvPr/>
        </p:nvSpPr>
        <p:spPr>
          <a:xfrm>
            <a:off x="4572000" y="3886200"/>
            <a:ext cx="3673475" cy="2124075"/>
          </a:xfrm>
          <a:prstGeom prst="rect">
            <a:avLst/>
          </a:prstGeom>
          <a:noFill/>
          <a:ln w="9525">
            <a:noFill/>
          </a:ln>
        </p:spPr>
        <p:txBody>
          <a:bodyPr anchor="ctr">
            <a:spAutoFit/>
          </a:bodyPr>
          <a:p>
            <a:pPr indent="238125" defTabSz="0">
              <a:lnSpc>
                <a:spcPct val="150000"/>
              </a:lnSpc>
              <a:tabLst>
                <a:tab pos="762000" algn="l"/>
              </a:tabLst>
            </a:pPr>
            <a:r>
              <a:rPr lang="zh-CN" altLang="en-US" dirty="0">
                <a:latin typeface="黑体" panose="02010609060101010101" pitchFamily="49" charset="-122"/>
              </a:rPr>
              <a:t>  加法需</a:t>
            </a:r>
            <a:r>
              <a:rPr lang="en-US" altLang="zh-CN" dirty="0">
                <a:solidFill>
                  <a:srgbClr val="FF66FF"/>
                </a:solidFill>
                <a:latin typeface="黑体" panose="02010609060101010101" pitchFamily="49" charset="-122"/>
              </a:rPr>
              <a:t>2</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0">
              <a:lnSpc>
                <a:spcPct val="150000"/>
              </a:lnSpc>
              <a:tabLst>
                <a:tab pos="762000" algn="l"/>
              </a:tabLst>
            </a:pPr>
            <a:r>
              <a:rPr lang="zh-CN" altLang="en-US" dirty="0">
                <a:latin typeface="黑体" panose="02010609060101010101" pitchFamily="49" charset="-122"/>
              </a:rPr>
              <a:t>  乘法需</a:t>
            </a:r>
            <a:r>
              <a:rPr lang="en-US" altLang="zh-CN" dirty="0">
                <a:solidFill>
                  <a:srgbClr val="FF66FF"/>
                </a:solidFill>
                <a:latin typeface="黑体" panose="02010609060101010101" pitchFamily="49" charset="-122"/>
              </a:rPr>
              <a:t>10</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0">
              <a:lnSpc>
                <a:spcPct val="150000"/>
              </a:lnSpc>
              <a:tabLst>
                <a:tab pos="762000" algn="l"/>
              </a:tabLst>
            </a:pPr>
            <a:r>
              <a:rPr lang="zh-CN" altLang="en-US" dirty="0">
                <a:latin typeface="黑体" panose="02010609060101010101" pitchFamily="49" charset="-122"/>
              </a:rPr>
              <a:t>  除法需</a:t>
            </a:r>
            <a:r>
              <a:rPr lang="en-US" altLang="zh-CN" dirty="0">
                <a:solidFill>
                  <a:srgbClr val="FF66FF"/>
                </a:solidFill>
                <a:latin typeface="黑体" panose="02010609060101010101" pitchFamily="49" charset="-122"/>
              </a:rPr>
              <a:t>40</a:t>
            </a:r>
            <a:r>
              <a:rPr lang="zh-CN" altLang="en-US" dirty="0">
                <a:latin typeface="黑体" panose="02010609060101010101" pitchFamily="49" charset="-122"/>
              </a:rPr>
              <a:t>个时钟周期</a:t>
            </a:r>
            <a:endParaRPr lang="zh-CN" altLang="en-US" dirty="0">
              <a:latin typeface="黑体" panose="02010609060101010101" pitchFamily="49" charset="-122"/>
            </a:endParaRPr>
          </a:p>
          <a:p>
            <a:pPr indent="238125" defTabSz="0">
              <a:tabLst>
                <a:tab pos="762000" algn="l"/>
              </a:tabLst>
            </a:pPr>
            <a:r>
              <a:rPr lang="zh-CN" altLang="en-US" dirty="0">
                <a:latin typeface="黑体" panose="02010609060101010101" pitchFamily="49" charset="-122"/>
              </a:rPr>
              <a:t>     </a:t>
            </a:r>
            <a:endParaRPr lang="zh-CN" altLang="en-US" dirty="0">
              <a:latin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6083" name="Rectangle 2"/>
          <p:cNvSpPr/>
          <p:nvPr/>
        </p:nvSpPr>
        <p:spPr>
          <a:xfrm>
            <a:off x="1763713" y="400050"/>
            <a:ext cx="5688012" cy="652463"/>
          </a:xfrm>
          <a:prstGeom prst="rect">
            <a:avLst/>
          </a:prstGeom>
          <a:noFill/>
          <a:ln w="9525">
            <a:noFill/>
          </a:ln>
        </p:spPr>
        <p:txBody>
          <a:bodyPr/>
          <a:p>
            <a:pPr eaLnBrk="1" hangingPunct="1"/>
            <a:r>
              <a:rPr lang="zh-CN" altLang="en-US" dirty="0">
                <a:latin typeface="黑体" panose="02010609060101010101" pitchFamily="49" charset="-122"/>
              </a:rPr>
              <a:t>采用记分牌技术的</a:t>
            </a:r>
            <a:r>
              <a:rPr lang="en-US" altLang="zh-CN" dirty="0">
                <a:latin typeface="黑体" panose="02010609060101010101" pitchFamily="49" charset="-122"/>
              </a:rPr>
              <a:t>DLX</a:t>
            </a:r>
            <a:r>
              <a:rPr lang="zh-CN" altLang="en-US" dirty="0">
                <a:latin typeface="黑体" panose="02010609060101010101" pitchFamily="49" charset="-122"/>
              </a:rPr>
              <a:t>处理器的基本结构 </a:t>
            </a:r>
            <a:endParaRPr lang="zh-CN" altLang="en-US" dirty="0">
              <a:latin typeface="黑体" panose="02010609060101010101" pitchFamily="49" charset="-122"/>
            </a:endParaRPr>
          </a:p>
        </p:txBody>
      </p:sp>
      <p:pic>
        <p:nvPicPr>
          <p:cNvPr id="46084" name="Picture 3"/>
          <p:cNvPicPr>
            <a:picLocks noChangeAspect="1"/>
          </p:cNvPicPr>
          <p:nvPr/>
        </p:nvPicPr>
        <p:blipFill>
          <a:blip r:embed="rId1"/>
          <a:stretch>
            <a:fillRect/>
          </a:stretch>
        </p:blipFill>
        <p:spPr>
          <a:xfrm>
            <a:off x="684213" y="1196975"/>
            <a:ext cx="7632700" cy="5472113"/>
          </a:xfrm>
          <a:prstGeom prst="rect">
            <a:avLst/>
          </a:prstGeom>
          <a:solidFill>
            <a:srgbClr val="FFFFFF"/>
          </a:solid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0243" name="Text Box 9"/>
          <p:cNvSpPr txBox="1">
            <a:spLocks noChangeArrowheads="1"/>
          </p:cNvSpPr>
          <p:nvPr/>
        </p:nvSpPr>
        <p:spPr bwMode="auto">
          <a:xfrm>
            <a:off x="250825" y="490538"/>
            <a:ext cx="8748713"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答案肯定是</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NO.</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bg2">
                    <a:lumMod val="50000"/>
                  </a:schemeClr>
                </a:solidFill>
                <a:effectLst/>
                <a:uLnTx/>
                <a:uFillTx/>
                <a:latin typeface="+mn-ea"/>
                <a:ea typeface="+mn-ea"/>
                <a:cs typeface="+mn-cs"/>
              </a:rPr>
              <a:t>因此如果要避免暂停流水线，一个相关指令的执行必须和被相关的前一条指令的要分开，分开的时钟周期需至少等于被相关的指令的流水线延迟。</a:t>
            </a:r>
            <a:endParaRPr kumimoji="1" lang="en-US" altLang="zh-CN" sz="2600" b="0" i="0" u="none" strike="noStrike" kern="1200" cap="none" spc="0" normalizeH="0" baseline="0" noProof="0" dirty="0" smtClean="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例如： </a:t>
            </a: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load r1, 100(r2);</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ts val="1200"/>
              </a:spcBef>
              <a:spcAft>
                <a:spcPct val="0"/>
              </a:spcAft>
              <a:buClrTx/>
              <a:buSzTx/>
              <a:buFontTx/>
              <a:buNone/>
              <a:defRPr/>
            </a:pPr>
            <a:r>
              <a:rPr kumimoji="1" lang="en-US" altLang="zh-CN" sz="2600" b="0" i="0" u="none" strike="noStrike" kern="1200" cap="none" spc="0" normalizeH="0" baseline="0" noProof="0" dirty="0" smtClean="0">
                <a:ln>
                  <a:noFill/>
                </a:ln>
                <a:solidFill>
                  <a:schemeClr val="tx1"/>
                </a:solidFill>
                <a:effectLst/>
                <a:uLnTx/>
                <a:uFillTx/>
                <a:latin typeface="+mn-ea"/>
                <a:ea typeface="+mn-ea"/>
                <a:cs typeface="+mn-cs"/>
              </a:rPr>
              <a:t>           add  r3, r1, r4</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9220" name="Text Box 9"/>
          <p:cNvSpPr txBox="1">
            <a:spLocks noChangeArrowheads="1"/>
          </p:cNvSpPr>
          <p:nvPr/>
        </p:nvSpPr>
        <p:spPr bwMode="auto">
          <a:xfrm>
            <a:off x="4138613" y="2600325"/>
            <a:ext cx="4826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若顺序执行，则这两条指令之间必须暂停一个时钟周期。</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也可在这两条指令之间插入一条非数据相关的指令。</a:t>
            </a:r>
            <a:endParaRPr kumimoji="1" lang="en-US" altLang="zh-CN" sz="26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5" name="Text Box 5"/>
          <p:cNvSpPr txBox="1">
            <a:spLocks noChangeArrowheads="1"/>
          </p:cNvSpPr>
          <p:nvPr/>
        </p:nvSpPr>
        <p:spPr bwMode="auto">
          <a:xfrm>
            <a:off x="179388" y="4441825"/>
            <a:ext cx="8820150" cy="222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本节</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的内容范围：</a:t>
            </a:r>
            <a:endParaRPr kumimoji="1"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1. </a:t>
            </a:r>
            <a:r>
              <a:rPr kumimoji="1" lang="zh-CN" altLang="en-US" sz="2800" b="0" i="0" u="none" strike="noStrike" kern="1200" cap="none" spc="0" normalizeH="0" baseline="0" noProof="0" dirty="0" smtClean="0">
                <a:ln>
                  <a:noFill/>
                </a:ln>
                <a:solidFill>
                  <a:schemeClr val="bg2">
                    <a:lumMod val="50000"/>
                  </a:schemeClr>
                </a:solidFill>
                <a:effectLst/>
                <a:uLnTx/>
                <a:uFillTx/>
                <a:latin typeface="+mn-ea"/>
                <a:ea typeface="+mn-ea"/>
                <a:cs typeface="+mn-cs"/>
              </a:rPr>
              <a:t>并不局限于本章前面给出的模型机；</a:t>
            </a:r>
            <a:endParaRPr kumimoji="1" lang="en-US" altLang="zh-CN" sz="2800" b="0" i="0" u="none" strike="noStrike" kern="1200" cap="none" spc="0" normalizeH="0" baseline="0" noProof="0" dirty="0" smtClean="0">
              <a:ln>
                <a:noFill/>
              </a:ln>
              <a:solidFill>
                <a:schemeClr val="bg2">
                  <a:lumMod val="50000"/>
                </a:schemeClr>
              </a:solidFill>
              <a:effectLst/>
              <a:uLnTx/>
              <a:uFillTx/>
              <a:latin typeface="+mn-ea"/>
              <a:ea typeface="+mn-ea"/>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800" b="0" i="0" u="none" strike="noStrike" kern="1200" cap="none" spc="0" normalizeH="0" baseline="0" noProof="0" dirty="0" smtClean="0">
                <a:ln>
                  <a:noFill/>
                </a:ln>
                <a:solidFill>
                  <a:schemeClr val="tx1"/>
                </a:solidFill>
                <a:effectLst/>
                <a:uLnTx/>
                <a:uFillTx/>
                <a:latin typeface="+mn-ea"/>
                <a:ea typeface="+mn-ea"/>
                <a:cs typeface="+mn-cs"/>
              </a:rPr>
              <a:t>2. </a:t>
            </a: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将分别以硬件和软件实现的方式讨论如何打乱指令之间的顺序，既保证执行结果的正确性，又不牺牲性能。</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7107" name="Text Box 19"/>
          <p:cNvSpPr txBox="1"/>
          <p:nvPr/>
        </p:nvSpPr>
        <p:spPr>
          <a:xfrm>
            <a:off x="2195513" y="836613"/>
            <a:ext cx="5562600" cy="457200"/>
          </a:xfrm>
          <a:prstGeom prst="rect">
            <a:avLst/>
          </a:prstGeom>
          <a:noFill/>
          <a:ln w="9525">
            <a:noFill/>
          </a:ln>
        </p:spPr>
        <p:txBody>
          <a:bodyPr>
            <a:spAutoFit/>
          </a:bodyPr>
          <a:p>
            <a:pPr eaLnBrk="1" hangingPunct="1">
              <a:spcBef>
                <a:spcPct val="50000"/>
              </a:spcBef>
            </a:pPr>
            <a:r>
              <a:rPr lang="en-US" altLang="zh-CN" dirty="0">
                <a:latin typeface="华文中宋" panose="02010600040101010101" pitchFamily="2" charset="-122"/>
                <a:ea typeface="华文中宋" panose="02010600040101010101" pitchFamily="2" charset="-122"/>
              </a:rPr>
              <a:t> DLX</a:t>
            </a:r>
            <a:r>
              <a:rPr lang="zh-CN" altLang="en-US" dirty="0">
                <a:latin typeface="华文中宋" panose="02010600040101010101" pitchFamily="2" charset="-122"/>
                <a:ea typeface="华文中宋" panose="02010600040101010101" pitchFamily="2" charset="-122"/>
              </a:rPr>
              <a:t>记分牌信息组成和记录的信息 </a:t>
            </a:r>
            <a:endParaRPr lang="zh-CN" altLang="en-US" dirty="0">
              <a:latin typeface="华文中宋" panose="02010600040101010101" pitchFamily="2" charset="-122"/>
              <a:ea typeface="华文中宋" panose="02010600040101010101" pitchFamily="2" charset="-122"/>
            </a:endParaRPr>
          </a:p>
        </p:txBody>
      </p:sp>
      <p:grpSp>
        <p:nvGrpSpPr>
          <p:cNvPr id="59396" name="Group 21"/>
          <p:cNvGrpSpPr/>
          <p:nvPr/>
        </p:nvGrpSpPr>
        <p:grpSpPr bwMode="auto">
          <a:xfrm>
            <a:off x="990600" y="1773238"/>
            <a:ext cx="7391400" cy="4819650"/>
            <a:chOff x="624" y="1117"/>
            <a:chExt cx="4656" cy="3036"/>
          </a:xfrm>
          <a:solidFill>
            <a:schemeClr val="bg1"/>
          </a:solidFill>
        </p:grpSpPr>
        <p:sp>
          <p:nvSpPr>
            <p:cNvPr id="59397" name="Rectangle 4"/>
            <p:cNvSpPr>
              <a:spLocks noChangeArrowheads="1"/>
            </p:cNvSpPr>
            <p:nvPr/>
          </p:nvSpPr>
          <p:spPr bwMode="auto">
            <a:xfrm>
              <a:off x="675" y="1137"/>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398" name="Text Box 5"/>
            <p:cNvSpPr txBox="1">
              <a:spLocks noChangeArrowheads="1"/>
            </p:cNvSpPr>
            <p:nvPr/>
          </p:nvSpPr>
          <p:spPr bwMode="auto">
            <a:xfrm>
              <a:off x="1059" y="1281"/>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dirty="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59399" name="Text Box 6"/>
            <p:cNvSpPr txBox="1">
              <a:spLocks noChangeArrowheads="1"/>
            </p:cNvSpPr>
            <p:nvPr/>
          </p:nvSpPr>
          <p:spPr bwMode="auto">
            <a:xfrm>
              <a:off x="2835" y="1117"/>
              <a:ext cx="2400" cy="65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59400" name="Text Box 7"/>
            <p:cNvSpPr txBox="1">
              <a:spLocks noChangeArrowheads="1"/>
            </p:cNvSpPr>
            <p:nvPr/>
          </p:nvSpPr>
          <p:spPr bwMode="auto">
            <a:xfrm>
              <a:off x="624" y="1809"/>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a:t>
              </a:r>
              <a:r>
                <a:rPr kumimoji="1" lang="pt-BR"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pt-BR"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F4       √</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SUB.D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F8 , F6 ,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a:t>
              </a:r>
              <a:r>
                <a:rPr kumimoji="1" lang="en-US" altLang="zh-CN" sz="2400" b="1" i="0" u="none" strike="noStrike" kern="1200" cap="none" spc="0" normalizeH="0" baseline="0" noProof="0" dirty="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F0</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F6     </a:t>
              </a:r>
              <a:r>
                <a:rPr kumimoji="1" lang="pt-BR"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smtClean="0">
                  <a:ln>
                    <a:noFill/>
                  </a:ln>
                  <a:solidFill>
                    <a:schemeClr val="hlink"/>
                  </a:solidFill>
                  <a:effectLst/>
                  <a:uLnTx/>
                  <a:uFillTx/>
                  <a:latin typeface="Times New Roman" panose="02020603050405020304" pitchFamily="18" charset="0"/>
                  <a:ea typeface="宋体" panose="02010600030101010101" pitchFamily="2" charset="-122"/>
                  <a:cs typeface="Times New Roman" panose="02020603050405020304" pitchFamily="18" charset="0"/>
                </a:rPr>
                <a:t>ADD.D</a:t>
              </a:r>
              <a:r>
                <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F6 , F8 , F2</a:t>
              </a:r>
              <a:endParaRPr kumimoji="1" lang="en-US" altLang="zh-CN" sz="24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59401" name="Line 8"/>
            <p:cNvSpPr>
              <a:spLocks noChangeShapeType="1"/>
            </p:cNvSpPr>
            <p:nvPr/>
          </p:nvSpPr>
          <p:spPr bwMode="auto">
            <a:xfrm>
              <a:off x="675" y="1761"/>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2" name="Line 9"/>
            <p:cNvSpPr>
              <a:spLocks noChangeShapeType="1"/>
            </p:cNvSpPr>
            <p:nvPr/>
          </p:nvSpPr>
          <p:spPr bwMode="auto">
            <a:xfrm>
              <a:off x="2853" y="1137"/>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3" name="Line 10"/>
            <p:cNvSpPr>
              <a:spLocks noChangeShapeType="1"/>
            </p:cNvSpPr>
            <p:nvPr/>
          </p:nvSpPr>
          <p:spPr bwMode="auto">
            <a:xfrm>
              <a:off x="2862" y="1512"/>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4" name="Line 11"/>
            <p:cNvSpPr>
              <a:spLocks noChangeShapeType="1"/>
            </p:cNvSpPr>
            <p:nvPr/>
          </p:nvSpPr>
          <p:spPr bwMode="auto">
            <a:xfrm>
              <a:off x="675" y="210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5" name="Line 12"/>
            <p:cNvSpPr>
              <a:spLocks noChangeShapeType="1"/>
            </p:cNvSpPr>
            <p:nvPr/>
          </p:nvSpPr>
          <p:spPr bwMode="auto">
            <a:xfrm>
              <a:off x="675" y="2454"/>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6" name="Line 13"/>
            <p:cNvSpPr>
              <a:spLocks noChangeShapeType="1"/>
            </p:cNvSpPr>
            <p:nvPr/>
          </p:nvSpPr>
          <p:spPr bwMode="auto">
            <a:xfrm>
              <a:off x="675" y="2799"/>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7" name="Line 14"/>
            <p:cNvSpPr>
              <a:spLocks noChangeShapeType="1"/>
            </p:cNvSpPr>
            <p:nvPr/>
          </p:nvSpPr>
          <p:spPr bwMode="auto">
            <a:xfrm>
              <a:off x="657" y="311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8" name="Line 15"/>
            <p:cNvSpPr>
              <a:spLocks noChangeShapeType="1"/>
            </p:cNvSpPr>
            <p:nvPr/>
          </p:nvSpPr>
          <p:spPr bwMode="auto">
            <a:xfrm>
              <a:off x="675" y="3453"/>
              <a:ext cx="4464" cy="0"/>
            </a:xfrm>
            <a:prstGeom prst="line">
              <a:avLst/>
            </a:prstGeom>
            <a:grpFill/>
            <a:ln>
              <a:noFill/>
            </a:ln>
            <a:effectLst/>
            <a:extLst>
              <a:ext uri="{91240B29-F687-4F45-9708-019B960494DF}">
                <a14:hiddenLine xmlns:a14="http://schemas.microsoft.com/office/drawing/2010/main" w="9525">
                  <a:solidFill>
                    <a:schemeClr val="bg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09" name="Line 16"/>
            <p:cNvSpPr>
              <a:spLocks noChangeShapeType="1"/>
            </p:cNvSpPr>
            <p:nvPr/>
          </p:nvSpPr>
          <p:spPr bwMode="auto">
            <a:xfrm>
              <a:off x="3363"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0" name="Line 17"/>
            <p:cNvSpPr>
              <a:spLocks noChangeShapeType="1"/>
            </p:cNvSpPr>
            <p:nvPr/>
          </p:nvSpPr>
          <p:spPr bwMode="auto">
            <a:xfrm>
              <a:off x="3939"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1" name="Line 18"/>
            <p:cNvSpPr>
              <a:spLocks noChangeShapeType="1"/>
            </p:cNvSpPr>
            <p:nvPr/>
          </p:nvSpPr>
          <p:spPr bwMode="auto">
            <a:xfrm>
              <a:off x="4467" y="1521"/>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59412" name="Line 20"/>
            <p:cNvSpPr>
              <a:spLocks noChangeShapeType="1"/>
            </p:cNvSpPr>
            <p:nvPr/>
          </p:nvSpPr>
          <p:spPr bwMode="auto">
            <a:xfrm>
              <a:off x="703" y="3430"/>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76824" name="Text Box 27"/>
          <p:cNvSpPr txBox="1"/>
          <p:nvPr/>
        </p:nvSpPr>
        <p:spPr>
          <a:xfrm>
            <a:off x="176213" y="3716338"/>
            <a:ext cx="492125" cy="2636837"/>
          </a:xfrm>
          <a:prstGeom prst="rect">
            <a:avLst/>
          </a:prstGeom>
          <a:noFill/>
          <a:ln w="9525">
            <a:noFill/>
          </a:ln>
        </p:spPr>
        <p:txBody>
          <a:bodyPr vert="eaVert" anchor="t">
            <a:spAutoFit/>
          </a:bodyPr>
          <a:p>
            <a:pPr algn="r" eaLnBrk="0" hangingPunct="0">
              <a:spcBef>
                <a:spcPct val="50000"/>
              </a:spcBef>
              <a:buFont typeface="Wingdings 2" panose="05020102010507070707" pitchFamily="18" charset="2"/>
              <a:buNone/>
            </a:pPr>
            <a:r>
              <a:rPr lang="zh-CN" altLang="en-US" sz="2000">
                <a:latin typeface="Times New Roman" panose="02020603050405020304" pitchFamily="18" charset="0"/>
                <a:ea typeface="黑体" panose="02010609060101010101" pitchFamily="49" charset="-122"/>
              </a:rPr>
              <a:t>结构相关（加法器）</a:t>
            </a:r>
            <a:endParaRPr lang="zh-CN" altLang="en-US" sz="2000">
              <a:latin typeface="Times New Roman" panose="02020603050405020304" pitchFamily="18" charset="0"/>
              <a:ea typeface="黑体" panose="02010609060101010101" pitchFamily="49" charset="-122"/>
            </a:endParaRPr>
          </a:p>
        </p:txBody>
      </p:sp>
      <p:sp>
        <p:nvSpPr>
          <p:cNvPr id="76823" name="Line 25"/>
          <p:cNvSpPr/>
          <p:nvPr/>
        </p:nvSpPr>
        <p:spPr>
          <a:xfrm>
            <a:off x="539750" y="5158105"/>
            <a:ext cx="577215" cy="448945"/>
          </a:xfrm>
          <a:prstGeom prst="line">
            <a:avLst/>
          </a:prstGeom>
          <a:ln w="28575" cap="flat" cmpd="sng">
            <a:solidFill>
              <a:schemeClr val="folHlink"/>
            </a:solidFill>
            <a:prstDash val="solid"/>
            <a:round/>
            <a:headEnd type="none" w="med" len="med"/>
            <a:tailEnd type="non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76822" name="Line 24"/>
          <p:cNvSpPr/>
          <p:nvPr/>
        </p:nvSpPr>
        <p:spPr>
          <a:xfrm flipH="1">
            <a:off x="539750" y="4731385"/>
            <a:ext cx="575945" cy="426085"/>
          </a:xfrm>
          <a:prstGeom prst="line">
            <a:avLst/>
          </a:prstGeom>
          <a:ln w="28575" cap="flat" cmpd="sng">
            <a:solidFill>
              <a:schemeClr val="folHlink"/>
            </a:solidFill>
            <a:prstDash val="solid"/>
            <a:round/>
            <a:headEnd type="none" w="med" len="med"/>
            <a:tailEnd type="non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24"/>
                                        </p:tgtEl>
                                        <p:attrNameLst>
                                          <p:attrName>style.visibility</p:attrName>
                                        </p:attrNameLst>
                                      </p:cBhvr>
                                      <p:to>
                                        <p:strVal val="visible"/>
                                      </p:to>
                                    </p:set>
                                    <p:anim calcmode="lin" valueType="num">
                                      <p:cBhvr additive="base">
                                        <p:cTn id="7" dur="500" fill="hold"/>
                                        <p:tgtEl>
                                          <p:spTgt spid="76824"/>
                                        </p:tgtEl>
                                        <p:attrNameLst>
                                          <p:attrName>ppt_x</p:attrName>
                                        </p:attrNameLst>
                                      </p:cBhvr>
                                      <p:tavLst>
                                        <p:tav tm="0">
                                          <p:val>
                                            <p:strVal val="#ppt_x"/>
                                          </p:val>
                                        </p:tav>
                                        <p:tav tm="100000">
                                          <p:val>
                                            <p:strVal val="#ppt_x"/>
                                          </p:val>
                                        </p:tav>
                                      </p:tavLst>
                                    </p:anim>
                                    <p:anim calcmode="lin" valueType="num">
                                      <p:cBhvr additive="base">
                                        <p:cTn id="8" dur="500" fill="hold"/>
                                        <p:tgtEl>
                                          <p:spTgt spid="768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22"/>
                                        </p:tgtEl>
                                        <p:attrNameLst>
                                          <p:attrName>style.visibility</p:attrName>
                                        </p:attrNameLst>
                                      </p:cBhvr>
                                      <p:to>
                                        <p:strVal val="visible"/>
                                      </p:to>
                                    </p:set>
                                    <p:anim calcmode="lin" valueType="num">
                                      <p:cBhvr additive="base">
                                        <p:cTn id="13" dur="500" fill="hold"/>
                                        <p:tgtEl>
                                          <p:spTgt spid="76822"/>
                                        </p:tgtEl>
                                        <p:attrNameLst>
                                          <p:attrName>ppt_x</p:attrName>
                                        </p:attrNameLst>
                                      </p:cBhvr>
                                      <p:tavLst>
                                        <p:tav tm="0">
                                          <p:val>
                                            <p:strVal val="#ppt_x"/>
                                          </p:val>
                                        </p:tav>
                                        <p:tav tm="100000">
                                          <p:val>
                                            <p:strVal val="#ppt_x"/>
                                          </p:val>
                                        </p:tav>
                                      </p:tavLst>
                                    </p:anim>
                                    <p:anim calcmode="lin" valueType="num">
                                      <p:cBhvr additive="base">
                                        <p:cTn id="14" dur="500" fill="hold"/>
                                        <p:tgtEl>
                                          <p:spTgt spid="768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23"/>
                                        </p:tgtEl>
                                        <p:attrNameLst>
                                          <p:attrName>style.visibility</p:attrName>
                                        </p:attrNameLst>
                                      </p:cBhvr>
                                      <p:to>
                                        <p:strVal val="visible"/>
                                      </p:to>
                                    </p:set>
                                    <p:anim calcmode="lin" valueType="num">
                                      <p:cBhvr additive="base">
                                        <p:cTn id="19" dur="500" fill="hold"/>
                                        <p:tgtEl>
                                          <p:spTgt spid="76823"/>
                                        </p:tgtEl>
                                        <p:attrNameLst>
                                          <p:attrName>ppt_x</p:attrName>
                                        </p:attrNameLst>
                                      </p:cBhvr>
                                      <p:tavLst>
                                        <p:tav tm="0">
                                          <p:val>
                                            <p:strVal val="#ppt_x"/>
                                          </p:val>
                                        </p:tav>
                                        <p:tav tm="100000">
                                          <p:val>
                                            <p:strVal val="#ppt_x"/>
                                          </p:val>
                                        </p:tav>
                                      </p:tavLst>
                                    </p:anim>
                                    <p:anim calcmode="lin" valueType="num">
                                      <p:cBhvr additive="base">
                                        <p:cTn id="20" dur="500" fill="hold"/>
                                        <p:tgtEl>
                                          <p:spTgt spid="76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60419" name="Group 35"/>
          <p:cNvGrpSpPr/>
          <p:nvPr/>
        </p:nvGrpSpPr>
        <p:grpSpPr bwMode="auto">
          <a:xfrm>
            <a:off x="638175" y="549275"/>
            <a:ext cx="8505825" cy="5619750"/>
            <a:chOff x="402" y="348"/>
            <a:chExt cx="5358" cy="3540"/>
          </a:xfrm>
          <a:solidFill>
            <a:schemeClr val="bg1"/>
          </a:solidFill>
        </p:grpSpPr>
        <p:sp>
          <p:nvSpPr>
            <p:cNvPr id="60420" name="Rectangle 4"/>
            <p:cNvSpPr>
              <a:spLocks noChangeArrowheads="1"/>
            </p:cNvSpPr>
            <p:nvPr/>
          </p:nvSpPr>
          <p:spPr bwMode="auto">
            <a:xfrm>
              <a:off x="402" y="348"/>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1" name="Text Box 5"/>
            <p:cNvSpPr txBox="1">
              <a:spLocks noChangeArrowheads="1"/>
            </p:cNvSpPr>
            <p:nvPr/>
          </p:nvSpPr>
          <p:spPr bwMode="auto">
            <a:xfrm>
              <a:off x="501" y="540"/>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2" name="Text Box 6"/>
            <p:cNvSpPr txBox="1">
              <a:spLocks noChangeArrowheads="1"/>
            </p:cNvSpPr>
            <p:nvPr/>
          </p:nvSpPr>
          <p:spPr bwMode="auto">
            <a:xfrm>
              <a:off x="1365" y="351"/>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3" name="Text Box 7"/>
            <p:cNvSpPr txBox="1">
              <a:spLocks noChangeArrowheads="1"/>
            </p:cNvSpPr>
            <p:nvPr/>
          </p:nvSpPr>
          <p:spPr bwMode="auto">
            <a:xfrm>
              <a:off x="672" y="1020"/>
              <a:ext cx="5088" cy="1687"/>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yes   LD  F2  R3                </a:t>
              </a:r>
              <a:r>
                <a:rPr kumimoji="1" lang="en-US" altLang="zh-CN" sz="2400" b="1" i="0" u="none" strike="noStrike" kern="120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no</a:t>
              </a:r>
              <a:endParaRPr kumimoji="1" lang="en-US" altLang="zh-CN" sz="2400" b="1" i="0" u="none" strike="noStrike" kern="120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yes MULTD F0   F2 F4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no  yes</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2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SUBD  F8  F6  F2</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no  yes</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24" name="Line 8"/>
            <p:cNvSpPr>
              <a:spLocks noChangeShapeType="1"/>
            </p:cNvSpPr>
            <p:nvPr/>
          </p:nvSpPr>
          <p:spPr bwMode="auto">
            <a:xfrm>
              <a:off x="402" y="1028"/>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5" name="Line 9"/>
            <p:cNvSpPr>
              <a:spLocks noChangeShapeType="1"/>
            </p:cNvSpPr>
            <p:nvPr/>
          </p:nvSpPr>
          <p:spPr bwMode="auto">
            <a:xfrm>
              <a:off x="1362" y="348"/>
              <a:ext cx="0"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6" name="Line 10"/>
            <p:cNvSpPr>
              <a:spLocks noChangeShapeType="1"/>
            </p:cNvSpPr>
            <p:nvPr/>
          </p:nvSpPr>
          <p:spPr bwMode="auto">
            <a:xfrm>
              <a:off x="1362" y="684"/>
              <a:ext cx="403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7" name="Line 11"/>
            <p:cNvSpPr>
              <a:spLocks noChangeShapeType="1"/>
            </p:cNvSpPr>
            <p:nvPr/>
          </p:nvSpPr>
          <p:spPr bwMode="auto">
            <a:xfrm>
              <a:off x="1863"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8" name="Line 12"/>
            <p:cNvSpPr>
              <a:spLocks noChangeShapeType="1"/>
            </p:cNvSpPr>
            <p:nvPr/>
          </p:nvSpPr>
          <p:spPr bwMode="auto">
            <a:xfrm>
              <a:off x="2397"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9" name="Line 13"/>
            <p:cNvSpPr>
              <a:spLocks noChangeShapeType="1"/>
            </p:cNvSpPr>
            <p:nvPr/>
          </p:nvSpPr>
          <p:spPr bwMode="auto">
            <a:xfrm>
              <a:off x="278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0" name="Line 14"/>
            <p:cNvSpPr>
              <a:spLocks noChangeShapeType="1"/>
            </p:cNvSpPr>
            <p:nvPr/>
          </p:nvSpPr>
          <p:spPr bwMode="auto">
            <a:xfrm>
              <a:off x="31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1" name="Line 15"/>
            <p:cNvSpPr>
              <a:spLocks noChangeShapeType="1"/>
            </p:cNvSpPr>
            <p:nvPr/>
          </p:nvSpPr>
          <p:spPr bwMode="auto">
            <a:xfrm>
              <a:off x="3474"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2" name="Line 16"/>
            <p:cNvSpPr>
              <a:spLocks noChangeShapeType="1"/>
            </p:cNvSpPr>
            <p:nvPr/>
          </p:nvSpPr>
          <p:spPr bwMode="auto">
            <a:xfrm>
              <a:off x="4008"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3" name="Line 17"/>
            <p:cNvSpPr>
              <a:spLocks noChangeShapeType="1"/>
            </p:cNvSpPr>
            <p:nvPr/>
          </p:nvSpPr>
          <p:spPr bwMode="auto">
            <a:xfrm>
              <a:off x="4482"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4" name="Line 18"/>
            <p:cNvSpPr>
              <a:spLocks noChangeShapeType="1"/>
            </p:cNvSpPr>
            <p:nvPr/>
          </p:nvSpPr>
          <p:spPr bwMode="auto">
            <a:xfrm>
              <a:off x="4905" y="684"/>
              <a:ext cx="0"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5" name="Line 19"/>
            <p:cNvSpPr>
              <a:spLocks noChangeShapeType="1"/>
            </p:cNvSpPr>
            <p:nvPr/>
          </p:nvSpPr>
          <p:spPr bwMode="auto">
            <a:xfrm>
              <a:off x="411" y="1338"/>
              <a:ext cx="497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6" name="Line 20"/>
            <p:cNvSpPr>
              <a:spLocks noChangeShapeType="1"/>
            </p:cNvSpPr>
            <p:nvPr/>
          </p:nvSpPr>
          <p:spPr bwMode="auto">
            <a:xfrm>
              <a:off x="402" y="2019"/>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7" name="Line 21"/>
            <p:cNvSpPr>
              <a:spLocks noChangeShapeType="1"/>
            </p:cNvSpPr>
            <p:nvPr/>
          </p:nvSpPr>
          <p:spPr bwMode="auto">
            <a:xfrm>
              <a:off x="402" y="2385"/>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38" name="Line 22"/>
            <p:cNvSpPr>
              <a:spLocks noChangeShapeType="1"/>
            </p:cNvSpPr>
            <p:nvPr/>
          </p:nvSpPr>
          <p:spPr bwMode="auto">
            <a:xfrm>
              <a:off x="402" y="1680"/>
              <a:ext cx="4992"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nvGrpSpPr>
            <p:cNvPr id="60439" name="Group 23"/>
            <p:cNvGrpSpPr/>
            <p:nvPr/>
          </p:nvGrpSpPr>
          <p:grpSpPr bwMode="auto">
            <a:xfrm>
              <a:off x="504" y="2958"/>
              <a:ext cx="4800" cy="930"/>
              <a:chOff x="486" y="2883"/>
              <a:chExt cx="4800" cy="930"/>
            </a:xfrm>
            <a:grpFill/>
          </p:grpSpPr>
          <p:sp>
            <p:nvSpPr>
              <p:cNvPr id="60440" name="Text Box 24"/>
              <p:cNvSpPr txBox="1">
                <a:spLocks noChangeArrowheads="1"/>
              </p:cNvSpPr>
              <p:nvPr/>
            </p:nvSpPr>
            <p:spPr bwMode="auto">
              <a:xfrm>
                <a:off x="486"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a:t>
                </a:r>
                <a:r>
                  <a:rPr kumimoji="1" lang="zh-CN" altLang="en-US"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加法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0441" name="Line 25"/>
              <p:cNvSpPr>
                <a:spLocks noChangeShapeType="1"/>
              </p:cNvSpPr>
              <p:nvPr/>
            </p:nvSpPr>
            <p:spPr bwMode="auto">
              <a:xfrm>
                <a:off x="486"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2" name="Line 26"/>
              <p:cNvSpPr>
                <a:spLocks noChangeShapeType="1"/>
              </p:cNvSpPr>
              <p:nvPr/>
            </p:nvSpPr>
            <p:spPr bwMode="auto">
              <a:xfrm>
                <a:off x="1389"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3" name="Line 27"/>
              <p:cNvSpPr>
                <a:spLocks noChangeShapeType="1"/>
              </p:cNvSpPr>
              <p:nvPr/>
            </p:nvSpPr>
            <p:spPr bwMode="auto">
              <a:xfrm>
                <a:off x="1398"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4" name="Line 28"/>
              <p:cNvSpPr>
                <a:spLocks noChangeShapeType="1"/>
              </p:cNvSpPr>
              <p:nvPr/>
            </p:nvSpPr>
            <p:spPr bwMode="auto">
              <a:xfrm>
                <a:off x="1920"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5" name="Line 29"/>
              <p:cNvSpPr>
                <a:spLocks noChangeShapeType="1"/>
              </p:cNvSpPr>
              <p:nvPr/>
            </p:nvSpPr>
            <p:spPr bwMode="auto">
              <a:xfrm>
                <a:off x="2454"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6" name="Line 30"/>
              <p:cNvSpPr>
                <a:spLocks noChangeShapeType="1"/>
              </p:cNvSpPr>
              <p:nvPr/>
            </p:nvSpPr>
            <p:spPr bwMode="auto">
              <a:xfrm>
                <a:off x="2868"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7" name="Line 31"/>
              <p:cNvSpPr>
                <a:spLocks noChangeShapeType="1"/>
              </p:cNvSpPr>
              <p:nvPr/>
            </p:nvSpPr>
            <p:spPr bwMode="auto">
              <a:xfrm>
                <a:off x="32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8" name="Line 32"/>
              <p:cNvSpPr>
                <a:spLocks noChangeShapeType="1"/>
              </p:cNvSpPr>
              <p:nvPr/>
            </p:nvSpPr>
            <p:spPr bwMode="auto">
              <a:xfrm>
                <a:off x="4422"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49" name="Line 33"/>
              <p:cNvSpPr>
                <a:spLocks noChangeShapeType="1"/>
              </p:cNvSpPr>
              <p:nvPr/>
            </p:nvSpPr>
            <p:spPr bwMode="auto">
              <a:xfrm>
                <a:off x="4806"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50" name="Line 34"/>
              <p:cNvSpPr>
                <a:spLocks noChangeShapeType="1"/>
              </p:cNvSpPr>
              <p:nvPr/>
            </p:nvSpPr>
            <p:spPr bwMode="auto">
              <a:xfrm>
                <a:off x="3762"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grpSp>
      <p:sp>
        <p:nvSpPr>
          <p:cNvPr id="76836" name="Text Box 37"/>
          <p:cNvSpPr txBox="1"/>
          <p:nvPr/>
        </p:nvSpPr>
        <p:spPr>
          <a:xfrm>
            <a:off x="6194425" y="189230"/>
            <a:ext cx="2299335" cy="829945"/>
          </a:xfrm>
          <a:prstGeom prst="rect">
            <a:avLst/>
          </a:prstGeom>
          <a:noFill/>
          <a:ln w="9525">
            <a:noFill/>
          </a:ln>
        </p:spPr>
        <p:txBody>
          <a:bodyPr wrap="square" anchor="t">
            <a:spAutoFit/>
          </a:bodyPr>
          <a:p>
            <a:pPr algn="r" eaLnBrk="0" hangingPunct="0">
              <a:spcBef>
                <a:spcPct val="50000"/>
              </a:spcBef>
              <a:buFont typeface="Wingdings 2" panose="05020102010507070707" pitchFamily="18" charset="2"/>
              <a:buNone/>
            </a:pPr>
            <a:r>
              <a:rPr lang="zh-CN" altLang="en-US" sz="1600" b="1" dirty="0">
                <a:latin typeface="Times New Roman" panose="02020603050405020304" pitchFamily="18" charset="0"/>
                <a:ea typeface="黑体" panose="02010609060101010101" pitchFamily="49" charset="-122"/>
              </a:rPr>
              <a:t>已读走数据（</a:t>
            </a:r>
            <a:r>
              <a:rPr lang="en-US" altLang="x-none" sz="1600" b="1" dirty="0">
                <a:latin typeface="Times New Roman" panose="02020603050405020304" pitchFamily="18" charset="0"/>
                <a:ea typeface="黑体" panose="02010609060101010101" pitchFamily="49" charset="-122"/>
              </a:rPr>
              <a:t>EX</a:t>
            </a:r>
            <a:r>
              <a:rPr lang="zh-CN" altLang="en-US" sz="1600" b="1" dirty="0">
                <a:latin typeface="Times New Roman" panose="02020603050405020304" pitchFamily="18" charset="0"/>
                <a:ea typeface="黑体" panose="02010609060101010101" pitchFamily="49" charset="-122"/>
              </a:rPr>
              <a:t>），已使用过了，不需要准备了（</a:t>
            </a:r>
            <a:r>
              <a:rPr lang="en-US" altLang="zh-CN" sz="1600" b="1" dirty="0">
                <a:latin typeface="Times New Roman" panose="02020603050405020304" pitchFamily="18" charset="0"/>
                <a:ea typeface="黑体" panose="02010609060101010101" pitchFamily="49" charset="-122"/>
              </a:rPr>
              <a:t>Ready=</a:t>
            </a:r>
            <a:r>
              <a:rPr lang="en-US" altLang="zh-CN" sz="1600" b="1" dirty="0">
                <a:latin typeface="Times New Roman" panose="02020603050405020304" pitchFamily="18" charset="0"/>
                <a:ea typeface="黑体" panose="02010609060101010101" pitchFamily="49" charset="-122"/>
              </a:rPr>
              <a:t>no</a:t>
            </a:r>
            <a:r>
              <a:rPr lang="zh-CN" altLang="en-US" sz="1600" b="1" dirty="0">
                <a:latin typeface="Times New Roman" panose="02020603050405020304" pitchFamily="18" charset="0"/>
                <a:ea typeface="黑体" panose="02010609060101010101" pitchFamily="49" charset="-122"/>
              </a:rPr>
              <a:t>）</a:t>
            </a:r>
            <a:endParaRPr lang="zh-CN" altLang="en-US" sz="1600" b="1" dirty="0">
              <a:latin typeface="Times New Roman" panose="02020603050405020304" pitchFamily="18" charset="0"/>
              <a:ea typeface="黑体" panose="02010609060101010101" pitchFamily="49" charset="-122"/>
            </a:endParaRPr>
          </a:p>
        </p:txBody>
      </p:sp>
      <p:sp>
        <p:nvSpPr>
          <p:cNvPr id="76835" name="Line 36"/>
          <p:cNvSpPr/>
          <p:nvPr/>
        </p:nvSpPr>
        <p:spPr>
          <a:xfrm flipH="1">
            <a:off x="7596188" y="333375"/>
            <a:ext cx="215900" cy="1582738"/>
          </a:xfrm>
          <a:prstGeom prst="line">
            <a:avLst/>
          </a:prstGeom>
          <a:ln w="9525" cap="flat" cmpd="sng">
            <a:solidFill>
              <a:schemeClr val="hlink"/>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76837" name="Line 38"/>
          <p:cNvSpPr/>
          <p:nvPr/>
        </p:nvSpPr>
        <p:spPr>
          <a:xfrm flipH="1">
            <a:off x="7667625" y="1989138"/>
            <a:ext cx="936625" cy="360362"/>
          </a:xfrm>
          <a:prstGeom prst="line">
            <a:avLst/>
          </a:prstGeom>
          <a:ln w="19050" cap="flat" cmpd="sng">
            <a:solidFill>
              <a:srgbClr val="FF66FF"/>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3" name="Line 38"/>
          <p:cNvSpPr/>
          <p:nvPr/>
        </p:nvSpPr>
        <p:spPr>
          <a:xfrm flipH="1">
            <a:off x="7658100" y="2116138"/>
            <a:ext cx="1073150" cy="1749425"/>
          </a:xfrm>
          <a:prstGeom prst="line">
            <a:avLst/>
          </a:prstGeom>
          <a:ln w="19050" cap="flat" cmpd="sng">
            <a:solidFill>
              <a:srgbClr val="FF66FF"/>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4" name="Line 38"/>
          <p:cNvSpPr/>
          <p:nvPr/>
        </p:nvSpPr>
        <p:spPr>
          <a:xfrm flipH="1">
            <a:off x="8313738" y="2116138"/>
            <a:ext cx="417512" cy="1335087"/>
          </a:xfrm>
          <a:prstGeom prst="line">
            <a:avLst/>
          </a:prstGeom>
          <a:ln w="19050" cap="flat" cmpd="sng">
            <a:solidFill>
              <a:srgbClr val="FF66FF"/>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76839" name="Text Box 40"/>
          <p:cNvSpPr txBox="1"/>
          <p:nvPr/>
        </p:nvSpPr>
        <p:spPr>
          <a:xfrm>
            <a:off x="8602345" y="1196975"/>
            <a:ext cx="459740" cy="2854325"/>
          </a:xfrm>
          <a:prstGeom prst="rect">
            <a:avLst/>
          </a:prstGeom>
          <a:noFill/>
          <a:ln w="9525">
            <a:noFill/>
          </a:ln>
        </p:spPr>
        <p:txBody>
          <a:bodyPr vert="eaVert" wrap="square" anchor="t">
            <a:spAutoFit/>
          </a:bodyPr>
          <a:p>
            <a:pPr algn="r" eaLnBrk="0" hangingPunct="0">
              <a:spcBef>
                <a:spcPct val="50000"/>
              </a:spcBef>
              <a:buFont typeface="Wingdings 2" panose="05020102010507070707" pitchFamily="18" charset="2"/>
              <a:buNone/>
            </a:pPr>
            <a:r>
              <a:rPr lang="zh-CN" altLang="en-US" sz="1800" b="1" dirty="0">
                <a:latin typeface="Times New Roman" panose="02020603050405020304" pitchFamily="18" charset="0"/>
                <a:ea typeface="黑体" panose="02010609060101010101" pitchFamily="49" charset="-122"/>
              </a:rPr>
              <a:t>未就绪或未准备好（</a:t>
            </a:r>
            <a:r>
              <a:rPr lang="en-US" altLang="x-none" sz="1800" b="1" dirty="0">
                <a:latin typeface="Times New Roman" panose="02020603050405020304" pitchFamily="18" charset="0"/>
                <a:ea typeface="黑体" panose="02010609060101010101" pitchFamily="49" charset="-122"/>
              </a:rPr>
              <a:t>IS</a:t>
            </a:r>
            <a:r>
              <a:rPr lang="zh-CN" altLang="en-US" sz="1800" b="1" dirty="0">
                <a:latin typeface="Times New Roman" panose="02020603050405020304" pitchFamily="18" charset="0"/>
                <a:ea typeface="黑体" panose="02010609060101010101" pitchFamily="49" charset="-122"/>
              </a:rPr>
              <a:t>）</a:t>
            </a:r>
            <a:endParaRPr lang="zh-CN" altLang="en-US" sz="1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36"/>
                                        </p:tgtEl>
                                        <p:attrNameLst>
                                          <p:attrName>style.visibility</p:attrName>
                                        </p:attrNameLst>
                                      </p:cBhvr>
                                      <p:to>
                                        <p:strVal val="visible"/>
                                      </p:to>
                                    </p:set>
                                    <p:anim calcmode="lin" valueType="num">
                                      <p:cBhvr additive="base">
                                        <p:cTn id="7" dur="500" fill="hold"/>
                                        <p:tgtEl>
                                          <p:spTgt spid="76836"/>
                                        </p:tgtEl>
                                        <p:attrNameLst>
                                          <p:attrName>ppt_x</p:attrName>
                                        </p:attrNameLst>
                                      </p:cBhvr>
                                      <p:tavLst>
                                        <p:tav tm="0">
                                          <p:val>
                                            <p:strVal val="#ppt_x"/>
                                          </p:val>
                                        </p:tav>
                                        <p:tav tm="100000">
                                          <p:val>
                                            <p:strVal val="#ppt_x"/>
                                          </p:val>
                                        </p:tav>
                                      </p:tavLst>
                                    </p:anim>
                                    <p:anim calcmode="lin" valueType="num">
                                      <p:cBhvr additive="base">
                                        <p:cTn id="8" dur="500" fill="hold"/>
                                        <p:tgtEl>
                                          <p:spTgt spid="76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35"/>
                                        </p:tgtEl>
                                        <p:attrNameLst>
                                          <p:attrName>style.visibility</p:attrName>
                                        </p:attrNameLst>
                                      </p:cBhvr>
                                      <p:to>
                                        <p:strVal val="visible"/>
                                      </p:to>
                                    </p:set>
                                    <p:anim calcmode="lin" valueType="num">
                                      <p:cBhvr additive="base">
                                        <p:cTn id="13" dur="500" fill="hold"/>
                                        <p:tgtEl>
                                          <p:spTgt spid="76835"/>
                                        </p:tgtEl>
                                        <p:attrNameLst>
                                          <p:attrName>ppt_x</p:attrName>
                                        </p:attrNameLst>
                                      </p:cBhvr>
                                      <p:tavLst>
                                        <p:tav tm="0">
                                          <p:val>
                                            <p:strVal val="#ppt_x"/>
                                          </p:val>
                                        </p:tav>
                                        <p:tav tm="100000">
                                          <p:val>
                                            <p:strVal val="#ppt_x"/>
                                          </p:val>
                                        </p:tav>
                                      </p:tavLst>
                                    </p:anim>
                                    <p:anim calcmode="lin" valueType="num">
                                      <p:cBhvr additive="base">
                                        <p:cTn id="14" dur="500" fill="hold"/>
                                        <p:tgtEl>
                                          <p:spTgt spid="768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37"/>
                                        </p:tgtEl>
                                        <p:attrNameLst>
                                          <p:attrName>style.visibility</p:attrName>
                                        </p:attrNameLst>
                                      </p:cBhvr>
                                      <p:to>
                                        <p:strVal val="visible"/>
                                      </p:to>
                                    </p:set>
                                    <p:anim calcmode="lin" valueType="num">
                                      <p:cBhvr additive="base">
                                        <p:cTn id="19" dur="500" fill="hold"/>
                                        <p:tgtEl>
                                          <p:spTgt spid="76837"/>
                                        </p:tgtEl>
                                        <p:attrNameLst>
                                          <p:attrName>ppt_x</p:attrName>
                                        </p:attrNameLst>
                                      </p:cBhvr>
                                      <p:tavLst>
                                        <p:tav tm="0">
                                          <p:val>
                                            <p:strVal val="#ppt_x"/>
                                          </p:val>
                                        </p:tav>
                                        <p:tav tm="100000">
                                          <p:val>
                                            <p:strVal val="#ppt_x"/>
                                          </p:val>
                                        </p:tav>
                                      </p:tavLst>
                                    </p:anim>
                                    <p:anim calcmode="lin" valueType="num">
                                      <p:cBhvr additive="base">
                                        <p:cTn id="20" dur="500" fill="hold"/>
                                        <p:tgtEl>
                                          <p:spTgt spid="768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39"/>
                                        </p:tgtEl>
                                        <p:attrNameLst>
                                          <p:attrName>style.visibility</p:attrName>
                                        </p:attrNameLst>
                                      </p:cBhvr>
                                      <p:to>
                                        <p:strVal val="visible"/>
                                      </p:to>
                                    </p:set>
                                    <p:anim calcmode="lin" valueType="num">
                                      <p:cBhvr additive="base">
                                        <p:cTn id="37" dur="500" fill="hold"/>
                                        <p:tgtEl>
                                          <p:spTgt spid="76839"/>
                                        </p:tgtEl>
                                        <p:attrNameLst>
                                          <p:attrName>ppt_x</p:attrName>
                                        </p:attrNameLst>
                                      </p:cBhvr>
                                      <p:tavLst>
                                        <p:tav tm="0">
                                          <p:val>
                                            <p:strVal val="#ppt_x"/>
                                          </p:val>
                                        </p:tav>
                                        <p:tav tm="100000">
                                          <p:val>
                                            <p:strVal val="#ppt_x"/>
                                          </p:val>
                                        </p:tav>
                                      </p:tavLst>
                                    </p:anim>
                                    <p:anim calcmode="lin" valueType="num">
                                      <p:cBhvr additive="base">
                                        <p:cTn id="38" dur="500" fill="hold"/>
                                        <p:tgtEl>
                                          <p:spTgt spid="768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6" grpId="0"/>
      <p:bldP spid="768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49155" name="Rectangle 4"/>
          <p:cNvSpPr/>
          <p:nvPr/>
        </p:nvSpPr>
        <p:spPr>
          <a:xfrm>
            <a:off x="323850" y="1335088"/>
            <a:ext cx="8569325" cy="941387"/>
          </a:xfrm>
          <a:prstGeom prst="rect">
            <a:avLst/>
          </a:prstGeom>
          <a:noFill/>
          <a:ln w="9525">
            <a:noFill/>
          </a:ln>
        </p:spPr>
        <p:txBody>
          <a:bodyPr anchor="ctr">
            <a:spAutoFit/>
          </a:bodyPr>
          <a:p>
            <a:pPr indent="238125" defTabSz="0">
              <a:lnSpc>
                <a:spcPct val="120000"/>
              </a:lnSpc>
              <a:tabLst>
                <a:tab pos="762000" algn="l"/>
              </a:tabLst>
            </a:pPr>
            <a:r>
              <a:rPr lang="zh-CN" altLang="en-US" dirty="0">
                <a:latin typeface="华文中宋" panose="02010600040101010101" pitchFamily="2" charset="-122"/>
                <a:ea typeface="华文中宋" panose="02010600040101010101" pitchFamily="2" charset="-122"/>
              </a:rPr>
              <a:t>例</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假设代码段和记分牌信息的起始点状态跟例</a:t>
            </a:r>
            <a:r>
              <a:rPr lang="en-US" altLang="zh-CN" dirty="0">
                <a:latin typeface="华文中宋" panose="02010600040101010101" pitchFamily="2" charset="-122"/>
                <a:ea typeface="华文中宋" panose="02010600040101010101" pitchFamily="2" charset="-122"/>
              </a:rPr>
              <a:t>4-4</a:t>
            </a:r>
            <a:r>
              <a:rPr lang="zh-CN" altLang="en-US" dirty="0">
                <a:latin typeface="华文中宋" panose="02010600040101010101" pitchFamily="2" charset="-122"/>
                <a:ea typeface="华文中宋" panose="02010600040101010101" pitchFamily="2" charset="-122"/>
              </a:rPr>
              <a:t>一样。分别给出</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和</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准备写结果之前</a:t>
            </a:r>
            <a:r>
              <a:rPr lang="zh-CN" altLang="en-US" dirty="0">
                <a:latin typeface="华文中宋" panose="02010600040101010101" pitchFamily="2" charset="-122"/>
                <a:ea typeface="华文中宋" panose="02010600040101010101" pitchFamily="2" charset="-122"/>
              </a:rPr>
              <a:t>的记分牌状态。</a:t>
            </a:r>
            <a:endParaRPr lang="zh-CN" altLang="en-US" dirty="0">
              <a:latin typeface="华文中宋" panose="02010600040101010101" pitchFamily="2" charset="-122"/>
              <a:ea typeface="华文中宋" panose="02010600040101010101" pitchFamily="2" charset="-122"/>
            </a:endParaRPr>
          </a:p>
        </p:txBody>
      </p:sp>
      <p:sp>
        <p:nvSpPr>
          <p:cNvPr id="49156" name="Rectangle 5"/>
          <p:cNvSpPr/>
          <p:nvPr/>
        </p:nvSpPr>
        <p:spPr>
          <a:xfrm>
            <a:off x="468313" y="2420938"/>
            <a:ext cx="8280400" cy="1422400"/>
          </a:xfrm>
          <a:prstGeom prst="rect">
            <a:avLst/>
          </a:prstGeom>
          <a:noFill/>
          <a:ln w="9525">
            <a:noFill/>
          </a:ln>
        </p:spPr>
        <p:txBody>
          <a:bodyPr>
            <a:spAutoFit/>
          </a:bodyPr>
          <a:p>
            <a:pPr eaLnBrk="1" hangingPunct="1">
              <a:lnSpc>
                <a:spcPct val="120000"/>
              </a:lnSpc>
              <a:spcBef>
                <a:spcPct val="20000"/>
              </a:spcBef>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解： 在分析记分牌状态之前，首先需要分析指令之间存在的相关性，因为相关性会影响指令进入记分牌</a:t>
            </a:r>
            <a:r>
              <a:rPr lang="en-US" altLang="zh-CN" dirty="0">
                <a:latin typeface="华文中宋" panose="02010600040101010101" pitchFamily="2" charset="-122"/>
                <a:ea typeface="华文中宋" panose="02010600040101010101" pitchFamily="2" charset="-122"/>
              </a:rPr>
              <a:t>DLX</a:t>
            </a:r>
            <a:r>
              <a:rPr lang="zh-CN" altLang="en-US" dirty="0">
                <a:latin typeface="华文中宋" panose="02010600040101010101" pitchFamily="2" charset="-122"/>
                <a:ea typeface="华文中宋" panose="02010600040101010101" pitchFamily="2" charset="-122"/>
              </a:rPr>
              <a:t>流水线的相应段。 </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2467" name="Rectangle 5"/>
          <p:cNvSpPr>
            <a:spLocks noChangeArrowheads="1"/>
          </p:cNvSpPr>
          <p:nvPr/>
        </p:nvSpPr>
        <p:spPr bwMode="auto">
          <a:xfrm>
            <a:off x="287338" y="504825"/>
            <a:ext cx="8748713"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第二条</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LD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MULD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F2</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DIVD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F0</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之间以及</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到</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lang="zh-CN" altLang="en-US" b="1" dirty="0">
                <a:solidFill>
                  <a:schemeClr val="tx1"/>
                </a:solidFill>
                <a:latin typeface="楷体_GB2312" pitchFamily="49" charset="-122"/>
                <a:ea typeface="楷体_GB2312" pitchFamily="49" charset="-122"/>
                <a:sym typeface="+mn-ea"/>
              </a:rPr>
              <a:t>（</a:t>
            </a:r>
            <a:r>
              <a:rPr lang="en-US" altLang="x-none" b="1" dirty="0">
                <a:solidFill>
                  <a:schemeClr val="tx1"/>
                </a:solidFill>
                <a:latin typeface="楷体_GB2312" pitchFamily="49" charset="-122"/>
                <a:ea typeface="楷体_GB2312" pitchFamily="49" charset="-122"/>
                <a:sym typeface="+mn-ea"/>
              </a:rPr>
              <a:t>F8</a:t>
            </a:r>
            <a:r>
              <a:rPr lang="zh-CN" altLang="en-US" b="1" dirty="0">
                <a:solidFill>
                  <a:schemeClr val="tx1"/>
                </a:solidFill>
                <a:latin typeface="楷体_GB2312" pitchFamily="49" charset="-122"/>
                <a:ea typeface="楷体_GB2312" pitchFamily="49" charset="-122"/>
                <a:sym typeface="+mn-ea"/>
              </a:rPr>
              <a:t>）</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先写后读</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 DIVD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ADDD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之间存在着</a:t>
            </a:r>
            <a:r>
              <a:rPr kumimoji="1" lang="zh-CN" altLang="en-US"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先读后写</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(3) ADDD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和</a:t>
            </a:r>
            <a:r>
              <a:rPr kumimoji="1"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SUBD</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指令关于浮点加法部件还存在着</a:t>
            </a:r>
            <a:r>
              <a:rPr kumimoji="1" lang="zh-CN" altLang="en-US"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结构</a:t>
            </a:r>
            <a:r>
              <a:rPr kumimoji="1" lang="zh-CN" altLang="en-US" sz="2400" b="0"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冒险</a:t>
            </a:r>
            <a:r>
              <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33400" marR="0" lvl="0" indent="-53340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表</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4-4</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4-5</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4-6</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和表</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4-7</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4-8</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4-9</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分别给出了</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MULTD</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指令和</a:t>
            </a:r>
            <a:r>
              <a:rPr kumimoji="1" lang="en-US" altLang="zh-CN"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DIVD</a:t>
            </a:r>
            <a:r>
              <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指令将要写结果时记分牌的状态。 </a:t>
            </a:r>
            <a:endParaRPr kumimoji="1" lang="zh-CN" altLang="en-US" sz="24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p:txBody>
      </p:sp>
      <p:sp>
        <p:nvSpPr>
          <p:cNvPr id="50180" name="Rectangle 6"/>
          <p:cNvSpPr/>
          <p:nvPr/>
        </p:nvSpPr>
        <p:spPr>
          <a:xfrm>
            <a:off x="2160588" y="3716338"/>
            <a:ext cx="4572000" cy="2282825"/>
          </a:xfrm>
          <a:prstGeom prst="rect">
            <a:avLst/>
          </a:prstGeom>
          <a:noFill/>
          <a:ln w="9525">
            <a:noFill/>
          </a:ln>
        </p:spPr>
        <p:txBody>
          <a:bodyPr>
            <a:spAutoFit/>
          </a:bodyPr>
          <a:p>
            <a:r>
              <a:rPr lang="pt-BR" altLang="zh-CN" b="1" dirty="0">
                <a:latin typeface="Times New Roman" panose="02020603050405020304" pitchFamily="18" charset="0"/>
              </a:rPr>
              <a:t>LD	         F6 , 34(R2)</a:t>
            </a:r>
            <a:endParaRPr lang="pt-BR" altLang="zh-CN" b="1" dirty="0">
              <a:latin typeface="Times New Roman" panose="02020603050405020304" pitchFamily="18" charset="0"/>
            </a:endParaRPr>
          </a:p>
          <a:p>
            <a:r>
              <a:rPr lang="pt-BR" altLang="zh-CN" b="1" dirty="0">
                <a:latin typeface="Times New Roman" panose="02020603050405020304" pitchFamily="18" charset="0"/>
              </a:rPr>
              <a:t>LD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45(R3)</a:t>
            </a:r>
            <a:endParaRPr lang="pt-BR" altLang="zh-CN" b="1" dirty="0">
              <a:latin typeface="Times New Roman" panose="02020603050405020304" pitchFamily="18" charset="0"/>
            </a:endParaRPr>
          </a:p>
          <a:p>
            <a:r>
              <a:rPr lang="pt-BR" altLang="zh-CN" b="1" dirty="0">
                <a:latin typeface="Times New Roman" panose="02020603050405020304" pitchFamily="18" charset="0"/>
              </a:rPr>
              <a:t>MULT.D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r>
              <a:rPr lang="pt-BR" altLang="zh-CN" b="1" dirty="0">
                <a:latin typeface="Times New Roman" panose="02020603050405020304" pitchFamily="18" charset="0"/>
              </a:rPr>
              <a:t> , F4</a:t>
            </a:r>
            <a:endParaRPr lang="pt-BR" altLang="zh-CN" b="1" dirty="0">
              <a:latin typeface="Times New Roman" panose="02020603050405020304" pitchFamily="18" charset="0"/>
            </a:endParaRPr>
          </a:p>
          <a:p>
            <a:r>
              <a:rPr lang="pt-BR" altLang="zh-CN" b="1" dirty="0">
                <a:latin typeface="Times New Roman" panose="02020603050405020304" pitchFamily="18" charset="0"/>
              </a:rPr>
              <a:t>SUB.D          </a:t>
            </a:r>
            <a:r>
              <a:rPr lang="pt-BR" altLang="zh-CN" b="1" dirty="0">
                <a:solidFill>
                  <a:srgbClr val="FF66FF"/>
                </a:solidFill>
                <a:latin typeface="Times New Roman" panose="02020603050405020304" pitchFamily="18" charset="0"/>
              </a:rPr>
              <a:t>F8</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r>
              <a:rPr lang="pt-BR" altLang="zh-CN" b="1" dirty="0">
                <a:latin typeface="Times New Roman" panose="02020603050405020304" pitchFamily="18" charset="0"/>
              </a:rPr>
              <a:t> , </a:t>
            </a:r>
            <a:r>
              <a:rPr lang="pt-BR" altLang="zh-CN" b="1" dirty="0">
                <a:solidFill>
                  <a:schemeClr val="tx2"/>
                </a:solidFill>
                <a:latin typeface="Times New Roman" panose="02020603050405020304" pitchFamily="18" charset="0"/>
              </a:rPr>
              <a:t>F2</a:t>
            </a:r>
            <a:endParaRPr lang="pt-BR" altLang="zh-CN" b="1" dirty="0">
              <a:solidFill>
                <a:schemeClr val="tx2"/>
              </a:solidFill>
              <a:latin typeface="Times New Roman" panose="02020603050405020304" pitchFamily="18" charset="0"/>
            </a:endParaRPr>
          </a:p>
          <a:p>
            <a:r>
              <a:rPr lang="pt-BR" altLang="zh-CN" b="1" dirty="0">
                <a:latin typeface="Times New Roman" panose="02020603050405020304" pitchFamily="18" charset="0"/>
              </a:rPr>
              <a:t>DIV.D           F10 , </a:t>
            </a:r>
            <a:r>
              <a:rPr lang="pt-BR" altLang="zh-CN" b="1" dirty="0">
                <a:solidFill>
                  <a:schemeClr val="folHlink"/>
                </a:solidFill>
                <a:latin typeface="Times New Roman" panose="02020603050405020304" pitchFamily="18" charset="0"/>
              </a:rPr>
              <a:t>F0</a:t>
            </a:r>
            <a:r>
              <a:rPr lang="pt-BR" altLang="zh-CN" b="1" dirty="0">
                <a:latin typeface="Times New Roman" panose="02020603050405020304" pitchFamily="18" charset="0"/>
              </a:rPr>
              <a:t> , </a:t>
            </a:r>
            <a:r>
              <a:rPr lang="pt-BR" altLang="zh-CN" b="1" dirty="0">
                <a:solidFill>
                  <a:srgbClr val="00FF00"/>
                </a:solidFill>
                <a:latin typeface="Times New Roman" panose="02020603050405020304" pitchFamily="18" charset="0"/>
              </a:rPr>
              <a:t>F6</a:t>
            </a:r>
            <a:endParaRPr lang="pt-BR" altLang="zh-CN" b="1" dirty="0">
              <a:solidFill>
                <a:srgbClr val="00FF00"/>
              </a:solidFill>
              <a:latin typeface="Times New Roman" panose="02020603050405020304" pitchFamily="18" charset="0"/>
            </a:endParaRPr>
          </a:p>
          <a:p>
            <a:r>
              <a:rPr lang="en-US" altLang="zh-CN" b="1" dirty="0">
                <a:latin typeface="Times New Roman" panose="02020603050405020304" pitchFamily="18" charset="0"/>
              </a:rPr>
              <a:t>ADD.D          </a:t>
            </a:r>
            <a:r>
              <a:rPr lang="en-US" altLang="zh-CN" b="1" dirty="0">
                <a:solidFill>
                  <a:srgbClr val="00FF00"/>
                </a:solidFill>
                <a:latin typeface="Times New Roman" panose="02020603050405020304" pitchFamily="18" charset="0"/>
              </a:rPr>
              <a:t>F6</a:t>
            </a:r>
            <a:r>
              <a:rPr lang="en-US" altLang="zh-CN" b="1" dirty="0">
                <a:latin typeface="Times New Roman" panose="02020603050405020304" pitchFamily="18" charset="0"/>
              </a:rPr>
              <a:t> , </a:t>
            </a:r>
            <a:r>
              <a:rPr lang="en-US" altLang="zh-CN" b="1" dirty="0">
                <a:solidFill>
                  <a:srgbClr val="FF66FF"/>
                </a:solidFill>
                <a:latin typeface="Times New Roman" panose="02020603050405020304" pitchFamily="18" charset="0"/>
              </a:rPr>
              <a:t>F8</a:t>
            </a:r>
            <a:r>
              <a:rPr lang="en-US" altLang="zh-CN" b="1" dirty="0">
                <a:latin typeface="Times New Roman" panose="02020603050405020304" pitchFamily="18" charset="0"/>
              </a:rPr>
              <a:t> , F2</a:t>
            </a:r>
            <a:endParaRPr lang="en-US" altLang="zh-CN" b="1"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1203" name="Rectangle 4"/>
          <p:cNvSpPr/>
          <p:nvPr/>
        </p:nvSpPr>
        <p:spPr>
          <a:xfrm>
            <a:off x="1047750" y="525463"/>
            <a:ext cx="7054850" cy="939800"/>
          </a:xfrm>
          <a:prstGeom prst="rect">
            <a:avLst/>
          </a:prstGeom>
          <a:noFill/>
          <a:ln w="9525">
            <a:noFill/>
          </a:ln>
        </p:spPr>
        <p:txBody>
          <a:bodyPr wrap="none" anchor="ctr">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4-4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grpSp>
        <p:nvGrpSpPr>
          <p:cNvPr id="63492" name="Group 21"/>
          <p:cNvGrpSpPr/>
          <p:nvPr/>
        </p:nvGrpSpPr>
        <p:grpSpPr bwMode="auto">
          <a:xfrm>
            <a:off x="827088" y="1700213"/>
            <a:ext cx="7500936" cy="4787900"/>
            <a:chOff x="521" y="1071"/>
            <a:chExt cx="4725" cy="3016"/>
          </a:xfrm>
          <a:solidFill>
            <a:schemeClr val="bg1"/>
          </a:solidFill>
        </p:grpSpPr>
        <p:sp>
          <p:nvSpPr>
            <p:cNvPr id="63493" name="Rectangle 5"/>
            <p:cNvSpPr>
              <a:spLocks noChangeArrowheads="1"/>
            </p:cNvSpPr>
            <p:nvPr/>
          </p:nvSpPr>
          <p:spPr bwMode="auto">
            <a:xfrm>
              <a:off x="590" y="1071"/>
              <a:ext cx="4464" cy="2640"/>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4" name="Text Box 6"/>
            <p:cNvSpPr txBox="1">
              <a:spLocks noChangeArrowheads="1"/>
            </p:cNvSpPr>
            <p:nvPr/>
          </p:nvSpPr>
          <p:spPr bwMode="auto">
            <a:xfrm>
              <a:off x="974" y="1215"/>
              <a:ext cx="1440"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a:t>
              </a: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令</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5" name="Text Box 7"/>
            <p:cNvSpPr txBox="1">
              <a:spLocks noChangeArrowheads="1"/>
            </p:cNvSpPr>
            <p:nvPr/>
          </p:nvSpPr>
          <p:spPr bwMode="auto">
            <a:xfrm>
              <a:off x="2846" y="1071"/>
              <a:ext cx="2400" cy="653"/>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指令状态表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IS       RO      EX       WR</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63496" name="Text Box 8"/>
            <p:cNvSpPr txBox="1">
              <a:spLocks noChangeArrowheads="1"/>
            </p:cNvSpPr>
            <p:nvPr/>
          </p:nvSpPr>
          <p:spPr bwMode="auto">
            <a:xfrm>
              <a:off x="521" y="1743"/>
              <a:ext cx="4656" cy="2344"/>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F6 , 34(R2)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LD	            </a:t>
              </a:r>
              <a:r>
                <a:rPr kumimoji="1" lang="pt-BR" altLang="zh-CN" sz="2400" b="1" i="0" u="none" strike="noStrike" kern="1200" cap="none" spc="0" normalizeH="0" baseline="0" noProof="0" smtClean="0">
                  <a:ln>
                    <a:noFill/>
                  </a:ln>
                  <a:solidFill>
                    <a:srgbClr val="33CC33"/>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45(R3)       √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MULT.D	F0 , F2 , F4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SUB.D	F8 , F6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DIV.D	F10 , F0 ,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ADD.D	</a:t>
              </a:r>
              <a:r>
                <a:rPr kumimoji="1" lang="en-US" altLang="zh-CN" sz="2400" b="1" i="0" u="none" strike="noStrike" kern="1200" cap="none" spc="0" normalizeH="0" baseline="0" noProof="0" smtClean="0">
                  <a:ln>
                    <a:noFill/>
                  </a:ln>
                  <a:solidFill>
                    <a:srgbClr val="FF66FF"/>
                  </a:solidFill>
                  <a:effectLst/>
                  <a:uLnTx/>
                  <a:uFillTx/>
                  <a:latin typeface="Times New Roman" panose="02020603050405020304" pitchFamily="18" charset="0"/>
                  <a:ea typeface="宋体" panose="02010600030101010101" pitchFamily="2" charset="-122"/>
                  <a:cs typeface="Times New Roman" panose="02020603050405020304" pitchFamily="18" charset="0"/>
                </a:rPr>
                <a:t>F6</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F8 , F2       </a:t>
              </a:r>
              <a:r>
                <a:rPr kumimoji="1" lang="pt-BR"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3497" name="Line 9"/>
            <p:cNvSpPr>
              <a:spLocks noChangeShapeType="1"/>
            </p:cNvSpPr>
            <p:nvPr/>
          </p:nvSpPr>
          <p:spPr bwMode="auto">
            <a:xfrm>
              <a:off x="590" y="1695"/>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8" name="Line 10"/>
            <p:cNvSpPr>
              <a:spLocks noChangeShapeType="1"/>
            </p:cNvSpPr>
            <p:nvPr/>
          </p:nvSpPr>
          <p:spPr bwMode="auto">
            <a:xfrm>
              <a:off x="2768" y="1071"/>
              <a:ext cx="0" cy="262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499" name="Line 11"/>
            <p:cNvSpPr>
              <a:spLocks noChangeShapeType="1"/>
            </p:cNvSpPr>
            <p:nvPr/>
          </p:nvSpPr>
          <p:spPr bwMode="auto">
            <a:xfrm>
              <a:off x="2777" y="1446"/>
              <a:ext cx="2286"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0" name="Line 12"/>
            <p:cNvSpPr>
              <a:spLocks noChangeShapeType="1"/>
            </p:cNvSpPr>
            <p:nvPr/>
          </p:nvSpPr>
          <p:spPr bwMode="auto">
            <a:xfrm>
              <a:off x="590" y="204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1" name="Line 13"/>
            <p:cNvSpPr>
              <a:spLocks noChangeShapeType="1"/>
            </p:cNvSpPr>
            <p:nvPr/>
          </p:nvSpPr>
          <p:spPr bwMode="auto">
            <a:xfrm>
              <a:off x="590" y="2388"/>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2" name="Line 14"/>
            <p:cNvSpPr>
              <a:spLocks noChangeShapeType="1"/>
            </p:cNvSpPr>
            <p:nvPr/>
          </p:nvSpPr>
          <p:spPr bwMode="auto">
            <a:xfrm>
              <a:off x="590" y="2733"/>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3" name="Line 15"/>
            <p:cNvSpPr>
              <a:spLocks noChangeShapeType="1"/>
            </p:cNvSpPr>
            <p:nvPr/>
          </p:nvSpPr>
          <p:spPr bwMode="auto">
            <a:xfrm>
              <a:off x="590" y="3042"/>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4" name="Line 16"/>
            <p:cNvSpPr>
              <a:spLocks noChangeShapeType="1"/>
            </p:cNvSpPr>
            <p:nvPr/>
          </p:nvSpPr>
          <p:spPr bwMode="auto">
            <a:xfrm>
              <a:off x="590" y="3387"/>
              <a:ext cx="4464"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5" name="Line 17"/>
            <p:cNvSpPr>
              <a:spLocks noChangeShapeType="1"/>
            </p:cNvSpPr>
            <p:nvPr/>
          </p:nvSpPr>
          <p:spPr bwMode="auto">
            <a:xfrm>
              <a:off x="3278"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6" name="Line 18"/>
            <p:cNvSpPr>
              <a:spLocks noChangeShapeType="1"/>
            </p:cNvSpPr>
            <p:nvPr/>
          </p:nvSpPr>
          <p:spPr bwMode="auto">
            <a:xfrm>
              <a:off x="3854"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3507" name="Line 19"/>
            <p:cNvSpPr>
              <a:spLocks noChangeShapeType="1"/>
            </p:cNvSpPr>
            <p:nvPr/>
          </p:nvSpPr>
          <p:spPr bwMode="auto">
            <a:xfrm>
              <a:off x="4382" y="1455"/>
              <a:ext cx="0" cy="2256"/>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2" name="文本框 1"/>
          <p:cNvSpPr txBox="1"/>
          <p:nvPr/>
        </p:nvSpPr>
        <p:spPr>
          <a:xfrm>
            <a:off x="827405" y="6106795"/>
            <a:ext cx="7823200" cy="706755"/>
          </a:xfrm>
          <a:prstGeom prst="rect">
            <a:avLst/>
          </a:prstGeom>
          <a:noFill/>
        </p:spPr>
        <p:txBody>
          <a:bodyPr wrap="square" rtlCol="0" anchor="t">
            <a:spAutoFit/>
          </a:bodyPr>
          <a:p>
            <a:pPr algn="just">
              <a:spcBef>
                <a:spcPct val="50000"/>
              </a:spcBef>
              <a:buFont typeface="Wingdings 2" panose="05020102010507070707" pitchFamily="18" charset="2"/>
              <a:buNone/>
            </a:pPr>
            <a:r>
              <a:rPr lang="en-US" altLang="x-none" sz="2000" b="1" dirty="0">
                <a:solidFill>
                  <a:schemeClr val="tx1"/>
                </a:solidFill>
                <a:latin typeface="黑体" panose="02010609060101010101" pitchFamily="49" charset="-122"/>
                <a:sym typeface="+mn-ea"/>
              </a:rPr>
              <a:t> </a:t>
            </a:r>
            <a:r>
              <a:rPr lang="zh-CN" altLang="en-US" sz="2000" dirty="0">
                <a:solidFill>
                  <a:schemeClr val="tx1"/>
                </a:solidFill>
                <a:latin typeface="黑体" panose="02010609060101010101" pitchFamily="49" charset="-122"/>
                <a:sym typeface="+mn-ea"/>
              </a:rPr>
              <a:t>加法完成只需要</a:t>
            </a:r>
            <a:r>
              <a:rPr lang="en-US" altLang="x-none" sz="2000" dirty="0">
                <a:solidFill>
                  <a:schemeClr val="tx1"/>
                </a:solidFill>
                <a:latin typeface="黑体" panose="02010609060101010101" pitchFamily="49" charset="-122"/>
                <a:sym typeface="+mn-ea"/>
              </a:rPr>
              <a:t>2</a:t>
            </a:r>
            <a:r>
              <a:rPr lang="zh-CN" altLang="en-US" sz="2000" dirty="0">
                <a:solidFill>
                  <a:schemeClr val="tx1"/>
                </a:solidFill>
                <a:latin typeface="黑体" panose="02010609060101010101" pitchFamily="49" charset="-122"/>
                <a:sym typeface="+mn-ea"/>
              </a:rPr>
              <a:t>个周期，乘法需要</a:t>
            </a:r>
            <a:r>
              <a:rPr lang="en-US" altLang="x-none" sz="2000" dirty="0">
                <a:solidFill>
                  <a:schemeClr val="tx1"/>
                </a:solidFill>
                <a:latin typeface="黑体" panose="02010609060101010101" pitchFamily="49" charset="-122"/>
                <a:sym typeface="+mn-ea"/>
              </a:rPr>
              <a:t>10</a:t>
            </a:r>
            <a:r>
              <a:rPr lang="zh-CN" altLang="en-US" sz="2000" dirty="0">
                <a:solidFill>
                  <a:schemeClr val="tx1"/>
                </a:solidFill>
                <a:latin typeface="黑体" panose="02010609060101010101" pitchFamily="49" charset="-122"/>
                <a:sym typeface="+mn-ea"/>
              </a:rPr>
              <a:t>个周期，所以</a:t>
            </a:r>
            <a:r>
              <a:rPr lang="en-US" altLang="x-none" sz="2000" dirty="0">
                <a:solidFill>
                  <a:schemeClr val="tx1"/>
                </a:solidFill>
                <a:latin typeface="黑体" panose="02010609060101010101" pitchFamily="49" charset="-122"/>
                <a:sym typeface="+mn-ea"/>
              </a:rPr>
              <a:t>subd</a:t>
            </a:r>
            <a:r>
              <a:rPr lang="zh-CN" altLang="en-US" sz="2000" dirty="0">
                <a:solidFill>
                  <a:schemeClr val="tx1"/>
                </a:solidFill>
                <a:latin typeface="黑体" panose="02010609060101010101" pitchFamily="49" charset="-122"/>
                <a:sym typeface="+mn-ea"/>
              </a:rPr>
              <a:t>已经完成了写回操作，这就是无序完成</a:t>
            </a:r>
            <a:endParaRPr lang="zh-CN" altLang="en-US" sz="2000" dirty="0">
              <a:solidFill>
                <a:schemeClr val="tx1"/>
              </a:solidFill>
              <a:latin typeface="黑体" panose="02010609060101010101" pitchFamily="49"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2227" name="Rectangle 4"/>
          <p:cNvSpPr/>
          <p:nvPr/>
        </p:nvSpPr>
        <p:spPr>
          <a:xfrm>
            <a:off x="128905" y="238443"/>
            <a:ext cx="7053263" cy="939800"/>
          </a:xfrm>
          <a:prstGeom prst="rect">
            <a:avLst/>
          </a:prstGeom>
          <a:noFill/>
          <a:ln w="9525">
            <a:noFill/>
          </a:ln>
        </p:spPr>
        <p:txBody>
          <a:bodyPr wrap="none" anchor="ctr">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4-5  </a:t>
            </a:r>
            <a:r>
              <a:rPr lang="zh-CN" altLang="en-US" dirty="0">
                <a:latin typeface="华文中宋" panose="02010600040101010101" pitchFamily="2" charset="-122"/>
                <a:ea typeface="华文中宋" panose="02010600040101010101" pitchFamily="2" charset="-122"/>
              </a:rPr>
              <a:t>执行到</a:t>
            </a:r>
            <a:r>
              <a:rPr lang="en-US" altLang="zh-CN" dirty="0">
                <a:solidFill>
                  <a:schemeClr val="bg2">
                    <a:lumMod val="50000"/>
                  </a:schemeClr>
                </a:solidFill>
                <a:latin typeface="华文中宋" panose="02010600040101010101" pitchFamily="2" charset="-122"/>
                <a:ea typeface="华文中宋" panose="02010600040101010101" pitchFamily="2" charset="-122"/>
              </a:rPr>
              <a:t>MULT.D</a:t>
            </a:r>
            <a:r>
              <a:rPr lang="zh-CN" altLang="en-US" dirty="0">
                <a:solidFill>
                  <a:schemeClr val="bg2">
                    <a:lumMod val="50000"/>
                  </a:schemeClr>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grpSp>
        <p:nvGrpSpPr>
          <p:cNvPr id="64516" name="Group 67"/>
          <p:cNvGrpSpPr/>
          <p:nvPr/>
        </p:nvGrpSpPr>
        <p:grpSpPr bwMode="auto">
          <a:xfrm>
            <a:off x="684213" y="1700213"/>
            <a:ext cx="8158162" cy="3886200"/>
            <a:chOff x="340" y="1125"/>
            <a:chExt cx="5139" cy="2448"/>
          </a:xfrm>
          <a:solidFill>
            <a:schemeClr val="bg1"/>
          </a:solidFill>
        </p:grpSpPr>
        <p:sp>
          <p:nvSpPr>
            <p:cNvPr id="64517" name="Rectangle 36"/>
            <p:cNvSpPr>
              <a:spLocks noChangeArrowheads="1"/>
            </p:cNvSpPr>
            <p:nvPr/>
          </p:nvSpPr>
          <p:spPr bwMode="auto">
            <a:xfrm>
              <a:off x="340" y="1125"/>
              <a:ext cx="4992" cy="2448"/>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18" name="Text Box 37"/>
            <p:cNvSpPr txBox="1">
              <a:spLocks noChangeArrowheads="1"/>
            </p:cNvSpPr>
            <p:nvPr/>
          </p:nvSpPr>
          <p:spPr bwMode="auto">
            <a:xfrm>
              <a:off x="439" y="1317"/>
              <a:ext cx="1056" cy="30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4519" name="Text Box 38"/>
            <p:cNvSpPr txBox="1">
              <a:spLocks noChangeArrowheads="1"/>
            </p:cNvSpPr>
            <p:nvPr/>
          </p:nvSpPr>
          <p:spPr bwMode="auto">
            <a:xfrm>
              <a:off x="1303" y="1128"/>
              <a:ext cx="4053" cy="689"/>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功能部件状态表</a:t>
              </a:r>
              <a:r>
                <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endParaRPr kumimoji="1" lang="zh-CN" altLang="en-US"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Busy  Op  Fi  Fj Fk  Qj   Qk  Rj  Rk</a:t>
              </a:r>
              <a:endParaRPr kumimoji="1" lang="en-US" altLang="zh-CN" sz="26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4520" name="Text Box 39"/>
            <p:cNvSpPr txBox="1">
              <a:spLocks noChangeArrowheads="1"/>
            </p:cNvSpPr>
            <p:nvPr/>
          </p:nvSpPr>
          <p:spPr bwMode="auto">
            <a:xfrm>
              <a:off x="595" y="1797"/>
              <a:ext cx="4884" cy="1668"/>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整数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no </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yes MULTD F0  F2  F4            no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2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ADDD  F6  F8  F2</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no  no</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除法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yes DIVD  F10 F0  F6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no  yes</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p:txBody>
        </p:sp>
        <p:sp>
          <p:nvSpPr>
            <p:cNvPr id="64521" name="Line 40"/>
            <p:cNvSpPr>
              <a:spLocks noChangeShapeType="1"/>
            </p:cNvSpPr>
            <p:nvPr/>
          </p:nvSpPr>
          <p:spPr bwMode="auto">
            <a:xfrm>
              <a:off x="340" y="179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2" name="Line 41"/>
            <p:cNvSpPr>
              <a:spLocks noChangeShapeType="1"/>
            </p:cNvSpPr>
            <p:nvPr/>
          </p:nvSpPr>
          <p:spPr bwMode="auto">
            <a:xfrm>
              <a:off x="1300" y="1125"/>
              <a:ext cx="1" cy="2448"/>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3" name="Line 42"/>
            <p:cNvSpPr>
              <a:spLocks noChangeShapeType="1"/>
            </p:cNvSpPr>
            <p:nvPr/>
          </p:nvSpPr>
          <p:spPr bwMode="auto">
            <a:xfrm>
              <a:off x="1300" y="1461"/>
              <a:ext cx="403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4" name="Line 43"/>
            <p:cNvSpPr>
              <a:spLocks noChangeShapeType="1"/>
            </p:cNvSpPr>
            <p:nvPr/>
          </p:nvSpPr>
          <p:spPr bwMode="auto">
            <a:xfrm>
              <a:off x="1801"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5" name="Line 44"/>
            <p:cNvSpPr>
              <a:spLocks noChangeShapeType="1"/>
            </p:cNvSpPr>
            <p:nvPr/>
          </p:nvSpPr>
          <p:spPr bwMode="auto">
            <a:xfrm>
              <a:off x="2335"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6" name="Line 45"/>
            <p:cNvSpPr>
              <a:spLocks noChangeShapeType="1"/>
            </p:cNvSpPr>
            <p:nvPr/>
          </p:nvSpPr>
          <p:spPr bwMode="auto">
            <a:xfrm>
              <a:off x="272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7" name="Line 46"/>
            <p:cNvSpPr>
              <a:spLocks noChangeShapeType="1"/>
            </p:cNvSpPr>
            <p:nvPr/>
          </p:nvSpPr>
          <p:spPr bwMode="auto">
            <a:xfrm>
              <a:off x="31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8" name="Line 47"/>
            <p:cNvSpPr>
              <a:spLocks noChangeShapeType="1"/>
            </p:cNvSpPr>
            <p:nvPr/>
          </p:nvSpPr>
          <p:spPr bwMode="auto">
            <a:xfrm>
              <a:off x="3412"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29" name="Line 48"/>
            <p:cNvSpPr>
              <a:spLocks noChangeShapeType="1"/>
            </p:cNvSpPr>
            <p:nvPr/>
          </p:nvSpPr>
          <p:spPr bwMode="auto">
            <a:xfrm>
              <a:off x="3946"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0" name="Line 49"/>
            <p:cNvSpPr>
              <a:spLocks noChangeShapeType="1"/>
            </p:cNvSpPr>
            <p:nvPr/>
          </p:nvSpPr>
          <p:spPr bwMode="auto">
            <a:xfrm>
              <a:off x="4420"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1" name="Line 50"/>
            <p:cNvSpPr>
              <a:spLocks noChangeShapeType="1"/>
            </p:cNvSpPr>
            <p:nvPr/>
          </p:nvSpPr>
          <p:spPr bwMode="auto">
            <a:xfrm>
              <a:off x="4843" y="1461"/>
              <a:ext cx="1" cy="211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2" name="Line 51"/>
            <p:cNvSpPr>
              <a:spLocks noChangeShapeType="1"/>
            </p:cNvSpPr>
            <p:nvPr/>
          </p:nvSpPr>
          <p:spPr bwMode="auto">
            <a:xfrm>
              <a:off x="349" y="2115"/>
              <a:ext cx="4974"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3" name="Line 52"/>
            <p:cNvSpPr>
              <a:spLocks noChangeShapeType="1"/>
            </p:cNvSpPr>
            <p:nvPr/>
          </p:nvSpPr>
          <p:spPr bwMode="auto">
            <a:xfrm>
              <a:off x="340" y="2796"/>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4" name="Line 53"/>
            <p:cNvSpPr>
              <a:spLocks noChangeShapeType="1"/>
            </p:cNvSpPr>
            <p:nvPr/>
          </p:nvSpPr>
          <p:spPr bwMode="auto">
            <a:xfrm>
              <a:off x="340" y="3162"/>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4535" name="Line 54"/>
            <p:cNvSpPr>
              <a:spLocks noChangeShapeType="1"/>
            </p:cNvSpPr>
            <p:nvPr/>
          </p:nvSpPr>
          <p:spPr bwMode="auto">
            <a:xfrm>
              <a:off x="340" y="2457"/>
              <a:ext cx="4992" cy="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80920" name="Text Box 37"/>
          <p:cNvSpPr txBox="1"/>
          <p:nvPr/>
        </p:nvSpPr>
        <p:spPr>
          <a:xfrm>
            <a:off x="5233035" y="944880"/>
            <a:ext cx="3823970" cy="645160"/>
          </a:xfrm>
          <a:prstGeom prst="rect">
            <a:avLst/>
          </a:prstGeom>
          <a:noFill/>
          <a:ln w="9525">
            <a:noFill/>
          </a:ln>
        </p:spPr>
        <p:txBody>
          <a:bodyPr wrap="square" anchor="t">
            <a:spAutoFit/>
          </a:bodyPr>
          <a:p>
            <a:pPr algn="r" eaLnBrk="0" hangingPunct="0">
              <a:spcBef>
                <a:spcPct val="50000"/>
              </a:spcBef>
              <a:buFont typeface="Wingdings 2" panose="05020102010507070707" pitchFamily="18" charset="2"/>
              <a:buNone/>
            </a:pPr>
            <a:r>
              <a:rPr lang="zh-CN" altLang="en-US" sz="1800" b="1" dirty="0">
                <a:solidFill>
                  <a:schemeClr val="bg2">
                    <a:lumMod val="50000"/>
                  </a:schemeClr>
                </a:solidFill>
                <a:latin typeface="Times New Roman" panose="02020603050405020304" pitchFamily="18" charset="0"/>
                <a:ea typeface="黑体" panose="02010609060101010101" pitchFamily="49" charset="-122"/>
              </a:rPr>
              <a:t>不需要准备了（</a:t>
            </a:r>
            <a:r>
              <a:rPr lang="en-US" altLang="zh-CN" sz="1800" b="1" dirty="0">
                <a:solidFill>
                  <a:schemeClr val="bg2">
                    <a:lumMod val="50000"/>
                  </a:schemeClr>
                </a:solidFill>
                <a:latin typeface="Times New Roman" panose="02020603050405020304" pitchFamily="18" charset="0"/>
                <a:ea typeface="黑体" panose="02010609060101010101" pitchFamily="49" charset="-122"/>
              </a:rPr>
              <a:t>Ready=no</a:t>
            </a:r>
            <a:r>
              <a:rPr lang="zh-CN" altLang="en-US" sz="1800" b="1" dirty="0">
                <a:solidFill>
                  <a:schemeClr val="bg2">
                    <a:lumMod val="50000"/>
                  </a:schemeClr>
                </a:solidFill>
                <a:latin typeface="Times New Roman" panose="02020603050405020304" pitchFamily="18" charset="0"/>
                <a:ea typeface="黑体" panose="02010609060101010101" pitchFamily="49" charset="-122"/>
              </a:rPr>
              <a:t>），因为已使用过，即已读走数据（</a:t>
            </a:r>
            <a:r>
              <a:rPr lang="en-US" altLang="x-none" sz="1800" b="1" dirty="0">
                <a:solidFill>
                  <a:schemeClr val="bg2">
                    <a:lumMod val="50000"/>
                  </a:schemeClr>
                </a:solidFill>
                <a:latin typeface="Times New Roman" panose="02020603050405020304" pitchFamily="18" charset="0"/>
                <a:ea typeface="黑体" panose="02010609060101010101" pitchFamily="49" charset="-122"/>
              </a:rPr>
              <a:t>EX</a:t>
            </a:r>
            <a:r>
              <a:rPr lang="zh-CN" altLang="en-US" sz="1800" b="1" dirty="0">
                <a:solidFill>
                  <a:schemeClr val="bg2">
                    <a:lumMod val="50000"/>
                  </a:schemeClr>
                </a:solidFill>
                <a:latin typeface="Times New Roman" panose="02020603050405020304" pitchFamily="18" charset="0"/>
                <a:ea typeface="黑体" panose="02010609060101010101" pitchFamily="49" charset="-122"/>
              </a:rPr>
              <a:t>）</a:t>
            </a:r>
            <a:endParaRPr lang="zh-CN" altLang="en-US" sz="1800" b="1" dirty="0">
              <a:solidFill>
                <a:schemeClr val="bg2">
                  <a:lumMod val="50000"/>
                </a:schemeClr>
              </a:solidFill>
              <a:latin typeface="Times New Roman" panose="02020603050405020304" pitchFamily="18" charset="0"/>
              <a:ea typeface="黑体" panose="02010609060101010101" pitchFamily="49" charset="-122"/>
            </a:endParaRPr>
          </a:p>
        </p:txBody>
      </p:sp>
      <p:sp>
        <p:nvSpPr>
          <p:cNvPr id="4" name="Line 36"/>
          <p:cNvSpPr/>
          <p:nvPr/>
        </p:nvSpPr>
        <p:spPr>
          <a:xfrm>
            <a:off x="7831138" y="1323975"/>
            <a:ext cx="252412" cy="3165475"/>
          </a:xfrm>
          <a:prstGeom prst="line">
            <a:avLst/>
          </a:prstGeom>
          <a:ln w="9525" cap="flat" cmpd="sng">
            <a:solidFill>
              <a:schemeClr val="hlink"/>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3" name="Line 36"/>
          <p:cNvSpPr/>
          <p:nvPr/>
        </p:nvSpPr>
        <p:spPr>
          <a:xfrm flipH="1">
            <a:off x="7488238" y="1323975"/>
            <a:ext cx="342900" cy="3165475"/>
          </a:xfrm>
          <a:prstGeom prst="line">
            <a:avLst/>
          </a:prstGeom>
          <a:ln w="9525" cap="flat" cmpd="sng">
            <a:solidFill>
              <a:schemeClr val="hlink"/>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2" name="Line 36"/>
          <p:cNvSpPr/>
          <p:nvPr/>
        </p:nvSpPr>
        <p:spPr>
          <a:xfrm>
            <a:off x="7831138" y="1323975"/>
            <a:ext cx="252412" cy="2033588"/>
          </a:xfrm>
          <a:prstGeom prst="line">
            <a:avLst/>
          </a:prstGeom>
          <a:ln w="9525" cap="flat" cmpd="sng">
            <a:solidFill>
              <a:schemeClr val="hlink"/>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80921" name="Line 36"/>
          <p:cNvSpPr/>
          <p:nvPr/>
        </p:nvSpPr>
        <p:spPr>
          <a:xfrm flipH="1">
            <a:off x="7488555" y="1257935"/>
            <a:ext cx="342900" cy="2099945"/>
          </a:xfrm>
          <a:prstGeom prst="line">
            <a:avLst/>
          </a:prstGeom>
          <a:ln w="9525" cap="flat" cmpd="sng">
            <a:solidFill>
              <a:schemeClr val="hlink"/>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80923" name="Text Box 40"/>
          <p:cNvSpPr txBox="1"/>
          <p:nvPr/>
        </p:nvSpPr>
        <p:spPr>
          <a:xfrm>
            <a:off x="8646160" y="3357880"/>
            <a:ext cx="459740" cy="2788920"/>
          </a:xfrm>
          <a:prstGeom prst="rect">
            <a:avLst/>
          </a:prstGeom>
          <a:noFill/>
          <a:ln w="9525">
            <a:noFill/>
          </a:ln>
        </p:spPr>
        <p:txBody>
          <a:bodyPr vert="eaVert" wrap="square" anchor="t">
            <a:spAutoFit/>
          </a:bodyPr>
          <a:p>
            <a:pPr algn="r" eaLnBrk="0" hangingPunct="0">
              <a:spcBef>
                <a:spcPct val="50000"/>
              </a:spcBef>
              <a:buFont typeface="Wingdings 2" panose="05020102010507070707" pitchFamily="18" charset="2"/>
              <a:buNone/>
            </a:pPr>
            <a:r>
              <a:rPr lang="zh-CN" altLang="en-US" sz="1800" b="1" dirty="0">
                <a:latin typeface="Times New Roman" panose="02020603050405020304" pitchFamily="18" charset="0"/>
                <a:ea typeface="黑体" panose="02010609060101010101" pitchFamily="49" charset="-122"/>
              </a:rPr>
              <a:t>未准备好或未就绪（</a:t>
            </a:r>
            <a:r>
              <a:rPr lang="en-US" altLang="x-none" sz="1800" b="1" dirty="0">
                <a:latin typeface="Times New Roman" panose="02020603050405020304" pitchFamily="18" charset="0"/>
                <a:ea typeface="黑体" panose="02010609060101010101" pitchFamily="49" charset="-122"/>
              </a:rPr>
              <a:t>IS</a:t>
            </a:r>
            <a:r>
              <a:rPr lang="zh-CN" altLang="en-US" sz="1800" b="1" dirty="0">
                <a:latin typeface="Times New Roman" panose="02020603050405020304" pitchFamily="18" charset="0"/>
                <a:ea typeface="黑体" panose="02010609060101010101" pitchFamily="49" charset="-122"/>
              </a:rPr>
              <a:t>）</a:t>
            </a:r>
            <a:endParaRPr lang="zh-CN" altLang="en-US" sz="1800" b="1" dirty="0">
              <a:latin typeface="Times New Roman" panose="02020603050405020304" pitchFamily="18" charset="0"/>
              <a:ea typeface="黑体" panose="02010609060101010101" pitchFamily="49" charset="-122"/>
            </a:endParaRPr>
          </a:p>
        </p:txBody>
      </p:sp>
      <p:sp>
        <p:nvSpPr>
          <p:cNvPr id="80922" name="Line 38"/>
          <p:cNvSpPr/>
          <p:nvPr/>
        </p:nvSpPr>
        <p:spPr>
          <a:xfrm flipH="1">
            <a:off x="7686675" y="4695825"/>
            <a:ext cx="1155700" cy="539750"/>
          </a:xfrm>
          <a:prstGeom prst="line">
            <a:avLst/>
          </a:prstGeom>
          <a:ln w="19050" cap="flat" cmpd="sng">
            <a:solidFill>
              <a:srgbClr val="FF66FF"/>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5" name="文本框 4"/>
          <p:cNvSpPr txBox="1"/>
          <p:nvPr/>
        </p:nvSpPr>
        <p:spPr>
          <a:xfrm>
            <a:off x="296545" y="6050915"/>
            <a:ext cx="8298180" cy="706755"/>
          </a:xfrm>
          <a:prstGeom prst="rect">
            <a:avLst/>
          </a:prstGeom>
          <a:noFill/>
        </p:spPr>
        <p:txBody>
          <a:bodyPr wrap="square" rtlCol="0" anchor="t">
            <a:spAutoFit/>
          </a:bodyPr>
          <a:p>
            <a:pPr algn="just">
              <a:spcBef>
                <a:spcPct val="50000"/>
              </a:spcBef>
              <a:buFont typeface="Wingdings 2" panose="05020102010507070707" pitchFamily="18" charset="2"/>
              <a:buNone/>
            </a:pPr>
            <a:r>
              <a:rPr lang="zh-CN" altLang="en-US" sz="2000" b="1" dirty="0">
                <a:solidFill>
                  <a:schemeClr val="tx1"/>
                </a:solidFill>
                <a:latin typeface="宋体" panose="02010600030101010101" pitchFamily="2" charset="-122"/>
                <a:ea typeface="宋体" panose="02010600030101010101" pitchFamily="2" charset="-122"/>
                <a:sym typeface="+mn-ea"/>
              </a:rPr>
              <a:t>如：</a:t>
            </a:r>
            <a:r>
              <a:rPr lang="en-US" altLang="x-none" sz="2000" b="1" dirty="0">
                <a:solidFill>
                  <a:schemeClr val="tx1"/>
                </a:solidFill>
                <a:latin typeface="宋体" panose="02010600030101010101" pitchFamily="2" charset="-122"/>
                <a:ea typeface="宋体" panose="02010600030101010101" pitchFamily="2" charset="-122"/>
                <a:sym typeface="+mn-ea"/>
              </a:rPr>
              <a:t>F0</a:t>
            </a:r>
            <a:r>
              <a:rPr lang="zh-CN" altLang="en-US" sz="2000" b="1" dirty="0">
                <a:solidFill>
                  <a:schemeClr val="tx1"/>
                </a:solidFill>
                <a:latin typeface="宋体" panose="02010600030101010101" pitchFamily="2" charset="-122"/>
                <a:ea typeface="宋体" panose="02010600030101010101" pitchFamily="2" charset="-122"/>
                <a:sym typeface="+mn-ea"/>
              </a:rPr>
              <a:t>寄存器将由浮点乘法器</a:t>
            </a:r>
            <a:r>
              <a:rPr lang="en-US" altLang="x-none"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写入结果，上面的执行部件状态表中除法指令的源寄存器</a:t>
            </a:r>
            <a:r>
              <a:rPr lang="en-US" altLang="x-none" sz="2000" b="1" dirty="0">
                <a:solidFill>
                  <a:schemeClr val="tx1"/>
                </a:solidFill>
                <a:latin typeface="宋体" panose="02010600030101010101" pitchFamily="2" charset="-122"/>
                <a:ea typeface="宋体" panose="02010600030101010101" pitchFamily="2" charset="-122"/>
                <a:sym typeface="+mn-ea"/>
              </a:rPr>
              <a:t>F0</a:t>
            </a:r>
            <a:r>
              <a:rPr lang="zh-CN" altLang="en-US" sz="2000" b="1" dirty="0">
                <a:solidFill>
                  <a:schemeClr val="tx1"/>
                </a:solidFill>
                <a:latin typeface="宋体" panose="02010600030101010101" pitchFamily="2" charset="-122"/>
                <a:ea typeface="宋体" panose="02010600030101010101" pitchFamily="2" charset="-122"/>
                <a:sym typeface="+mn-ea"/>
              </a:rPr>
              <a:t>的状态中也标有浮点乘法器</a:t>
            </a:r>
            <a:r>
              <a:rPr lang="en-US" altLang="x-none"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，表示这是</a:t>
            </a:r>
            <a:r>
              <a:rPr lang="en-US" altLang="x-none" sz="2000" b="1" dirty="0">
                <a:solidFill>
                  <a:schemeClr val="tx1"/>
                </a:solidFill>
                <a:latin typeface="宋体" panose="02010600030101010101" pitchFamily="2" charset="-122"/>
                <a:ea typeface="宋体" panose="02010600030101010101" pitchFamily="2" charset="-122"/>
                <a:sym typeface="+mn-ea"/>
              </a:rPr>
              <a:t>RAW</a:t>
            </a:r>
            <a:r>
              <a:rPr lang="zh-CN" altLang="en-US" sz="2000" b="1" dirty="0">
                <a:solidFill>
                  <a:schemeClr val="tx1"/>
                </a:solidFill>
                <a:latin typeface="宋体" panose="02010600030101010101" pitchFamily="2" charset="-122"/>
                <a:ea typeface="宋体" panose="02010600030101010101" pitchFamily="2" charset="-122"/>
                <a:sym typeface="+mn-ea"/>
              </a:rPr>
              <a:t>数据相关</a:t>
            </a:r>
            <a:endParaRPr lang="zh-CN" altLang="en-US" sz="2000" b="1" dirty="0">
              <a:solidFill>
                <a:schemeClr val="tx1"/>
              </a:solidFill>
              <a:latin typeface="宋体" panose="02010600030101010101" pitchFamily="2" charset="-122"/>
              <a:ea typeface="宋体" panose="02010600030101010101" pitchFamily="2" charset="-122"/>
              <a:sym typeface="+mn-ea"/>
            </a:endParaRPr>
          </a:p>
        </p:txBody>
      </p:sp>
      <p:sp>
        <p:nvSpPr>
          <p:cNvPr id="6" name="Line 38"/>
          <p:cNvSpPr/>
          <p:nvPr/>
        </p:nvSpPr>
        <p:spPr>
          <a:xfrm flipH="1">
            <a:off x="4943475" y="5396865"/>
            <a:ext cx="1155700" cy="539750"/>
          </a:xfrm>
          <a:prstGeom prst="line">
            <a:avLst/>
          </a:prstGeom>
          <a:ln w="19050" cap="flat" cmpd="sng">
            <a:solidFill>
              <a:srgbClr val="FF66FF"/>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20"/>
                                        </p:tgtEl>
                                        <p:attrNameLst>
                                          <p:attrName>style.visibility</p:attrName>
                                        </p:attrNameLst>
                                      </p:cBhvr>
                                      <p:to>
                                        <p:strVal val="visible"/>
                                      </p:to>
                                    </p:set>
                                    <p:anim calcmode="lin" valueType="num">
                                      <p:cBhvr additive="base">
                                        <p:cTn id="7" dur="500" fill="hold"/>
                                        <p:tgtEl>
                                          <p:spTgt spid="80920"/>
                                        </p:tgtEl>
                                        <p:attrNameLst>
                                          <p:attrName>ppt_x</p:attrName>
                                        </p:attrNameLst>
                                      </p:cBhvr>
                                      <p:tavLst>
                                        <p:tav tm="0">
                                          <p:val>
                                            <p:strVal val="#ppt_x"/>
                                          </p:val>
                                        </p:tav>
                                        <p:tav tm="100000">
                                          <p:val>
                                            <p:strVal val="#ppt_x"/>
                                          </p:val>
                                        </p:tav>
                                      </p:tavLst>
                                    </p:anim>
                                    <p:anim calcmode="lin" valueType="num">
                                      <p:cBhvr additive="base">
                                        <p:cTn id="8" dur="500" fill="hold"/>
                                        <p:tgtEl>
                                          <p:spTgt spid="809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0921"/>
                                        </p:tgtEl>
                                        <p:attrNameLst>
                                          <p:attrName>style.visibility</p:attrName>
                                        </p:attrNameLst>
                                      </p:cBhvr>
                                      <p:to>
                                        <p:strVal val="visible"/>
                                      </p:to>
                                    </p:set>
                                    <p:anim calcmode="lin" valueType="num">
                                      <p:cBhvr additive="base">
                                        <p:cTn id="31" dur="500" fill="hold"/>
                                        <p:tgtEl>
                                          <p:spTgt spid="80921"/>
                                        </p:tgtEl>
                                        <p:attrNameLst>
                                          <p:attrName>ppt_x</p:attrName>
                                        </p:attrNameLst>
                                      </p:cBhvr>
                                      <p:tavLst>
                                        <p:tav tm="0">
                                          <p:val>
                                            <p:strVal val="#ppt_x"/>
                                          </p:val>
                                        </p:tav>
                                        <p:tav tm="100000">
                                          <p:val>
                                            <p:strVal val="#ppt_x"/>
                                          </p:val>
                                        </p:tav>
                                      </p:tavLst>
                                    </p:anim>
                                    <p:anim calcmode="lin" valueType="num">
                                      <p:cBhvr additive="base">
                                        <p:cTn id="32" dur="500" fill="hold"/>
                                        <p:tgtEl>
                                          <p:spTgt spid="809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923"/>
                                        </p:tgtEl>
                                        <p:attrNameLst>
                                          <p:attrName>style.visibility</p:attrName>
                                        </p:attrNameLst>
                                      </p:cBhvr>
                                      <p:to>
                                        <p:strVal val="visible"/>
                                      </p:to>
                                    </p:set>
                                    <p:anim calcmode="lin" valueType="num">
                                      <p:cBhvr additive="base">
                                        <p:cTn id="37" dur="500" fill="hold"/>
                                        <p:tgtEl>
                                          <p:spTgt spid="80923"/>
                                        </p:tgtEl>
                                        <p:attrNameLst>
                                          <p:attrName>ppt_x</p:attrName>
                                        </p:attrNameLst>
                                      </p:cBhvr>
                                      <p:tavLst>
                                        <p:tav tm="0">
                                          <p:val>
                                            <p:strVal val="#ppt_x"/>
                                          </p:val>
                                        </p:tav>
                                        <p:tav tm="100000">
                                          <p:val>
                                            <p:strVal val="#ppt_x"/>
                                          </p:val>
                                        </p:tav>
                                      </p:tavLst>
                                    </p:anim>
                                    <p:anim calcmode="lin" valueType="num">
                                      <p:cBhvr additive="base">
                                        <p:cTn id="38" dur="500" fill="hold"/>
                                        <p:tgtEl>
                                          <p:spTgt spid="809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0922"/>
                                        </p:tgtEl>
                                        <p:attrNameLst>
                                          <p:attrName>style.visibility</p:attrName>
                                        </p:attrNameLst>
                                      </p:cBhvr>
                                      <p:to>
                                        <p:strVal val="visible"/>
                                      </p:to>
                                    </p:set>
                                    <p:anim calcmode="lin" valueType="num">
                                      <p:cBhvr additive="base">
                                        <p:cTn id="43" dur="500" fill="hold"/>
                                        <p:tgtEl>
                                          <p:spTgt spid="80922"/>
                                        </p:tgtEl>
                                        <p:attrNameLst>
                                          <p:attrName>ppt_x</p:attrName>
                                        </p:attrNameLst>
                                      </p:cBhvr>
                                      <p:tavLst>
                                        <p:tav tm="0">
                                          <p:val>
                                            <p:strVal val="#ppt_x"/>
                                          </p:val>
                                        </p:tav>
                                        <p:tav tm="100000">
                                          <p:val>
                                            <p:strVal val="#ppt_x"/>
                                          </p:val>
                                        </p:tav>
                                      </p:tavLst>
                                    </p:anim>
                                    <p:anim calcmode="lin" valueType="num">
                                      <p:cBhvr additive="base">
                                        <p:cTn id="44" dur="500" fill="hold"/>
                                        <p:tgtEl>
                                          <p:spTgt spid="809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p:bldP spid="809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3251" name="Rectangle 4"/>
          <p:cNvSpPr/>
          <p:nvPr/>
        </p:nvSpPr>
        <p:spPr>
          <a:xfrm>
            <a:off x="1187450" y="760413"/>
            <a:ext cx="6956425" cy="939800"/>
          </a:xfrm>
          <a:prstGeom prst="rect">
            <a:avLst/>
          </a:prstGeom>
          <a:noFill/>
          <a:ln w="9525">
            <a:noFill/>
          </a:ln>
        </p:spPr>
        <p:txBody>
          <a:bodyPr wrap="none" anchor="ctr">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4-6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MULT.D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grpSp>
        <p:nvGrpSpPr>
          <p:cNvPr id="65540" name="Group 17"/>
          <p:cNvGrpSpPr/>
          <p:nvPr/>
        </p:nvGrpSpPr>
        <p:grpSpPr bwMode="auto">
          <a:xfrm>
            <a:off x="827088" y="3068638"/>
            <a:ext cx="7620000" cy="1476375"/>
            <a:chOff x="521" y="2296"/>
            <a:chExt cx="4800" cy="930"/>
          </a:xfrm>
          <a:solidFill>
            <a:schemeClr val="bg1"/>
          </a:solidFill>
        </p:grpSpPr>
        <p:sp>
          <p:nvSpPr>
            <p:cNvPr id="65541" name="Text Box 6"/>
            <p:cNvSpPr txBox="1">
              <a:spLocks noChangeArrowheads="1"/>
            </p:cNvSpPr>
            <p:nvPr/>
          </p:nvSpPr>
          <p:spPr bwMode="auto">
            <a:xfrm>
              <a:off x="521" y="2296"/>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乘法</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1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加法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5542" name="Line 7"/>
            <p:cNvSpPr>
              <a:spLocks noChangeShapeType="1"/>
            </p:cNvSpPr>
            <p:nvPr/>
          </p:nvSpPr>
          <p:spPr bwMode="auto">
            <a:xfrm>
              <a:off x="521" y="2872"/>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3" name="Line 8"/>
            <p:cNvSpPr>
              <a:spLocks noChangeShapeType="1"/>
            </p:cNvSpPr>
            <p:nvPr/>
          </p:nvSpPr>
          <p:spPr bwMode="auto">
            <a:xfrm>
              <a:off x="1424" y="2296"/>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4" name="Line 9"/>
            <p:cNvSpPr>
              <a:spLocks noChangeShapeType="1"/>
            </p:cNvSpPr>
            <p:nvPr/>
          </p:nvSpPr>
          <p:spPr bwMode="auto">
            <a:xfrm>
              <a:off x="1433" y="2545"/>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5" name="Line 10"/>
            <p:cNvSpPr>
              <a:spLocks noChangeShapeType="1"/>
            </p:cNvSpPr>
            <p:nvPr/>
          </p:nvSpPr>
          <p:spPr bwMode="auto">
            <a:xfrm>
              <a:off x="195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6" name="Line 11"/>
            <p:cNvSpPr>
              <a:spLocks noChangeShapeType="1"/>
            </p:cNvSpPr>
            <p:nvPr/>
          </p:nvSpPr>
          <p:spPr bwMode="auto">
            <a:xfrm>
              <a:off x="2489"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7" name="Line 12"/>
            <p:cNvSpPr>
              <a:spLocks noChangeShapeType="1"/>
            </p:cNvSpPr>
            <p:nvPr/>
          </p:nvSpPr>
          <p:spPr bwMode="auto">
            <a:xfrm>
              <a:off x="2903"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8" name="Line 13"/>
            <p:cNvSpPr>
              <a:spLocks noChangeShapeType="1"/>
            </p:cNvSpPr>
            <p:nvPr/>
          </p:nvSpPr>
          <p:spPr bwMode="auto">
            <a:xfrm>
              <a:off x="3365"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49" name="Line 14"/>
            <p:cNvSpPr>
              <a:spLocks noChangeShapeType="1"/>
            </p:cNvSpPr>
            <p:nvPr/>
          </p:nvSpPr>
          <p:spPr bwMode="auto">
            <a:xfrm>
              <a:off x="4457"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0" name="Line 15"/>
            <p:cNvSpPr>
              <a:spLocks noChangeShapeType="1"/>
            </p:cNvSpPr>
            <p:nvPr/>
          </p:nvSpPr>
          <p:spPr bwMode="auto">
            <a:xfrm>
              <a:off x="4841" y="2545"/>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5551" name="Line 16"/>
            <p:cNvSpPr>
              <a:spLocks noChangeShapeType="1"/>
            </p:cNvSpPr>
            <p:nvPr/>
          </p:nvSpPr>
          <p:spPr bwMode="auto">
            <a:xfrm>
              <a:off x="3797" y="2554"/>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4275" name="Rectangle 4"/>
          <p:cNvSpPr/>
          <p:nvPr/>
        </p:nvSpPr>
        <p:spPr>
          <a:xfrm>
            <a:off x="539750" y="325438"/>
            <a:ext cx="7937500" cy="2095500"/>
          </a:xfrm>
          <a:prstGeom prst="rect">
            <a:avLst/>
          </a:prstGeom>
          <a:noFill/>
          <a:ln w="9525">
            <a:noFill/>
          </a:ln>
        </p:spPr>
        <p:txBody>
          <a:bodyPr wrap="none" anchor="ctr">
            <a:spAutoFit/>
          </a:bodyPr>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4-8</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是程序段执行到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endParaRPr lang="zh-CN" altLang="en-US" dirty="0">
              <a:solidFill>
                <a:srgbClr val="0070C0"/>
              </a:solidFill>
              <a:latin typeface="华文中宋" panose="02010600040101010101" pitchFamily="2" charset="-122"/>
              <a:ea typeface="华文中宋" panose="02010600040101010101" pitchFamily="2" charset="-122"/>
            </a:endParaRPr>
          </a:p>
          <a:p>
            <a:pPr indent="205105" algn="ctr">
              <a:lnSpc>
                <a:spcPct val="110000"/>
              </a:lnSpc>
            </a:pPr>
            <a:r>
              <a:rPr lang="zh-CN" altLang="en-US" dirty="0">
                <a:latin typeface="华文中宋" panose="02010600040101010101" pitchFamily="2" charset="-122"/>
                <a:ea typeface="华文中宋" panose="02010600040101010101" pitchFamily="2" charset="-122"/>
              </a:rPr>
              <a:t>记分牌的状态。</a:t>
            </a:r>
            <a:endParaRPr lang="zh-CN" altLang="en-US" dirty="0">
              <a:latin typeface="华文中宋" panose="02010600040101010101" pitchFamily="2" charset="-122"/>
              <a:ea typeface="华文中宋" panose="02010600040101010101" pitchFamily="2" charset="-122"/>
            </a:endParaRPr>
          </a:p>
          <a:p>
            <a:pPr indent="205105" algn="ctr">
              <a:lnSpc>
                <a:spcPct val="110000"/>
              </a:lnSpc>
            </a:pPr>
            <a:endParaRPr lang="zh-CN" altLang="en-US" dirty="0">
              <a:latin typeface="华文中宋" panose="02010600040101010101" pitchFamily="2" charset="-122"/>
              <a:ea typeface="华文中宋" panose="02010600040101010101" pitchFamily="2" charset="-122"/>
            </a:endParaRPr>
          </a:p>
          <a:p>
            <a:pPr indent="205105" algn="ctr">
              <a:lnSpc>
                <a:spcPct val="11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4-7  </a:t>
            </a:r>
            <a:r>
              <a:rPr lang="zh-CN" altLang="en-US" dirty="0">
                <a:latin typeface="华文中宋" panose="02010600040101010101" pitchFamily="2" charset="-122"/>
                <a:ea typeface="华文中宋" panose="02010600040101010101" pitchFamily="2" charset="-122"/>
              </a:rPr>
              <a:t>执行到</a:t>
            </a:r>
            <a:r>
              <a:rPr lang="en-US" altLang="zh-CN" dirty="0">
                <a:latin typeface="华文中宋" panose="02010600040101010101" pitchFamily="2" charset="-122"/>
                <a:ea typeface="华文中宋" panose="02010600040101010101" pitchFamily="2" charset="-122"/>
              </a:rPr>
              <a:t>DIV.D</a:t>
            </a:r>
            <a:r>
              <a:rPr lang="zh-CN" altLang="en-US" dirty="0">
                <a:latin typeface="华文中宋" panose="02010600040101010101" pitchFamily="2" charset="-122"/>
                <a:ea typeface="华文中宋" panose="02010600040101010101" pitchFamily="2" charset="-122"/>
              </a:rPr>
              <a:t>将要写结果时记分牌的状态</a:t>
            </a:r>
            <a:endParaRPr lang="en-US" altLang="zh-CN" dirty="0">
              <a:latin typeface="华文中宋" panose="02010600040101010101" pitchFamily="2" charset="-122"/>
              <a:ea typeface="华文中宋" panose="02010600040101010101" pitchFamily="2" charset="-122"/>
            </a:endParaRPr>
          </a:p>
          <a:p>
            <a:pPr indent="205105" algn="ctr">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指令状态表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
        <p:nvSpPr>
          <p:cNvPr id="54276" name="Rectangle 5"/>
          <p:cNvSpPr/>
          <p:nvPr/>
        </p:nvSpPr>
        <p:spPr>
          <a:xfrm>
            <a:off x="1066800" y="2420938"/>
            <a:ext cx="7086600" cy="41910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p>
            <a:pPr algn="r"/>
            <a:endParaRPr lang="zh-CN" altLang="en-US" dirty="0">
              <a:latin typeface="Times New Roman" panose="02020603050405020304" pitchFamily="18" charset="0"/>
            </a:endParaRPr>
          </a:p>
        </p:txBody>
      </p:sp>
      <p:sp>
        <p:nvSpPr>
          <p:cNvPr id="54277" name="Text Box 6"/>
          <p:cNvSpPr txBox="1"/>
          <p:nvPr/>
        </p:nvSpPr>
        <p:spPr>
          <a:xfrm>
            <a:off x="1676400" y="2690813"/>
            <a:ext cx="2286000" cy="488950"/>
          </a:xfrm>
          <a:prstGeom prst="rect">
            <a:avLst/>
          </a:prstGeom>
          <a:noFill/>
          <a:ln w="9525">
            <a:noFill/>
          </a:ln>
        </p:spPr>
        <p:txBody>
          <a:bodyPr>
            <a:spAutoFit/>
          </a:bodyPr>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指</a:t>
            </a:r>
            <a:r>
              <a:rPr lang="zh-CN" altLang="en-US" b="1" dirty="0">
                <a:solidFill>
                  <a:schemeClr val="accent2"/>
                </a:solidFill>
                <a:latin typeface="黑体" panose="02010609060101010101" pitchFamily="49" charset="-122"/>
                <a:ea typeface="宋体" panose="02010600030101010101" pitchFamily="2" charset="-122"/>
              </a:rPr>
              <a:t>      </a:t>
            </a:r>
            <a:r>
              <a:rPr lang="zh-CN" altLang="en-US" b="1" dirty="0">
                <a:solidFill>
                  <a:schemeClr val="accent2"/>
                </a:solidFill>
                <a:latin typeface="宋体" panose="02010600030101010101" pitchFamily="2" charset="-122"/>
                <a:ea typeface="宋体" panose="02010600030101010101" pitchFamily="2" charset="-122"/>
              </a:rPr>
              <a:t>令</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p:txBody>
      </p:sp>
      <p:sp>
        <p:nvSpPr>
          <p:cNvPr id="54278" name="Text Box 7"/>
          <p:cNvSpPr txBox="1"/>
          <p:nvPr/>
        </p:nvSpPr>
        <p:spPr>
          <a:xfrm>
            <a:off x="4648200" y="2462213"/>
            <a:ext cx="3810000" cy="1036637"/>
          </a:xfrm>
          <a:prstGeom prst="rect">
            <a:avLst/>
          </a:prstGeom>
          <a:noFill/>
          <a:ln w="9525">
            <a:noFill/>
          </a:ln>
        </p:spPr>
        <p:txBody>
          <a:bodyPr>
            <a:spAutoFit/>
          </a:bodyPr>
          <a:p>
            <a:pPr eaLnBrk="1" hangingPunct="1">
              <a:spcBef>
                <a:spcPct val="50000"/>
              </a:spcBef>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指令状态表</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a:p>
            <a:pPr eaLnBrk="1" hangingPunct="1">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IS       RO      EX       WR</a:t>
            </a:r>
            <a:endParaRPr lang="en-US" altLang="zh-CN" b="1" dirty="0">
              <a:solidFill>
                <a:schemeClr val="accent2"/>
              </a:solidFill>
              <a:latin typeface="Times New Roman" panose="02020603050405020304" pitchFamily="18" charset="0"/>
            </a:endParaRPr>
          </a:p>
        </p:txBody>
      </p:sp>
      <p:sp>
        <p:nvSpPr>
          <p:cNvPr id="54279" name="Text Box 8"/>
          <p:cNvSpPr txBox="1"/>
          <p:nvPr/>
        </p:nvSpPr>
        <p:spPr>
          <a:xfrm>
            <a:off x="1143000" y="3529013"/>
            <a:ext cx="7391400" cy="3721100"/>
          </a:xfrm>
          <a:prstGeom prst="rect">
            <a:avLst/>
          </a:prstGeom>
          <a:noFill/>
          <a:ln w="9525">
            <a:noFill/>
          </a:ln>
        </p:spPr>
        <p:txBody>
          <a:bodyPr>
            <a:spAutoFit/>
          </a:bodyPr>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F6 , 34(R2)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LD	         F2 , 45(R3)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pt-BR" altLang="zh-CN" b="1" dirty="0">
                <a:solidFill>
                  <a:schemeClr val="accent2"/>
                </a:solidFill>
                <a:latin typeface="Times New Roman" panose="02020603050405020304" pitchFamily="18" charset="0"/>
                <a:ea typeface="宋体" panose="02010600030101010101" pitchFamily="2" charset="-122"/>
              </a:rPr>
              <a:t>MULT.D       F0 , F2 , F4       √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SUB.D	         F8 , F6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DIV.D           F10 , F0 , F6     </a:t>
            </a:r>
            <a:r>
              <a:rPr lang="pt-BR" altLang="zh-CN" b="1" dirty="0">
                <a:solidFill>
                  <a:schemeClr val="accent2"/>
                </a:solidFill>
                <a:latin typeface="Times New Roman" panose="02020603050405020304" pitchFamily="18" charset="0"/>
                <a:ea typeface="宋体" panose="02010600030101010101" pitchFamily="2" charset="-122"/>
              </a:rPr>
              <a:t>√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lnSpc>
                <a:spcPct val="120000"/>
              </a:lnSpc>
              <a:spcBef>
                <a:spcPct val="20000"/>
              </a:spcBef>
              <a:buSzPct val="80000"/>
              <a:buFont typeface="Wingdings" panose="05000000000000000000" pitchFamily="2" charset="2"/>
              <a:buNone/>
            </a:pPr>
            <a:r>
              <a:rPr lang="en-US" altLang="zh-CN" b="1" dirty="0">
                <a:solidFill>
                  <a:schemeClr val="accent2"/>
                </a:solidFill>
                <a:latin typeface="Times New Roman" panose="02020603050405020304" pitchFamily="18" charset="0"/>
                <a:ea typeface="宋体" panose="02010600030101010101" pitchFamily="2" charset="-122"/>
              </a:rPr>
              <a:t>ADD.D         F6 , F8 , F2       </a:t>
            </a:r>
            <a:r>
              <a:rPr lang="pt-BR" altLang="zh-CN" b="1" dirty="0">
                <a:solidFill>
                  <a:schemeClr val="accent2"/>
                </a:solidFill>
                <a:latin typeface="Times New Roman" panose="02020603050405020304" pitchFamily="18" charset="0"/>
                <a:ea typeface="宋体" panose="02010600030101010101" pitchFamily="2" charset="-122"/>
              </a:rPr>
              <a:t>√         √        √          √</a:t>
            </a:r>
            <a:endParaRPr lang="en-US" altLang="zh-CN" b="1" dirty="0">
              <a:solidFill>
                <a:schemeClr val="accent2"/>
              </a:solidFill>
              <a:latin typeface="Times New Roman" panose="02020603050405020304" pitchFamily="18" charset="0"/>
              <a:ea typeface="宋体" panose="02010600030101010101" pitchFamily="2" charset="-122"/>
            </a:endParaRPr>
          </a:p>
          <a:p>
            <a:pPr algn="just" eaLnBrk="1" hangingPunct="1">
              <a:spcBef>
                <a:spcPct val="50000"/>
              </a:spcBef>
            </a:pPr>
            <a:r>
              <a:rPr lang="en-US" altLang="zh-CN" sz="2600" b="1" dirty="0">
                <a:solidFill>
                  <a:schemeClr val="accent2"/>
                </a:solidFill>
                <a:latin typeface="黑体" panose="02010609060101010101" pitchFamily="49" charset="-122"/>
              </a:rPr>
              <a:t> </a:t>
            </a:r>
            <a:endParaRPr lang="en-US" altLang="zh-CN" sz="2600" b="1" dirty="0">
              <a:solidFill>
                <a:schemeClr val="accent2"/>
              </a:solidFill>
              <a:latin typeface="黑体" panose="02010609060101010101" pitchFamily="49" charset="-122"/>
            </a:endParaRPr>
          </a:p>
        </p:txBody>
      </p:sp>
      <p:sp>
        <p:nvSpPr>
          <p:cNvPr id="54280" name="Line 9"/>
          <p:cNvSpPr/>
          <p:nvPr/>
        </p:nvSpPr>
        <p:spPr>
          <a:xfrm>
            <a:off x="1066800" y="3500438"/>
            <a:ext cx="7086600" cy="0"/>
          </a:xfrm>
          <a:prstGeom prst="line">
            <a:avLst/>
          </a:prstGeom>
          <a:ln w="9525" cap="flat" cmpd="sng">
            <a:solidFill>
              <a:schemeClr val="bg2"/>
            </a:solidFill>
            <a:prstDash val="solid"/>
            <a:headEnd type="none" w="med" len="med"/>
            <a:tailEnd type="none" w="med" len="med"/>
          </a:ln>
        </p:spPr>
      </p:sp>
      <p:sp>
        <p:nvSpPr>
          <p:cNvPr id="54281" name="Line 10"/>
          <p:cNvSpPr/>
          <p:nvPr/>
        </p:nvSpPr>
        <p:spPr>
          <a:xfrm>
            <a:off x="4524375" y="2462213"/>
            <a:ext cx="0" cy="4168775"/>
          </a:xfrm>
          <a:prstGeom prst="line">
            <a:avLst/>
          </a:prstGeom>
          <a:ln w="9525" cap="flat" cmpd="sng">
            <a:solidFill>
              <a:schemeClr val="bg2"/>
            </a:solidFill>
            <a:prstDash val="solid"/>
            <a:headEnd type="none" w="med" len="med"/>
            <a:tailEnd type="none" w="med" len="med"/>
          </a:ln>
        </p:spPr>
      </p:sp>
      <p:sp>
        <p:nvSpPr>
          <p:cNvPr id="54282" name="Line 11"/>
          <p:cNvSpPr/>
          <p:nvPr/>
        </p:nvSpPr>
        <p:spPr>
          <a:xfrm>
            <a:off x="4538663" y="3057525"/>
            <a:ext cx="3629025" cy="0"/>
          </a:xfrm>
          <a:prstGeom prst="line">
            <a:avLst/>
          </a:prstGeom>
          <a:ln w="9525" cap="flat" cmpd="sng">
            <a:solidFill>
              <a:schemeClr val="bg2"/>
            </a:solidFill>
            <a:prstDash val="solid"/>
            <a:headEnd type="none" w="med" len="med"/>
            <a:tailEnd type="none" w="med" len="med"/>
          </a:ln>
        </p:spPr>
      </p:sp>
      <p:sp>
        <p:nvSpPr>
          <p:cNvPr id="54283" name="Line 12"/>
          <p:cNvSpPr/>
          <p:nvPr/>
        </p:nvSpPr>
        <p:spPr>
          <a:xfrm>
            <a:off x="1066800" y="4005263"/>
            <a:ext cx="7086600" cy="0"/>
          </a:xfrm>
          <a:prstGeom prst="line">
            <a:avLst/>
          </a:prstGeom>
          <a:ln w="9525" cap="flat" cmpd="sng">
            <a:solidFill>
              <a:schemeClr val="bg2"/>
            </a:solidFill>
            <a:prstDash val="solid"/>
            <a:headEnd type="none" w="med" len="med"/>
            <a:tailEnd type="none" w="med" len="med"/>
          </a:ln>
        </p:spPr>
      </p:sp>
      <p:sp>
        <p:nvSpPr>
          <p:cNvPr id="54284" name="Line 13"/>
          <p:cNvSpPr/>
          <p:nvPr/>
        </p:nvSpPr>
        <p:spPr>
          <a:xfrm>
            <a:off x="1066800" y="4552950"/>
            <a:ext cx="7086600" cy="0"/>
          </a:xfrm>
          <a:prstGeom prst="line">
            <a:avLst/>
          </a:prstGeom>
          <a:ln w="9525" cap="flat" cmpd="sng">
            <a:solidFill>
              <a:schemeClr val="bg2"/>
            </a:solidFill>
            <a:prstDash val="solid"/>
            <a:headEnd type="none" w="med" len="med"/>
            <a:tailEnd type="none" w="med" len="med"/>
          </a:ln>
        </p:spPr>
      </p:sp>
      <p:sp>
        <p:nvSpPr>
          <p:cNvPr id="54285" name="Line 14"/>
          <p:cNvSpPr/>
          <p:nvPr/>
        </p:nvSpPr>
        <p:spPr>
          <a:xfrm>
            <a:off x="1066800" y="5100638"/>
            <a:ext cx="7086600" cy="0"/>
          </a:xfrm>
          <a:prstGeom prst="line">
            <a:avLst/>
          </a:prstGeom>
          <a:ln w="9525" cap="flat" cmpd="sng">
            <a:solidFill>
              <a:schemeClr val="bg2"/>
            </a:solidFill>
            <a:prstDash val="solid"/>
            <a:headEnd type="none" w="med" len="med"/>
            <a:tailEnd type="none" w="med" len="med"/>
          </a:ln>
        </p:spPr>
      </p:sp>
      <p:sp>
        <p:nvSpPr>
          <p:cNvPr id="54286" name="Line 15"/>
          <p:cNvSpPr/>
          <p:nvPr/>
        </p:nvSpPr>
        <p:spPr>
          <a:xfrm>
            <a:off x="1066800" y="5591175"/>
            <a:ext cx="7086600" cy="0"/>
          </a:xfrm>
          <a:prstGeom prst="line">
            <a:avLst/>
          </a:prstGeom>
          <a:ln w="9525" cap="flat" cmpd="sng">
            <a:solidFill>
              <a:schemeClr val="bg2"/>
            </a:solidFill>
            <a:prstDash val="solid"/>
            <a:headEnd type="none" w="med" len="med"/>
            <a:tailEnd type="none" w="med" len="med"/>
          </a:ln>
        </p:spPr>
      </p:sp>
      <p:sp>
        <p:nvSpPr>
          <p:cNvPr id="54287" name="Line 16"/>
          <p:cNvSpPr/>
          <p:nvPr/>
        </p:nvSpPr>
        <p:spPr>
          <a:xfrm>
            <a:off x="1066800" y="6138863"/>
            <a:ext cx="7086600" cy="0"/>
          </a:xfrm>
          <a:prstGeom prst="line">
            <a:avLst/>
          </a:prstGeom>
          <a:ln w="9525" cap="flat" cmpd="sng">
            <a:solidFill>
              <a:schemeClr val="bg2"/>
            </a:solidFill>
            <a:prstDash val="solid"/>
            <a:headEnd type="none" w="med" len="med"/>
            <a:tailEnd type="none" w="med" len="med"/>
          </a:ln>
        </p:spPr>
      </p:sp>
      <p:sp>
        <p:nvSpPr>
          <p:cNvPr id="54288" name="Line 17"/>
          <p:cNvSpPr/>
          <p:nvPr/>
        </p:nvSpPr>
        <p:spPr>
          <a:xfrm>
            <a:off x="5334000" y="3071813"/>
            <a:ext cx="0" cy="3581400"/>
          </a:xfrm>
          <a:prstGeom prst="line">
            <a:avLst/>
          </a:prstGeom>
          <a:ln w="9525" cap="flat" cmpd="sng">
            <a:solidFill>
              <a:schemeClr val="bg2"/>
            </a:solidFill>
            <a:prstDash val="solid"/>
            <a:headEnd type="none" w="med" len="med"/>
            <a:tailEnd type="none" w="med" len="med"/>
          </a:ln>
        </p:spPr>
      </p:sp>
      <p:sp>
        <p:nvSpPr>
          <p:cNvPr id="54289" name="Line 18"/>
          <p:cNvSpPr/>
          <p:nvPr/>
        </p:nvSpPr>
        <p:spPr>
          <a:xfrm>
            <a:off x="6248400" y="3071813"/>
            <a:ext cx="0" cy="3581400"/>
          </a:xfrm>
          <a:prstGeom prst="line">
            <a:avLst/>
          </a:prstGeom>
          <a:ln w="9525" cap="flat" cmpd="sng">
            <a:solidFill>
              <a:schemeClr val="bg2"/>
            </a:solidFill>
            <a:prstDash val="solid"/>
            <a:headEnd type="none" w="med" len="med"/>
            <a:tailEnd type="none" w="med" len="med"/>
          </a:ln>
        </p:spPr>
      </p:sp>
      <p:sp>
        <p:nvSpPr>
          <p:cNvPr id="54290" name="Line 19"/>
          <p:cNvSpPr/>
          <p:nvPr/>
        </p:nvSpPr>
        <p:spPr>
          <a:xfrm>
            <a:off x="7086600" y="3071813"/>
            <a:ext cx="0" cy="3581400"/>
          </a:xfrm>
          <a:prstGeom prst="line">
            <a:avLst/>
          </a:prstGeom>
          <a:ln w="9525" cap="flat" cmpd="sng">
            <a:solidFill>
              <a:schemeClr val="bg2"/>
            </a:solidFill>
            <a:prstDash val="solid"/>
            <a:headEnd type="none" w="med" len="med"/>
            <a:tailEnd type="none" w="med" len="me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5299" name="Rectangle 4"/>
          <p:cNvSpPr/>
          <p:nvPr/>
        </p:nvSpPr>
        <p:spPr>
          <a:xfrm>
            <a:off x="1274763" y="692150"/>
            <a:ext cx="6719887" cy="868363"/>
          </a:xfrm>
          <a:prstGeom prst="rect">
            <a:avLst/>
          </a:prstGeom>
          <a:noFill/>
          <a:ln w="9525">
            <a:noFill/>
          </a:ln>
        </p:spPr>
        <p:txBody>
          <a:bodyPr wrap="none" anchor="ctr">
            <a:spAutoFit/>
          </a:bodyPr>
          <a:p>
            <a:pPr algn="ctr" eaLnBrk="1" hangingPunct="1"/>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4-8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1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功能部件状态表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
        <p:nvSpPr>
          <p:cNvPr id="55300" name="Rectangle 5"/>
          <p:cNvSpPr/>
          <p:nvPr/>
        </p:nvSpPr>
        <p:spPr>
          <a:xfrm>
            <a:off x="681038" y="1984375"/>
            <a:ext cx="7924800" cy="3886200"/>
          </a:xfrm>
          <a:prstGeom prst="rect">
            <a:avLst/>
          </a:prstGeom>
          <a:solidFill>
            <a:schemeClr val="bg1"/>
          </a:solidFill>
          <a:ln w="9525" cap="flat" cmpd="sng">
            <a:solidFill>
              <a:schemeClr val="bg2"/>
            </a:solidFill>
            <a:prstDash val="solid"/>
            <a:miter/>
            <a:headEnd type="none" w="med" len="med"/>
            <a:tailEnd type="none" w="med" len="med"/>
          </a:ln>
        </p:spPr>
        <p:txBody>
          <a:bodyPr wrap="none" anchor="ctr"/>
          <a:p>
            <a:pPr algn="r"/>
            <a:endParaRPr lang="zh-CN" altLang="en-US" dirty="0">
              <a:latin typeface="Times New Roman" panose="02020603050405020304" pitchFamily="18" charset="0"/>
            </a:endParaRPr>
          </a:p>
        </p:txBody>
      </p:sp>
      <p:sp>
        <p:nvSpPr>
          <p:cNvPr id="55301" name="Text Box 6"/>
          <p:cNvSpPr txBox="1"/>
          <p:nvPr/>
        </p:nvSpPr>
        <p:spPr>
          <a:xfrm>
            <a:off x="838200" y="2289175"/>
            <a:ext cx="1676400" cy="488950"/>
          </a:xfrm>
          <a:prstGeom prst="rect">
            <a:avLst/>
          </a:prstGeom>
          <a:noFill/>
          <a:ln w="9525">
            <a:noFill/>
          </a:ln>
        </p:spPr>
        <p:txBody>
          <a:bodyPr>
            <a:spAutoFit/>
          </a:bodyPr>
          <a:p>
            <a:pPr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部件名称</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p:txBody>
      </p:sp>
      <p:sp>
        <p:nvSpPr>
          <p:cNvPr id="55302" name="Text Box 7"/>
          <p:cNvSpPr txBox="1"/>
          <p:nvPr/>
        </p:nvSpPr>
        <p:spPr>
          <a:xfrm>
            <a:off x="2209800" y="1989138"/>
            <a:ext cx="6434138" cy="1084262"/>
          </a:xfrm>
          <a:prstGeom prst="rect">
            <a:avLst/>
          </a:prstGeom>
          <a:solidFill>
            <a:schemeClr val="bg1"/>
          </a:solidFill>
          <a:ln w="9525">
            <a:noFill/>
          </a:ln>
        </p:spPr>
        <p:txBody>
          <a:bodyPr>
            <a:spAutoFit/>
          </a:bodyPr>
          <a:p>
            <a:pPr eaLnBrk="1" hangingPunct="1">
              <a:spcBef>
                <a:spcPct val="50000"/>
              </a:spcBef>
            </a:pPr>
            <a:r>
              <a:rPr lang="en-US" altLang="zh-CN" sz="1800" b="1" dirty="0">
                <a:solidFill>
                  <a:schemeClr val="accent2"/>
                </a:solidFill>
                <a:latin typeface="宋体" panose="02010600030101010101" pitchFamily="2" charset="-122"/>
                <a:ea typeface="宋体" panose="02010600030101010101" pitchFamily="2" charset="-122"/>
              </a:rPr>
              <a:t>                   </a:t>
            </a:r>
            <a:r>
              <a:rPr lang="zh-CN" altLang="en-US" sz="1800" b="1" dirty="0">
                <a:solidFill>
                  <a:schemeClr val="accent2"/>
                </a:solidFill>
                <a:latin typeface="宋体" panose="02010600030101010101" pitchFamily="2" charset="-122"/>
                <a:ea typeface="宋体" panose="02010600030101010101" pitchFamily="2" charset="-122"/>
              </a:rPr>
              <a:t>功能部件状态表</a:t>
            </a:r>
            <a:r>
              <a:rPr lang="zh-CN" altLang="en-US" sz="2600" b="1" dirty="0">
                <a:solidFill>
                  <a:schemeClr val="accent2"/>
                </a:solidFill>
                <a:latin typeface="黑体" panose="02010609060101010101" pitchFamily="49" charset="-122"/>
              </a:rPr>
              <a:t> </a:t>
            </a:r>
            <a:endParaRPr lang="zh-CN" altLang="en-US" sz="2600" b="1" dirty="0">
              <a:solidFill>
                <a:schemeClr val="accent2"/>
              </a:solidFill>
              <a:latin typeface="黑体" panose="02010609060101010101" pitchFamily="49" charset="-122"/>
            </a:endParaRPr>
          </a:p>
          <a:p>
            <a:pPr eaLnBrk="1" hangingPunct="1">
              <a:spcBef>
                <a:spcPct val="50000"/>
              </a:spcBef>
            </a:pPr>
            <a:r>
              <a:rPr lang="en-US" altLang="zh-CN" sz="2600" b="1" dirty="0">
                <a:solidFill>
                  <a:schemeClr val="accent2"/>
                </a:solidFill>
                <a:latin typeface="宋体" panose="02010600030101010101" pitchFamily="2" charset="-122"/>
                <a:ea typeface="宋体" panose="02010600030101010101" pitchFamily="2" charset="-122"/>
              </a:rPr>
              <a:t>Busy  Op  Fi  Fj Fk  Qj   Qk  Rj  Rk</a:t>
            </a:r>
            <a:endParaRPr lang="en-US" altLang="zh-CN" sz="2600" b="1" dirty="0">
              <a:solidFill>
                <a:schemeClr val="accent2"/>
              </a:solidFill>
              <a:latin typeface="黑体" panose="02010609060101010101" pitchFamily="49" charset="-122"/>
            </a:endParaRPr>
          </a:p>
        </p:txBody>
      </p:sp>
      <p:sp>
        <p:nvSpPr>
          <p:cNvPr id="55303" name="Text Box 8"/>
          <p:cNvSpPr txBox="1"/>
          <p:nvPr/>
        </p:nvSpPr>
        <p:spPr>
          <a:xfrm>
            <a:off x="1143000" y="3051175"/>
            <a:ext cx="8001000" cy="2678113"/>
          </a:xfrm>
          <a:prstGeom prst="rect">
            <a:avLst/>
          </a:prstGeom>
          <a:noFill/>
          <a:ln w="9525">
            <a:noFill/>
          </a:ln>
        </p:spPr>
        <p:txBody>
          <a:bodyPr>
            <a:spAutoFit/>
          </a:bodyPr>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整数    </a:t>
            </a:r>
            <a:r>
              <a:rPr lang="en-US" altLang="zh-CN" b="1" dirty="0">
                <a:solidFill>
                  <a:schemeClr val="accent2"/>
                </a:solidFill>
                <a:latin typeface="宋体" panose="02010600030101010101" pitchFamily="2" charset="-122"/>
                <a:ea typeface="宋体" panose="02010600030101010101" pitchFamily="2" charset="-122"/>
              </a:rPr>
              <a:t>no </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1   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乘法</a:t>
            </a:r>
            <a:r>
              <a:rPr lang="en-US" altLang="zh-CN" b="1" dirty="0">
                <a:solidFill>
                  <a:schemeClr val="accent2"/>
                </a:solidFill>
                <a:latin typeface="宋体" panose="02010600030101010101" pitchFamily="2" charset="-122"/>
                <a:ea typeface="宋体" panose="02010600030101010101" pitchFamily="2" charset="-122"/>
              </a:rPr>
              <a:t>2   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加法    </a:t>
            </a:r>
            <a:r>
              <a:rPr lang="en-US" altLang="zh-CN" b="1" dirty="0">
                <a:solidFill>
                  <a:schemeClr val="accent2"/>
                </a:solidFill>
                <a:latin typeface="宋体" panose="02010600030101010101" pitchFamily="2" charset="-122"/>
                <a:ea typeface="宋体" panose="02010600030101010101" pitchFamily="2" charset="-122"/>
              </a:rPr>
              <a:t>no</a:t>
            </a:r>
            <a:endParaRPr lang="en-US" altLang="zh-CN" b="1" dirty="0">
              <a:solidFill>
                <a:schemeClr val="accent2"/>
              </a:solidFill>
              <a:latin typeface="宋体" panose="02010600030101010101" pitchFamily="2" charset="-122"/>
              <a:ea typeface="宋体" panose="02010600030101010101" pitchFamily="2" charset="-122"/>
            </a:endParaRPr>
          </a:p>
          <a:p>
            <a:pPr algn="just" eaLnBrk="1" hangingPunct="1">
              <a:spcBef>
                <a:spcPct val="50000"/>
              </a:spcBef>
            </a:pPr>
            <a:r>
              <a:rPr lang="zh-CN" altLang="en-US" b="1" dirty="0">
                <a:solidFill>
                  <a:schemeClr val="accent2"/>
                </a:solidFill>
                <a:latin typeface="宋体" panose="02010600030101010101" pitchFamily="2" charset="-122"/>
                <a:ea typeface="宋体" panose="02010600030101010101" pitchFamily="2" charset="-122"/>
              </a:rPr>
              <a:t>除法    </a:t>
            </a:r>
            <a:r>
              <a:rPr lang="en-US" altLang="zh-CN" b="1" dirty="0">
                <a:solidFill>
                  <a:schemeClr val="accent2"/>
                </a:solidFill>
                <a:latin typeface="宋体" panose="02010600030101010101" pitchFamily="2" charset="-122"/>
                <a:ea typeface="宋体" panose="02010600030101010101" pitchFamily="2" charset="-122"/>
              </a:rPr>
              <a:t>yes DIV.D F10 F0 F6            no   no</a:t>
            </a:r>
            <a:endParaRPr lang="en-US" altLang="zh-CN" b="1" dirty="0">
              <a:solidFill>
                <a:schemeClr val="accent2"/>
              </a:solidFill>
              <a:latin typeface="宋体" panose="02010600030101010101" pitchFamily="2" charset="-122"/>
              <a:ea typeface="宋体" panose="02010600030101010101" pitchFamily="2" charset="-122"/>
            </a:endParaRPr>
          </a:p>
        </p:txBody>
      </p:sp>
      <p:sp>
        <p:nvSpPr>
          <p:cNvPr id="55304" name="Line 9"/>
          <p:cNvSpPr/>
          <p:nvPr/>
        </p:nvSpPr>
        <p:spPr>
          <a:xfrm>
            <a:off x="681038" y="3051175"/>
            <a:ext cx="7924800" cy="0"/>
          </a:xfrm>
          <a:prstGeom prst="line">
            <a:avLst/>
          </a:prstGeom>
          <a:ln w="9525" cap="flat" cmpd="sng">
            <a:solidFill>
              <a:schemeClr val="bg2"/>
            </a:solidFill>
            <a:prstDash val="solid"/>
            <a:headEnd type="none" w="med" len="med"/>
            <a:tailEnd type="none" w="med" len="med"/>
          </a:ln>
        </p:spPr>
      </p:sp>
      <p:sp>
        <p:nvSpPr>
          <p:cNvPr id="55305" name="Line 10"/>
          <p:cNvSpPr/>
          <p:nvPr/>
        </p:nvSpPr>
        <p:spPr>
          <a:xfrm>
            <a:off x="2205038" y="1984375"/>
            <a:ext cx="0" cy="3886200"/>
          </a:xfrm>
          <a:prstGeom prst="line">
            <a:avLst/>
          </a:prstGeom>
          <a:ln w="9525" cap="flat" cmpd="sng">
            <a:solidFill>
              <a:schemeClr val="bg2"/>
            </a:solidFill>
            <a:prstDash val="solid"/>
            <a:headEnd type="none" w="med" len="med"/>
            <a:tailEnd type="none" w="med" len="med"/>
          </a:ln>
        </p:spPr>
      </p:sp>
      <p:sp>
        <p:nvSpPr>
          <p:cNvPr id="55306" name="Line 11"/>
          <p:cNvSpPr/>
          <p:nvPr/>
        </p:nvSpPr>
        <p:spPr>
          <a:xfrm>
            <a:off x="2205038" y="2517775"/>
            <a:ext cx="6400800" cy="0"/>
          </a:xfrm>
          <a:prstGeom prst="line">
            <a:avLst/>
          </a:prstGeom>
          <a:ln w="9525" cap="flat" cmpd="sng">
            <a:solidFill>
              <a:schemeClr val="bg2"/>
            </a:solidFill>
            <a:prstDash val="solid"/>
            <a:headEnd type="none" w="med" len="med"/>
            <a:tailEnd type="none" w="med" len="med"/>
          </a:ln>
        </p:spPr>
      </p:sp>
      <p:sp>
        <p:nvSpPr>
          <p:cNvPr id="55307" name="Line 12"/>
          <p:cNvSpPr/>
          <p:nvPr/>
        </p:nvSpPr>
        <p:spPr>
          <a:xfrm>
            <a:off x="3000375" y="2517775"/>
            <a:ext cx="0" cy="3352800"/>
          </a:xfrm>
          <a:prstGeom prst="line">
            <a:avLst/>
          </a:prstGeom>
          <a:ln w="9525" cap="flat" cmpd="sng">
            <a:solidFill>
              <a:schemeClr val="bg2"/>
            </a:solidFill>
            <a:prstDash val="solid"/>
            <a:headEnd type="none" w="med" len="med"/>
            <a:tailEnd type="none" w="med" len="med"/>
          </a:ln>
        </p:spPr>
      </p:sp>
      <p:sp>
        <p:nvSpPr>
          <p:cNvPr id="55308" name="Line 13"/>
          <p:cNvSpPr/>
          <p:nvPr/>
        </p:nvSpPr>
        <p:spPr>
          <a:xfrm>
            <a:off x="3848100" y="2517775"/>
            <a:ext cx="0" cy="3352800"/>
          </a:xfrm>
          <a:prstGeom prst="line">
            <a:avLst/>
          </a:prstGeom>
          <a:ln w="9525" cap="flat" cmpd="sng">
            <a:solidFill>
              <a:schemeClr val="bg2"/>
            </a:solidFill>
            <a:prstDash val="solid"/>
            <a:headEnd type="none" w="med" len="med"/>
            <a:tailEnd type="none" w="med" len="med"/>
          </a:ln>
        </p:spPr>
      </p:sp>
      <p:sp>
        <p:nvSpPr>
          <p:cNvPr id="55309" name="Line 14"/>
          <p:cNvSpPr/>
          <p:nvPr/>
        </p:nvSpPr>
        <p:spPr>
          <a:xfrm>
            <a:off x="4462463" y="2517775"/>
            <a:ext cx="0" cy="3352800"/>
          </a:xfrm>
          <a:prstGeom prst="line">
            <a:avLst/>
          </a:prstGeom>
          <a:ln w="9525" cap="flat" cmpd="sng">
            <a:solidFill>
              <a:schemeClr val="bg2"/>
            </a:solidFill>
            <a:prstDash val="solid"/>
            <a:headEnd type="none" w="med" len="med"/>
            <a:tailEnd type="none" w="med" len="med"/>
          </a:ln>
        </p:spPr>
      </p:sp>
      <p:sp>
        <p:nvSpPr>
          <p:cNvPr id="55310" name="Line 15"/>
          <p:cNvSpPr/>
          <p:nvPr/>
        </p:nvSpPr>
        <p:spPr>
          <a:xfrm>
            <a:off x="5081588" y="2517775"/>
            <a:ext cx="0" cy="3352800"/>
          </a:xfrm>
          <a:prstGeom prst="line">
            <a:avLst/>
          </a:prstGeom>
          <a:ln w="9525" cap="flat" cmpd="sng">
            <a:solidFill>
              <a:schemeClr val="bg2"/>
            </a:solidFill>
            <a:prstDash val="solid"/>
            <a:headEnd type="none" w="med" len="med"/>
            <a:tailEnd type="none" w="med" len="med"/>
          </a:ln>
        </p:spPr>
      </p:sp>
      <p:sp>
        <p:nvSpPr>
          <p:cNvPr id="55311" name="Line 16"/>
          <p:cNvSpPr/>
          <p:nvPr/>
        </p:nvSpPr>
        <p:spPr>
          <a:xfrm>
            <a:off x="5557838" y="2517775"/>
            <a:ext cx="0" cy="3352800"/>
          </a:xfrm>
          <a:prstGeom prst="line">
            <a:avLst/>
          </a:prstGeom>
          <a:ln w="9525" cap="flat" cmpd="sng">
            <a:solidFill>
              <a:schemeClr val="bg2"/>
            </a:solidFill>
            <a:prstDash val="solid"/>
            <a:headEnd type="none" w="med" len="med"/>
            <a:tailEnd type="none" w="med" len="med"/>
          </a:ln>
        </p:spPr>
      </p:sp>
      <p:sp>
        <p:nvSpPr>
          <p:cNvPr id="55312" name="Line 17"/>
          <p:cNvSpPr/>
          <p:nvPr/>
        </p:nvSpPr>
        <p:spPr>
          <a:xfrm>
            <a:off x="6405563" y="2517775"/>
            <a:ext cx="0" cy="3352800"/>
          </a:xfrm>
          <a:prstGeom prst="line">
            <a:avLst/>
          </a:prstGeom>
          <a:ln w="9525" cap="flat" cmpd="sng">
            <a:solidFill>
              <a:schemeClr val="bg2"/>
            </a:solidFill>
            <a:prstDash val="solid"/>
            <a:headEnd type="none" w="med" len="med"/>
            <a:tailEnd type="none" w="med" len="med"/>
          </a:ln>
        </p:spPr>
      </p:sp>
      <p:sp>
        <p:nvSpPr>
          <p:cNvPr id="55313" name="Line 18"/>
          <p:cNvSpPr/>
          <p:nvPr/>
        </p:nvSpPr>
        <p:spPr>
          <a:xfrm>
            <a:off x="7158038" y="2517775"/>
            <a:ext cx="0" cy="3352800"/>
          </a:xfrm>
          <a:prstGeom prst="line">
            <a:avLst/>
          </a:prstGeom>
          <a:ln w="9525" cap="flat" cmpd="sng">
            <a:solidFill>
              <a:schemeClr val="bg2"/>
            </a:solidFill>
            <a:prstDash val="solid"/>
            <a:headEnd type="none" w="med" len="med"/>
            <a:tailEnd type="none" w="med" len="med"/>
          </a:ln>
        </p:spPr>
      </p:sp>
      <p:sp>
        <p:nvSpPr>
          <p:cNvPr id="55314" name="Line 19"/>
          <p:cNvSpPr/>
          <p:nvPr/>
        </p:nvSpPr>
        <p:spPr>
          <a:xfrm>
            <a:off x="7829550" y="2517775"/>
            <a:ext cx="0" cy="3352800"/>
          </a:xfrm>
          <a:prstGeom prst="line">
            <a:avLst/>
          </a:prstGeom>
          <a:ln w="9525" cap="flat" cmpd="sng">
            <a:solidFill>
              <a:schemeClr val="bg2"/>
            </a:solidFill>
            <a:prstDash val="solid"/>
            <a:headEnd type="none" w="med" len="med"/>
            <a:tailEnd type="none" w="med" len="med"/>
          </a:ln>
        </p:spPr>
      </p:sp>
      <p:sp>
        <p:nvSpPr>
          <p:cNvPr id="55315" name="Line 20"/>
          <p:cNvSpPr/>
          <p:nvPr/>
        </p:nvSpPr>
        <p:spPr>
          <a:xfrm>
            <a:off x="695325" y="3556000"/>
            <a:ext cx="7896225" cy="0"/>
          </a:xfrm>
          <a:prstGeom prst="line">
            <a:avLst/>
          </a:prstGeom>
          <a:ln w="9525" cap="flat" cmpd="sng">
            <a:solidFill>
              <a:schemeClr val="bg2"/>
            </a:solidFill>
            <a:prstDash val="solid"/>
            <a:headEnd type="none" w="med" len="med"/>
            <a:tailEnd type="none" w="med" len="med"/>
          </a:ln>
        </p:spPr>
      </p:sp>
      <p:sp>
        <p:nvSpPr>
          <p:cNvPr id="55316" name="Line 21"/>
          <p:cNvSpPr/>
          <p:nvPr/>
        </p:nvSpPr>
        <p:spPr>
          <a:xfrm>
            <a:off x="681038" y="4637088"/>
            <a:ext cx="7924800" cy="0"/>
          </a:xfrm>
          <a:prstGeom prst="line">
            <a:avLst/>
          </a:prstGeom>
          <a:ln w="9525" cap="flat" cmpd="sng">
            <a:solidFill>
              <a:schemeClr val="bg2"/>
            </a:solidFill>
            <a:prstDash val="solid"/>
            <a:headEnd type="none" w="med" len="med"/>
            <a:tailEnd type="none" w="med" len="med"/>
          </a:ln>
        </p:spPr>
      </p:sp>
      <p:sp>
        <p:nvSpPr>
          <p:cNvPr id="55317" name="Line 22"/>
          <p:cNvSpPr/>
          <p:nvPr/>
        </p:nvSpPr>
        <p:spPr>
          <a:xfrm>
            <a:off x="681038" y="5218113"/>
            <a:ext cx="7924800" cy="0"/>
          </a:xfrm>
          <a:prstGeom prst="line">
            <a:avLst/>
          </a:prstGeom>
          <a:ln w="9525" cap="flat" cmpd="sng">
            <a:solidFill>
              <a:schemeClr val="bg2"/>
            </a:solidFill>
            <a:prstDash val="solid"/>
            <a:headEnd type="none" w="med" len="med"/>
            <a:tailEnd type="none" w="med" len="med"/>
          </a:ln>
        </p:spPr>
      </p:sp>
      <p:sp>
        <p:nvSpPr>
          <p:cNvPr id="55318" name="Line 23"/>
          <p:cNvSpPr/>
          <p:nvPr/>
        </p:nvSpPr>
        <p:spPr>
          <a:xfrm>
            <a:off x="681038" y="4098925"/>
            <a:ext cx="7924800" cy="0"/>
          </a:xfrm>
          <a:prstGeom prst="line">
            <a:avLst/>
          </a:prstGeom>
          <a:ln w="9525" cap="flat" cmpd="sng">
            <a:solidFill>
              <a:schemeClr val="bg2"/>
            </a:solidFill>
            <a:prstDash val="solid"/>
            <a:headEnd type="none" w="med" len="med"/>
            <a:tailEnd type="none" w="med" len="med"/>
          </a:ln>
        </p:spPr>
      </p:sp>
      <p:sp>
        <p:nvSpPr>
          <p:cNvPr id="80920" name="Text Box 37"/>
          <p:cNvSpPr txBox="1"/>
          <p:nvPr/>
        </p:nvSpPr>
        <p:spPr>
          <a:xfrm>
            <a:off x="5320030" y="6070600"/>
            <a:ext cx="3823970" cy="645160"/>
          </a:xfrm>
          <a:prstGeom prst="rect">
            <a:avLst/>
          </a:prstGeom>
          <a:noFill/>
          <a:ln w="9525">
            <a:noFill/>
          </a:ln>
        </p:spPr>
        <p:txBody>
          <a:bodyPr wrap="square" anchor="t">
            <a:spAutoFit/>
          </a:bodyPr>
          <a:p>
            <a:pPr algn="r" eaLnBrk="0" hangingPunct="0">
              <a:spcBef>
                <a:spcPct val="50000"/>
              </a:spcBef>
              <a:buFont typeface="Wingdings 2" panose="05020102010507070707" pitchFamily="18" charset="2"/>
              <a:buNone/>
            </a:pPr>
            <a:r>
              <a:rPr lang="zh-CN" altLang="en-US" sz="1800" b="1" dirty="0">
                <a:solidFill>
                  <a:schemeClr val="bg2">
                    <a:lumMod val="50000"/>
                  </a:schemeClr>
                </a:solidFill>
                <a:latin typeface="Times New Roman" panose="02020603050405020304" pitchFamily="18" charset="0"/>
                <a:ea typeface="黑体" panose="02010609060101010101" pitchFamily="49" charset="-122"/>
              </a:rPr>
              <a:t>不需要准备了（</a:t>
            </a:r>
            <a:r>
              <a:rPr lang="en-US" altLang="zh-CN" sz="1800" b="1" dirty="0">
                <a:solidFill>
                  <a:schemeClr val="bg2">
                    <a:lumMod val="50000"/>
                  </a:schemeClr>
                </a:solidFill>
                <a:latin typeface="Times New Roman" panose="02020603050405020304" pitchFamily="18" charset="0"/>
                <a:ea typeface="黑体" panose="02010609060101010101" pitchFamily="49" charset="-122"/>
              </a:rPr>
              <a:t>Ready=no</a:t>
            </a:r>
            <a:r>
              <a:rPr lang="zh-CN" altLang="en-US" sz="1800" b="1" dirty="0">
                <a:solidFill>
                  <a:schemeClr val="bg2">
                    <a:lumMod val="50000"/>
                  </a:schemeClr>
                </a:solidFill>
                <a:latin typeface="Times New Roman" panose="02020603050405020304" pitchFamily="18" charset="0"/>
                <a:ea typeface="黑体" panose="02010609060101010101" pitchFamily="49" charset="-122"/>
              </a:rPr>
              <a:t>），因为已使用过，即已读走数据（</a:t>
            </a:r>
            <a:r>
              <a:rPr lang="en-US" altLang="x-none" sz="1800" b="1" dirty="0">
                <a:solidFill>
                  <a:schemeClr val="bg2">
                    <a:lumMod val="50000"/>
                  </a:schemeClr>
                </a:solidFill>
                <a:latin typeface="Times New Roman" panose="02020603050405020304" pitchFamily="18" charset="0"/>
                <a:ea typeface="黑体" panose="02010609060101010101" pitchFamily="49" charset="-122"/>
              </a:rPr>
              <a:t>EX</a:t>
            </a:r>
            <a:r>
              <a:rPr lang="zh-CN" altLang="en-US" sz="1800" b="1" dirty="0">
                <a:solidFill>
                  <a:schemeClr val="bg2">
                    <a:lumMod val="50000"/>
                  </a:schemeClr>
                </a:solidFill>
                <a:latin typeface="Times New Roman" panose="02020603050405020304" pitchFamily="18" charset="0"/>
                <a:ea typeface="黑体" panose="02010609060101010101" pitchFamily="49" charset="-122"/>
              </a:rPr>
              <a:t>）</a:t>
            </a:r>
            <a:endParaRPr lang="zh-CN" altLang="en-US" sz="1800" b="1" dirty="0">
              <a:solidFill>
                <a:schemeClr val="bg2">
                  <a:lumMod val="50000"/>
                </a:schemeClr>
              </a:solidFill>
              <a:latin typeface="Times New Roman" panose="02020603050405020304" pitchFamily="18" charset="0"/>
              <a:ea typeface="黑体" panose="02010609060101010101" pitchFamily="49" charset="-122"/>
            </a:endParaRPr>
          </a:p>
        </p:txBody>
      </p:sp>
      <p:cxnSp>
        <p:nvCxnSpPr>
          <p:cNvPr id="2" name="直接箭头连接符 1"/>
          <p:cNvCxnSpPr/>
          <p:nvPr/>
        </p:nvCxnSpPr>
        <p:spPr>
          <a:xfrm flipH="1">
            <a:off x="7452360" y="5612130"/>
            <a:ext cx="15240" cy="408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8153400" y="5595620"/>
            <a:ext cx="15240" cy="408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20"/>
                                        </p:tgtEl>
                                        <p:attrNameLst>
                                          <p:attrName>style.visibility</p:attrName>
                                        </p:attrNameLst>
                                      </p:cBhvr>
                                      <p:to>
                                        <p:strVal val="visible"/>
                                      </p:to>
                                    </p:set>
                                    <p:anim calcmode="lin" valueType="num">
                                      <p:cBhvr additive="base">
                                        <p:cTn id="7" dur="500" fill="hold"/>
                                        <p:tgtEl>
                                          <p:spTgt spid="80920"/>
                                        </p:tgtEl>
                                        <p:attrNameLst>
                                          <p:attrName>ppt_x</p:attrName>
                                        </p:attrNameLst>
                                      </p:cBhvr>
                                      <p:tavLst>
                                        <p:tav tm="0">
                                          <p:val>
                                            <p:strVal val="#ppt_x"/>
                                          </p:val>
                                        </p:tav>
                                        <p:tav tm="100000">
                                          <p:val>
                                            <p:strVal val="#ppt_x"/>
                                          </p:val>
                                        </p:tav>
                                      </p:tavLst>
                                    </p:anim>
                                    <p:anim calcmode="lin" valueType="num">
                                      <p:cBhvr additive="base">
                                        <p:cTn id="8" dur="500" fill="hold"/>
                                        <p:tgtEl>
                                          <p:spTgt spid="809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grpSp>
        <p:nvGrpSpPr>
          <p:cNvPr id="68611" name="Group 4"/>
          <p:cNvGrpSpPr/>
          <p:nvPr/>
        </p:nvGrpSpPr>
        <p:grpSpPr bwMode="auto">
          <a:xfrm>
            <a:off x="900113" y="2492375"/>
            <a:ext cx="7620000" cy="1476375"/>
            <a:chOff x="435" y="2883"/>
            <a:chExt cx="4800" cy="930"/>
          </a:xfrm>
          <a:solidFill>
            <a:schemeClr val="bg1"/>
          </a:solidFill>
        </p:grpSpPr>
        <p:sp>
          <p:nvSpPr>
            <p:cNvPr id="68613" name="Text Box 5"/>
            <p:cNvSpPr txBox="1">
              <a:spLocks noChangeArrowheads="1"/>
            </p:cNvSpPr>
            <p:nvPr/>
          </p:nvSpPr>
          <p:spPr bwMode="auto">
            <a:xfrm>
              <a:off x="435" y="2883"/>
              <a:ext cx="4800" cy="927"/>
            </a:xfrm>
            <a:prstGeom prst="rect">
              <a:avLst/>
            </a:prstGeom>
            <a:grp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800" b="1" i="0" u="none" strike="noStrike" kern="1200" cap="none" spc="0" normalizeH="0" baseline="0" noProof="0" smtClean="0">
                  <a:ln>
                    <a:noFill/>
                  </a:ln>
                  <a:solidFill>
                    <a:srgbClr val="64EC77"/>
                  </a:solidFill>
                  <a:effectLst/>
                  <a:uLnTx/>
                  <a:uFillTx/>
                  <a:latin typeface="宋体" panose="02010600030101010101" pitchFamily="2" charset="-122"/>
                  <a:ea typeface="宋体" panose="02010600030101010101" pitchFamily="2" charset="-122"/>
                  <a:cs typeface="+mn-cs"/>
                </a:rPr>
                <a:t>                                 </a:t>
              </a:r>
              <a:r>
                <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结果寄存器状态表</a:t>
              </a:r>
              <a:endParaRPr kumimoji="1" lang="zh-CN" altLang="en-US" sz="18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F0    F2   F4  F6   F8   F10   </a:t>
              </a:r>
              <a:r>
                <a:rPr kumimoji="1" lang="en-US" altLang="zh-CN"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rPr>
                <a:t>  F30</a:t>
              </a:r>
              <a:endParaRPr kumimoji="1" lang="en-US" altLang="zh-CN"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部件名称 </a:t>
              </a:r>
              <a:r>
                <a:rPr kumimoji="1" lang="zh-CN" altLang="en-US" sz="24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uLnTx/>
                  <a:uFillTx/>
                  <a:latin typeface="宋体" panose="02010600030101010101" pitchFamily="2" charset="-122"/>
                  <a:ea typeface="宋体" panose="02010600030101010101" pitchFamily="2" charset="-122"/>
                  <a:cs typeface="+mn-cs"/>
                </a:rPr>
                <a:t>                         除法</a:t>
              </a:r>
              <a:endParaRPr kumimoji="1" lang="zh-CN" altLang="en-US" sz="2400" b="1" i="0" u="none" strike="noStrike" kern="1200" cap="none" spc="0" normalizeH="0" baseline="0" noProof="0" smtClean="0">
                <a:ln>
                  <a:noFill/>
                </a:ln>
                <a:solidFill>
                  <a:schemeClr val="accent2"/>
                </a:solidFill>
                <a:effectLst/>
                <a:uLnTx/>
                <a:uFillTx/>
                <a:latin typeface="黑体" panose="02010609060101010101" pitchFamily="49" charset="-122"/>
                <a:ea typeface="黑体" panose="02010609060101010101" pitchFamily="49" charset="-122"/>
                <a:cs typeface="+mn-cs"/>
              </a:endParaRPr>
            </a:p>
          </p:txBody>
        </p:sp>
        <p:sp>
          <p:nvSpPr>
            <p:cNvPr id="68614" name="Line 6"/>
            <p:cNvSpPr>
              <a:spLocks noChangeShapeType="1"/>
            </p:cNvSpPr>
            <p:nvPr/>
          </p:nvSpPr>
          <p:spPr bwMode="auto">
            <a:xfrm>
              <a:off x="435" y="3459"/>
              <a:ext cx="4800"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5" name="Line 7"/>
            <p:cNvSpPr>
              <a:spLocks noChangeShapeType="1"/>
            </p:cNvSpPr>
            <p:nvPr/>
          </p:nvSpPr>
          <p:spPr bwMode="auto">
            <a:xfrm>
              <a:off x="1338" y="2883"/>
              <a:ext cx="0" cy="921"/>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6" name="Line 8"/>
            <p:cNvSpPr>
              <a:spLocks noChangeShapeType="1"/>
            </p:cNvSpPr>
            <p:nvPr/>
          </p:nvSpPr>
          <p:spPr bwMode="auto">
            <a:xfrm>
              <a:off x="1347" y="3132"/>
              <a:ext cx="3888" cy="0"/>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7" name="Line 9"/>
            <p:cNvSpPr>
              <a:spLocks noChangeShapeType="1"/>
            </p:cNvSpPr>
            <p:nvPr/>
          </p:nvSpPr>
          <p:spPr bwMode="auto">
            <a:xfrm>
              <a:off x="186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8" name="Line 10"/>
            <p:cNvSpPr>
              <a:spLocks noChangeShapeType="1"/>
            </p:cNvSpPr>
            <p:nvPr/>
          </p:nvSpPr>
          <p:spPr bwMode="auto">
            <a:xfrm>
              <a:off x="2403"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19" name="Line 11"/>
            <p:cNvSpPr>
              <a:spLocks noChangeShapeType="1"/>
            </p:cNvSpPr>
            <p:nvPr/>
          </p:nvSpPr>
          <p:spPr bwMode="auto">
            <a:xfrm>
              <a:off x="2817"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0" name="Line 12"/>
            <p:cNvSpPr>
              <a:spLocks noChangeShapeType="1"/>
            </p:cNvSpPr>
            <p:nvPr/>
          </p:nvSpPr>
          <p:spPr bwMode="auto">
            <a:xfrm>
              <a:off x="3279"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1" name="Line 13"/>
            <p:cNvSpPr>
              <a:spLocks noChangeShapeType="1"/>
            </p:cNvSpPr>
            <p:nvPr/>
          </p:nvSpPr>
          <p:spPr bwMode="auto">
            <a:xfrm>
              <a:off x="4371"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2" name="Line 14"/>
            <p:cNvSpPr>
              <a:spLocks noChangeShapeType="1"/>
            </p:cNvSpPr>
            <p:nvPr/>
          </p:nvSpPr>
          <p:spPr bwMode="auto">
            <a:xfrm>
              <a:off x="4755" y="3132"/>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8623" name="Line 15"/>
            <p:cNvSpPr>
              <a:spLocks noChangeShapeType="1"/>
            </p:cNvSpPr>
            <p:nvPr/>
          </p:nvSpPr>
          <p:spPr bwMode="auto">
            <a:xfrm>
              <a:off x="3711" y="3141"/>
              <a:ext cx="0" cy="672"/>
            </a:xfrm>
            <a:prstGeom prst="line">
              <a:avLst/>
            </a:prstGeom>
            <a:grp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56324" name="Rectangle 16"/>
          <p:cNvSpPr/>
          <p:nvPr/>
        </p:nvSpPr>
        <p:spPr>
          <a:xfrm>
            <a:off x="1331913" y="765175"/>
            <a:ext cx="6621462" cy="939800"/>
          </a:xfrm>
          <a:prstGeom prst="rect">
            <a:avLst/>
          </a:prstGeom>
          <a:noFill/>
          <a:ln w="9525">
            <a:noFill/>
          </a:ln>
        </p:spPr>
        <p:txBody>
          <a:bodyPr wrap="none" anchor="ctr">
            <a:spAutoFit/>
          </a:bodyPr>
          <a:p>
            <a:pPr algn="ctr" eaLnBrk="1" hangingPunct="1">
              <a:lnSpc>
                <a:spcPct val="120000"/>
              </a:lnSpc>
            </a:pPr>
            <a:r>
              <a:rPr lang="zh-CN" altLang="en-US" dirty="0">
                <a:latin typeface="华文中宋" panose="02010600040101010101" pitchFamily="2" charset="-122"/>
                <a:ea typeface="华文中宋" panose="02010600040101010101" pitchFamily="2" charset="-122"/>
              </a:rPr>
              <a:t>表</a:t>
            </a:r>
            <a:r>
              <a:rPr lang="en-US" altLang="zh-CN" dirty="0">
                <a:latin typeface="华文中宋" panose="02010600040101010101" pitchFamily="2" charset="-122"/>
                <a:ea typeface="华文中宋" panose="02010600040101010101" pitchFamily="2" charset="-122"/>
              </a:rPr>
              <a:t>4-9 </a:t>
            </a:r>
            <a:r>
              <a:rPr lang="zh-CN" altLang="en-US" dirty="0">
                <a:latin typeface="华文中宋" panose="02010600040101010101" pitchFamily="2" charset="-122"/>
                <a:ea typeface="华文中宋" panose="02010600040101010101" pitchFamily="2" charset="-122"/>
              </a:rPr>
              <a:t>执行到</a:t>
            </a:r>
            <a:r>
              <a:rPr lang="en-US" altLang="zh-CN" dirty="0">
                <a:solidFill>
                  <a:srgbClr val="0070C0"/>
                </a:solidFill>
                <a:latin typeface="华文中宋" panose="02010600040101010101" pitchFamily="2" charset="-122"/>
                <a:ea typeface="华文中宋" panose="02010600040101010101" pitchFamily="2" charset="-122"/>
              </a:rPr>
              <a:t>DIV.D</a:t>
            </a:r>
            <a:r>
              <a:rPr lang="zh-CN" altLang="en-US" dirty="0">
                <a:solidFill>
                  <a:srgbClr val="0070C0"/>
                </a:solidFill>
                <a:latin typeface="华文中宋" panose="02010600040101010101" pitchFamily="2" charset="-122"/>
                <a:ea typeface="华文中宋" panose="02010600040101010101" pitchFamily="2" charset="-122"/>
              </a:rPr>
              <a:t>将要写结果时</a:t>
            </a:r>
            <a:r>
              <a:rPr lang="zh-CN" altLang="en-US" dirty="0">
                <a:latin typeface="华文中宋" panose="02010600040101010101" pitchFamily="2" charset="-122"/>
                <a:ea typeface="华文中宋" panose="02010600040101010101" pitchFamily="2" charset="-122"/>
              </a:rPr>
              <a:t>记分牌的状态</a:t>
            </a:r>
            <a:endParaRPr lang="en-US" altLang="zh-CN" dirty="0">
              <a:latin typeface="华文中宋" panose="02010600040101010101" pitchFamily="2" charset="-122"/>
              <a:ea typeface="华文中宋" panose="02010600040101010101" pitchFamily="2" charset="-122"/>
            </a:endParaRPr>
          </a:p>
          <a:p>
            <a:pPr algn="ctr" eaLnBrk="1" hangingPunct="1">
              <a:lnSpc>
                <a:spcPct val="120000"/>
              </a:lnSpc>
            </a:pP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结果寄存器状态表</a:t>
            </a:r>
            <a:r>
              <a:rPr lang="en-US"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 name="Text Box 5"/>
          <p:cNvSpPr txBox="1">
            <a:spLocks noChangeArrowheads="1"/>
          </p:cNvSpPr>
          <p:nvPr/>
        </p:nvSpPr>
        <p:spPr bwMode="auto">
          <a:xfrm>
            <a:off x="179705" y="692150"/>
            <a:ext cx="8933815" cy="527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20000"/>
              </a:lnSpc>
              <a:spcBef>
                <a:spcPct val="0"/>
              </a:spcBef>
              <a:spcAft>
                <a:spcPts val="1200"/>
              </a:spcAft>
              <a:buClrTx/>
              <a:buSzTx/>
              <a:buFontTx/>
              <a:buNone/>
              <a:defRPr/>
            </a:pPr>
            <a:r>
              <a:rPr kumimoji="1" lang="en-US" altLang="zh-CN" sz="2000" b="0" i="0" u="none" strike="noStrike" kern="1200" cap="none" spc="0" normalizeH="0" baseline="0" noProof="0" dirty="0" smtClean="0">
                <a:ln>
                  <a:noFill/>
                </a:ln>
                <a:solidFill>
                  <a:schemeClr val="tx1"/>
                </a:solidFill>
                <a:effectLst/>
                <a:uLnTx/>
                <a:uFillTx/>
                <a:latin typeface="+mn-ea"/>
                <a:ea typeface="+mn-ea"/>
                <a:cs typeface="+mn-cs"/>
              </a:rPr>
              <a:t>   </a:t>
            </a:r>
            <a:r>
              <a:rPr kumimoji="1" lang="en-US" altLang="zh-CN" b="0" i="0" u="none" strike="noStrike" kern="1200" cap="none" spc="0" normalizeH="0" baseline="0" noProof="0" dirty="0" smtClean="0">
                <a:ln>
                  <a:noFill/>
                </a:ln>
                <a:solidFill>
                  <a:schemeClr val="tx1"/>
                </a:solidFill>
                <a:effectLst/>
                <a:uLnTx/>
                <a:uFillTx/>
                <a:latin typeface="+mn-ea"/>
                <a:ea typeface="+mn-ea"/>
                <a:cs typeface="+mn-cs"/>
              </a:rPr>
              <a:t>    </a:t>
            </a:r>
            <a:r>
              <a:rPr kumimoji="1" lang="zh-CN" altLang="en-US" b="0" i="0" u="none" strike="noStrike" kern="1200" cap="none" spc="0" normalizeH="0" baseline="0" noProof="0" dirty="0" smtClean="0">
                <a:ln>
                  <a:noFill/>
                </a:ln>
                <a:solidFill>
                  <a:schemeClr val="tx1"/>
                </a:solidFill>
                <a:effectLst/>
                <a:uLnTx/>
                <a:uFillTx/>
                <a:latin typeface="+mn-ea"/>
                <a:ea typeface="+mn-ea"/>
                <a:cs typeface="+mn-cs"/>
              </a:rPr>
              <a:t>打乱指令顺序主要有两种方法：</a:t>
            </a:r>
            <a:r>
              <a:rPr kumimoji="1" lang="zh-CN" altLang="en-US" b="0" i="0" u="none" strike="noStrike" kern="1200" cap="none" spc="0" normalizeH="0" baseline="0" noProof="0" dirty="0" smtClean="0">
                <a:ln>
                  <a:noFill/>
                </a:ln>
                <a:solidFill>
                  <a:srgbClr val="C00000"/>
                </a:solidFill>
                <a:effectLst/>
                <a:uLnTx/>
                <a:uFillTx/>
                <a:latin typeface="+mn-ea"/>
                <a:ea typeface="+mn-ea"/>
                <a:cs typeface="+mn-cs"/>
              </a:rPr>
              <a:t>一种是在编译阶段静态的发现指令级并行，再重新排序和优化指令（静态调度），</a:t>
            </a:r>
            <a:r>
              <a:rPr lang="zh-CN" altLang="en-US" dirty="0">
                <a:sym typeface="+mn-ea"/>
              </a:rPr>
              <a:t>通过把</a:t>
            </a:r>
            <a:r>
              <a:rPr lang="zh-CN" altLang="en-US" dirty="0">
                <a:solidFill>
                  <a:srgbClr val="0070C0"/>
                </a:solidFill>
                <a:sym typeface="+mn-ea"/>
              </a:rPr>
              <a:t>相关的指令拉开距离</a:t>
            </a:r>
            <a:r>
              <a:rPr lang="zh-CN" altLang="en-US" dirty="0">
                <a:sym typeface="+mn-ea"/>
              </a:rPr>
              <a:t>来减少可能产生的停顿</a:t>
            </a:r>
            <a:r>
              <a:rPr kumimoji="1" lang="zh-CN" altLang="en-US" b="0" i="0" u="none" strike="noStrike" kern="1200" cap="none" spc="0" normalizeH="0" baseline="0" noProof="0" dirty="0" smtClean="0">
                <a:ln>
                  <a:noFill/>
                </a:ln>
                <a:solidFill>
                  <a:srgbClr val="C00000"/>
                </a:solidFill>
                <a:effectLst/>
                <a:uLnTx/>
                <a:uFillTx/>
                <a:latin typeface="+mn-ea"/>
                <a:ea typeface="+mn-ea"/>
                <a:cs typeface="+mn-cs"/>
              </a:rPr>
              <a:t>；另外一种是在硬件执行指令时动态的发现指令级的并行，再重新排序指令（动态调度）</a:t>
            </a:r>
            <a:r>
              <a:rPr kumimoji="1" lang="zh-CN" altLang="en-US" b="0" i="0" u="none" strike="noStrike" kern="1200" cap="none" spc="0" normalizeH="0" baseline="0" noProof="0" dirty="0" smtClean="0">
                <a:ln>
                  <a:noFill/>
                </a:ln>
                <a:solidFill>
                  <a:schemeClr val="tx1"/>
                </a:solidFill>
                <a:effectLst/>
                <a:uLnTx/>
                <a:uFillTx/>
                <a:latin typeface="+mn-ea"/>
                <a:ea typeface="+mn-ea"/>
                <a:cs typeface="+mn-cs"/>
              </a:rPr>
              <a:t>。</a:t>
            </a:r>
            <a:r>
              <a:rPr lang="zh-CN" altLang="en-US" dirty="0">
                <a:sym typeface="+mn-ea"/>
              </a:rPr>
              <a:t>可以处理编译时未发现的相关如</a:t>
            </a:r>
            <a:r>
              <a:rPr lang="zh-CN" altLang="en-US" dirty="0">
                <a:solidFill>
                  <a:srgbClr val="0070C0"/>
                </a:solidFill>
                <a:sym typeface="+mn-ea"/>
              </a:rPr>
              <a:t>存储器数据相关</a:t>
            </a:r>
            <a:r>
              <a:rPr lang="zh-CN" altLang="en-US" dirty="0">
                <a:sym typeface="+mn-ea"/>
              </a:rPr>
              <a:t>。</a:t>
            </a:r>
            <a:endParaRPr lang="zh-CN" altLang="en-US" dirty="0">
              <a:sym typeface="+mn-ea"/>
            </a:endParaRPr>
          </a:p>
          <a:p>
            <a:pPr marL="0" marR="0" lvl="0" indent="0" algn="l" defTabSz="914400" rtl="0" eaLnBrk="0" fontAlgn="base" latinLnBrk="0" hangingPunct="0">
              <a:lnSpc>
                <a:spcPct val="120000"/>
              </a:lnSpc>
              <a:spcBef>
                <a:spcPct val="0"/>
              </a:spcBef>
              <a:spcAft>
                <a:spcPts val="1200"/>
              </a:spcAft>
              <a:buClrTx/>
              <a:buSzTx/>
              <a:buFontTx/>
              <a:buNone/>
              <a:defRPr/>
            </a:pPr>
            <a:r>
              <a:rPr lang="zh-CN" altLang="en-US" dirty="0">
                <a:sym typeface="+mn-ea"/>
              </a:rPr>
              <a:t>        </a:t>
            </a:r>
            <a:r>
              <a:rPr lang="zh-CN" altLang="en-US" dirty="0">
                <a:solidFill>
                  <a:srgbClr val="FF0000"/>
                </a:solidFill>
                <a:sym typeface="+mn-ea"/>
              </a:rPr>
              <a:t>动态调度</a:t>
            </a:r>
            <a:r>
              <a:rPr lang="zh-CN" altLang="en-US" dirty="0">
                <a:sym typeface="+mn-ea"/>
              </a:rPr>
              <a:t>不能完全消除数据相关，但它能在出现数据相关时尽量避免处理机停顿。</a:t>
            </a:r>
            <a:endParaRPr kumimoji="1" lang="zh-CN" altLang="en-US" b="0" i="0" u="none" strike="noStrike" kern="1200" cap="none" spc="0" normalizeH="0" baseline="0" noProof="0" dirty="0" smtClean="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      如</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Pentium</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系列采用动态调度；</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Intel</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的</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Itanium</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（用于科学领域和特殊应用）采用静态调度。在</a:t>
            </a: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RISC</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机器中，指令系统支持编译优化，其编译器都会采用静态调度方式，有的也同时采用动态调度。</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Text Box 5"/>
          <p:cNvSpPr txBox="1">
            <a:spLocks noChangeArrowheads="1"/>
          </p:cNvSpPr>
          <p:nvPr/>
        </p:nvSpPr>
        <p:spPr bwMode="auto">
          <a:xfrm>
            <a:off x="755650" y="6161088"/>
            <a:ext cx="62642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600" b="0" i="0" u="none" strike="noStrike" kern="1200" cap="none" spc="0" normalizeH="0" baseline="0" noProof="0" dirty="0" smtClean="0">
                <a:ln>
                  <a:noFill/>
                </a:ln>
                <a:solidFill>
                  <a:schemeClr val="tx1"/>
                </a:solidFill>
                <a:effectLst/>
                <a:uLnTx/>
                <a:uFillTx/>
                <a:latin typeface="+mn-ea"/>
                <a:ea typeface="+mn-ea"/>
                <a:cs typeface="+mn-cs"/>
              </a:rPr>
              <a:t>有哪些因素可能会限制指令顺序的调整？</a:t>
            </a:r>
            <a:endParaRPr kumimoji="1" lang="zh-CN" altLang="en-US" sz="26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9" name="Picture 8" descr="D:\教学\Computer Organization And Design\Picture\Think_2.jpg"/>
          <p:cNvPicPr>
            <a:picLocks noChangeAspect="1"/>
          </p:cNvPicPr>
          <p:nvPr/>
        </p:nvPicPr>
        <p:blipFill>
          <a:blip r:embed="rId1"/>
          <a:stretch>
            <a:fillRect/>
          </a:stretch>
        </p:blipFill>
        <p:spPr>
          <a:xfrm>
            <a:off x="7067868" y="5473700"/>
            <a:ext cx="1387475" cy="1260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9635" name="Rectangle 4"/>
          <p:cNvSpPr>
            <a:spLocks noChangeArrowheads="1"/>
          </p:cNvSpPr>
          <p:nvPr/>
        </p:nvSpPr>
        <p:spPr bwMode="auto">
          <a:xfrm>
            <a:off x="323850" y="555625"/>
            <a:ext cx="842486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4.</a:t>
            </a:r>
            <a:r>
              <a:rPr kumimoji="1" lang="zh-CN" altLang="en-US" sz="2800" b="0" i="0" u="none" strike="noStrike" kern="1200" cap="none" spc="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n-cs"/>
              </a:rPr>
              <a:t>分析记分牌是如何控制指令执行的</a:t>
            </a:r>
            <a:r>
              <a:rPr kumimoji="1" lang="zh-CN" altLang="en-US" sz="2800" b="0" i="0" u="none" strike="noStrike" kern="1200" cap="none" spc="0" normalizeH="0" baseline="0" noProof="0" dirty="0" smtClean="0">
                <a:ln>
                  <a:noFill/>
                </a:ln>
                <a:solidFill>
                  <a:schemeClr val="bg1"/>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smtClean="0">
              <a:ln>
                <a:noFill/>
              </a:ln>
              <a:solidFill>
                <a:schemeClr val="bg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操作在记分牌流水线中前进时，记分牌必须</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记录与操作有关的信息，如功能状态表中的各项。</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rgbClr val="FEAEF8"/>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约定：</a:t>
            </a:r>
            <a:endPar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sym typeface="Symbol" panose="05050102010706020507" pitchFamily="18" charset="2"/>
              </a:rPr>
              <a: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将寄存器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的名字送入</a:t>
            </a:r>
            <a:r>
              <a:rPr kumimoji="1" lang="en-US" altLang="zh-CN" sz="28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指令使用的功能部件</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目的寄存器的名字</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S1</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和</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S2</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源操作数寄存器的名字</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Op</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进行的操作</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err="1"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 </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功能部件</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FU</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a:t>
            </a:r>
            <a:r>
              <a:rPr kumimoji="1" lang="en-US" altLang="zh-CN" sz="28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Fj</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域</a:t>
            </a:r>
            <a:endPar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Pct val="80000"/>
              <a:buFont typeface="Wingdings" panose="05000000000000000000" pitchFamily="2" charset="2"/>
              <a:buNone/>
              <a:defRPr/>
            </a:pP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result</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en-US" altLang="zh-CN"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bg2">
                    <a:lumMod val="50000"/>
                  </a:schemeClr>
                </a:solidFill>
                <a:effectLst/>
                <a:uLnTx/>
                <a:uFillTx/>
                <a:latin typeface="华文中宋" panose="02010600040101010101" pitchFamily="2" charset="-122"/>
                <a:ea typeface="华文中宋" panose="02010600040101010101" pitchFamily="2" charset="-122"/>
                <a:cs typeface="+mn-cs"/>
              </a:rPr>
              <a:t>）：</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结果寄存器状态表中对应于寄存器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的内容，是产生寄存器</a:t>
            </a:r>
            <a:r>
              <a:rPr kumimoji="1"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D</a:t>
            </a:r>
            <a:r>
              <a:rPr kumimoji="1"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中结果的功能部件名。</a:t>
            </a:r>
            <a:r>
              <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endParaRPr kumimoji="1" lang="zh-CN" altLang="en-US" sz="28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8371" name="Rectangle 4"/>
          <p:cNvSpPr/>
          <p:nvPr/>
        </p:nvSpPr>
        <p:spPr>
          <a:xfrm>
            <a:off x="107950" y="658813"/>
            <a:ext cx="7499350" cy="4425950"/>
          </a:xfrm>
          <a:prstGeom prst="rect">
            <a:avLst/>
          </a:prstGeom>
          <a:noFill/>
          <a:ln w="9525">
            <a:noFill/>
          </a:ln>
        </p:spPr>
        <p:txBody>
          <a:bodyPr/>
          <a:p>
            <a:pPr marL="342900" indent="-342900" eaLnBrk="1" hangingPunct="1">
              <a:spcBef>
                <a:spcPct val="20000"/>
              </a:spcBef>
              <a:buClr>
                <a:srgbClr val="00FF00"/>
              </a:buClr>
              <a:buSzPct val="80000"/>
              <a:buFont typeface="Wingdings 2" panose="05020102010507070707" pitchFamily="18" charset="2"/>
              <a:buChar char="¿"/>
            </a:pPr>
            <a:r>
              <a:rPr lang="en-US" altLang="zh-CN"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流出（</a:t>
            </a:r>
            <a:r>
              <a:rPr lang="en-US" altLang="zh-CN" b="1" dirty="0">
                <a:latin typeface="楷体_GB2312" pitchFamily="49" charset="-122"/>
                <a:ea typeface="楷体_GB2312" pitchFamily="49" charset="-122"/>
              </a:rPr>
              <a:t>IS</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not Busy(FU) and not 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判断结构阻塞和写后写</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solidFill>
                  <a:srgbClr val="F4FB6D"/>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Busy(FU)←yes;</a:t>
            </a:r>
            <a:endParaRPr lang="en-US" altLang="zh-CN"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宋体" panose="02010600030101010101" pitchFamily="2" charset="-122"/>
                <a:ea typeface="宋体" panose="02010600030101010101" pitchFamily="2" charset="-122"/>
              </a:rPr>
              <a:t>     OP(FU)←Op;</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Fi(FU)←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Fj(FU)←</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S1</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en-US" altLang="zh-CN" b="1" dirty="0">
                <a:latin typeface="楷体_GB2312" pitchFamily="49" charset="-122"/>
                <a:ea typeface="宋体" panose="02010600030101010101" pitchFamily="2" charset="-122"/>
              </a:rPr>
              <a:t>Fk(FU)←</a:t>
            </a:r>
            <a:r>
              <a:rPr lang="en-US" altLang="zh-CN" b="1" dirty="0">
                <a:latin typeface="Times New Roman" panose="02020603050405020304" pitchFamily="18" charset="0"/>
                <a:ea typeface="宋体" panose="02010600030101010101" pitchFamily="2" charset="-122"/>
              </a:rPr>
              <a:t>’</a:t>
            </a:r>
            <a:r>
              <a:rPr lang="en-US" altLang="zh-CN" b="1" dirty="0">
                <a:latin typeface="楷体_GB2312" pitchFamily="49" charset="-122"/>
                <a:ea typeface="宋体" panose="02010600030101010101" pitchFamily="2" charset="-122"/>
              </a:rPr>
              <a:t>S2</a:t>
            </a:r>
            <a:r>
              <a:rPr lang="en-US" altLang="zh-CN" b="1" dirty="0">
                <a:latin typeface="Times New Roman" panose="02020603050405020304" pitchFamily="18"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p:txBody>
      </p:sp>
      <p:sp>
        <p:nvSpPr>
          <p:cNvPr id="58372" name="Rectangle 4"/>
          <p:cNvSpPr/>
          <p:nvPr/>
        </p:nvSpPr>
        <p:spPr>
          <a:xfrm>
            <a:off x="3348038" y="2852738"/>
            <a:ext cx="5400675" cy="3671887"/>
          </a:xfrm>
          <a:prstGeom prst="rect">
            <a:avLst/>
          </a:prstGeom>
          <a:noFill/>
          <a:ln w="9525">
            <a:noFill/>
          </a:ln>
        </p:spPr>
        <p:txBody>
          <a:bodyPr/>
          <a:p>
            <a:pPr marL="342900" indent="-342900" algn="just" eaLnBrk="1" hangingPunct="1">
              <a:lnSpc>
                <a:spcPct val="110000"/>
              </a:lnSpc>
              <a:spcBef>
                <a:spcPct val="20000"/>
              </a:spcBef>
              <a:buSzPct val="80000"/>
              <a:buFont typeface="Wingdings" panose="05000000000000000000" pitchFamily="2" charset="2"/>
              <a:buNone/>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Qj←result(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S1</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Qk←result(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处理</a:t>
            </a:r>
            <a:r>
              <a:rPr lang="zh-CN" altLang="en-US"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S2</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Rj←not Qj</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//Fj</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yes</a:t>
            </a:r>
            <a:r>
              <a:rPr lang="zh-CN" altLang="en-US" b="1" dirty="0">
                <a:latin typeface="楷体_GB2312" pitchFamily="49" charset="-122"/>
                <a:ea typeface="楷体_GB2312" pitchFamily="49" charset="-122"/>
              </a:rPr>
              <a:t>为可用。</a:t>
            </a:r>
            <a:endParaRPr lang="zh-CN" altLang="en-US"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Rk←not Qk</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just"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//Fk</a:t>
            </a:r>
            <a:r>
              <a:rPr lang="zh-CN" altLang="en-US" b="1" dirty="0">
                <a:latin typeface="楷体_GB2312" pitchFamily="49" charset="-122"/>
                <a:ea typeface="楷体_GB2312" pitchFamily="49" charset="-122"/>
              </a:rPr>
              <a:t>是否可用，</a:t>
            </a:r>
            <a:r>
              <a:rPr lang="en-US" altLang="zh-CN" b="1" dirty="0">
                <a:latin typeface="楷体_GB2312" pitchFamily="49" charset="-122"/>
                <a:ea typeface="楷体_GB2312" pitchFamily="49" charset="-122"/>
              </a:rPr>
              <a:t>no</a:t>
            </a:r>
            <a:r>
              <a:rPr lang="zh-CN" altLang="en-US" b="1" dirty="0">
                <a:latin typeface="楷体_GB2312" pitchFamily="49" charset="-122"/>
                <a:ea typeface="楷体_GB2312" pitchFamily="49" charset="-122"/>
              </a:rPr>
              <a:t>为不可用。</a:t>
            </a:r>
            <a:endParaRPr lang="zh-CN" altLang="en-US" b="1" dirty="0">
              <a:latin typeface="楷体_GB2312" pitchFamily="49" charset="-122"/>
              <a:ea typeface="楷体_GB2312" pitchFamily="49" charset="-122"/>
            </a:endParaRPr>
          </a:p>
          <a:p>
            <a:pPr marL="342900" indent="-342900" eaLnBrk="1" hangingPunct="1">
              <a:lnSpc>
                <a:spcPct val="110000"/>
              </a:lnSpc>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eaLnBrk="1" hangingPunct="1">
              <a:lnSpc>
                <a:spcPct val="110000"/>
              </a:lnSpc>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D</a:t>
            </a:r>
            <a:r>
              <a:rPr lang="en-US" altLang="zh-CN" b="1" dirty="0">
                <a:latin typeface="Times New Roman" panose="02020603050405020304" pitchFamily="18" charset="0"/>
                <a:ea typeface="楷体_GB2312" pitchFamily="49" charset="-122"/>
              </a:rPr>
              <a:t>’</a:t>
            </a:r>
            <a:r>
              <a:rPr lang="zh-CN" altLang="en-US" b="1" dirty="0">
                <a:latin typeface="楷体_GB2312" pitchFamily="49" charset="-122"/>
                <a:ea typeface="楷体_GB2312" pitchFamily="49" charset="-122"/>
              </a:rPr>
              <a:t>被</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用作目的寄存器</a:t>
            </a:r>
            <a:endParaRPr lang="zh-CN" altLang="en-US" b="1" dirty="0">
              <a:latin typeface="楷体_GB2312" pitchFamily="49" charset="-122"/>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2707" name="Rectangle 4"/>
          <p:cNvSpPr>
            <a:spLocks noChangeArrowheads="1"/>
          </p:cNvSpPr>
          <p:nvPr/>
        </p:nvSpPr>
        <p:spPr bwMode="auto">
          <a:xfrm>
            <a:off x="744538" y="947738"/>
            <a:ext cx="74993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342900" marR="0" lvl="0" indent="-342900" algn="l" defTabSz="914400" rtl="0" eaLnBrk="1" fontAlgn="base" latinLnBrk="0" hangingPunct="1">
              <a:lnSpc>
                <a:spcPct val="110000"/>
              </a:lnSpc>
              <a:spcBef>
                <a:spcPct val="20000"/>
              </a:spcBef>
              <a:spcAft>
                <a:spcPct val="0"/>
              </a:spcAft>
              <a:buClr>
                <a:srgbClr val="00FF00"/>
              </a:buClr>
              <a:buSzPct val="80000"/>
              <a:buFont typeface="Wingdings 2" panose="05020102010507070707" pitchFamily="18" charset="2"/>
              <a:buChar char="¿"/>
              <a:defRPr/>
            </a:pP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读操作数（</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RO</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进入条件</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zh-CN" altLang="en-US" sz="2400" b="1" i="0" u="none" strike="noStrike" kern="1200" cap="none" spc="0" normalizeH="0" baseline="0" noProof="0" dirty="0" smtClean="0">
                <a:ln>
                  <a:noFill/>
                </a:ln>
                <a:solidFill>
                  <a:srgbClr val="66FFCC"/>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楷体_GB2312" pitchFamily="49" charset="-122"/>
                <a:ea typeface="宋体" panose="02010600030101010101" pitchFamily="2" charset="-122"/>
                <a:cs typeface="+mn-cs"/>
              </a:rPr>
              <a:t>Rj</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smtClean="0">
                <a:ln>
                  <a:noFill/>
                </a:ln>
                <a:solidFill>
                  <a:schemeClr val="bg2">
                    <a:lumMod val="50000"/>
                  </a:schemeClr>
                </a:solidFill>
                <a:effectLst/>
                <a:uLnTx/>
                <a:uFillTx/>
                <a:latin typeface="楷体_GB2312" pitchFamily="49" charset="-122"/>
                <a:ea typeface="宋体" panose="02010600030101010101" pitchFamily="2" charset="-122"/>
                <a:cs typeface="+mn-cs"/>
              </a:rPr>
              <a:t>Rk</a:t>
            </a:r>
            <a:r>
              <a:rPr kumimoji="1" lang="en-US" altLang="zh-CN" sz="2400" b="1" i="0" u="none" strike="noStrike" kern="1200" cap="none" spc="0" normalizeH="0" baseline="0" noProof="0" dirty="0" smtClean="0">
                <a:ln>
                  <a:noFill/>
                </a:ln>
                <a:solidFill>
                  <a:schemeClr val="bg2">
                    <a:lumMod val="50000"/>
                  </a:schemeClr>
                </a:solidFill>
                <a:effectLst/>
                <a:uLnTx/>
                <a:uFillTx/>
                <a:latin typeface="楷体_GB2312" pitchFamily="49" charset="-122"/>
                <a:ea typeface="宋体" panose="02010600030101010101" pitchFamily="2" charset="-122"/>
                <a:cs typeface="+mn-cs"/>
              </a:rPr>
              <a:t>;</a:t>
            </a:r>
            <a:r>
              <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rPr>
              <a:t>	</a:t>
            </a:r>
            <a:endPar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0"/>
              </a:spcAft>
              <a:buClrTx/>
              <a:buSzPct val="80000"/>
              <a:buFont typeface="Wingdings" panose="05000000000000000000" pitchFamily="2" charset="2"/>
              <a:buNone/>
              <a:defRPr/>
            </a:pPr>
            <a:r>
              <a:rPr kumimoji="1" lang="en-US" altLang="zh-CN" sz="2400" b="1" i="0" u="none" strike="noStrike" kern="1200" cap="none" spc="0" normalizeH="0" baseline="0" noProof="0" dirty="0" smtClean="0">
                <a:ln>
                  <a:noFill/>
                </a:ln>
                <a:solidFill>
                  <a:srgbClr val="F4FB6D"/>
                </a:solidFill>
                <a:effectLst/>
                <a:uLnTx/>
                <a:uFillTx/>
                <a:latin typeface="楷体_GB2312" pitchFamily="49" charset="-122"/>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解决先写后读，两个源操作数须同时就绪 </a:t>
            </a:r>
            <a:endParaRPr kumimoji="1"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59396" name="Rectangle 4"/>
          <p:cNvSpPr/>
          <p:nvPr/>
        </p:nvSpPr>
        <p:spPr>
          <a:xfrm>
            <a:off x="601663" y="3070225"/>
            <a:ext cx="7499350" cy="2806700"/>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en-US" altLang="zh-CN"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Rj←no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Rj</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Rk←no</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已经读走了就绪的数据</a:t>
            </a:r>
            <a:r>
              <a:rPr lang="en-US" altLang="zh-CN" b="1" dirty="0">
                <a:latin typeface="楷体_GB2312" pitchFamily="49" charset="-122"/>
                <a:ea typeface="楷体_GB2312" pitchFamily="49" charset="-122"/>
              </a:rPr>
              <a:t>Rk</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Qj←0</a:t>
            </a: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不需要等待其它</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的计算结果</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Qk←0</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0419" name="Rectangle 4"/>
          <p:cNvSpPr/>
          <p:nvPr/>
        </p:nvSpPr>
        <p:spPr>
          <a:xfrm>
            <a:off x="1066800" y="1630363"/>
            <a:ext cx="7499350" cy="1438275"/>
          </a:xfrm>
          <a:prstGeom prst="rect">
            <a:avLst/>
          </a:prstGeom>
          <a:noFill/>
          <a:ln w="9525">
            <a:noFill/>
          </a:ln>
        </p:spPr>
        <p:txBody>
          <a:bodyPr/>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执行（</a:t>
            </a:r>
            <a:r>
              <a:rPr lang="en-US" altLang="zh-CN" b="1" dirty="0">
                <a:latin typeface="楷体_GB2312" pitchFamily="49" charset="-122"/>
                <a:ea typeface="楷体_GB2312" pitchFamily="49" charset="-122"/>
              </a:rPr>
              <a:t>EX</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结束条件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功能部件操作结束</a:t>
            </a:r>
            <a:endParaRPr lang="zh-CN" altLang="en-US"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Char char="p"/>
            </a:pPr>
            <a:endParaRPr lang="en-US" altLang="zh-CN" b="1" dirty="0">
              <a:latin typeface="楷体_GB2312" pitchFamily="49" charset="-122"/>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61443" name="Rectangle 4"/>
          <p:cNvSpPr/>
          <p:nvPr/>
        </p:nvSpPr>
        <p:spPr>
          <a:xfrm>
            <a:off x="250825" y="765175"/>
            <a:ext cx="8675688" cy="5334000"/>
          </a:xfrm>
          <a:prstGeom prst="rect">
            <a:avLst/>
          </a:prstGeom>
          <a:noFill/>
          <a:ln w="9525">
            <a:noFill/>
          </a:ln>
        </p:spPr>
        <p:txBody>
          <a:bodyPr/>
          <a:p>
            <a:pPr marL="342900" indent="-342900" algn="just" eaLnBrk="1" hangingPunct="1">
              <a:spcBef>
                <a:spcPct val="20000"/>
              </a:spcBef>
              <a:buClr>
                <a:srgbClr val="00FF00"/>
              </a:buClr>
              <a:buSzPct val="80000"/>
              <a:buFont typeface="Wingdings 2" panose="05020102010507070707" pitchFamily="18" charset="2"/>
              <a:buChar char="¿"/>
            </a:pPr>
            <a:r>
              <a:rPr lang="zh-CN" altLang="en-US" b="1" dirty="0">
                <a:latin typeface="楷体_GB2312" pitchFamily="49" charset="-122"/>
                <a:ea typeface="楷体_GB2312" pitchFamily="49" charset="-122"/>
              </a:rPr>
              <a:t>写结果（</a:t>
            </a:r>
            <a:r>
              <a:rPr lang="en-US" altLang="zh-CN" b="1" dirty="0">
                <a:latin typeface="楷体_GB2312" pitchFamily="49" charset="-122"/>
                <a:ea typeface="楷体_GB2312" pitchFamily="49" charset="-122"/>
              </a:rPr>
              <a:t>WR</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进入条件</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f((Fj(f)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Rj(f)=no)</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and (Fk(f)</a:t>
            </a:r>
            <a:r>
              <a:rPr lang="en-US" altLang="zh-CN"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Fi(FU) or Rk(f)=no);	</a:t>
            </a:r>
            <a:endParaRPr lang="en-US" altLang="zh-CN"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en-US" altLang="zh-CN"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计分牌记录内容</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solidFill>
                  <a:srgbClr val="F4FB6D"/>
                </a:solidFill>
                <a:latin typeface="楷体_GB2312" pitchFamily="49" charset="-122"/>
                <a:ea typeface="楷体_GB2312" pitchFamily="49" charset="-122"/>
                <a:sym typeface="Symbol" panose="05050102010706020507" pitchFamily="18" charset="2"/>
              </a:rPr>
              <a:t>    </a:t>
            </a:r>
            <a:r>
              <a:rPr lang="zh-CN" altLang="en-US" b="1" dirty="0">
                <a:latin typeface="楷体_GB2312" pitchFamily="49" charset="-122"/>
                <a:ea typeface="楷体_GB2312" pitchFamily="49" charset="-122"/>
                <a:sym typeface="Symbol" panose="05050102010706020507" pitchFamily="18" charset="2"/>
              </a:rPr>
              <a:t></a:t>
            </a:r>
            <a:r>
              <a:rPr lang="en-US" altLang="zh-CN" b="1" dirty="0">
                <a:latin typeface="楷体_GB2312" pitchFamily="49" charset="-122"/>
                <a:ea typeface="楷体_GB2312" pitchFamily="49" charset="-122"/>
              </a:rPr>
              <a:t>f(if Qj(f)=FU then Rj(f)←yes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Qj(f)←yes)</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有等结果的指令，则数据可用</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sym typeface="Symbol" panose="05050102010706020507" pitchFamily="18" charset="2"/>
              </a:rPr>
              <a:t>    </a:t>
            </a:r>
            <a:r>
              <a:rPr lang="en-US" altLang="zh-CN" b="1" dirty="0">
                <a:latin typeface="楷体_GB2312" pitchFamily="49" charset="-122"/>
                <a:ea typeface="楷体_GB2312" pitchFamily="49" charset="-122"/>
              </a:rPr>
              <a:t>f(if Qk(f)=FU then Rk(f)←yes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 Qk(f)←yes)</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result(Fi(FU))←0</a:t>
            </a: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没有</a:t>
            </a:r>
            <a:r>
              <a:rPr lang="en-US" altLang="zh-CN" b="1" dirty="0">
                <a:latin typeface="楷体_GB2312" pitchFamily="49" charset="-122"/>
                <a:ea typeface="楷体_GB2312" pitchFamily="49" charset="-122"/>
              </a:rPr>
              <a:t>FU</a:t>
            </a:r>
            <a:r>
              <a:rPr lang="zh-CN" altLang="en-US" b="1" dirty="0">
                <a:latin typeface="楷体_GB2312" pitchFamily="49" charset="-122"/>
                <a:ea typeface="楷体_GB2312" pitchFamily="49" charset="-122"/>
              </a:rPr>
              <a:t>使用寄存器</a:t>
            </a:r>
            <a:r>
              <a:rPr lang="en-US" altLang="zh-CN" b="1" dirty="0">
                <a:latin typeface="楷体_GB2312" pitchFamily="49" charset="-122"/>
                <a:ea typeface="楷体_GB2312" pitchFamily="49" charset="-122"/>
              </a:rPr>
              <a:t>Fi</a:t>
            </a:r>
            <a:r>
              <a:rPr lang="zh-CN" altLang="en-US" b="1" dirty="0">
                <a:latin typeface="楷体_GB2312" pitchFamily="49" charset="-122"/>
                <a:ea typeface="楷体_GB2312" pitchFamily="49" charset="-122"/>
              </a:rPr>
              <a:t>为目的寄存器</a:t>
            </a:r>
            <a:endParaRPr lang="zh-CN" altLang="en-US" b="1" dirty="0">
              <a:latin typeface="楷体_GB2312" pitchFamily="49" charset="-122"/>
              <a:ea typeface="楷体_GB2312" pitchFamily="49" charset="-122"/>
            </a:endParaRPr>
          </a:p>
          <a:p>
            <a:pPr marL="342900" indent="-342900" algn="just" eaLnBrk="1" hangingPunct="1">
              <a:spcBef>
                <a:spcPct val="2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busy(FU)=no	//</a:t>
            </a:r>
            <a:r>
              <a:rPr lang="zh-CN" altLang="en-US" b="1" dirty="0">
                <a:latin typeface="楷体_GB2312" pitchFamily="49" charset="-122"/>
                <a:ea typeface="楷体_GB2312" pitchFamily="49" charset="-122"/>
              </a:rPr>
              <a:t>释放</a:t>
            </a:r>
            <a:r>
              <a:rPr lang="en-US" altLang="zh-CN" b="1" dirty="0">
                <a:latin typeface="楷体_GB2312" pitchFamily="49" charset="-122"/>
                <a:ea typeface="楷体_GB2312" pitchFamily="49" charset="-122"/>
              </a:rPr>
              <a:t>FU</a:t>
            </a:r>
            <a:endParaRPr lang="en-US" altLang="zh-CN" b="1" dirty="0">
              <a:latin typeface="楷体_GB2312" pitchFamily="49" charset="-122"/>
              <a:ea typeface="楷体_GB2312" pitchFamily="49" charset="-122"/>
            </a:endParaRPr>
          </a:p>
          <a:p>
            <a:pPr marL="342900" indent="-342900" eaLnBrk="1" hangingPunct="1">
              <a:spcBef>
                <a:spcPct val="20000"/>
              </a:spcBef>
              <a:buSzPct val="80000"/>
              <a:buFont typeface="Wingdings" panose="05000000000000000000" pitchFamily="2" charset="2"/>
              <a:buNone/>
            </a:pPr>
            <a:endParaRPr lang="en-US" altLang="zh-CN" b="1" dirty="0">
              <a:latin typeface="楷体_GB2312" pitchFamily="49" charset="-122"/>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5779" name="Rectangle 4"/>
          <p:cNvSpPr>
            <a:spLocks noChangeArrowheads="1"/>
          </p:cNvSpPr>
          <p:nvPr/>
        </p:nvSpPr>
        <p:spPr bwMode="auto">
          <a:xfrm>
            <a:off x="468313" y="692150"/>
            <a:ext cx="82804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en-US" altLang="zh-CN"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5. </a:t>
            </a:r>
            <a:r>
              <a:rPr kumimoji="1" lang="zh-CN" altLang="en-US"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rPr>
              <a:t>记分牌的性能受限于以下几个方面：</a:t>
            </a:r>
            <a:endParaRPr kumimoji="1" lang="zh-CN" altLang="en-US" sz="2600" b="1" i="0" u="none" strike="noStrike" kern="1200" cap="none" spc="0" normalizeH="0" baseline="0" noProof="0" dirty="0" smtClean="0">
              <a:ln>
                <a:noFill/>
              </a:ln>
              <a:solidFill>
                <a:schemeClr val="accent3">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ts val="18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rgbClr val="F4FB6D"/>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程序指令中可开发的并行性，即是否存在可以并行执行的不相关的指令。</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记分牌容量。记分牌的容量决定了流水线能在多大范围内寻找不相关指令。流水线中可以同时容纳的指令数量又称为指令窗口。</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(3)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功能部件的数目和种类。功能部件的总数决定了结构冲突的严重程度。</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just"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r>
              <a:rPr kumimoji="1"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(4) </a:t>
            </a:r>
            <a:r>
              <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反相关和输出相关。引起计分牌中先读后写和写后写阻塞。</a:t>
            </a:r>
            <a:endParaRPr kumimoji="1"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20000"/>
              </a:spcBef>
              <a:spcAft>
                <a:spcPct val="0"/>
              </a:spcAft>
              <a:buClrTx/>
              <a:buSzPct val="80000"/>
              <a:buFont typeface="Wingdings" panose="05000000000000000000" pitchFamily="2" charset="2"/>
              <a:buNone/>
              <a:defRPr/>
            </a:pPr>
            <a:endParaRPr kumimoji="1" lang="en-US" altLang="zh-CN" sz="2600" b="1"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4450" name="Rectangle 2"/>
          <p:cNvSpPr/>
          <p:nvPr/>
        </p:nvSpPr>
        <p:spPr>
          <a:xfrm>
            <a:off x="2339975" y="-4762"/>
            <a:ext cx="5449888" cy="827087"/>
          </a:xfrm>
          <a:prstGeom prst="rect">
            <a:avLst/>
          </a:prstGeom>
          <a:noFill/>
          <a:ln w="9525">
            <a:noFill/>
          </a:ln>
        </p:spPr>
        <p:txBody>
          <a:bodyPr wrap="none" tIns="165048" bIns="165048" anchor="ctr">
            <a:spAutoFit/>
          </a:bodyPr>
          <a:p>
            <a:pPr>
              <a:buFont typeface="Wingdings 2" panose="05020102010507070707" pitchFamily="18" charset="2"/>
            </a:pPr>
            <a:r>
              <a:rPr lang="en-US" altLang="zh-CN" sz="3200" b="1" dirty="0">
                <a:solidFill>
                  <a:srgbClr val="C00000"/>
                </a:solidFill>
                <a:latin typeface="华文新魏" panose="02010800040101010101" pitchFamily="2" charset="-122"/>
                <a:ea typeface="华文新魏" panose="02010800040101010101" pitchFamily="2" charset="-122"/>
              </a:rPr>
              <a:t>4.2.3 Tomasulo</a:t>
            </a:r>
            <a:r>
              <a:rPr lang="zh-CN" altLang="en-US" sz="3200" b="1" dirty="0">
                <a:solidFill>
                  <a:srgbClr val="C00000"/>
                </a:solidFill>
                <a:latin typeface="华文新魏" panose="02010800040101010101" pitchFamily="2" charset="-122"/>
                <a:ea typeface="华文新魏" panose="02010800040101010101" pitchFamily="2" charset="-122"/>
              </a:rPr>
              <a:t>动态调度算法</a:t>
            </a:r>
            <a:endParaRPr lang="zh-CN" altLang="en-US" sz="3200" b="1" dirty="0">
              <a:solidFill>
                <a:srgbClr val="C00000"/>
              </a:solidFill>
              <a:latin typeface="华文新魏" panose="02010800040101010101" pitchFamily="2" charset="-122"/>
              <a:ea typeface="华文新魏" panose="02010800040101010101" pitchFamily="2" charset="-122"/>
            </a:endParaRPr>
          </a:p>
        </p:txBody>
      </p:sp>
      <p:sp>
        <p:nvSpPr>
          <p:cNvPr id="104451" name="Rectangle 3"/>
          <p:cNvSpPr/>
          <p:nvPr/>
        </p:nvSpPr>
        <p:spPr>
          <a:xfrm>
            <a:off x="395288" y="763588"/>
            <a:ext cx="2170112" cy="522287"/>
          </a:xfrm>
          <a:prstGeom prst="rect">
            <a:avLst/>
          </a:prstGeom>
          <a:noFill/>
          <a:ln w="9525">
            <a:noFill/>
          </a:ln>
        </p:spPr>
        <p:txBody>
          <a:bodyPr wrap="none" anchor="ctr">
            <a:spAutoFit/>
          </a:bodyPr>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1. </a:t>
            </a:r>
            <a:r>
              <a:rPr lang="zh-CN" altLang="en-US" sz="2800" b="1" dirty="0">
                <a:solidFill>
                  <a:srgbClr val="C00000"/>
                </a:solidFill>
                <a:latin typeface="黑体" panose="02010609060101010101" pitchFamily="49" charset="-122"/>
                <a:ea typeface="黑体" panose="02010609060101010101" pitchFamily="49" charset="-122"/>
              </a:rPr>
              <a:t>基本思想</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00357" name="Rectangle 4"/>
          <p:cNvSpPr/>
          <p:nvPr/>
        </p:nvSpPr>
        <p:spPr>
          <a:xfrm>
            <a:off x="250825" y="1341438"/>
            <a:ext cx="8748713" cy="4933950"/>
          </a:xfrm>
          <a:prstGeom prst="rect">
            <a:avLst/>
          </a:prstGeom>
          <a:noFill/>
          <a:ln w="9525">
            <a:noFill/>
          </a:ln>
        </p:spPr>
        <p:txBody>
          <a:bodyPr anchor="t">
            <a:spAutoFit/>
          </a:bodyPr>
          <a:p>
            <a:pPr eaLnBrk="0" hangingPunct="0">
              <a:lnSpc>
                <a:spcPct val="110000"/>
              </a:lnSpc>
              <a:buFont typeface="Wingdings 2" panose="05020102010507070707" pitchFamily="18" charset="2"/>
            </a:pPr>
            <a:r>
              <a:rPr lang="en-US" altLang="zh-CN" dirty="0">
                <a:solidFill>
                  <a:schemeClr val="tx2"/>
                </a:solidFill>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算法将记分牌的关键部分和寄存器换名技术结合在一起。通过</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消除</a:t>
            </a:r>
            <a:r>
              <a:rPr lang="zh-CN" altLang="en-US" dirty="0">
                <a:solidFill>
                  <a:srgbClr val="C00000"/>
                </a:solidFill>
                <a:latin typeface="Times New Roman" panose="02020603050405020304" pitchFamily="18" charset="0"/>
                <a:ea typeface="黑体" panose="02010609060101010101" pitchFamily="49" charset="-122"/>
              </a:rPr>
              <a:t>写后写、先读后写</a:t>
            </a:r>
            <a:r>
              <a:rPr lang="zh-CN" altLang="en-US" dirty="0">
                <a:latin typeface="Times New Roman" panose="02020603050405020304" pitchFamily="18" charset="0"/>
                <a:ea typeface="黑体" panose="02010609060101010101" pitchFamily="49" charset="-122"/>
              </a:rPr>
              <a:t>相关引起的停顿。</a:t>
            </a: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该算法首先在</a:t>
            </a:r>
            <a:r>
              <a:rPr lang="en-US" altLang="zh-CN" dirty="0">
                <a:latin typeface="Times New Roman" panose="02020603050405020304" pitchFamily="18" charset="0"/>
                <a:ea typeface="黑体" panose="02010609060101010101" pitchFamily="49" charset="-122"/>
              </a:rPr>
              <a:t>IBM 360/91</a:t>
            </a:r>
            <a:r>
              <a:rPr lang="zh-CN" altLang="en-US" dirty="0">
                <a:latin typeface="Times New Roman" panose="02020603050405020304" pitchFamily="18" charset="0"/>
                <a:ea typeface="黑体" panose="02010609060101010101" pitchFamily="49" charset="-122"/>
              </a:rPr>
              <a:t>浮点部件使用，早于</a:t>
            </a:r>
            <a:r>
              <a:rPr lang="en-US" altLang="zh-CN" dirty="0">
                <a:latin typeface="Times New Roman" panose="02020603050405020304" pitchFamily="18" charset="0"/>
                <a:ea typeface="黑体" panose="02010609060101010101" pitchFamily="49" charset="-122"/>
              </a:rPr>
              <a:t>Cache</a:t>
            </a:r>
            <a:r>
              <a:rPr lang="zh-CN" altLang="en-US" dirty="0">
                <a:latin typeface="Times New Roman" panose="02020603050405020304" pitchFamily="18" charset="0"/>
                <a:ea typeface="黑体" panose="02010609060101010101" pitchFamily="49" charset="-122"/>
              </a:rPr>
              <a:t>技术应用于商业计算机。</a:t>
            </a:r>
            <a:r>
              <a:rPr lang="en-US" altLang="zh-CN" dirty="0">
                <a:latin typeface="Times New Roman" panose="02020603050405020304" pitchFamily="18" charset="0"/>
                <a:ea typeface="黑体" panose="02010609060101010101" pitchFamily="49" charset="-122"/>
              </a:rPr>
              <a:t>IBM</a:t>
            </a:r>
            <a:r>
              <a:rPr lang="zh-CN" altLang="en-US" dirty="0">
                <a:latin typeface="Times New Roman" panose="02020603050405020304" pitchFamily="18" charset="0"/>
                <a:ea typeface="黑体" panose="02010609060101010101" pitchFamily="49" charset="-122"/>
              </a:rPr>
              <a:t>当时计划在</a:t>
            </a:r>
            <a:r>
              <a:rPr lang="en-US" altLang="zh-CN" dirty="0">
                <a:latin typeface="Times New Roman" panose="02020603050405020304" pitchFamily="18" charset="0"/>
                <a:ea typeface="黑体" panose="02010609060101010101" pitchFamily="49" charset="-122"/>
              </a:rPr>
              <a:t>360</a:t>
            </a:r>
            <a:r>
              <a:rPr lang="zh-CN" altLang="en-US" dirty="0">
                <a:latin typeface="Times New Roman" panose="02020603050405020304" pitchFamily="18" charset="0"/>
                <a:ea typeface="黑体" panose="02010609060101010101" pitchFamily="49" charset="-122"/>
              </a:rPr>
              <a:t>系列只设计一个指令系统和</a:t>
            </a:r>
            <a:r>
              <a:rPr lang="zh-CN" altLang="en-US" dirty="0">
                <a:solidFill>
                  <a:srgbClr val="C00000"/>
                </a:solidFill>
                <a:latin typeface="Times New Roman" panose="02020603050405020304" pitchFamily="18" charset="0"/>
                <a:ea typeface="黑体" panose="02010609060101010101" pitchFamily="49" charset="-122"/>
              </a:rPr>
              <a:t>一个编译器</a:t>
            </a:r>
            <a:r>
              <a:rPr lang="zh-CN" altLang="en-US" dirty="0">
                <a:latin typeface="Times New Roman" panose="02020603050405020304" pitchFamily="18" charset="0"/>
                <a:ea typeface="黑体" panose="02010609060101010101" pitchFamily="49" charset="-122"/>
              </a:rPr>
              <a:t>，并且在各种档次的机器上要达到相应性能。</a:t>
            </a: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endParaRPr lang="zh-CN" altLang="en-US" dirty="0">
              <a:latin typeface="Times New Roman" panose="02020603050405020304" pitchFamily="18" charset="0"/>
              <a:ea typeface="黑体" panose="02010609060101010101" pitchFamily="49" charset="-122"/>
            </a:endParaRPr>
          </a:p>
          <a:p>
            <a:pPr eaLnBrk="0" hangingPunct="0">
              <a:lnSpc>
                <a:spcPct val="110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360/91</a:t>
            </a:r>
            <a:r>
              <a:rPr lang="zh-CN" altLang="en-US" dirty="0">
                <a:latin typeface="Times New Roman" panose="02020603050405020304" pitchFamily="18" charset="0"/>
                <a:ea typeface="黑体" panose="02010609060101010101" pitchFamily="49" charset="-122"/>
              </a:rPr>
              <a:t>要求具有很高的浮点性能，但</a:t>
            </a:r>
            <a:r>
              <a:rPr lang="zh-CN" altLang="en-US" dirty="0">
                <a:solidFill>
                  <a:srgbClr val="C00000"/>
                </a:solidFill>
                <a:latin typeface="Times New Roman" panose="02020603050405020304" pitchFamily="18" charset="0"/>
                <a:ea typeface="黑体" panose="02010609060101010101" pitchFamily="49" charset="-122"/>
              </a:rPr>
              <a:t>不是通过专用编译器</a:t>
            </a:r>
            <a:r>
              <a:rPr lang="zh-CN" altLang="en-US" dirty="0">
                <a:latin typeface="Times New Roman" panose="02020603050405020304" pitchFamily="18" charset="0"/>
                <a:ea typeface="黑体" panose="02010609060101010101" pitchFamily="49" charset="-122"/>
              </a:rPr>
              <a:t>实现；而且</a:t>
            </a:r>
            <a:r>
              <a:rPr lang="en-US" altLang="zh-CN" dirty="0">
                <a:latin typeface="Times New Roman" panose="02020603050405020304" pitchFamily="18" charset="0"/>
                <a:ea typeface="黑体" panose="02010609060101010101" pitchFamily="49" charset="-122"/>
              </a:rPr>
              <a:t>360</a:t>
            </a:r>
            <a:r>
              <a:rPr lang="zh-CN" altLang="en-US" dirty="0">
                <a:latin typeface="Times New Roman" panose="02020603050405020304" pitchFamily="18" charset="0"/>
                <a:ea typeface="黑体" panose="02010609060101010101" pitchFamily="49" charset="-122"/>
              </a:rPr>
              <a:t>只有</a:t>
            </a:r>
            <a:r>
              <a:rPr lang="en-US" altLang="zh-CN" dirty="0">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个双精度浮点寄存器，编译器调度的有效性受限。因此，采用</a:t>
            </a:r>
            <a:r>
              <a:rPr lang="en-US" altLang="zh-CN" dirty="0">
                <a:solidFill>
                  <a:schemeClr val="tx2"/>
                </a:solidFill>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动态调度算法，同时也解决</a:t>
            </a:r>
            <a:r>
              <a:rPr lang="en-US" altLang="zh-CN" dirty="0">
                <a:latin typeface="Times New Roman" panose="02020603050405020304" pitchFamily="18" charset="0"/>
                <a:ea typeface="黑体" panose="02010609060101010101" pitchFamily="49" charset="-122"/>
              </a:rPr>
              <a:t>360/91</a:t>
            </a:r>
            <a:r>
              <a:rPr lang="zh-CN" altLang="en-US" dirty="0">
                <a:latin typeface="Times New Roman" panose="02020603050405020304" pitchFamily="18" charset="0"/>
                <a:ea typeface="黑体" panose="02010609060101010101" pitchFamily="49" charset="-122"/>
              </a:rPr>
              <a:t>访存时间与浮点运算时间长的问题，以及支持循环的多次迭代重叠执行。</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57">
                                            <p:txEl>
                                              <p:charRg st="68" end="166"/>
                                            </p:txEl>
                                          </p:spTgt>
                                        </p:tgtEl>
                                        <p:attrNameLst>
                                          <p:attrName>style.visibility</p:attrName>
                                        </p:attrNameLst>
                                      </p:cBhvr>
                                      <p:to>
                                        <p:strVal val="visible"/>
                                      </p:to>
                                    </p:set>
                                    <p:animEffect transition="in" filter="fade">
                                      <p:cBhvr>
                                        <p:cTn id="7" dur="500"/>
                                        <p:tgtEl>
                                          <p:spTgt spid="100357">
                                            <p:txEl>
                                              <p:charRg st="68" end="1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357">
                                            <p:txEl>
                                              <p:charRg st="167" end="300"/>
                                            </p:txEl>
                                          </p:spTgt>
                                        </p:tgtEl>
                                        <p:attrNameLst>
                                          <p:attrName>style.visibility</p:attrName>
                                        </p:attrNameLst>
                                      </p:cBhvr>
                                      <p:to>
                                        <p:strVal val="visible"/>
                                      </p:to>
                                    </p:set>
                                    <p:anim calcmode="lin" valueType="num">
                                      <p:cBhvr>
                                        <p:cTn id="12" dur="500" fill="hold"/>
                                        <p:tgtEl>
                                          <p:spTgt spid="100357">
                                            <p:txEl>
                                              <p:charRg st="167" end="300"/>
                                            </p:txEl>
                                          </p:spTgt>
                                        </p:tgtEl>
                                        <p:attrNameLst>
                                          <p:attrName>ppt_x</p:attrName>
                                        </p:attrNameLst>
                                      </p:cBhvr>
                                      <p:tavLst>
                                        <p:tav tm="0">
                                          <p:val>
                                            <p:strVal val="#ppt_x"/>
                                          </p:val>
                                        </p:tav>
                                        <p:tav tm="100000">
                                          <p:val>
                                            <p:strVal val="#ppt_x"/>
                                          </p:val>
                                        </p:tav>
                                      </p:tavLst>
                                    </p:anim>
                                    <p:anim calcmode="lin" valueType="num">
                                      <p:cBhvr>
                                        <p:cTn id="13" dur="500" fill="hold"/>
                                        <p:tgtEl>
                                          <p:spTgt spid="100357">
                                            <p:txEl>
                                              <p:charRg st="167" end="3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1379" name="Rectangle 2"/>
          <p:cNvSpPr/>
          <p:nvPr/>
        </p:nvSpPr>
        <p:spPr>
          <a:xfrm>
            <a:off x="395288" y="549275"/>
            <a:ext cx="8748712" cy="1570038"/>
          </a:xfrm>
          <a:prstGeom prst="rect">
            <a:avLst/>
          </a:prstGeom>
          <a:noFill/>
          <a:ln w="9525">
            <a:noFill/>
          </a:ln>
        </p:spPr>
        <p:txBody>
          <a:bodyPr anchor="t">
            <a:spAutoFit/>
          </a:bodyPr>
          <a:p>
            <a:pPr eaLnBrk="0" hangingPunct="0">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编译器通过</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可以解决</a:t>
            </a:r>
            <a:r>
              <a:rPr lang="zh-CN" altLang="en-US" dirty="0">
                <a:solidFill>
                  <a:srgbClr val="C00000"/>
                </a:solidFill>
                <a:latin typeface="Times New Roman" panose="02020603050405020304" pitchFamily="18" charset="0"/>
                <a:ea typeface="黑体" panose="02010609060101010101" pitchFamily="49" charset="-122"/>
              </a:rPr>
              <a:t>写后写、先读后写</a:t>
            </a:r>
            <a:r>
              <a:rPr lang="zh-CN" altLang="en-US" dirty="0">
                <a:latin typeface="Times New Roman" panose="02020603050405020304" pitchFamily="18" charset="0"/>
                <a:ea typeface="黑体" panose="02010609060101010101" pitchFamily="49" charset="-122"/>
              </a:rPr>
              <a:t>相关。</a:t>
            </a:r>
            <a:endParaRPr lang="zh-CN" altLang="en-US" dirty="0">
              <a:latin typeface="Times New Roman" panose="02020603050405020304" pitchFamily="18" charset="0"/>
              <a:ea typeface="黑体" panose="02010609060101010101" pitchFamily="49" charset="-122"/>
            </a:endParaRPr>
          </a:p>
          <a:p>
            <a:pPr eaLnBrk="0" hangingPunct="0">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endParaRPr lang="en-US" altLang="zh-CN" dirty="0">
              <a:latin typeface="Times New Roman" panose="02020603050405020304" pitchFamily="18" charset="0"/>
              <a:ea typeface="黑体" panose="02010609060101010101" pitchFamily="49" charset="-122"/>
            </a:endParaRPr>
          </a:p>
          <a:p>
            <a:pPr eaLnBrk="0" hangingPunct="0">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在</a:t>
            </a:r>
            <a:r>
              <a:rPr lang="en-US" altLang="zh-CN" dirty="0">
                <a:solidFill>
                  <a:schemeClr val="tx2"/>
                </a:solidFill>
                <a:latin typeface="Times New Roman" panose="02020603050405020304" pitchFamily="18" charset="0"/>
                <a:ea typeface="黑体" panose="02010609060101010101" pitchFamily="49" charset="-122"/>
              </a:rPr>
              <a:t>Tomasulo</a:t>
            </a:r>
            <a:r>
              <a:rPr lang="zh-CN" altLang="en-US" dirty="0">
                <a:latin typeface="Times New Roman" panose="02020603050405020304" pitchFamily="18" charset="0"/>
                <a:ea typeface="黑体" panose="02010609060101010101" pitchFamily="49" charset="-122"/>
              </a:rPr>
              <a:t>算法中，</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通过</a:t>
            </a:r>
            <a:r>
              <a:rPr lang="zh-CN" altLang="en-US" dirty="0">
                <a:solidFill>
                  <a:srgbClr val="C00000"/>
                </a:solidFill>
                <a:latin typeface="Times New Roman" panose="02020603050405020304" pitchFamily="18" charset="0"/>
                <a:ea typeface="黑体" panose="02010609060101010101" pitchFamily="49" charset="-122"/>
              </a:rPr>
              <a:t>硬件保留站</a:t>
            </a:r>
            <a:r>
              <a:rPr lang="zh-CN" altLang="en-US" dirty="0">
                <a:latin typeface="Times New Roman" panose="02020603050405020304" pitchFamily="18" charset="0"/>
                <a:ea typeface="黑体" panose="02010609060101010101" pitchFamily="49" charset="-122"/>
              </a:rPr>
              <a:t>实现，它保存已经发射和正在发射指令所需的操作数。其基本思想是：</a:t>
            </a:r>
            <a:endParaRPr lang="zh-CN" altLang="en-US" dirty="0">
              <a:solidFill>
                <a:schemeClr val="tx2"/>
              </a:solidFill>
              <a:latin typeface="Times New Roman" panose="02020603050405020304" pitchFamily="18" charset="0"/>
              <a:ea typeface="黑体" panose="02010609060101010101" pitchFamily="49" charset="-122"/>
            </a:endParaRPr>
          </a:p>
        </p:txBody>
      </p:sp>
      <p:sp>
        <p:nvSpPr>
          <p:cNvPr id="101380" name="Rectangle 3"/>
          <p:cNvSpPr/>
          <p:nvPr/>
        </p:nvSpPr>
        <p:spPr>
          <a:xfrm>
            <a:off x="900113" y="2320925"/>
            <a:ext cx="7704137" cy="3124200"/>
          </a:xfrm>
          <a:prstGeom prst="rect">
            <a:avLst/>
          </a:prstGeom>
          <a:noFill/>
          <a:ln w="9525">
            <a:noFill/>
          </a:ln>
        </p:spPr>
        <p:txBody>
          <a:bodyPr anchor="t"/>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尽可能早地取到并缓存一个操作数，只要操作数有效，就将其取到保留站，避免发射指令读操作数时才到寄存器中取数据。</a:t>
            </a:r>
            <a:endParaRPr lang="zh-CN" altLang="en-US" b="1" dirty="0">
              <a:latin typeface="宋体" panose="02010600030101010101" pitchFamily="2" charset="-122"/>
              <a:ea typeface="楷体_GB2312" pitchFamily="49" charset="-122"/>
            </a:endParaRPr>
          </a:p>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指令的执行结果直接送到等待数据的其它保留站中去，而不是通过寄存器传送。</a:t>
            </a:r>
            <a:endParaRPr lang="zh-CN" altLang="en-US" b="1" dirty="0">
              <a:latin typeface="宋体" panose="02010600030101010101" pitchFamily="2" charset="-122"/>
              <a:ea typeface="楷体_GB2312" pitchFamily="49" charset="-122"/>
            </a:endParaRPr>
          </a:p>
          <a:p>
            <a:pPr marL="342900" indent="-342900">
              <a:lnSpc>
                <a:spcPct val="120000"/>
              </a:lnSpc>
              <a:spcBef>
                <a:spcPct val="20000"/>
              </a:spcBef>
              <a:buClr>
                <a:srgbClr val="FEAEF8"/>
              </a:buClr>
              <a:buSzPct val="145000"/>
              <a:buFont typeface="Wingdings 2" panose="05020102010507070707" pitchFamily="18" charset="2"/>
              <a:buChar char="•"/>
            </a:pPr>
            <a:r>
              <a:rPr lang="zh-CN" altLang="en-US" b="1" dirty="0">
                <a:latin typeface="宋体" panose="02010600030101010101" pitchFamily="2" charset="-122"/>
                <a:ea typeface="楷体_GB2312" pitchFamily="49" charset="-122"/>
              </a:rPr>
              <a:t>一条指令发射时，存放操作数的寄存器名被换成为对应于该寄存器保留站的名称（编号）。</a:t>
            </a:r>
            <a:endParaRPr lang="zh-CN" altLang="en-US" b="1" dirty="0">
              <a:latin typeface="宋体" panose="02010600030101010101" pitchFamily="2" charset="-122"/>
              <a:ea typeface="楷体_GB2312" pitchFamily="49" charset="-122"/>
            </a:endParaRPr>
          </a:p>
          <a:p>
            <a:pPr marL="342900" indent="-342900">
              <a:spcBef>
                <a:spcPct val="20000"/>
              </a:spcBef>
              <a:buClr>
                <a:srgbClr val="FEAEF8"/>
              </a:buClr>
              <a:buSzPct val="145000"/>
              <a:buFont typeface="Wingdings 2" panose="05020102010507070707" pitchFamily="18" charset="2"/>
              <a:buChar char="•"/>
            </a:pPr>
            <a:endParaRPr lang="en-US" altLang="zh-CN" b="1" dirty="0">
              <a:latin typeface="Times New Roman" panose="02020603050405020304" pitchFamily="18" charset="0"/>
              <a:ea typeface="楷体_GB2312" pitchFamily="49" charset="-122"/>
            </a:endParaRPr>
          </a:p>
        </p:txBody>
      </p:sp>
      <p:sp>
        <p:nvSpPr>
          <p:cNvPr id="101381" name="Text Box 4"/>
          <p:cNvSpPr txBox="1"/>
          <p:nvPr/>
        </p:nvSpPr>
        <p:spPr>
          <a:xfrm>
            <a:off x="395288" y="5767388"/>
            <a:ext cx="8748712" cy="830262"/>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实际上，保留站的数目远多于实际的寄存器，</a:t>
            </a:r>
            <a:r>
              <a:rPr lang="zh-CN" altLang="en-US" dirty="0">
                <a:solidFill>
                  <a:srgbClr val="C00000"/>
                </a:solidFill>
                <a:latin typeface="Times New Roman" panose="02020603050405020304" pitchFamily="18" charset="0"/>
                <a:ea typeface="黑体" panose="02010609060101010101" pitchFamily="49" charset="-122"/>
              </a:rPr>
              <a:t>保留站就是存放操作数与结果的虚拟寄存器，对系统结构层透明</a:t>
            </a:r>
            <a:r>
              <a:rPr lang="zh-CN" altLang="en-US" dirty="0">
                <a:solidFill>
                  <a:srgbClr val="FFFF00"/>
                </a:solidFill>
                <a:latin typeface="Times New Roman" panose="02020603050405020304" pitchFamily="18" charset="0"/>
                <a:ea typeface="黑体" panose="02010609060101010101" pitchFamily="49" charset="-122"/>
              </a:rPr>
              <a:t>。</a:t>
            </a:r>
            <a:endParaRPr lang="zh-CN" altLang="en-US" dirty="0">
              <a:solidFill>
                <a:srgbClr val="FFFF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charRg st="39" end="102"/>
                                            </p:txEl>
                                          </p:spTgt>
                                        </p:tgtEl>
                                        <p:attrNameLst>
                                          <p:attrName>style.visibility</p:attrName>
                                        </p:attrNameLst>
                                      </p:cBhvr>
                                      <p:to>
                                        <p:strVal val="visible"/>
                                      </p:to>
                                    </p:set>
                                    <p:anim calcmode="lin" valueType="num">
                                      <p:cBhvr>
                                        <p:cTn id="7" dur="500" fill="hold"/>
                                        <p:tgtEl>
                                          <p:spTgt spid="101379">
                                            <p:txEl>
                                              <p:charRg st="39" end="102"/>
                                            </p:txEl>
                                          </p:spTgt>
                                        </p:tgtEl>
                                        <p:attrNameLst>
                                          <p:attrName>ppt_x</p:attrName>
                                        </p:attrNameLst>
                                      </p:cBhvr>
                                      <p:tavLst>
                                        <p:tav tm="0">
                                          <p:val>
                                            <p:strVal val="#ppt_x"/>
                                          </p:val>
                                        </p:tav>
                                        <p:tav tm="100000">
                                          <p:val>
                                            <p:strVal val="#ppt_x"/>
                                          </p:val>
                                        </p:tav>
                                      </p:tavLst>
                                    </p:anim>
                                    <p:anim calcmode="lin" valueType="num">
                                      <p:cBhvr>
                                        <p:cTn id="8" dur="500" fill="hold"/>
                                        <p:tgtEl>
                                          <p:spTgt spid="101379">
                                            <p:txEl>
                                              <p:charRg st="39" end="10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80">
                                            <p:txEl>
                                              <p:charRg st="0" end="55"/>
                                            </p:txEl>
                                          </p:spTgt>
                                        </p:tgtEl>
                                        <p:attrNameLst>
                                          <p:attrName>style.visibility</p:attrName>
                                        </p:attrNameLst>
                                      </p:cBhvr>
                                      <p:to>
                                        <p:strVal val="visible"/>
                                      </p:to>
                                    </p:set>
                                    <p:anim calcmode="lin" valueType="num">
                                      <p:cBhvr>
                                        <p:cTn id="13" dur="500" fill="hold"/>
                                        <p:tgtEl>
                                          <p:spTgt spid="101380">
                                            <p:txEl>
                                              <p:charRg st="0" end="55"/>
                                            </p:txEl>
                                          </p:spTgt>
                                        </p:tgtEl>
                                        <p:attrNameLst>
                                          <p:attrName>ppt_x</p:attrName>
                                        </p:attrNameLst>
                                      </p:cBhvr>
                                      <p:tavLst>
                                        <p:tav tm="0">
                                          <p:val>
                                            <p:strVal val="#ppt_x"/>
                                          </p:val>
                                        </p:tav>
                                        <p:tav tm="100000">
                                          <p:val>
                                            <p:strVal val="#ppt_x"/>
                                          </p:val>
                                        </p:tav>
                                      </p:tavLst>
                                    </p:anim>
                                    <p:anim calcmode="lin" valueType="num">
                                      <p:cBhvr>
                                        <p:cTn id="14" dur="500" fill="hold"/>
                                        <p:tgtEl>
                                          <p:spTgt spid="101380">
                                            <p:txEl>
                                              <p:charRg st="0" end="5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80">
                                            <p:txEl>
                                              <p:charRg st="55" end="91"/>
                                            </p:txEl>
                                          </p:spTgt>
                                        </p:tgtEl>
                                        <p:attrNameLst>
                                          <p:attrName>style.visibility</p:attrName>
                                        </p:attrNameLst>
                                      </p:cBhvr>
                                      <p:to>
                                        <p:strVal val="visible"/>
                                      </p:to>
                                    </p:set>
                                    <p:anim calcmode="lin" valueType="num">
                                      <p:cBhvr>
                                        <p:cTn id="19" dur="500" fill="hold"/>
                                        <p:tgtEl>
                                          <p:spTgt spid="101380">
                                            <p:txEl>
                                              <p:charRg st="55" end="91"/>
                                            </p:txEl>
                                          </p:spTgt>
                                        </p:tgtEl>
                                        <p:attrNameLst>
                                          <p:attrName>ppt_x</p:attrName>
                                        </p:attrNameLst>
                                      </p:cBhvr>
                                      <p:tavLst>
                                        <p:tav tm="0">
                                          <p:val>
                                            <p:strVal val="#ppt_x"/>
                                          </p:val>
                                        </p:tav>
                                        <p:tav tm="100000">
                                          <p:val>
                                            <p:strVal val="#ppt_x"/>
                                          </p:val>
                                        </p:tav>
                                      </p:tavLst>
                                    </p:anim>
                                    <p:anim calcmode="lin" valueType="num">
                                      <p:cBhvr>
                                        <p:cTn id="20" dur="500" fill="hold"/>
                                        <p:tgtEl>
                                          <p:spTgt spid="101380">
                                            <p:txEl>
                                              <p:charRg st="55"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80">
                                            <p:txEl>
                                              <p:charRg st="91" end="132"/>
                                            </p:txEl>
                                          </p:spTgt>
                                        </p:tgtEl>
                                        <p:attrNameLst>
                                          <p:attrName>style.visibility</p:attrName>
                                        </p:attrNameLst>
                                      </p:cBhvr>
                                      <p:to>
                                        <p:strVal val="visible"/>
                                      </p:to>
                                    </p:set>
                                    <p:anim calcmode="lin" valueType="num">
                                      <p:cBhvr>
                                        <p:cTn id="25" dur="500" fill="hold"/>
                                        <p:tgtEl>
                                          <p:spTgt spid="101380">
                                            <p:txEl>
                                              <p:charRg st="91" end="132"/>
                                            </p:txEl>
                                          </p:spTgt>
                                        </p:tgtEl>
                                        <p:attrNameLst>
                                          <p:attrName>ppt_x</p:attrName>
                                        </p:attrNameLst>
                                      </p:cBhvr>
                                      <p:tavLst>
                                        <p:tav tm="0">
                                          <p:val>
                                            <p:strVal val="#ppt_x"/>
                                          </p:val>
                                        </p:tav>
                                        <p:tav tm="100000">
                                          <p:val>
                                            <p:strVal val="#ppt_x"/>
                                          </p:val>
                                        </p:tav>
                                      </p:tavLst>
                                    </p:anim>
                                    <p:anim calcmode="lin" valueType="num">
                                      <p:cBhvr>
                                        <p:cTn id="26" dur="500" fill="hold"/>
                                        <p:tgtEl>
                                          <p:spTgt spid="101380">
                                            <p:txEl>
                                              <p:charRg st="91" end="13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381">
                                            <p:txEl>
                                              <p:charRg st="0" end="55"/>
                                            </p:txEl>
                                          </p:spTgt>
                                        </p:tgtEl>
                                        <p:attrNameLst>
                                          <p:attrName>style.visibility</p:attrName>
                                        </p:attrNameLst>
                                      </p:cBhvr>
                                      <p:to>
                                        <p:strVal val="visible"/>
                                      </p:to>
                                    </p:set>
                                    <p:anim calcmode="lin" valueType="num">
                                      <p:cBhvr>
                                        <p:cTn id="31" dur="500" fill="hold"/>
                                        <p:tgtEl>
                                          <p:spTgt spid="101381">
                                            <p:txEl>
                                              <p:charRg st="0" end="55"/>
                                            </p:txEl>
                                          </p:spTgt>
                                        </p:tgtEl>
                                        <p:attrNameLst>
                                          <p:attrName>ppt_x</p:attrName>
                                        </p:attrNameLst>
                                      </p:cBhvr>
                                      <p:tavLst>
                                        <p:tav tm="0">
                                          <p:val>
                                            <p:strVal val="#ppt_x"/>
                                          </p:val>
                                        </p:tav>
                                        <p:tav tm="100000">
                                          <p:val>
                                            <p:strVal val="#ppt_x"/>
                                          </p:val>
                                        </p:tav>
                                      </p:tavLst>
                                    </p:anim>
                                    <p:anim calcmode="lin" valueType="num">
                                      <p:cBhvr>
                                        <p:cTn id="32" dur="500" fill="hold"/>
                                        <p:tgtEl>
                                          <p:spTgt spid="101381">
                                            <p:txEl>
                                              <p:charRg st="0" end="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6498" name="Text Box 2"/>
          <p:cNvSpPr txBox="1"/>
          <p:nvPr/>
        </p:nvSpPr>
        <p:spPr>
          <a:xfrm>
            <a:off x="323850" y="188913"/>
            <a:ext cx="8305800" cy="519112"/>
          </a:xfrm>
          <a:prstGeom prst="rect">
            <a:avLst/>
          </a:prstGeom>
          <a:noFill/>
          <a:ln w="9525">
            <a:noFill/>
          </a:ln>
        </p:spPr>
        <p:txBody>
          <a:bodyPr anchor="t">
            <a:spAutoFit/>
          </a:bodyPr>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endParaRPr lang="zh-CN" altLang="en-US" sz="2800" b="1" dirty="0">
              <a:solidFill>
                <a:schemeClr val="tx2"/>
              </a:solidFill>
              <a:latin typeface="黑体" panose="02010609060101010101" pitchFamily="49" charset="-122"/>
              <a:ea typeface="黑体" panose="02010609060101010101" pitchFamily="49" charset="-122"/>
            </a:endParaRPr>
          </a:p>
        </p:txBody>
      </p:sp>
      <p:grpSp>
        <p:nvGrpSpPr>
          <p:cNvPr id="106499" name="Group 3"/>
          <p:cNvGrpSpPr/>
          <p:nvPr/>
        </p:nvGrpSpPr>
        <p:grpSpPr>
          <a:xfrm>
            <a:off x="0" y="1036638"/>
            <a:ext cx="9144000" cy="5821362"/>
            <a:chOff x="0" y="0"/>
            <a:chExt cx="5760" cy="3667"/>
          </a:xfrm>
        </p:grpSpPr>
        <p:sp>
          <p:nvSpPr>
            <p:cNvPr id="106500" name="Rectangle 4"/>
            <p:cNvSpPr/>
            <p:nvPr/>
          </p:nvSpPr>
          <p:spPr>
            <a:xfrm>
              <a:off x="0" y="10"/>
              <a:ext cx="5760"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06501" name="Picture 5"/>
            <p:cNvPicPr>
              <a:picLocks noChangeAspect="1"/>
            </p:cNvPicPr>
            <p:nvPr/>
          </p:nvPicPr>
          <p:blipFill>
            <a:blip r:embed="rId1"/>
            <a:stretch>
              <a:fillRect/>
            </a:stretch>
          </p:blipFill>
          <p:spPr>
            <a:xfrm>
              <a:off x="61" y="0"/>
              <a:ext cx="5638" cy="3597"/>
            </a:xfrm>
            <a:prstGeom prst="rect">
              <a:avLst/>
            </a:prstGeom>
            <a:noFill/>
            <a:ln w="9525">
              <a:noFill/>
            </a:ln>
          </p:spPr>
        </p:pic>
        <p:sp>
          <p:nvSpPr>
            <p:cNvPr id="106502" name="Text Box 6"/>
            <p:cNvSpPr txBox="1"/>
            <p:nvPr/>
          </p:nvSpPr>
          <p:spPr>
            <a:xfrm>
              <a:off x="249" y="1945"/>
              <a:ext cx="998" cy="288"/>
            </a:xfrm>
            <a:prstGeom prst="rect">
              <a:avLst/>
            </a:prstGeom>
            <a:solidFill>
              <a:schemeClr val="tx1"/>
            </a:solidFill>
            <a:ln w="9525">
              <a:noFill/>
            </a:ln>
          </p:spPr>
          <p:txBody>
            <a:bodyPr anchor="t">
              <a:spAutoFit/>
            </a:bodyPr>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06503" name="Line 7"/>
            <p:cNvSpPr/>
            <p:nvPr/>
          </p:nvSpPr>
          <p:spPr>
            <a:xfrm>
              <a:off x="521"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106504" name="Line 8"/>
            <p:cNvSpPr/>
            <p:nvPr/>
          </p:nvSpPr>
          <p:spPr>
            <a:xfrm>
              <a:off x="1066"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grpSp>
      <p:sp>
        <p:nvSpPr>
          <p:cNvPr id="102410" name="矩形 1"/>
          <p:cNvSpPr/>
          <p:nvPr/>
        </p:nvSpPr>
        <p:spPr>
          <a:xfrm>
            <a:off x="3419475" y="4724400"/>
            <a:ext cx="2305050" cy="936625"/>
          </a:xfrm>
          <a:prstGeom prst="rect">
            <a:avLst/>
          </a:prstGeom>
          <a:noFill/>
          <a:ln w="57150" cap="flat" cmpd="sng">
            <a:solidFill>
              <a:srgbClr val="FF0000"/>
            </a:solidFill>
            <a:prstDash val="solid"/>
            <a:miter/>
            <a:headEnd type="none" w="med" len="med"/>
            <a:tailEnd type="none" w="med" len="med"/>
          </a:ln>
        </p:spPr>
        <p:txBody>
          <a:bodyPr anchor="ctr"/>
          <a:p>
            <a:pPr algn="ctr" eaLnBrk="0" hangingPunct="0"/>
            <a:endParaRPr lang="zh-CN" altLang="en-US" dirty="0">
              <a:solidFill>
                <a:srgbClr val="FFFFFF"/>
              </a:solidFill>
              <a:latin typeface="Goudy Old Style" pitchFamily="2" charset="0"/>
              <a:ea typeface="宋体" panose="02010600030101010101" pitchFamily="2" charset="-122"/>
            </a:endParaRPr>
          </a:p>
        </p:txBody>
      </p:sp>
      <p:sp>
        <p:nvSpPr>
          <p:cNvPr id="102411" name="矩形 11"/>
          <p:cNvSpPr/>
          <p:nvPr/>
        </p:nvSpPr>
        <p:spPr>
          <a:xfrm>
            <a:off x="6516688" y="4652963"/>
            <a:ext cx="2303462" cy="792162"/>
          </a:xfrm>
          <a:prstGeom prst="rect">
            <a:avLst/>
          </a:prstGeom>
          <a:noFill/>
          <a:ln w="57150" cap="flat" cmpd="sng">
            <a:solidFill>
              <a:srgbClr val="FF0000"/>
            </a:solidFill>
            <a:prstDash val="solid"/>
            <a:miter/>
            <a:headEnd type="none" w="med" len="med"/>
            <a:tailEnd type="none" w="med" len="med"/>
          </a:ln>
        </p:spPr>
        <p:txBody>
          <a:bodyPr anchor="ctr"/>
          <a:p>
            <a:pPr algn="ctr" eaLnBrk="0" hangingPunct="0"/>
            <a:endParaRPr lang="zh-CN" altLang="en-US" dirty="0">
              <a:solidFill>
                <a:srgbClr val="FFFFFF"/>
              </a:solidFill>
              <a:latin typeface="Goudy Old Style"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10"/>
                                        </p:tgtEl>
                                        <p:attrNameLst>
                                          <p:attrName>style.visibility</p:attrName>
                                        </p:attrNameLst>
                                      </p:cBhvr>
                                      <p:to>
                                        <p:strVal val="visible"/>
                                      </p:to>
                                    </p:set>
                                    <p:anim calcmode="lin" valueType="num">
                                      <p:cBhvr>
                                        <p:cTn id="7" dur="500" fill="hold"/>
                                        <p:tgtEl>
                                          <p:spTgt spid="102410"/>
                                        </p:tgtEl>
                                        <p:attrNameLst>
                                          <p:attrName>ppt_x</p:attrName>
                                        </p:attrNameLst>
                                      </p:cBhvr>
                                      <p:tavLst>
                                        <p:tav tm="0">
                                          <p:val>
                                            <p:strVal val="#ppt_x"/>
                                          </p:val>
                                        </p:tav>
                                        <p:tav tm="100000">
                                          <p:val>
                                            <p:strVal val="#ppt_x"/>
                                          </p:val>
                                        </p:tav>
                                      </p:tavLst>
                                    </p:anim>
                                    <p:anim calcmode="lin" valueType="num">
                                      <p:cBhvr>
                                        <p:cTn id="8" dur="500" fill="hold"/>
                                        <p:tgtEl>
                                          <p:spTgt spid="102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11"/>
                                        </p:tgtEl>
                                        <p:attrNameLst>
                                          <p:attrName>style.visibility</p:attrName>
                                        </p:attrNameLst>
                                      </p:cBhvr>
                                      <p:to>
                                        <p:strVal val="visible"/>
                                      </p:to>
                                    </p:set>
                                    <p:anim calcmode="lin" valueType="num">
                                      <p:cBhvr>
                                        <p:cTn id="13" dur="500" fill="hold"/>
                                        <p:tgtEl>
                                          <p:spTgt spid="102411"/>
                                        </p:tgtEl>
                                        <p:attrNameLst>
                                          <p:attrName>ppt_x</p:attrName>
                                        </p:attrNameLst>
                                      </p:cBhvr>
                                      <p:tavLst>
                                        <p:tav tm="0">
                                          <p:val>
                                            <p:strVal val="#ppt_x"/>
                                          </p:val>
                                        </p:tav>
                                        <p:tav tm="100000">
                                          <p:val>
                                            <p:strVal val="#ppt_x"/>
                                          </p:val>
                                        </p:tav>
                                      </p:tavLst>
                                    </p:anim>
                                    <p:anim calcmode="lin" valueType="num">
                                      <p:cBhvr>
                                        <p:cTn id="14" dur="500" fill="hold"/>
                                        <p:tgtEl>
                                          <p:spTgt spid="102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bldLvl="0" animBg="1"/>
      <p:bldP spid="10241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3427" name="Rectangle 2"/>
          <p:cNvSpPr/>
          <p:nvPr/>
        </p:nvSpPr>
        <p:spPr>
          <a:xfrm>
            <a:off x="468313" y="908050"/>
            <a:ext cx="8135937" cy="1079500"/>
          </a:xfrm>
          <a:prstGeom prst="rect">
            <a:avLst/>
          </a:prstGeom>
          <a:noFill/>
          <a:ln w="9525">
            <a:noFill/>
          </a:ln>
        </p:spPr>
        <p:txBody>
          <a:bodyPr anchor="t"/>
          <a:p>
            <a:pPr>
              <a:lnSpc>
                <a:spcPct val="110000"/>
              </a:lnSpc>
              <a:buClr>
                <a:srgbClr val="64EC77"/>
              </a:buClr>
              <a:buSzPct val="80000"/>
              <a:buFont typeface="Wingdings 2" panose="05020102010507070707" pitchFamily="18" charset="2"/>
              <a:buChar char="¿"/>
            </a:pPr>
            <a:r>
              <a:rPr lang="en-US" altLang="zh-CN" b="1" dirty="0">
                <a:solidFill>
                  <a:srgbClr val="C000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指令队列：</a:t>
            </a:r>
            <a:r>
              <a:rPr lang="zh-CN" altLang="en-US" b="1" dirty="0">
                <a:latin typeface="楷体_GB2312" pitchFamily="49" charset="-122"/>
                <a:ea typeface="楷体_GB2312" pitchFamily="49" charset="-122"/>
              </a:rPr>
              <a:t>指令从指令单元送入指令队列，指令队列中的指令按</a:t>
            </a:r>
            <a:r>
              <a:rPr lang="en-US" altLang="zh-CN" b="1" dirty="0">
                <a:latin typeface="楷体_GB2312" pitchFamily="49" charset="-122"/>
                <a:ea typeface="楷体_GB2312" pitchFamily="49" charset="-122"/>
              </a:rPr>
              <a:t>FIFO</a:t>
            </a:r>
            <a:r>
              <a:rPr lang="zh-CN" altLang="en-US" b="1" dirty="0">
                <a:latin typeface="楷体_GB2312" pitchFamily="49" charset="-122"/>
                <a:ea typeface="楷体_GB2312" pitchFamily="49" charset="-122"/>
              </a:rPr>
              <a:t>顺序发射。</a:t>
            </a:r>
            <a:endParaRPr lang="en-US" altLang="zh-CN" b="1" dirty="0">
              <a:solidFill>
                <a:srgbClr val="FFFF00"/>
              </a:solidFill>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buChar char="¿"/>
            </a:pPr>
            <a:r>
              <a:rPr lang="zh-CN" altLang="en-US"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保留站（</a:t>
            </a:r>
            <a:r>
              <a:rPr lang="en-US" altLang="zh-CN" b="1" dirty="0">
                <a:solidFill>
                  <a:srgbClr val="C00000"/>
                </a:solidFill>
                <a:latin typeface="楷体_GB2312" pitchFamily="49" charset="-122"/>
                <a:ea typeface="楷体_GB2312" pitchFamily="49" charset="-122"/>
              </a:rPr>
              <a:t>5</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中保存已流出并等待到本功能部件执行的操作（指令）；包括操作数、运算符和用来检测和解决相关的信息。</a:t>
            </a:r>
            <a:endParaRPr lang="zh-CN" altLang="en-US" sz="2800" b="1" dirty="0">
              <a:latin typeface="华文中宋" panose="02010600040101010101" pitchFamily="2" charset="-122"/>
              <a:ea typeface="华文中宋" panose="02010600040101010101" pitchFamily="2" charset="-122"/>
            </a:endParaRPr>
          </a:p>
        </p:txBody>
      </p:sp>
      <p:sp>
        <p:nvSpPr>
          <p:cNvPr id="103428" name="Rectangle 3"/>
          <p:cNvSpPr/>
          <p:nvPr/>
        </p:nvSpPr>
        <p:spPr>
          <a:xfrm>
            <a:off x="539750" y="3068638"/>
            <a:ext cx="8208963" cy="2514600"/>
          </a:xfrm>
          <a:prstGeom prst="rect">
            <a:avLst/>
          </a:prstGeom>
          <a:noFill/>
          <a:ln w="9525">
            <a:noFill/>
          </a:ln>
        </p:spPr>
        <p:txBody>
          <a:bodyPr anchor="t"/>
          <a:p>
            <a:pPr marL="342900" indent="-342900" algn="just">
              <a:lnSpc>
                <a:spcPct val="120000"/>
              </a:lnSpc>
              <a:spcBef>
                <a:spcPct val="20000"/>
              </a:spcBef>
              <a:buClr>
                <a:srgbClr val="FEAEF8"/>
              </a:buClr>
              <a:buSzPct val="145000"/>
              <a:buFont typeface="Wingdings 2" panose="05020102010507070707" pitchFamily="18" charset="2"/>
              <a:buChar char="•"/>
            </a:pPr>
            <a:r>
              <a:rPr lang="zh-CN" altLang="en-US" b="1" dirty="0">
                <a:solidFill>
                  <a:srgbClr val="C00000"/>
                </a:solidFill>
                <a:latin typeface="楷体_GB2312" pitchFamily="49" charset="-122"/>
                <a:ea typeface="楷体_GB2312" pitchFamily="49" charset="-122"/>
              </a:rPr>
              <a:t>如果该操作的源操作数在寄存器中已经就绪，</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就将该操作数取来，保存到保留站中；</a:t>
            </a:r>
            <a:endParaRPr lang="zh-CN" altLang="en-US" b="1" dirty="0">
              <a:solidFill>
                <a:srgbClr val="C00000"/>
              </a:solidFill>
              <a:latin typeface="楷体_GB2312" pitchFamily="49" charset="-122"/>
              <a:ea typeface="楷体_GB2312" pitchFamily="49" charset="-122"/>
            </a:endParaRPr>
          </a:p>
          <a:p>
            <a:pPr marL="342900" indent="-342900" algn="just">
              <a:lnSpc>
                <a:spcPct val="120000"/>
              </a:lnSpc>
              <a:spcBef>
                <a:spcPct val="20000"/>
              </a:spcBef>
              <a:buClr>
                <a:srgbClr val="FEAEF8"/>
              </a:buClr>
              <a:buSzPct val="145000"/>
              <a:buFont typeface="Wingdings 2" panose="05020102010507070707" pitchFamily="18" charset="2"/>
              <a:buChar char="•"/>
            </a:pPr>
            <a:r>
              <a:rPr lang="zh-CN" altLang="en-US" b="1" dirty="0">
                <a:solidFill>
                  <a:srgbClr val="C00000"/>
                </a:solidFill>
                <a:latin typeface="楷体_GB2312" pitchFamily="49" charset="-122"/>
                <a:ea typeface="楷体_GB2312" pitchFamily="49" charset="-122"/>
              </a:rPr>
              <a:t>如果操作数还没有计算出来，则保留站中记</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录这个操作数将由谁计算出来，即指明它由</a:t>
            </a:r>
            <a:br>
              <a:rPr lang="zh-CN" altLang="en-US" b="1" dirty="0">
                <a:solidFill>
                  <a:srgbClr val="C00000"/>
                </a:solidFill>
                <a:latin typeface="楷体_GB2312" pitchFamily="49" charset="-122"/>
                <a:ea typeface="楷体_GB2312" pitchFamily="49" charset="-122"/>
              </a:rPr>
            </a:br>
            <a:r>
              <a:rPr lang="zh-CN" altLang="en-US" b="1" dirty="0">
                <a:solidFill>
                  <a:srgbClr val="C00000"/>
                </a:solidFill>
                <a:latin typeface="楷体_GB2312" pitchFamily="49" charset="-122"/>
                <a:ea typeface="楷体_GB2312" pitchFamily="49" charset="-122"/>
              </a:rPr>
              <a:t>哪个功能部件产生。 </a:t>
            </a:r>
            <a:endParaRPr lang="en-US" altLang="zh-CN" b="1" dirty="0">
              <a:solidFill>
                <a:srgbClr val="C00000"/>
              </a:solidFill>
              <a:latin typeface="楷体_GB2312" pitchFamily="49" charset="-122"/>
              <a:ea typeface="楷体_GB2312" pitchFamily="49" charset="-122"/>
            </a:endParaRPr>
          </a:p>
          <a:p>
            <a:pPr marL="342900" indent="-342900"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浮点加法器有</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个保留站：</a:t>
            </a:r>
            <a:r>
              <a:rPr lang="en-US" altLang="zh-CN" b="1" dirty="0">
                <a:latin typeface="楷体_GB2312" pitchFamily="49" charset="-122"/>
                <a:ea typeface="楷体_GB2312" pitchFamily="49" charset="-122"/>
              </a:rPr>
              <a:t>ADD1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ADD2</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ADD3</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浮点乘法器有</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个保留站：</a:t>
            </a:r>
            <a:r>
              <a:rPr lang="en-US" altLang="zh-CN" b="1" dirty="0">
                <a:latin typeface="楷体_GB2312" pitchFamily="49" charset="-122"/>
                <a:ea typeface="楷体_GB2312" pitchFamily="49" charset="-122"/>
              </a:rPr>
              <a:t>MULT1</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MULT2</a:t>
            </a:r>
            <a:endParaRPr lang="zh-CN" altLang="en-US" b="1" dirty="0">
              <a:latin typeface="楷体_GB2312" pitchFamily="49" charset="-122"/>
              <a:ea typeface="楷体_GB2312" pitchFamily="49" charset="-122"/>
            </a:endParaRPr>
          </a:p>
        </p:txBody>
      </p:sp>
      <p:sp>
        <p:nvSpPr>
          <p:cNvPr id="107524" name="Rectangle 3"/>
          <p:cNvSpPr/>
          <p:nvPr/>
        </p:nvSpPr>
        <p:spPr>
          <a:xfrm>
            <a:off x="468313" y="260350"/>
            <a:ext cx="2952750" cy="714375"/>
          </a:xfrm>
          <a:prstGeom prst="rect">
            <a:avLst/>
          </a:prstGeom>
          <a:noFill/>
          <a:ln w="9525">
            <a:noFill/>
          </a:ln>
        </p:spPr>
        <p:txBody>
          <a:bodyPr anchor="t"/>
          <a:p>
            <a:pPr algn="just">
              <a:lnSpc>
                <a:spcPct val="120000"/>
              </a:lnSpc>
              <a:spcBef>
                <a:spcPct val="20000"/>
              </a:spcBef>
              <a:buClr>
                <a:srgbClr val="FEAEF8"/>
              </a:buClr>
              <a:buSzPct val="145000"/>
              <a:buFont typeface="Wingdings 2" panose="05020102010507070707" pitchFamily="18" charset="2"/>
            </a:pPr>
            <a:r>
              <a:rPr lang="zh-CN" altLang="en-US" b="1" dirty="0">
                <a:latin typeface="楷体_GB2312" pitchFamily="49" charset="-122"/>
                <a:ea typeface="楷体_GB2312" pitchFamily="49" charset="-122"/>
              </a:rPr>
              <a:t>在</a:t>
            </a:r>
            <a:r>
              <a:rPr lang="en-US" altLang="zh-CN" b="1" dirty="0">
                <a:latin typeface="楷体_GB2312" pitchFamily="49" charset="-122"/>
                <a:ea typeface="楷体_GB2312" pitchFamily="49" charset="-122"/>
              </a:rPr>
              <a:t>DLX</a:t>
            </a:r>
            <a:r>
              <a:rPr lang="zh-CN" altLang="en-US" b="1" dirty="0">
                <a:latin typeface="楷体_GB2312" pitchFamily="49" charset="-122"/>
                <a:ea typeface="楷体_GB2312" pitchFamily="49" charset="-122"/>
              </a:rPr>
              <a:t>模型机中：</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charRg st="39" end="96"/>
                                            </p:txEl>
                                          </p:spTgt>
                                        </p:tgtEl>
                                        <p:attrNameLst>
                                          <p:attrName>style.visibility</p:attrName>
                                        </p:attrNameLst>
                                      </p:cBhvr>
                                      <p:to>
                                        <p:strVal val="visible"/>
                                      </p:to>
                                    </p:set>
                                    <p:anim calcmode="lin" valueType="num">
                                      <p:cBhvr>
                                        <p:cTn id="7" dur="500" fill="hold"/>
                                        <p:tgtEl>
                                          <p:spTgt spid="103427">
                                            <p:txEl>
                                              <p:charRg st="39" end="96"/>
                                            </p:txEl>
                                          </p:spTgt>
                                        </p:tgtEl>
                                        <p:attrNameLst>
                                          <p:attrName>ppt_x</p:attrName>
                                        </p:attrNameLst>
                                      </p:cBhvr>
                                      <p:tavLst>
                                        <p:tav tm="0">
                                          <p:val>
                                            <p:strVal val="#ppt_x"/>
                                          </p:val>
                                        </p:tav>
                                        <p:tav tm="100000">
                                          <p:val>
                                            <p:strVal val="#ppt_x"/>
                                          </p:val>
                                        </p:tav>
                                      </p:tavLst>
                                    </p:anim>
                                    <p:anim calcmode="lin" valueType="num">
                                      <p:cBhvr>
                                        <p:cTn id="8" dur="500" fill="hold"/>
                                        <p:tgtEl>
                                          <p:spTgt spid="103427">
                                            <p:txEl>
                                              <p:charRg st="39" end="9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8">
                                            <p:txEl>
                                              <p:charRg st="0" end="39"/>
                                            </p:txEl>
                                          </p:spTgt>
                                        </p:tgtEl>
                                        <p:attrNameLst>
                                          <p:attrName>style.visibility</p:attrName>
                                        </p:attrNameLst>
                                      </p:cBhvr>
                                      <p:to>
                                        <p:strVal val="visible"/>
                                      </p:to>
                                    </p:set>
                                    <p:anim calcmode="lin" valueType="num">
                                      <p:cBhvr>
                                        <p:cTn id="13" dur="500" fill="hold"/>
                                        <p:tgtEl>
                                          <p:spTgt spid="103428">
                                            <p:txEl>
                                              <p:charRg st="0" end="39"/>
                                            </p:txEl>
                                          </p:spTgt>
                                        </p:tgtEl>
                                        <p:attrNameLst>
                                          <p:attrName>ppt_x</p:attrName>
                                        </p:attrNameLst>
                                      </p:cBhvr>
                                      <p:tavLst>
                                        <p:tav tm="0">
                                          <p:val>
                                            <p:strVal val="#ppt_x"/>
                                          </p:val>
                                        </p:tav>
                                        <p:tav tm="100000">
                                          <p:val>
                                            <p:strVal val="#ppt_x"/>
                                          </p:val>
                                        </p:tav>
                                      </p:tavLst>
                                    </p:anim>
                                    <p:anim calcmode="lin" valueType="num">
                                      <p:cBhvr>
                                        <p:cTn id="14" dur="500" fill="hold"/>
                                        <p:tgtEl>
                                          <p:spTgt spid="103428">
                                            <p:txEl>
                                              <p:charRg st="0" end="3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3428">
                                            <p:txEl>
                                              <p:charRg st="39" end="90"/>
                                            </p:txEl>
                                          </p:spTgt>
                                        </p:tgtEl>
                                        <p:attrNameLst>
                                          <p:attrName>style.visibility</p:attrName>
                                        </p:attrNameLst>
                                      </p:cBhvr>
                                      <p:to>
                                        <p:strVal val="visible"/>
                                      </p:to>
                                    </p:set>
                                    <p:anim calcmode="lin" valueType="num">
                                      <p:cBhvr>
                                        <p:cTn id="17" dur="500" fill="hold"/>
                                        <p:tgtEl>
                                          <p:spTgt spid="103428">
                                            <p:txEl>
                                              <p:charRg st="39" end="90"/>
                                            </p:txEl>
                                          </p:spTgt>
                                        </p:tgtEl>
                                        <p:attrNameLst>
                                          <p:attrName>ppt_x</p:attrName>
                                        </p:attrNameLst>
                                      </p:cBhvr>
                                      <p:tavLst>
                                        <p:tav tm="0">
                                          <p:val>
                                            <p:strVal val="#ppt_x"/>
                                          </p:val>
                                        </p:tav>
                                        <p:tav tm="100000">
                                          <p:val>
                                            <p:strVal val="#ppt_x"/>
                                          </p:val>
                                        </p:tav>
                                      </p:tavLst>
                                    </p:anim>
                                    <p:anim calcmode="lin" valueType="num">
                                      <p:cBhvr>
                                        <p:cTn id="18" dur="500" fill="hold"/>
                                        <p:tgtEl>
                                          <p:spTgt spid="103428">
                                            <p:txEl>
                                              <p:charRg st="39" end="9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28">
                                            <p:txEl>
                                              <p:charRg st="90" end="118"/>
                                            </p:txEl>
                                          </p:spTgt>
                                        </p:tgtEl>
                                        <p:attrNameLst>
                                          <p:attrName>style.visibility</p:attrName>
                                        </p:attrNameLst>
                                      </p:cBhvr>
                                      <p:to>
                                        <p:strVal val="visible"/>
                                      </p:to>
                                    </p:set>
                                    <p:anim calcmode="lin" valueType="num">
                                      <p:cBhvr>
                                        <p:cTn id="21" dur="500" fill="hold"/>
                                        <p:tgtEl>
                                          <p:spTgt spid="103428">
                                            <p:txEl>
                                              <p:charRg st="90" end="118"/>
                                            </p:txEl>
                                          </p:spTgt>
                                        </p:tgtEl>
                                        <p:attrNameLst>
                                          <p:attrName>ppt_x</p:attrName>
                                        </p:attrNameLst>
                                      </p:cBhvr>
                                      <p:tavLst>
                                        <p:tav tm="0">
                                          <p:val>
                                            <p:strVal val="#ppt_x"/>
                                          </p:val>
                                        </p:tav>
                                        <p:tav tm="100000">
                                          <p:val>
                                            <p:strVal val="#ppt_x"/>
                                          </p:val>
                                        </p:tav>
                                      </p:tavLst>
                                    </p:anim>
                                    <p:anim calcmode="lin" valueType="num">
                                      <p:cBhvr>
                                        <p:cTn id="22" dur="500" fill="hold"/>
                                        <p:tgtEl>
                                          <p:spTgt spid="103428">
                                            <p:txEl>
                                              <p:charRg st="90" end="11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428">
                                            <p:txEl>
                                              <p:charRg st="118" end="142"/>
                                            </p:txEl>
                                          </p:spTgt>
                                        </p:tgtEl>
                                        <p:attrNameLst>
                                          <p:attrName>style.visibility</p:attrName>
                                        </p:attrNameLst>
                                      </p:cBhvr>
                                      <p:to>
                                        <p:strVal val="visible"/>
                                      </p:to>
                                    </p:set>
                                    <p:anim calcmode="lin" valueType="num">
                                      <p:cBhvr>
                                        <p:cTn id="25" dur="500" fill="hold"/>
                                        <p:tgtEl>
                                          <p:spTgt spid="103428">
                                            <p:txEl>
                                              <p:charRg st="118" end="142"/>
                                            </p:txEl>
                                          </p:spTgt>
                                        </p:tgtEl>
                                        <p:attrNameLst>
                                          <p:attrName>ppt_x</p:attrName>
                                        </p:attrNameLst>
                                      </p:cBhvr>
                                      <p:tavLst>
                                        <p:tav tm="0">
                                          <p:val>
                                            <p:strVal val="#ppt_x"/>
                                          </p:val>
                                        </p:tav>
                                        <p:tav tm="100000">
                                          <p:val>
                                            <p:strVal val="#ppt_x"/>
                                          </p:val>
                                        </p:tav>
                                      </p:tavLst>
                                    </p:anim>
                                    <p:anim calcmode="lin" valueType="num">
                                      <p:cBhvr>
                                        <p:cTn id="26" dur="500" fill="hold"/>
                                        <p:tgtEl>
                                          <p:spTgt spid="103428">
                                            <p:txEl>
                                              <p:charRg st="118" end="1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 name="Text Box 5"/>
          <p:cNvSpPr txBox="1"/>
          <p:nvPr/>
        </p:nvSpPr>
        <p:spPr>
          <a:xfrm>
            <a:off x="620713" y="1628775"/>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R4 , R5 , R8</a:t>
            </a:r>
            <a:endParaRPr lang="en-US" altLang="zh-CN" sz="2800" dirty="0">
              <a:latin typeface="Times New Roman" panose="02020603050405020304" pitchFamily="18" charset="0"/>
              <a:ea typeface="宋体" panose="02010600030101010101" pitchFamily="2" charset="-122"/>
            </a:endParaRPr>
          </a:p>
        </p:txBody>
      </p:sp>
      <p:sp>
        <p:nvSpPr>
          <p:cNvPr id="8" name="Text Box 5"/>
          <p:cNvSpPr txBox="1"/>
          <p:nvPr/>
        </p:nvSpPr>
        <p:spPr>
          <a:xfrm>
            <a:off x="4797425" y="1612900"/>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R0 , R5 , R8</a:t>
            </a:r>
            <a:endParaRPr lang="en-US" altLang="zh-CN" sz="2800" dirty="0">
              <a:latin typeface="Times New Roman" panose="02020603050405020304" pitchFamily="18" charset="0"/>
              <a:ea typeface="宋体" panose="02010600030101010101" pitchFamily="2" charset="-122"/>
            </a:endParaRPr>
          </a:p>
        </p:txBody>
      </p:sp>
      <p:sp>
        <p:nvSpPr>
          <p:cNvPr id="9" name="Text Box 5"/>
          <p:cNvSpPr txBox="1"/>
          <p:nvPr/>
        </p:nvSpPr>
        <p:spPr>
          <a:xfrm>
            <a:off x="2636838" y="4205288"/>
            <a:ext cx="4095750" cy="181610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ea typeface="宋体" panose="02010600030101010101" pitchFamily="2" charset="-122"/>
              </a:rPr>
              <a:t>ADD   R4 , R0 , R2</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ndParaRPr>
          </a:p>
          <a:p>
            <a:pPr>
              <a:spcBef>
                <a:spcPct val="50000"/>
              </a:spcBef>
            </a:pP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spcBef>
                <a:spcPct val="50000"/>
              </a:spcBef>
            </a:pPr>
            <a:r>
              <a:rPr lang="en-US" altLang="zh-CN" sz="2800" dirty="0">
                <a:latin typeface="Times New Roman" panose="02020603050405020304" pitchFamily="18" charset="0"/>
                <a:ea typeface="宋体" panose="02010600030101010101" pitchFamily="2" charset="-122"/>
              </a:rPr>
              <a:t>ADD   R1 , R4 , R8</a:t>
            </a:r>
            <a:endParaRPr lang="en-US" altLang="zh-CN" sz="2800" dirty="0">
              <a:latin typeface="Times New Roman" panose="02020603050405020304" pitchFamily="18" charset="0"/>
              <a:ea typeface="宋体" panose="02010600030101010101" pitchFamily="2" charset="-122"/>
            </a:endParaRPr>
          </a:p>
        </p:txBody>
      </p:sp>
      <p:sp>
        <p:nvSpPr>
          <p:cNvPr id="2" name="椭圆 1"/>
          <p:cNvSpPr/>
          <p:nvPr/>
        </p:nvSpPr>
        <p:spPr>
          <a:xfrm>
            <a:off x="962025"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1</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椭圆 9"/>
          <p:cNvSpPr/>
          <p:nvPr/>
        </p:nvSpPr>
        <p:spPr>
          <a:xfrm>
            <a:off x="5138738" y="3644900"/>
            <a:ext cx="377825"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2</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椭圆 10"/>
          <p:cNvSpPr/>
          <p:nvPr/>
        </p:nvSpPr>
        <p:spPr>
          <a:xfrm>
            <a:off x="3059113" y="6165850"/>
            <a:ext cx="379413"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3</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Text Box 5"/>
          <p:cNvSpPr txBox="1"/>
          <p:nvPr/>
        </p:nvSpPr>
        <p:spPr>
          <a:xfrm>
            <a:off x="3439160" y="6073775"/>
            <a:ext cx="3994785" cy="521970"/>
          </a:xfrm>
          <a:prstGeom prst="rect">
            <a:avLst/>
          </a:prstGeom>
          <a:noFill/>
          <a:ln w="9525">
            <a:noFill/>
          </a:ln>
        </p:spPr>
        <p:txBody>
          <a:bodyPr wrap="square">
            <a:spAutoFit/>
          </a:bodyPr>
          <a:p>
            <a:pPr>
              <a:spcBef>
                <a:spcPct val="50000"/>
              </a:spcBef>
            </a:pPr>
            <a:r>
              <a:rPr lang="zh-CN" altLang="en-US" sz="2800" dirty="0">
                <a:latin typeface="华文中宋" panose="02010600040101010101" pitchFamily="2" charset="-122"/>
                <a:ea typeface="华文中宋" panose="02010600040101010101" pitchFamily="2" charset="-122"/>
              </a:rPr>
              <a:t>数据冒险（先写后读）</a:t>
            </a:r>
            <a:endParaRPr lang="en-US" altLang="zh-CN" sz="2800" dirty="0">
              <a:latin typeface="华文中宋" panose="02010600040101010101" pitchFamily="2" charset="-122"/>
              <a:ea typeface="华文中宋" panose="02010600040101010101" pitchFamily="2" charset="-122"/>
            </a:endParaRPr>
          </a:p>
        </p:txBody>
      </p:sp>
      <p:sp>
        <p:nvSpPr>
          <p:cNvPr id="13" name="Text Box 5"/>
          <p:cNvSpPr txBox="1"/>
          <p:nvPr/>
        </p:nvSpPr>
        <p:spPr>
          <a:xfrm>
            <a:off x="1781175" y="3573463"/>
            <a:ext cx="1790700" cy="522287"/>
          </a:xfrm>
          <a:prstGeom prst="rect">
            <a:avLst/>
          </a:prstGeom>
          <a:noFill/>
          <a:ln w="9525">
            <a:noFill/>
          </a:ln>
        </p:spPr>
        <p:txBody>
          <a:bodyPr>
            <a:spAutoFit/>
          </a:bodyPr>
          <a:p>
            <a:pPr>
              <a:spcBef>
                <a:spcPct val="50000"/>
              </a:spcBef>
            </a:pPr>
            <a:r>
              <a:rPr lang="zh-CN" altLang="en-US" sz="2800" dirty="0">
                <a:latin typeface="华文中宋" panose="02010600040101010101" pitchFamily="2" charset="-122"/>
                <a:ea typeface="华文中宋" panose="02010600040101010101" pitchFamily="2" charset="-122"/>
              </a:rPr>
              <a:t>写后写</a:t>
            </a:r>
            <a:endParaRPr lang="en-US" altLang="zh-CN" sz="2800" dirty="0">
              <a:latin typeface="华文中宋" panose="02010600040101010101" pitchFamily="2" charset="-122"/>
              <a:ea typeface="华文中宋" panose="02010600040101010101" pitchFamily="2" charset="-122"/>
            </a:endParaRPr>
          </a:p>
        </p:txBody>
      </p:sp>
      <p:sp>
        <p:nvSpPr>
          <p:cNvPr id="14" name="Text Box 5"/>
          <p:cNvSpPr txBox="1"/>
          <p:nvPr/>
        </p:nvSpPr>
        <p:spPr>
          <a:xfrm>
            <a:off x="5948363" y="3573463"/>
            <a:ext cx="1792287" cy="522287"/>
          </a:xfrm>
          <a:prstGeom prst="rect">
            <a:avLst/>
          </a:prstGeom>
          <a:noFill/>
          <a:ln w="9525">
            <a:noFill/>
          </a:ln>
        </p:spPr>
        <p:txBody>
          <a:bodyPr>
            <a:spAutoFit/>
          </a:bodyPr>
          <a:p>
            <a:pPr>
              <a:spcBef>
                <a:spcPct val="50000"/>
              </a:spcBef>
            </a:pPr>
            <a:r>
              <a:rPr lang="zh-CN" altLang="en-US" sz="2800" dirty="0">
                <a:latin typeface="华文中宋" panose="02010600040101010101" pitchFamily="2" charset="-122"/>
                <a:ea typeface="华文中宋" panose="02010600040101010101" pitchFamily="2" charset="-122"/>
              </a:rPr>
              <a:t>读后写</a:t>
            </a:r>
            <a:endParaRPr lang="en-US" altLang="zh-CN" sz="2800" dirty="0">
              <a:latin typeface="华文中宋" panose="02010600040101010101" pitchFamily="2" charset="-122"/>
              <a:ea typeface="华文中宋" panose="02010600040101010101" pitchFamily="2" charset="-122"/>
            </a:endParaRPr>
          </a:p>
        </p:txBody>
      </p:sp>
      <p:sp>
        <p:nvSpPr>
          <p:cNvPr id="15" name="Text Box 5"/>
          <p:cNvSpPr txBox="1">
            <a:spLocks noChangeArrowheads="1"/>
          </p:cNvSpPr>
          <p:nvPr/>
        </p:nvSpPr>
        <p:spPr bwMode="auto">
          <a:xfrm>
            <a:off x="468313" y="692150"/>
            <a:ext cx="813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ts val="120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mn-ea"/>
                <a:ea typeface="+mn-ea"/>
                <a:cs typeface="+mn-cs"/>
              </a:rPr>
              <a:t>考虑下指令顺序被调整后，可能会出现什么问题？</a:t>
            </a:r>
            <a:endParaRPr kumimoji="1" lang="zh-CN" altLang="en-US" sz="28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4451" name="Text Box 4"/>
          <p:cNvSpPr txBox="1"/>
          <p:nvPr/>
        </p:nvSpPr>
        <p:spPr>
          <a:xfrm>
            <a:off x="635000" y="1541463"/>
            <a:ext cx="7826375" cy="2392362"/>
          </a:xfrm>
          <a:prstGeom prst="rect">
            <a:avLst/>
          </a:prstGeom>
          <a:noFill/>
          <a:ln w="9525">
            <a:noFill/>
          </a:ln>
        </p:spPr>
        <p:txBody>
          <a:bodyPr anchor="t">
            <a:spAutoFit/>
          </a:bodyPr>
          <a:p>
            <a:pPr>
              <a:lnSpc>
                <a:spcPct val="120000"/>
              </a:lnSpc>
              <a:spcBef>
                <a:spcPct val="50000"/>
              </a:spcBef>
              <a:buClr>
                <a:srgbClr val="64EC77"/>
              </a:buClr>
              <a:buSzPct val="80000"/>
              <a:buFont typeface="Wingdings 2" panose="05020102010507070707" pitchFamily="18" charset="2"/>
              <a:buChar char="¿"/>
            </a:pPr>
            <a:r>
              <a:rPr lang="en-US" altLang="zh-CN"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取缓冲或</a:t>
            </a:r>
            <a:r>
              <a:rPr lang="en-US" altLang="zh-CN" b="1" dirty="0">
                <a:solidFill>
                  <a:srgbClr val="C00000"/>
                </a:solidFill>
                <a:latin typeface="楷体_GB2312" pitchFamily="49" charset="-122"/>
                <a:ea typeface="楷体_GB2312" pitchFamily="49" charset="-122"/>
              </a:rPr>
              <a:t>load</a:t>
            </a:r>
            <a:r>
              <a:rPr lang="zh-CN" altLang="en-US" b="1" dirty="0">
                <a:solidFill>
                  <a:srgbClr val="C00000"/>
                </a:solidFill>
                <a:latin typeface="楷体_GB2312" pitchFamily="49" charset="-122"/>
                <a:ea typeface="楷体_GB2312" pitchFamily="49" charset="-122"/>
              </a:rPr>
              <a:t>缓存（</a:t>
            </a:r>
            <a:r>
              <a:rPr lang="en-US" altLang="zh-CN" b="1" dirty="0">
                <a:solidFill>
                  <a:srgbClr val="C00000"/>
                </a:solidFill>
                <a:latin typeface="楷体_GB2312" pitchFamily="49" charset="-122"/>
                <a:ea typeface="楷体_GB2312" pitchFamily="49" charset="-122"/>
              </a:rPr>
              <a:t>6</a:t>
            </a:r>
            <a:r>
              <a:rPr lang="zh-CN" altLang="en-US" b="1" dirty="0">
                <a:solidFill>
                  <a:srgbClr val="C00000"/>
                </a:solidFill>
                <a:latin typeface="楷体_GB2312" pitchFamily="49" charset="-122"/>
                <a:ea typeface="楷体_GB2312" pitchFamily="49" charset="-122"/>
              </a:rPr>
              <a:t>个），三个功能：</a:t>
            </a:r>
            <a:endParaRPr lang="zh-CN" altLang="en-US" b="1" dirty="0">
              <a:solidFill>
                <a:srgbClr val="FFFF00"/>
              </a:solidFill>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solidFill>
                  <a:srgbClr val="FF66FF"/>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 保存有效地址的各个部分直至计算完成；</a:t>
            </a: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等待将要访问存储器的</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a:t>
            </a: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为已经完成且正在等待</a:t>
            </a:r>
            <a:r>
              <a:rPr lang="en-US" altLang="zh-CN" b="1" dirty="0">
                <a:latin typeface="楷体_GB2312" pitchFamily="49" charset="-122"/>
                <a:ea typeface="楷体_GB2312" pitchFamily="49" charset="-122"/>
              </a:rPr>
              <a:t>CDB</a:t>
            </a:r>
            <a:r>
              <a:rPr lang="zh-CN" altLang="en-US" b="1" dirty="0">
                <a:latin typeface="楷体_GB2312" pitchFamily="49" charset="-122"/>
                <a:ea typeface="楷体_GB2312" pitchFamily="49" charset="-122"/>
              </a:rPr>
              <a:t>的</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指令保留结果。</a:t>
            </a:r>
            <a:endParaRPr lang="zh-CN" altLang="en-US" b="1" dirty="0">
              <a:latin typeface="楷体_GB2312" pitchFamily="49" charset="-122"/>
              <a:ea typeface="楷体_GB2312" pitchFamily="49" charset="-122"/>
            </a:endParaRPr>
          </a:p>
        </p:txBody>
      </p:sp>
      <p:sp>
        <p:nvSpPr>
          <p:cNvPr id="104452" name="Text Box 5"/>
          <p:cNvSpPr txBox="1"/>
          <p:nvPr/>
        </p:nvSpPr>
        <p:spPr>
          <a:xfrm>
            <a:off x="755650" y="4210050"/>
            <a:ext cx="7826375" cy="2027238"/>
          </a:xfrm>
          <a:prstGeom prst="rect">
            <a:avLst/>
          </a:prstGeom>
          <a:noFill/>
          <a:ln w="9525">
            <a:noFill/>
          </a:ln>
        </p:spPr>
        <p:txBody>
          <a:bodyPr anchor="t">
            <a:spAutoFit/>
          </a:bodyPr>
          <a:p>
            <a:pPr>
              <a:lnSpc>
                <a:spcPct val="120000"/>
              </a:lnSpc>
              <a:spcBef>
                <a:spcPct val="50000"/>
              </a:spcBef>
              <a:buClr>
                <a:srgbClr val="64EC77"/>
              </a:buClr>
              <a:buSzPct val="80000"/>
              <a:buFont typeface="Wingdings 2" panose="05020102010507070707" pitchFamily="18" charset="2"/>
              <a:buChar char="¿"/>
            </a:pPr>
            <a:r>
              <a:rPr lang="zh-CN" altLang="en-US" b="1" dirty="0">
                <a:solidFill>
                  <a:srgbClr val="FF66FF"/>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存缓冲（</a:t>
            </a:r>
            <a:r>
              <a:rPr lang="en-US" altLang="zh-CN" b="1" dirty="0">
                <a:solidFill>
                  <a:srgbClr val="C00000"/>
                </a:solidFill>
                <a:latin typeface="楷体_GB2312" pitchFamily="49" charset="-122"/>
                <a:ea typeface="楷体_GB2312" pitchFamily="49" charset="-122"/>
              </a:rPr>
              <a:t>3</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保存的是写存储器的地址、数据。</a:t>
            </a: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 保存有效地址的各个部分直至计算完成；</a:t>
            </a:r>
            <a:endParaRPr lang="zh-CN" altLang="en-US" b="1" dirty="0">
              <a:latin typeface="楷体_GB2312" pitchFamily="49" charset="-122"/>
              <a:ea typeface="楷体_GB2312" pitchFamily="49" charset="-122"/>
            </a:endParaRPr>
          </a:p>
          <a:p>
            <a:pPr eaLnBrk="0" hangingPunct="0">
              <a:lnSpc>
                <a:spcPct val="120000"/>
              </a:lnSpc>
              <a:buFont typeface="Wingdings 2" panose="05020102010507070707" pitchFamily="18" charset="2"/>
            </a:pPr>
            <a:r>
              <a:rPr lang="zh-CN" altLang="en-US" b="1" dirty="0">
                <a:latin typeface="楷体_GB2312" pitchFamily="49" charset="-122"/>
                <a:ea typeface="楷体_GB2312" pitchFamily="49" charset="-122"/>
              </a:rPr>
              <a:t>  * 为正在等待数据的</a:t>
            </a:r>
            <a:r>
              <a:rPr lang="en-US" altLang="zh-CN" b="1" dirty="0">
                <a:latin typeface="楷体_GB2312" pitchFamily="49" charset="-122"/>
                <a:ea typeface="楷体_GB2312" pitchFamily="49" charset="-122"/>
              </a:rPr>
              <a:t>store</a:t>
            </a:r>
            <a:r>
              <a:rPr lang="zh-CN" altLang="en-US" b="1" dirty="0">
                <a:latin typeface="楷体_GB2312" pitchFamily="49" charset="-122"/>
                <a:ea typeface="楷体_GB2312" pitchFamily="49" charset="-122"/>
              </a:rPr>
              <a:t>指令保存存储器目标地址；</a:t>
            </a:r>
            <a:endParaRPr lang="zh-CN" altLang="en-US" b="1" dirty="0">
              <a:latin typeface="楷体_GB2312" pitchFamily="49" charset="-122"/>
              <a:ea typeface="楷体_GB2312" pitchFamily="49" charset="-122"/>
            </a:endParaRPr>
          </a:p>
          <a:p>
            <a:pPr eaLnBrk="0" hangingPunct="0">
              <a:lnSpc>
                <a:spcPct val="120000"/>
              </a:lnSpc>
              <a:buFont typeface="Wingdings 2" panose="05020102010507070707" pitchFamily="18" charset="2"/>
            </a:pPr>
            <a:r>
              <a:rPr lang="zh-CN" altLang="en-US" b="1" dirty="0">
                <a:latin typeface="楷体_GB2312" pitchFamily="49" charset="-122"/>
                <a:ea typeface="楷体_GB2312" pitchFamily="49" charset="-122"/>
              </a:rPr>
              <a:t>  * 在存储单元可用之前保存地址和要写的数据。</a:t>
            </a:r>
            <a:endParaRPr lang="zh-CN" altLang="en-US" b="1" dirty="0">
              <a:latin typeface="楷体_GB2312" pitchFamily="49" charset="-122"/>
              <a:ea typeface="楷体_GB2312" pitchFamily="49" charset="-122"/>
            </a:endParaRPr>
          </a:p>
        </p:txBody>
      </p:sp>
      <p:sp>
        <p:nvSpPr>
          <p:cNvPr id="108548" name="Text Box 4"/>
          <p:cNvSpPr txBox="1"/>
          <p:nvPr/>
        </p:nvSpPr>
        <p:spPr>
          <a:xfrm>
            <a:off x="250825" y="404813"/>
            <a:ext cx="8569325" cy="977900"/>
          </a:xfrm>
          <a:prstGeom prst="rect">
            <a:avLst/>
          </a:prstGeom>
          <a:noFill/>
          <a:ln w="9525">
            <a:noFill/>
          </a:ln>
        </p:spPr>
        <p:txBody>
          <a:bodyPr anchor="t">
            <a:spAutoFit/>
          </a:bodyPr>
          <a:p>
            <a:pPr>
              <a:lnSpc>
                <a:spcPct val="120000"/>
              </a:lnSpc>
              <a:spcBef>
                <a:spcPct val="50000"/>
              </a:spcBef>
              <a:buClr>
                <a:srgbClr val="64EC77"/>
              </a:buClr>
              <a:buSzPct val="80000"/>
              <a:buFont typeface="Wingdings 2" panose="05020102010507070707" pitchFamily="18" charset="2"/>
            </a:pPr>
            <a:r>
              <a:rPr lang="zh-CN" altLang="en-US" b="1" dirty="0">
                <a:solidFill>
                  <a:srgbClr val="C00000"/>
                </a:solidFill>
                <a:latin typeface="楷体_GB2312" pitchFamily="49" charset="-122"/>
                <a:ea typeface="楷体_GB2312" pitchFamily="49" charset="-122"/>
              </a:rPr>
              <a:t>取缓冲（</a:t>
            </a:r>
            <a:r>
              <a:rPr lang="en-US" altLang="zh-CN" b="1" dirty="0">
                <a:solidFill>
                  <a:srgbClr val="C00000"/>
                </a:solidFill>
                <a:latin typeface="楷体_GB2312" pitchFamily="49" charset="-122"/>
                <a:ea typeface="楷体_GB2312" pitchFamily="49" charset="-122"/>
              </a:rPr>
              <a:t>6</a:t>
            </a:r>
            <a:r>
              <a:rPr lang="zh-CN" altLang="en-US" b="1" dirty="0">
                <a:solidFill>
                  <a:srgbClr val="C00000"/>
                </a:solidFill>
                <a:latin typeface="楷体_GB2312" pitchFamily="49" charset="-122"/>
                <a:ea typeface="楷体_GB2312" pitchFamily="49" charset="-122"/>
              </a:rPr>
              <a:t>个）和存缓冲（</a:t>
            </a:r>
            <a:r>
              <a:rPr lang="en-US" altLang="zh-CN" b="1" dirty="0">
                <a:solidFill>
                  <a:srgbClr val="C00000"/>
                </a:solidFill>
                <a:latin typeface="楷体_GB2312" pitchFamily="49" charset="-122"/>
                <a:ea typeface="楷体_GB2312" pitchFamily="49" charset="-122"/>
              </a:rPr>
              <a:t>3</a:t>
            </a:r>
            <a:r>
              <a:rPr lang="zh-CN" altLang="en-US" b="1" dirty="0">
                <a:solidFill>
                  <a:srgbClr val="C00000"/>
                </a:solidFill>
                <a:latin typeface="楷体_GB2312" pitchFamily="49" charset="-122"/>
                <a:ea typeface="楷体_GB2312" pitchFamily="49" charset="-122"/>
              </a:rPr>
              <a:t>个）</a:t>
            </a:r>
            <a:r>
              <a:rPr lang="zh-CN" altLang="en-US" b="1" dirty="0">
                <a:latin typeface="楷体_GB2312" pitchFamily="49" charset="-122"/>
                <a:ea typeface="楷体_GB2312" pitchFamily="49" charset="-122"/>
              </a:rPr>
              <a:t>保存的是读</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写存储器的数据和地址：</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22"/>
                                            </p:txEl>
                                          </p:spTgt>
                                        </p:tgtEl>
                                        <p:attrNameLst>
                                          <p:attrName>style.visibility</p:attrName>
                                        </p:attrNameLst>
                                      </p:cBhvr>
                                      <p:to>
                                        <p:strVal val="visible"/>
                                      </p:to>
                                    </p:set>
                                    <p:anim calcmode="lin" valueType="num">
                                      <p:cBhvr>
                                        <p:cTn id="7" dur="500" fill="hold"/>
                                        <p:tgtEl>
                                          <p:spTgt spid="104451">
                                            <p:txEl>
                                              <p:charRg st="0" end="22"/>
                                            </p:txEl>
                                          </p:spTgt>
                                        </p:tgtEl>
                                        <p:attrNameLst>
                                          <p:attrName>ppt_x</p:attrName>
                                        </p:attrNameLst>
                                      </p:cBhvr>
                                      <p:tavLst>
                                        <p:tav tm="0">
                                          <p:val>
                                            <p:strVal val="#ppt_x"/>
                                          </p:val>
                                        </p:tav>
                                        <p:tav tm="100000">
                                          <p:val>
                                            <p:strVal val="#ppt_x"/>
                                          </p:val>
                                        </p:tav>
                                      </p:tavLst>
                                    </p:anim>
                                    <p:anim calcmode="lin" valueType="num">
                                      <p:cBhvr>
                                        <p:cTn id="8" dur="500" fill="hold"/>
                                        <p:tgtEl>
                                          <p:spTgt spid="104451">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1">
                                            <p:txEl>
                                              <p:charRg st="22" end="46"/>
                                            </p:txEl>
                                          </p:spTgt>
                                        </p:tgtEl>
                                        <p:attrNameLst>
                                          <p:attrName>style.visibility</p:attrName>
                                        </p:attrNameLst>
                                      </p:cBhvr>
                                      <p:to>
                                        <p:strVal val="visible"/>
                                      </p:to>
                                    </p:set>
                                    <p:anim calcmode="lin" valueType="num">
                                      <p:cBhvr>
                                        <p:cTn id="11" dur="500" fill="hold"/>
                                        <p:tgtEl>
                                          <p:spTgt spid="104451">
                                            <p:txEl>
                                              <p:charRg st="22" end="46"/>
                                            </p:txEl>
                                          </p:spTgt>
                                        </p:tgtEl>
                                        <p:attrNameLst>
                                          <p:attrName>ppt_x</p:attrName>
                                        </p:attrNameLst>
                                      </p:cBhvr>
                                      <p:tavLst>
                                        <p:tav tm="0">
                                          <p:val>
                                            <p:strVal val="#ppt_x"/>
                                          </p:val>
                                        </p:tav>
                                        <p:tav tm="100000">
                                          <p:val>
                                            <p:strVal val="#ppt_x"/>
                                          </p:val>
                                        </p:tav>
                                      </p:tavLst>
                                    </p:anim>
                                    <p:anim calcmode="lin" valueType="num">
                                      <p:cBhvr>
                                        <p:cTn id="12" dur="500" fill="hold"/>
                                        <p:tgtEl>
                                          <p:spTgt spid="104451">
                                            <p:txEl>
                                              <p:charRg st="22" end="4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1">
                                            <p:txEl>
                                              <p:charRg st="46" end="69"/>
                                            </p:txEl>
                                          </p:spTgt>
                                        </p:tgtEl>
                                        <p:attrNameLst>
                                          <p:attrName>style.visibility</p:attrName>
                                        </p:attrNameLst>
                                      </p:cBhvr>
                                      <p:to>
                                        <p:strVal val="visible"/>
                                      </p:to>
                                    </p:set>
                                    <p:anim calcmode="lin" valueType="num">
                                      <p:cBhvr>
                                        <p:cTn id="15" dur="500" fill="hold"/>
                                        <p:tgtEl>
                                          <p:spTgt spid="104451">
                                            <p:txEl>
                                              <p:charRg st="46" end="69"/>
                                            </p:txEl>
                                          </p:spTgt>
                                        </p:tgtEl>
                                        <p:attrNameLst>
                                          <p:attrName>ppt_x</p:attrName>
                                        </p:attrNameLst>
                                      </p:cBhvr>
                                      <p:tavLst>
                                        <p:tav tm="0">
                                          <p:val>
                                            <p:strVal val="#ppt_x"/>
                                          </p:val>
                                        </p:tav>
                                        <p:tav tm="100000">
                                          <p:val>
                                            <p:strVal val="#ppt_x"/>
                                          </p:val>
                                        </p:tav>
                                      </p:tavLst>
                                    </p:anim>
                                    <p:anim calcmode="lin" valueType="num">
                                      <p:cBhvr>
                                        <p:cTn id="16" dur="500" fill="hold"/>
                                        <p:tgtEl>
                                          <p:spTgt spid="104451">
                                            <p:txEl>
                                              <p:charRg st="46" end="6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1">
                                            <p:txEl>
                                              <p:charRg st="69" end="100"/>
                                            </p:txEl>
                                          </p:spTgt>
                                        </p:tgtEl>
                                        <p:attrNameLst>
                                          <p:attrName>style.visibility</p:attrName>
                                        </p:attrNameLst>
                                      </p:cBhvr>
                                      <p:to>
                                        <p:strVal val="visible"/>
                                      </p:to>
                                    </p:set>
                                    <p:anim calcmode="lin" valueType="num">
                                      <p:cBhvr>
                                        <p:cTn id="19" dur="500" fill="hold"/>
                                        <p:tgtEl>
                                          <p:spTgt spid="104451">
                                            <p:txEl>
                                              <p:charRg st="69" end="100"/>
                                            </p:txEl>
                                          </p:spTgt>
                                        </p:tgtEl>
                                        <p:attrNameLst>
                                          <p:attrName>ppt_x</p:attrName>
                                        </p:attrNameLst>
                                      </p:cBhvr>
                                      <p:tavLst>
                                        <p:tav tm="0">
                                          <p:val>
                                            <p:strVal val="#ppt_x"/>
                                          </p:val>
                                        </p:tav>
                                        <p:tav tm="100000">
                                          <p:val>
                                            <p:strVal val="#ppt_x"/>
                                          </p:val>
                                        </p:tav>
                                      </p:tavLst>
                                    </p:anim>
                                    <p:anim calcmode="lin" valueType="num">
                                      <p:cBhvr>
                                        <p:cTn id="20" dur="500" fill="hold"/>
                                        <p:tgtEl>
                                          <p:spTgt spid="104451">
                                            <p:txEl>
                                              <p:charRg st="69" end="10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2">
                                            <p:txEl>
                                              <p:charRg st="0" end="24"/>
                                            </p:txEl>
                                          </p:spTgt>
                                        </p:tgtEl>
                                        <p:attrNameLst>
                                          <p:attrName>style.visibility</p:attrName>
                                        </p:attrNameLst>
                                      </p:cBhvr>
                                      <p:to>
                                        <p:strVal val="visible"/>
                                      </p:to>
                                    </p:set>
                                    <p:anim calcmode="lin" valueType="num">
                                      <p:cBhvr>
                                        <p:cTn id="25" dur="500" fill="hold"/>
                                        <p:tgtEl>
                                          <p:spTgt spid="104452">
                                            <p:txEl>
                                              <p:charRg st="0" end="24"/>
                                            </p:txEl>
                                          </p:spTgt>
                                        </p:tgtEl>
                                        <p:attrNameLst>
                                          <p:attrName>ppt_x</p:attrName>
                                        </p:attrNameLst>
                                      </p:cBhvr>
                                      <p:tavLst>
                                        <p:tav tm="0">
                                          <p:val>
                                            <p:strVal val="#ppt_x"/>
                                          </p:val>
                                        </p:tav>
                                        <p:tav tm="100000">
                                          <p:val>
                                            <p:strVal val="#ppt_x"/>
                                          </p:val>
                                        </p:tav>
                                      </p:tavLst>
                                    </p:anim>
                                    <p:anim calcmode="lin" valueType="num">
                                      <p:cBhvr>
                                        <p:cTn id="26" dur="500" fill="hold"/>
                                        <p:tgtEl>
                                          <p:spTgt spid="104452">
                                            <p:txEl>
                                              <p:charRg st="0" end="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4452">
                                            <p:txEl>
                                              <p:charRg st="24" end="47"/>
                                            </p:txEl>
                                          </p:spTgt>
                                        </p:tgtEl>
                                        <p:attrNameLst>
                                          <p:attrName>style.visibility</p:attrName>
                                        </p:attrNameLst>
                                      </p:cBhvr>
                                      <p:to>
                                        <p:strVal val="visible"/>
                                      </p:to>
                                    </p:set>
                                    <p:anim calcmode="lin" valueType="num">
                                      <p:cBhvr>
                                        <p:cTn id="29" dur="500" fill="hold"/>
                                        <p:tgtEl>
                                          <p:spTgt spid="104452">
                                            <p:txEl>
                                              <p:charRg st="24" end="47"/>
                                            </p:txEl>
                                          </p:spTgt>
                                        </p:tgtEl>
                                        <p:attrNameLst>
                                          <p:attrName>ppt_x</p:attrName>
                                        </p:attrNameLst>
                                      </p:cBhvr>
                                      <p:tavLst>
                                        <p:tav tm="0">
                                          <p:val>
                                            <p:strVal val="#ppt_x"/>
                                          </p:val>
                                        </p:tav>
                                        <p:tav tm="100000">
                                          <p:val>
                                            <p:strVal val="#ppt_x"/>
                                          </p:val>
                                        </p:tav>
                                      </p:tavLst>
                                    </p:anim>
                                    <p:anim calcmode="lin" valueType="num">
                                      <p:cBhvr>
                                        <p:cTn id="30" dur="500" fill="hold"/>
                                        <p:tgtEl>
                                          <p:spTgt spid="104452">
                                            <p:txEl>
                                              <p:charRg st="24" end="4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4452">
                                            <p:txEl>
                                              <p:charRg st="47" end="77"/>
                                            </p:txEl>
                                          </p:spTgt>
                                        </p:tgtEl>
                                        <p:attrNameLst>
                                          <p:attrName>style.visibility</p:attrName>
                                        </p:attrNameLst>
                                      </p:cBhvr>
                                      <p:to>
                                        <p:strVal val="visible"/>
                                      </p:to>
                                    </p:set>
                                    <p:anim calcmode="lin" valueType="num">
                                      <p:cBhvr>
                                        <p:cTn id="33" dur="500" fill="hold"/>
                                        <p:tgtEl>
                                          <p:spTgt spid="104452">
                                            <p:txEl>
                                              <p:charRg st="47" end="77"/>
                                            </p:txEl>
                                          </p:spTgt>
                                        </p:tgtEl>
                                        <p:attrNameLst>
                                          <p:attrName>ppt_x</p:attrName>
                                        </p:attrNameLst>
                                      </p:cBhvr>
                                      <p:tavLst>
                                        <p:tav tm="0">
                                          <p:val>
                                            <p:strVal val="#ppt_x"/>
                                          </p:val>
                                        </p:tav>
                                        <p:tav tm="100000">
                                          <p:val>
                                            <p:strVal val="#ppt_x"/>
                                          </p:val>
                                        </p:tav>
                                      </p:tavLst>
                                    </p:anim>
                                    <p:anim calcmode="lin" valueType="num">
                                      <p:cBhvr>
                                        <p:cTn id="34" dur="500" fill="hold"/>
                                        <p:tgtEl>
                                          <p:spTgt spid="104452">
                                            <p:txEl>
                                              <p:charRg st="47" end="7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4452">
                                            <p:txEl>
                                              <p:charRg st="77" end="102"/>
                                            </p:txEl>
                                          </p:spTgt>
                                        </p:tgtEl>
                                        <p:attrNameLst>
                                          <p:attrName>style.visibility</p:attrName>
                                        </p:attrNameLst>
                                      </p:cBhvr>
                                      <p:to>
                                        <p:strVal val="visible"/>
                                      </p:to>
                                    </p:set>
                                    <p:anim calcmode="lin" valueType="num">
                                      <p:cBhvr>
                                        <p:cTn id="37" dur="500" fill="hold"/>
                                        <p:tgtEl>
                                          <p:spTgt spid="104452">
                                            <p:txEl>
                                              <p:charRg st="77" end="102"/>
                                            </p:txEl>
                                          </p:spTgt>
                                        </p:tgtEl>
                                        <p:attrNameLst>
                                          <p:attrName>ppt_x</p:attrName>
                                        </p:attrNameLst>
                                      </p:cBhvr>
                                      <p:tavLst>
                                        <p:tav tm="0">
                                          <p:val>
                                            <p:strVal val="#ppt_x"/>
                                          </p:val>
                                        </p:tav>
                                        <p:tav tm="100000">
                                          <p:val>
                                            <p:strVal val="#ppt_x"/>
                                          </p:val>
                                        </p:tav>
                                      </p:tavLst>
                                    </p:anim>
                                    <p:anim calcmode="lin" valueType="num">
                                      <p:cBhvr>
                                        <p:cTn id="38" dur="500" fill="hold"/>
                                        <p:tgtEl>
                                          <p:spTgt spid="104452">
                                            <p:txEl>
                                              <p:charRg st="77" end="1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5475" name="Rectangle 2"/>
          <p:cNvSpPr/>
          <p:nvPr/>
        </p:nvSpPr>
        <p:spPr>
          <a:xfrm>
            <a:off x="539750" y="1125538"/>
            <a:ext cx="7993063" cy="4032250"/>
          </a:xfrm>
          <a:prstGeom prst="rect">
            <a:avLst/>
          </a:prstGeom>
          <a:noFill/>
          <a:ln w="9525">
            <a:noFill/>
          </a:ln>
        </p:spPr>
        <p:txBody>
          <a:bodyPr anchor="t"/>
          <a:p>
            <a:pPr marL="342900" indent="-342900">
              <a:spcBef>
                <a:spcPct val="20000"/>
              </a:spcBef>
              <a:buClr>
                <a:srgbClr val="64EC77"/>
              </a:buClr>
              <a:buSzPct val="80000"/>
              <a:buFont typeface="Wingdings 2" panose="05020102010507070707" pitchFamily="18" charset="2"/>
              <a:buChar char="¿"/>
            </a:pPr>
            <a:r>
              <a:rPr lang="zh-CN" altLang="en-US" dirty="0">
                <a:solidFill>
                  <a:srgbClr val="C00000"/>
                </a:solidFill>
                <a:latin typeface="黑体" panose="02010609060101010101" pitchFamily="49" charset="-122"/>
                <a:ea typeface="黑体" panose="02010609060101010101" pitchFamily="49" charset="-122"/>
              </a:rPr>
              <a:t>浮点寄存器（共</a:t>
            </a:r>
            <a:r>
              <a:rPr lang="en-US" altLang="zh-CN" dirty="0">
                <a:solidFill>
                  <a:srgbClr val="C00000"/>
                </a:solidFill>
                <a:latin typeface="黑体" panose="02010609060101010101" pitchFamily="49" charset="-122"/>
                <a:ea typeface="黑体" panose="02010609060101010101" pitchFamily="49" charset="-122"/>
              </a:rPr>
              <a:t>16</a:t>
            </a:r>
            <a:r>
              <a:rPr lang="zh-CN" altLang="en-US" dirty="0">
                <a:solidFill>
                  <a:srgbClr val="C00000"/>
                </a:solidFill>
                <a:latin typeface="黑体" panose="02010609060101010101" pitchFamily="49" charset="-122"/>
                <a:ea typeface="黑体" panose="02010609060101010101" pitchFamily="49" charset="-122"/>
              </a:rPr>
              <a:t>个浮点寄存器，</a:t>
            </a:r>
            <a:r>
              <a:rPr lang="en-US" altLang="zh-CN" dirty="0">
                <a:solidFill>
                  <a:srgbClr val="C00000"/>
                </a:solidFill>
                <a:latin typeface="黑体" panose="02010609060101010101" pitchFamily="49" charset="-122"/>
                <a:ea typeface="黑体" panose="02010609060101010101" pitchFamily="49" charset="-122"/>
              </a:rPr>
              <a:t>F0</a:t>
            </a:r>
            <a:r>
              <a:rPr lang="zh-CN" altLang="en-US" dirty="0">
                <a:solidFill>
                  <a:srgbClr val="C00000"/>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F2</a:t>
            </a:r>
            <a:r>
              <a:rPr lang="zh-CN" altLang="en-US" dirty="0">
                <a:solidFill>
                  <a:srgbClr val="C00000"/>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F4</a:t>
            </a:r>
            <a:r>
              <a:rPr lang="zh-CN" altLang="en-US" dirty="0">
                <a:solidFill>
                  <a:srgbClr val="C00000"/>
                </a:solidFill>
                <a:latin typeface="黑体" panose="02010609060101010101" pitchFamily="49" charset="-122"/>
                <a:ea typeface="黑体" panose="02010609060101010101" pitchFamily="49" charset="-122"/>
              </a:rPr>
              <a:t>等）通过一对操作数总线连到功能部件的保留站，通过其中</a:t>
            </a:r>
            <a:r>
              <a:rPr lang="zh-CN" altLang="en-US" dirty="0">
                <a:latin typeface="黑体" panose="02010609060101010101" pitchFamily="49" charset="-122"/>
                <a:ea typeface="黑体" panose="02010609060101010101" pitchFamily="49" charset="-122"/>
              </a:rPr>
              <a:t>一条总线连到公共数据总线，再送到存缓冲。</a:t>
            </a:r>
            <a:endParaRPr lang="en-US" altLang="zh-CN" dirty="0">
              <a:latin typeface="黑体" panose="02010609060101010101" pitchFamily="49" charset="-122"/>
              <a:ea typeface="黑体" panose="02010609060101010101" pitchFamily="49" charset="-122"/>
            </a:endParaRPr>
          </a:p>
          <a:p>
            <a:pPr marL="342900" indent="-342900">
              <a:spcBef>
                <a:spcPct val="20000"/>
              </a:spcBef>
              <a:buClr>
                <a:srgbClr val="64EC77"/>
              </a:buClr>
              <a:buSzPct val="80000"/>
              <a:buFont typeface="Wingdings 2" panose="05020102010507070707" pitchFamily="18" charset="2"/>
              <a:buChar char="¿"/>
            </a:pPr>
            <a:endParaRPr lang="zh-CN" altLang="en-US"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功能部件的计算结果和从存储器读取的数据送</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到</a:t>
            </a: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上，除了取缓冲的输入和存缓冲的输出以外，所有部分均与</a:t>
            </a: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相连。</a:t>
            </a:r>
            <a:endParaRPr lang="en-US" altLang="zh-CN"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solidFill>
                  <a:srgbClr val="C00000"/>
                </a:solidFill>
                <a:latin typeface="黑体" panose="02010609060101010101" pitchFamily="49" charset="-122"/>
                <a:ea typeface="黑体" panose="02010609060101010101" pitchFamily="49" charset="-122"/>
              </a:rPr>
              <a:t>公用数据总线</a:t>
            </a:r>
            <a:r>
              <a:rPr lang="zh-CN" altLang="en-US" dirty="0">
                <a:latin typeface="黑体" panose="02010609060101010101" pitchFamily="49" charset="-122"/>
                <a:ea typeface="黑体" panose="02010609060101010101" pitchFamily="49" charset="-122"/>
              </a:rPr>
              <a:t>使所有等待该操作数的功能部件可以同时取到数据。</a:t>
            </a:r>
            <a:endParaRPr lang="en-US" altLang="zh-CN"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在具有多个执行部件且采用多流出（即每个时钟周期流出多条指令）的流水线中，需要采用多条公共数据总线</a:t>
            </a:r>
            <a:r>
              <a:rPr lang="en-US" altLang="zh-CN" dirty="0">
                <a:latin typeface="黑体" panose="02010609060101010101" pitchFamily="49" charset="-122"/>
                <a:ea typeface="黑体" panose="02010609060101010101" pitchFamily="49" charset="-122"/>
              </a:rPr>
              <a:t>CDB</a:t>
            </a:r>
            <a:endParaRPr lang="en-US" altLang="zh-CN" dirty="0">
              <a:latin typeface="黑体" panose="02010609060101010101" pitchFamily="49" charset="-122"/>
              <a:ea typeface="黑体" panose="02010609060101010101" pitchFamily="49" charset="-122"/>
            </a:endParaRPr>
          </a:p>
          <a:p>
            <a:pPr marL="342900" indent="-342900" algn="just">
              <a:spcBef>
                <a:spcPct val="20000"/>
              </a:spcBef>
              <a:buClr>
                <a:srgbClr val="64EC77"/>
              </a:buClr>
              <a:buSzPct val="80000"/>
              <a:buFont typeface="Wingdings 2" panose="05020102010507070707" pitchFamily="18" charset="2"/>
              <a:buChar char="¿"/>
            </a:pPr>
            <a:endParaRPr lang="zh-CN" altLang="en-US" dirty="0">
              <a:latin typeface="黑体" panose="02010609060101010101" pitchFamily="49" charset="-122"/>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800" dirty="0">
              <a:solidFill>
                <a:srgbClr val="FF66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charRg st="72" end="136"/>
                                            </p:txEl>
                                          </p:spTgt>
                                        </p:tgtEl>
                                        <p:attrNameLst>
                                          <p:attrName>style.visibility</p:attrName>
                                        </p:attrNameLst>
                                      </p:cBhvr>
                                      <p:to>
                                        <p:strVal val="visible"/>
                                      </p:to>
                                    </p:set>
                                    <p:anim calcmode="lin" valueType="num">
                                      <p:cBhvr>
                                        <p:cTn id="7" dur="500" fill="hold"/>
                                        <p:tgtEl>
                                          <p:spTgt spid="105475">
                                            <p:txEl>
                                              <p:charRg st="72" end="136"/>
                                            </p:txEl>
                                          </p:spTgt>
                                        </p:tgtEl>
                                        <p:attrNameLst>
                                          <p:attrName>ppt_x</p:attrName>
                                        </p:attrNameLst>
                                      </p:cBhvr>
                                      <p:tavLst>
                                        <p:tav tm="0">
                                          <p:val>
                                            <p:strVal val="#ppt_x"/>
                                          </p:val>
                                        </p:tav>
                                        <p:tav tm="100000">
                                          <p:val>
                                            <p:strVal val="#ppt_x"/>
                                          </p:val>
                                        </p:tav>
                                      </p:tavLst>
                                    </p:anim>
                                    <p:anim calcmode="lin" valueType="num">
                                      <p:cBhvr>
                                        <p:cTn id="8" dur="500" fill="hold"/>
                                        <p:tgtEl>
                                          <p:spTgt spid="105475">
                                            <p:txEl>
                                              <p:charRg st="72" end="1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charRg st="136" end="166"/>
                                            </p:txEl>
                                          </p:spTgt>
                                        </p:tgtEl>
                                        <p:attrNameLst>
                                          <p:attrName>style.visibility</p:attrName>
                                        </p:attrNameLst>
                                      </p:cBhvr>
                                      <p:to>
                                        <p:strVal val="visible"/>
                                      </p:to>
                                    </p:set>
                                    <p:anim calcmode="lin" valueType="num">
                                      <p:cBhvr>
                                        <p:cTn id="13" dur="500" fill="hold"/>
                                        <p:tgtEl>
                                          <p:spTgt spid="105475">
                                            <p:txEl>
                                              <p:charRg st="136" end="166"/>
                                            </p:txEl>
                                          </p:spTgt>
                                        </p:tgtEl>
                                        <p:attrNameLst>
                                          <p:attrName>ppt_x</p:attrName>
                                        </p:attrNameLst>
                                      </p:cBhvr>
                                      <p:tavLst>
                                        <p:tav tm="0">
                                          <p:val>
                                            <p:strVal val="#ppt_x"/>
                                          </p:val>
                                        </p:tav>
                                        <p:tav tm="100000">
                                          <p:val>
                                            <p:strVal val="#ppt_x"/>
                                          </p:val>
                                        </p:tav>
                                      </p:tavLst>
                                    </p:anim>
                                    <p:anim calcmode="lin" valueType="num">
                                      <p:cBhvr>
                                        <p:cTn id="14" dur="500" fill="hold"/>
                                        <p:tgtEl>
                                          <p:spTgt spid="105475">
                                            <p:txEl>
                                              <p:charRg st="136" end="1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charRg st="166" end="218"/>
                                            </p:txEl>
                                          </p:spTgt>
                                        </p:tgtEl>
                                        <p:attrNameLst>
                                          <p:attrName>style.visibility</p:attrName>
                                        </p:attrNameLst>
                                      </p:cBhvr>
                                      <p:to>
                                        <p:strVal val="visible"/>
                                      </p:to>
                                    </p:set>
                                    <p:anim calcmode="lin" valueType="num">
                                      <p:cBhvr>
                                        <p:cTn id="19" dur="500" fill="hold"/>
                                        <p:tgtEl>
                                          <p:spTgt spid="105475">
                                            <p:txEl>
                                              <p:charRg st="166" end="218"/>
                                            </p:txEl>
                                          </p:spTgt>
                                        </p:tgtEl>
                                        <p:attrNameLst>
                                          <p:attrName>ppt_x</p:attrName>
                                        </p:attrNameLst>
                                      </p:cBhvr>
                                      <p:tavLst>
                                        <p:tav tm="0">
                                          <p:val>
                                            <p:strVal val="#ppt_x"/>
                                          </p:val>
                                        </p:tav>
                                        <p:tav tm="100000">
                                          <p:val>
                                            <p:strVal val="#ppt_x"/>
                                          </p:val>
                                        </p:tav>
                                      </p:tavLst>
                                    </p:anim>
                                    <p:anim calcmode="lin" valueType="num">
                                      <p:cBhvr>
                                        <p:cTn id="20" dur="500" fill="hold"/>
                                        <p:tgtEl>
                                          <p:spTgt spid="105475">
                                            <p:txEl>
                                              <p:charRg st="166" end="2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内容占位符 2"/>
          <p:cNvSpPr>
            <a:spLocks noGrp="1"/>
          </p:cNvSpPr>
          <p:nvPr>
            <p:ph idx="4294967295"/>
          </p:nvPr>
        </p:nvSpPr>
        <p:spPr>
          <a:xfrm>
            <a:off x="457200" y="2276475"/>
            <a:ext cx="8462010" cy="4537075"/>
          </a:xfrm>
        </p:spPr>
        <p:txBody>
          <a:bodyPr wrap="square" anchor="t"/>
          <a:p>
            <a:pPr marL="0" indent="0">
              <a:buNone/>
            </a:pPr>
            <a:r>
              <a:rPr lang="zh-CN" altLang="en-US" sz="2400" dirty="0">
                <a:solidFill>
                  <a:srgbClr val="C00000"/>
                </a:solidFill>
                <a:latin typeface="黑体" panose="02010609060101010101" pitchFamily="49" charset="-122"/>
                <a:ea typeface="黑体" panose="02010609060101010101" pitchFamily="49" charset="-122"/>
              </a:rPr>
              <a:t>寄存器换名</a:t>
            </a:r>
            <a:r>
              <a:rPr lang="zh-CN" altLang="en-US" sz="2400" dirty="0">
                <a:latin typeface="黑体" panose="02010609060101010101" pitchFamily="49" charset="-122"/>
                <a:ea typeface="黑体" panose="02010609060101010101" pitchFamily="49" charset="-122"/>
              </a:rPr>
              <a:t>是通过</a:t>
            </a:r>
            <a:r>
              <a:rPr lang="zh-CN" altLang="en-US" sz="2400" dirty="0">
                <a:solidFill>
                  <a:srgbClr val="C00000"/>
                </a:solidFill>
                <a:latin typeface="黑体" panose="02010609060101010101" pitchFamily="49" charset="-122"/>
                <a:ea typeface="黑体" panose="02010609060101010101" pitchFamily="49" charset="-122"/>
              </a:rPr>
              <a:t>保留站</a:t>
            </a:r>
            <a:r>
              <a:rPr lang="zh-CN" altLang="en-US" sz="2400" dirty="0">
                <a:latin typeface="黑体" panose="02010609060101010101" pitchFamily="49" charset="-122"/>
                <a:ea typeface="黑体" panose="02010609060101010101" pitchFamily="49" charset="-122"/>
              </a:rPr>
              <a:t>和</a:t>
            </a:r>
            <a:r>
              <a:rPr lang="zh-CN" altLang="en-US" sz="2400" dirty="0">
                <a:solidFill>
                  <a:srgbClr val="C00000"/>
                </a:solidFill>
                <a:latin typeface="黑体" panose="02010609060101010101" pitchFamily="49" charset="-122"/>
                <a:ea typeface="黑体" panose="02010609060101010101" pitchFamily="49" charset="-122"/>
              </a:rPr>
              <a:t>流出逻辑</a:t>
            </a:r>
            <a:r>
              <a:rPr lang="zh-CN" altLang="en-US" sz="2400" dirty="0">
                <a:latin typeface="黑体" panose="02010609060101010101" pitchFamily="49" charset="-122"/>
                <a:ea typeface="黑体" panose="02010609060101010101" pitchFamily="49" charset="-122"/>
              </a:rPr>
              <a:t>共同完成的：</a:t>
            </a:r>
            <a:endParaRPr lang="en-US" altLang="zh-CN" sz="2400" dirty="0">
              <a:latin typeface="黑体" panose="02010609060101010101" pitchFamily="49" charset="-122"/>
              <a:ea typeface="黑体" panose="02010609060101010101" pitchFamily="49" charset="-122"/>
            </a:endParaRPr>
          </a:p>
          <a:p>
            <a:pPr marL="0" indent="0">
              <a:buNone/>
            </a:pPr>
            <a:endParaRPr lang="en-US" altLang="zh-CN" sz="8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当指令流出时，如果其操作数还没有计算出来，则将该指令中相应的寄存器名换名为将产生这个操作数的保留站的标识。</a:t>
            </a:r>
            <a:endParaRPr lang="en-US" altLang="zh-CN" sz="24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指令流出到保留站后，其操作数寄存器号，或换成了数据本身（如果该数据已经就绪），或换成了保留站的标识，不再与寄存器有关系。</a:t>
            </a:r>
            <a:endParaRPr lang="en-US" altLang="zh-CN" sz="2400" dirty="0">
              <a:latin typeface="黑体" panose="02010609060101010101" pitchFamily="49" charset="-122"/>
              <a:ea typeface="黑体" panose="02010609060101010101" pitchFamily="49" charset="-122"/>
            </a:endParaRPr>
          </a:p>
          <a:p>
            <a:pPr>
              <a:buFont typeface="Wingdings" panose="05000000000000000000" charset="0"/>
              <a:buChar char="Ø"/>
            </a:pPr>
            <a:r>
              <a:rPr lang="zh-CN" altLang="en-US" sz="2400" dirty="0">
                <a:latin typeface="黑体" panose="02010609060101010101" pitchFamily="49" charset="-122"/>
                <a:ea typeface="黑体" panose="02010609060101010101" pitchFamily="49" charset="-122"/>
              </a:rPr>
              <a:t>这样后面指令对该寄存器的写入操作就不可能产生</a:t>
            </a:r>
            <a:r>
              <a:rPr lang="en-US" altLang="zh-CN" sz="2400" dirty="0">
                <a:latin typeface="黑体" panose="02010609060101010101" pitchFamily="49" charset="-122"/>
                <a:ea typeface="黑体" panose="02010609060101010101" pitchFamily="49" charset="-122"/>
              </a:rPr>
              <a:t>WAR</a:t>
            </a:r>
            <a:r>
              <a:rPr lang="zh-CN" altLang="en-US" sz="2400" dirty="0">
                <a:latin typeface="黑体" panose="02010609060101010101" pitchFamily="49" charset="-122"/>
                <a:ea typeface="黑体" panose="02010609060101010101" pitchFamily="49" charset="-122"/>
              </a:rPr>
              <a:t>冲突</a:t>
            </a:r>
            <a:endParaRPr lang="zh-CN" altLang="en-US" sz="2400" dirty="0">
              <a:latin typeface="黑体" panose="02010609060101010101" pitchFamily="49" charset="-122"/>
              <a:ea typeface="黑体" panose="02010609060101010101" pitchFamily="49" charset="-122"/>
            </a:endParaRPr>
          </a:p>
        </p:txBody>
      </p:sp>
      <p:sp>
        <p:nvSpPr>
          <p:cNvPr id="110594" name="灯片编号占位符 3"/>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6500" name="Text Box 3"/>
          <p:cNvSpPr txBox="1"/>
          <p:nvPr/>
        </p:nvSpPr>
        <p:spPr>
          <a:xfrm>
            <a:off x="539750" y="404813"/>
            <a:ext cx="5976938" cy="1630362"/>
          </a:xfrm>
          <a:prstGeom prst="rect">
            <a:avLst/>
          </a:prstGeom>
          <a:noFill/>
          <a:ln w="9525">
            <a:noFill/>
          </a:ln>
        </p:spPr>
        <p:txBody>
          <a:bodyPr anchor="t">
            <a:spAutoFit/>
          </a:bodyPr>
          <a:p>
            <a:pPr>
              <a:spcBef>
                <a:spcPct val="50000"/>
              </a:spcBef>
              <a:buClr>
                <a:srgbClr val="FEAEF8"/>
              </a:buClr>
              <a:buSzPct val="145000"/>
              <a:buFont typeface="Wingdings 2" panose="05020102010507070707" pitchFamily="18" charset="2"/>
            </a:pPr>
            <a:r>
              <a:rPr lang="zh-CN" altLang="en-US" dirty="0">
                <a:solidFill>
                  <a:srgbClr val="C00000"/>
                </a:solidFill>
                <a:latin typeface="黑体" panose="02010609060101010101" pitchFamily="49" charset="-122"/>
                <a:ea typeface="黑体" panose="02010609060101010101" pitchFamily="49" charset="-122"/>
              </a:rPr>
              <a:t>两个运算功能部件</a:t>
            </a:r>
            <a:r>
              <a:rPr lang="en-US" altLang="zh-CN" b="1" dirty="0">
                <a:solidFill>
                  <a:srgbClr val="CCFFCC"/>
                </a:solidFill>
                <a:latin typeface="黑体" panose="02010609060101010101" pitchFamily="49" charset="-122"/>
                <a:ea typeface="黑体" panose="02010609060101010101" pitchFamily="49" charset="-122"/>
              </a:rPr>
              <a:t> </a:t>
            </a:r>
            <a:endParaRPr lang="en-US" altLang="zh-CN" b="1" dirty="0">
              <a:solidFill>
                <a:srgbClr val="CCFFCC"/>
              </a:solidFill>
              <a:latin typeface="黑体" panose="02010609060101010101" pitchFamily="49" charset="-122"/>
              <a:ea typeface="黑体" panose="02010609060101010101" pitchFamily="49" charset="-122"/>
            </a:endParaRPr>
          </a:p>
          <a:p>
            <a:pPr>
              <a:spcBef>
                <a:spcPct val="50000"/>
              </a:spcBef>
              <a:buClr>
                <a:srgbClr val="FEAEF8"/>
              </a:buClr>
              <a:buSzPct val="145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 浮点乘法器完成乘法和除法操作</a:t>
            </a:r>
            <a:endParaRPr lang="zh-CN" altLang="en-US" dirty="0">
              <a:latin typeface="黑体" panose="02010609060101010101" pitchFamily="49" charset="-122"/>
              <a:ea typeface="黑体" panose="02010609060101010101" pitchFamily="49" charset="-122"/>
            </a:endParaRPr>
          </a:p>
          <a:p>
            <a:pPr>
              <a:spcBef>
                <a:spcPct val="50000"/>
              </a:spcBef>
              <a:buClr>
                <a:srgbClr val="FEAEF8"/>
              </a:buClr>
              <a:buSzPct val="145000"/>
              <a:buFont typeface="Wingdings 2" panose="05020102010507070707" pitchFamily="18" charset="2"/>
              <a:buChar char="•"/>
            </a:pPr>
            <a:r>
              <a:rPr lang="zh-CN" altLang="en-US" dirty="0">
                <a:latin typeface="黑体" panose="02010609060101010101" pitchFamily="49" charset="-122"/>
                <a:ea typeface="黑体" panose="02010609060101010101" pitchFamily="49" charset="-122"/>
              </a:rPr>
              <a:t> 浮点加法器完成加法和减法操作</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charRg st="24" end="78"/>
                                            </p:txEl>
                                          </p:spTgt>
                                        </p:tgtEl>
                                        <p:attrNameLst>
                                          <p:attrName>style.visibility</p:attrName>
                                        </p:attrNameLst>
                                      </p:cBhvr>
                                      <p:to>
                                        <p:strVal val="visible"/>
                                      </p:to>
                                    </p:set>
                                    <p:anim calcmode="lin" valueType="num">
                                      <p:cBhvr>
                                        <p:cTn id="7" dur="500" fill="hold"/>
                                        <p:tgtEl>
                                          <p:spTgt spid="106498">
                                            <p:txEl>
                                              <p:charRg st="24" end="78"/>
                                            </p:txEl>
                                          </p:spTgt>
                                        </p:tgtEl>
                                        <p:attrNameLst>
                                          <p:attrName>ppt_x</p:attrName>
                                        </p:attrNameLst>
                                      </p:cBhvr>
                                      <p:tavLst>
                                        <p:tav tm="0">
                                          <p:val>
                                            <p:strVal val="#ppt_x"/>
                                          </p:val>
                                        </p:tav>
                                        <p:tav tm="100000">
                                          <p:val>
                                            <p:strVal val="#ppt_x"/>
                                          </p:val>
                                        </p:tav>
                                      </p:tavLst>
                                    </p:anim>
                                    <p:anim calcmode="lin" valueType="num">
                                      <p:cBhvr>
                                        <p:cTn id="8" dur="500" fill="hold"/>
                                        <p:tgtEl>
                                          <p:spTgt spid="106498">
                                            <p:txEl>
                                              <p:charRg st="24" end="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8">
                                            <p:txEl>
                                              <p:charRg st="78" end="138"/>
                                            </p:txEl>
                                          </p:spTgt>
                                        </p:tgtEl>
                                        <p:attrNameLst>
                                          <p:attrName>style.visibility</p:attrName>
                                        </p:attrNameLst>
                                      </p:cBhvr>
                                      <p:to>
                                        <p:strVal val="visible"/>
                                      </p:to>
                                    </p:set>
                                    <p:anim calcmode="lin" valueType="num">
                                      <p:cBhvr>
                                        <p:cTn id="13" dur="500" fill="hold"/>
                                        <p:tgtEl>
                                          <p:spTgt spid="106498">
                                            <p:txEl>
                                              <p:charRg st="78" end="138"/>
                                            </p:txEl>
                                          </p:spTgt>
                                        </p:tgtEl>
                                        <p:attrNameLst>
                                          <p:attrName>ppt_x</p:attrName>
                                        </p:attrNameLst>
                                      </p:cBhvr>
                                      <p:tavLst>
                                        <p:tav tm="0">
                                          <p:val>
                                            <p:strVal val="#ppt_x"/>
                                          </p:val>
                                        </p:tav>
                                        <p:tav tm="100000">
                                          <p:val>
                                            <p:strVal val="#ppt_x"/>
                                          </p:val>
                                        </p:tav>
                                      </p:tavLst>
                                    </p:anim>
                                    <p:anim calcmode="lin" valueType="num">
                                      <p:cBhvr>
                                        <p:cTn id="14" dur="500" fill="hold"/>
                                        <p:tgtEl>
                                          <p:spTgt spid="106498">
                                            <p:txEl>
                                              <p:charRg st="78" end="1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0">
                                            <p:txEl>
                                              <p:charRg st="0" end="10"/>
                                            </p:txEl>
                                          </p:spTgt>
                                        </p:tgtEl>
                                        <p:attrNameLst>
                                          <p:attrName>style.visibility</p:attrName>
                                        </p:attrNameLst>
                                      </p:cBhvr>
                                      <p:to>
                                        <p:strVal val="visible"/>
                                      </p:to>
                                    </p:set>
                                    <p:anim calcmode="lin" valueType="num">
                                      <p:cBhvr>
                                        <p:cTn id="19" dur="500" fill="hold"/>
                                        <p:tgtEl>
                                          <p:spTgt spid="106500">
                                            <p:txEl>
                                              <p:charRg st="0" end="10"/>
                                            </p:txEl>
                                          </p:spTgt>
                                        </p:tgtEl>
                                        <p:attrNameLst>
                                          <p:attrName>ppt_x</p:attrName>
                                        </p:attrNameLst>
                                      </p:cBhvr>
                                      <p:tavLst>
                                        <p:tav tm="0">
                                          <p:val>
                                            <p:strVal val="#ppt_x"/>
                                          </p:val>
                                        </p:tav>
                                        <p:tav tm="100000">
                                          <p:val>
                                            <p:strVal val="#ppt_x"/>
                                          </p:val>
                                        </p:tav>
                                      </p:tavLst>
                                    </p:anim>
                                    <p:anim calcmode="lin" valueType="num">
                                      <p:cBhvr>
                                        <p:cTn id="20" dur="500" fill="hold"/>
                                        <p:tgtEl>
                                          <p:spTgt spid="10650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500">
                                            <p:txEl>
                                              <p:charRg st="10" end="26"/>
                                            </p:txEl>
                                          </p:spTgt>
                                        </p:tgtEl>
                                        <p:attrNameLst>
                                          <p:attrName>style.visibility</p:attrName>
                                        </p:attrNameLst>
                                      </p:cBhvr>
                                      <p:to>
                                        <p:strVal val="visible"/>
                                      </p:to>
                                    </p:set>
                                    <p:anim calcmode="lin" valueType="num">
                                      <p:cBhvr>
                                        <p:cTn id="25" dur="500" fill="hold"/>
                                        <p:tgtEl>
                                          <p:spTgt spid="106500">
                                            <p:txEl>
                                              <p:charRg st="10" end="26"/>
                                            </p:txEl>
                                          </p:spTgt>
                                        </p:tgtEl>
                                        <p:attrNameLst>
                                          <p:attrName>ppt_x</p:attrName>
                                        </p:attrNameLst>
                                      </p:cBhvr>
                                      <p:tavLst>
                                        <p:tav tm="0">
                                          <p:val>
                                            <p:strVal val="#ppt_x"/>
                                          </p:val>
                                        </p:tav>
                                        <p:tav tm="100000">
                                          <p:val>
                                            <p:strVal val="#ppt_x"/>
                                          </p:val>
                                        </p:tav>
                                      </p:tavLst>
                                    </p:anim>
                                    <p:anim calcmode="lin" valueType="num">
                                      <p:cBhvr>
                                        <p:cTn id="26" dur="500" fill="hold"/>
                                        <p:tgtEl>
                                          <p:spTgt spid="106500">
                                            <p:txEl>
                                              <p:charRg st="10" end="2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6500">
                                            <p:txEl>
                                              <p:charRg st="26" end="42"/>
                                            </p:txEl>
                                          </p:spTgt>
                                        </p:tgtEl>
                                        <p:attrNameLst>
                                          <p:attrName>style.visibility</p:attrName>
                                        </p:attrNameLst>
                                      </p:cBhvr>
                                      <p:to>
                                        <p:strVal val="visible"/>
                                      </p:to>
                                    </p:set>
                                    <p:anim calcmode="lin" valueType="num">
                                      <p:cBhvr>
                                        <p:cTn id="29" dur="500" fill="hold"/>
                                        <p:tgtEl>
                                          <p:spTgt spid="106500">
                                            <p:txEl>
                                              <p:charRg st="26" end="42"/>
                                            </p:txEl>
                                          </p:spTgt>
                                        </p:tgtEl>
                                        <p:attrNameLst>
                                          <p:attrName>ppt_x</p:attrName>
                                        </p:attrNameLst>
                                      </p:cBhvr>
                                      <p:tavLst>
                                        <p:tav tm="0">
                                          <p:val>
                                            <p:strVal val="#ppt_x"/>
                                          </p:val>
                                        </p:tav>
                                        <p:tav tm="100000">
                                          <p:val>
                                            <p:strVal val="#ppt_x"/>
                                          </p:val>
                                        </p:tav>
                                      </p:tavLst>
                                    </p:anim>
                                    <p:anim calcmode="lin" valueType="num">
                                      <p:cBhvr>
                                        <p:cTn id="30" dur="500" fill="hold"/>
                                        <p:tgtEl>
                                          <p:spTgt spid="106500">
                                            <p:txEl>
                                              <p:charRg st="26"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7523" name="Rectangle 2"/>
          <p:cNvSpPr/>
          <p:nvPr/>
        </p:nvSpPr>
        <p:spPr>
          <a:xfrm>
            <a:off x="0" y="115888"/>
            <a:ext cx="9144000" cy="6669087"/>
          </a:xfrm>
          <a:prstGeom prst="rect">
            <a:avLst/>
          </a:prstGeom>
          <a:noFill/>
          <a:ln w="9525">
            <a:noFill/>
          </a:ln>
        </p:spPr>
        <p:txBody>
          <a:bodyPr anchor="t"/>
          <a:p>
            <a:pPr marL="342900" indent="-342900" algn="just">
              <a:lnSpc>
                <a:spcPct val="120000"/>
              </a:lnSpc>
              <a:spcBef>
                <a:spcPct val="20000"/>
              </a:spcBef>
              <a:buSzPct val="80000"/>
              <a:buFont typeface="Wingdings" panose="05000000000000000000" pitchFamily="2" charset="2"/>
            </a:pPr>
            <a:r>
              <a:rPr lang="en-US" altLang="zh-CN" sz="2800" b="1" dirty="0">
                <a:solidFill>
                  <a:srgbClr val="C00000"/>
                </a:solidFill>
                <a:latin typeface="黑体" panose="02010609060101010101" pitchFamily="49" charset="-122"/>
                <a:ea typeface="黑体" panose="02010609060101010101" pitchFamily="49" charset="-122"/>
              </a:rPr>
              <a:t> 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en-US" altLang="zh-CN"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(1) </a:t>
            </a:r>
            <a:r>
              <a:rPr lang="zh-CN" altLang="en-US" b="1" dirty="0">
                <a:solidFill>
                  <a:srgbClr val="C00000"/>
                </a:solidFill>
                <a:latin typeface="楷体_GB2312" pitchFamily="49" charset="-122"/>
                <a:ea typeface="楷体_GB2312" pitchFamily="49" charset="-122"/>
              </a:rPr>
              <a:t>流出（发射，</a:t>
            </a:r>
            <a:r>
              <a:rPr lang="en-US" altLang="zh-CN" b="1" dirty="0">
                <a:solidFill>
                  <a:srgbClr val="C00000"/>
                </a:solidFill>
                <a:latin typeface="楷体_GB2312" pitchFamily="49" charset="-122"/>
                <a:ea typeface="楷体_GB2312" pitchFamily="49" charset="-122"/>
              </a:rPr>
              <a:t>Issue</a:t>
            </a:r>
            <a:r>
              <a:rPr lang="zh-CN" altLang="en-US" b="1" dirty="0">
                <a:solidFill>
                  <a:srgbClr val="C00000"/>
                </a:solidFill>
                <a:latin typeface="楷体_GB2312" pitchFamily="49" charset="-122"/>
                <a:ea typeface="楷体_GB2312" pitchFamily="49" charset="-122"/>
              </a:rPr>
              <a:t>）：</a:t>
            </a:r>
            <a:endParaRPr lang="en-US" altLang="zh-CN"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从指令队列头部取一条指令：</a:t>
            </a:r>
            <a:endParaRPr lang="zh-CN" altLang="en-US"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zh-CN" altLang="en-US" sz="2000" b="1" dirty="0">
                <a:latin typeface="楷体_GB2312" pitchFamily="49" charset="-122"/>
                <a:ea typeface="楷体_GB2312" pitchFamily="49" charset="-122"/>
              </a:rPr>
              <a:t>  * 如果是浮点操作且有空的保留站（设为</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），就把该指令送到该保留站，</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并且，如果其中的操作数在寄存器就绪，就将其送入保留站，如果未就</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绪，就在保留站中记录产生该操作数的保留站编号。这样，一旦被记录</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的保留站完成计算，它将直接把数据送给保留站</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。此时就进行了操作数</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寄存器名换成了保留站名和对操作数进行缓存，消除了</a:t>
            </a:r>
            <a:r>
              <a:rPr lang="zh-CN" altLang="en-US" sz="2000" b="1" dirty="0">
                <a:solidFill>
                  <a:srgbClr val="C00000"/>
                </a:solidFill>
                <a:latin typeface="楷体_GB2312" pitchFamily="49" charset="-122"/>
                <a:ea typeface="楷体_GB2312" pitchFamily="49" charset="-122"/>
              </a:rPr>
              <a:t>先读后写相关</a:t>
            </a:r>
            <a:endParaRPr lang="en-US" altLang="zh-CN" sz="2000"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（即</a:t>
            </a:r>
            <a:r>
              <a:rPr lang="zh-CN" altLang="en-US" sz="2000" b="1" dirty="0">
                <a:solidFill>
                  <a:srgbClr val="C00000"/>
                </a:solidFill>
                <a:latin typeface="楷体_GB2312" pitchFamily="49" charset="-122"/>
                <a:ea typeface="楷体_GB2312" pitchFamily="49" charset="-122"/>
              </a:rPr>
              <a:t>寄存器换名消除先读后写的名相关</a:t>
            </a:r>
            <a:r>
              <a:rPr lang="zh-CN" altLang="en-US" sz="2000" b="1" dirty="0">
                <a:latin typeface="楷体_GB2312" pitchFamily="49" charset="-122"/>
                <a:ea typeface="楷体_GB2312" pitchFamily="49" charset="-122"/>
              </a:rPr>
              <a:t>）  </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zh-CN" altLang="en-US" sz="2000" b="1" dirty="0">
                <a:latin typeface="楷体_GB2312" pitchFamily="49" charset="-122"/>
                <a:ea typeface="楷体_GB2312" pitchFamily="49" charset="-122"/>
              </a:rPr>
              <a:t>  * 另外，还要完成对寄存器的预约工作，将其设置为接收保留站</a:t>
            </a:r>
            <a:r>
              <a:rPr lang="en-US" altLang="zh-CN" sz="2000" b="1" dirty="0">
                <a:latin typeface="楷体_GB2312" pitchFamily="49" charset="-122"/>
                <a:ea typeface="楷体_GB2312" pitchFamily="49" charset="-122"/>
              </a:rPr>
              <a:t>r</a:t>
            </a:r>
            <a:r>
              <a:rPr lang="zh-CN" altLang="en-US" sz="2000" b="1" dirty="0">
                <a:latin typeface="楷体_GB2312" pitchFamily="49" charset="-122"/>
                <a:ea typeface="楷体_GB2312" pitchFamily="49" charset="-122"/>
              </a:rPr>
              <a:t>的结果。</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这实际上相当于提前完成了写操作（预约）。由于指令是按程序顺序流</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出，当出现多条指令写同一个结果寄存器时，最后留下的预约结果肯定</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是最后一条指令的，就是说消除了</a:t>
            </a:r>
            <a:r>
              <a:rPr lang="zh-CN" altLang="en-US" sz="2000" b="1" dirty="0">
                <a:solidFill>
                  <a:srgbClr val="C00000"/>
                </a:solidFill>
                <a:latin typeface="楷体_GB2312" pitchFamily="49" charset="-122"/>
                <a:ea typeface="楷体_GB2312" pitchFamily="49" charset="-122"/>
              </a:rPr>
              <a:t>写后写冲突的名相关</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sz="2000" b="1" dirty="0">
                <a:latin typeface="楷体_GB2312" pitchFamily="49" charset="-122"/>
                <a:ea typeface="楷体_GB2312" pitchFamily="49" charset="-122"/>
              </a:rPr>
              <a:t>  * 如果是访存操作且有空的缓冲就发射到缓冲。并记录地址、状态等。</a:t>
            </a:r>
            <a:endParaRPr lang="zh-CN" altLang="en-US"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sz="2000" b="1" dirty="0">
                <a:latin typeface="楷体_GB2312" pitchFamily="49" charset="-122"/>
                <a:ea typeface="楷体_GB2312" pitchFamily="49" charset="-122"/>
              </a:rPr>
              <a:t>  * 如果没有空的保留站和缓冲，即</a:t>
            </a:r>
            <a:r>
              <a:rPr lang="zh-CN" altLang="en-US" sz="2000" b="1" dirty="0">
                <a:solidFill>
                  <a:srgbClr val="C00000"/>
                </a:solidFill>
                <a:latin typeface="楷体_GB2312" pitchFamily="49" charset="-122"/>
                <a:ea typeface="楷体_GB2312" pitchFamily="49" charset="-122"/>
              </a:rPr>
              <a:t>有结构相关，就不发射</a:t>
            </a:r>
            <a:r>
              <a:rPr lang="zh-CN" altLang="en-US"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endParaRPr lang="zh-CN" altLang="en-US"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FFFF00"/>
                </a:solidFill>
                <a:latin typeface="宋体" panose="02010600030101010101" pitchFamily="2" charset="-122"/>
                <a:ea typeface="宋体" panose="02010600030101010101" pitchFamily="2" charset="-122"/>
              </a:rPr>
              <a:t>     </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charRg st="72" end="109"/>
                                            </p:txEl>
                                          </p:spTgt>
                                        </p:tgtEl>
                                        <p:attrNameLst>
                                          <p:attrName>style.visibility</p:attrName>
                                        </p:attrNameLst>
                                      </p:cBhvr>
                                      <p:to>
                                        <p:strVal val="visible"/>
                                      </p:to>
                                    </p:set>
                                    <p:anim calcmode="lin" valueType="num">
                                      <p:cBhvr>
                                        <p:cTn id="7" dur="500" fill="hold"/>
                                        <p:tgtEl>
                                          <p:spTgt spid="107523">
                                            <p:txEl>
                                              <p:charRg st="72" end="109"/>
                                            </p:txEl>
                                          </p:spTgt>
                                        </p:tgtEl>
                                        <p:attrNameLst>
                                          <p:attrName>ppt_x</p:attrName>
                                        </p:attrNameLst>
                                      </p:cBhvr>
                                      <p:tavLst>
                                        <p:tav tm="0">
                                          <p:val>
                                            <p:strVal val="#ppt_x"/>
                                          </p:val>
                                        </p:tav>
                                        <p:tav tm="100000">
                                          <p:val>
                                            <p:strVal val="#ppt_x"/>
                                          </p:val>
                                        </p:tav>
                                      </p:tavLst>
                                    </p:anim>
                                    <p:anim calcmode="lin" valueType="num">
                                      <p:cBhvr>
                                        <p:cTn id="8" dur="500" fill="hold"/>
                                        <p:tgtEl>
                                          <p:spTgt spid="107523">
                                            <p:txEl>
                                              <p:charRg st="72" end="10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charRg st="109" end="145"/>
                                            </p:txEl>
                                          </p:spTgt>
                                        </p:tgtEl>
                                        <p:attrNameLst>
                                          <p:attrName>style.visibility</p:attrName>
                                        </p:attrNameLst>
                                      </p:cBhvr>
                                      <p:to>
                                        <p:strVal val="visible"/>
                                      </p:to>
                                    </p:set>
                                    <p:anim calcmode="lin" valueType="num">
                                      <p:cBhvr>
                                        <p:cTn id="13" dur="500" fill="hold"/>
                                        <p:tgtEl>
                                          <p:spTgt spid="107523">
                                            <p:txEl>
                                              <p:charRg st="109" end="145"/>
                                            </p:txEl>
                                          </p:spTgt>
                                        </p:tgtEl>
                                        <p:attrNameLst>
                                          <p:attrName>ppt_x</p:attrName>
                                        </p:attrNameLst>
                                      </p:cBhvr>
                                      <p:tavLst>
                                        <p:tav tm="0">
                                          <p:val>
                                            <p:strVal val="#ppt_x"/>
                                          </p:val>
                                        </p:tav>
                                        <p:tav tm="100000">
                                          <p:val>
                                            <p:strVal val="#ppt_x"/>
                                          </p:val>
                                        </p:tav>
                                      </p:tavLst>
                                    </p:anim>
                                    <p:anim calcmode="lin" valueType="num">
                                      <p:cBhvr>
                                        <p:cTn id="14" dur="500" fill="hold"/>
                                        <p:tgtEl>
                                          <p:spTgt spid="107523">
                                            <p:txEl>
                                              <p:charRg st="109" end="1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charRg st="145" end="181"/>
                                            </p:txEl>
                                          </p:spTgt>
                                        </p:tgtEl>
                                        <p:attrNameLst>
                                          <p:attrName>style.visibility</p:attrName>
                                        </p:attrNameLst>
                                      </p:cBhvr>
                                      <p:to>
                                        <p:strVal val="visible"/>
                                      </p:to>
                                    </p:set>
                                    <p:anim calcmode="lin" valueType="num">
                                      <p:cBhvr>
                                        <p:cTn id="19" dur="500" fill="hold"/>
                                        <p:tgtEl>
                                          <p:spTgt spid="107523">
                                            <p:txEl>
                                              <p:charRg st="145" end="181"/>
                                            </p:txEl>
                                          </p:spTgt>
                                        </p:tgtEl>
                                        <p:attrNameLst>
                                          <p:attrName>ppt_x</p:attrName>
                                        </p:attrNameLst>
                                      </p:cBhvr>
                                      <p:tavLst>
                                        <p:tav tm="0">
                                          <p:val>
                                            <p:strVal val="#ppt_x"/>
                                          </p:val>
                                        </p:tav>
                                        <p:tav tm="100000">
                                          <p:val>
                                            <p:strVal val="#ppt_x"/>
                                          </p:val>
                                        </p:tav>
                                      </p:tavLst>
                                    </p:anim>
                                    <p:anim calcmode="lin" valueType="num">
                                      <p:cBhvr>
                                        <p:cTn id="20" dur="500" fill="hold"/>
                                        <p:tgtEl>
                                          <p:spTgt spid="107523">
                                            <p:txEl>
                                              <p:charRg st="145" end="1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charRg st="181" end="218"/>
                                            </p:txEl>
                                          </p:spTgt>
                                        </p:tgtEl>
                                        <p:attrNameLst>
                                          <p:attrName>style.visibility</p:attrName>
                                        </p:attrNameLst>
                                      </p:cBhvr>
                                      <p:to>
                                        <p:strVal val="visible"/>
                                      </p:to>
                                    </p:set>
                                    <p:anim calcmode="lin" valueType="num">
                                      <p:cBhvr>
                                        <p:cTn id="25" dur="500" fill="hold"/>
                                        <p:tgtEl>
                                          <p:spTgt spid="107523">
                                            <p:txEl>
                                              <p:charRg st="181" end="218"/>
                                            </p:txEl>
                                          </p:spTgt>
                                        </p:tgtEl>
                                        <p:attrNameLst>
                                          <p:attrName>ppt_x</p:attrName>
                                        </p:attrNameLst>
                                      </p:cBhvr>
                                      <p:tavLst>
                                        <p:tav tm="0">
                                          <p:val>
                                            <p:strVal val="#ppt_x"/>
                                          </p:val>
                                        </p:tav>
                                        <p:tav tm="100000">
                                          <p:val>
                                            <p:strVal val="#ppt_x"/>
                                          </p:val>
                                        </p:tav>
                                      </p:tavLst>
                                    </p:anim>
                                    <p:anim calcmode="lin" valueType="num">
                                      <p:cBhvr>
                                        <p:cTn id="26" dur="500" fill="hold"/>
                                        <p:tgtEl>
                                          <p:spTgt spid="107523">
                                            <p:txEl>
                                              <p:charRg st="181" end="21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charRg st="218" end="253"/>
                                            </p:txEl>
                                          </p:spTgt>
                                        </p:tgtEl>
                                        <p:attrNameLst>
                                          <p:attrName>style.visibility</p:attrName>
                                        </p:attrNameLst>
                                      </p:cBhvr>
                                      <p:to>
                                        <p:strVal val="visible"/>
                                      </p:to>
                                    </p:set>
                                    <p:anim calcmode="lin" valueType="num">
                                      <p:cBhvr>
                                        <p:cTn id="31" dur="500" fill="hold"/>
                                        <p:tgtEl>
                                          <p:spTgt spid="107523">
                                            <p:txEl>
                                              <p:charRg st="218" end="253"/>
                                            </p:txEl>
                                          </p:spTgt>
                                        </p:tgtEl>
                                        <p:attrNameLst>
                                          <p:attrName>ppt_x</p:attrName>
                                        </p:attrNameLst>
                                      </p:cBhvr>
                                      <p:tavLst>
                                        <p:tav tm="0">
                                          <p:val>
                                            <p:strVal val="#ppt_x"/>
                                          </p:val>
                                        </p:tav>
                                        <p:tav tm="100000">
                                          <p:val>
                                            <p:strVal val="#ppt_x"/>
                                          </p:val>
                                        </p:tav>
                                      </p:tavLst>
                                    </p:anim>
                                    <p:anim calcmode="lin" valueType="num">
                                      <p:cBhvr>
                                        <p:cTn id="32" dur="500" fill="hold"/>
                                        <p:tgtEl>
                                          <p:spTgt spid="107523">
                                            <p:txEl>
                                              <p:charRg st="218" end="25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charRg st="253" end="277"/>
                                            </p:txEl>
                                          </p:spTgt>
                                        </p:tgtEl>
                                        <p:attrNameLst>
                                          <p:attrName>style.visibility</p:attrName>
                                        </p:attrNameLst>
                                      </p:cBhvr>
                                      <p:to>
                                        <p:strVal val="visible"/>
                                      </p:to>
                                    </p:set>
                                    <p:anim calcmode="lin" valueType="num">
                                      <p:cBhvr>
                                        <p:cTn id="37" dur="500" fill="hold"/>
                                        <p:tgtEl>
                                          <p:spTgt spid="107523">
                                            <p:txEl>
                                              <p:charRg st="253" end="277"/>
                                            </p:txEl>
                                          </p:spTgt>
                                        </p:tgtEl>
                                        <p:attrNameLst>
                                          <p:attrName>ppt_x</p:attrName>
                                        </p:attrNameLst>
                                      </p:cBhvr>
                                      <p:tavLst>
                                        <p:tav tm="0">
                                          <p:val>
                                            <p:strVal val="#ppt_x"/>
                                          </p:val>
                                        </p:tav>
                                        <p:tav tm="100000">
                                          <p:val>
                                            <p:strVal val="#ppt_x"/>
                                          </p:val>
                                        </p:tav>
                                      </p:tavLst>
                                    </p:anim>
                                    <p:anim calcmode="lin" valueType="num">
                                      <p:cBhvr>
                                        <p:cTn id="38" dur="500" fill="hold"/>
                                        <p:tgtEl>
                                          <p:spTgt spid="107523">
                                            <p:txEl>
                                              <p:charRg st="253" end="27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23">
                                            <p:txEl>
                                              <p:charRg st="277" end="314"/>
                                            </p:txEl>
                                          </p:spTgt>
                                        </p:tgtEl>
                                        <p:attrNameLst>
                                          <p:attrName>style.visibility</p:attrName>
                                        </p:attrNameLst>
                                      </p:cBhvr>
                                      <p:to>
                                        <p:strVal val="visible"/>
                                      </p:to>
                                    </p:set>
                                    <p:anim calcmode="lin" valueType="num">
                                      <p:cBhvr>
                                        <p:cTn id="43" dur="500" fill="hold"/>
                                        <p:tgtEl>
                                          <p:spTgt spid="107523">
                                            <p:txEl>
                                              <p:charRg st="277" end="314"/>
                                            </p:txEl>
                                          </p:spTgt>
                                        </p:tgtEl>
                                        <p:attrNameLst>
                                          <p:attrName>ppt_x</p:attrName>
                                        </p:attrNameLst>
                                      </p:cBhvr>
                                      <p:tavLst>
                                        <p:tav tm="0">
                                          <p:val>
                                            <p:strVal val="#ppt_x"/>
                                          </p:val>
                                        </p:tav>
                                        <p:tav tm="100000">
                                          <p:val>
                                            <p:strVal val="#ppt_x"/>
                                          </p:val>
                                        </p:tav>
                                      </p:tavLst>
                                    </p:anim>
                                    <p:anim calcmode="lin" valueType="num">
                                      <p:cBhvr>
                                        <p:cTn id="44" dur="500" fill="hold"/>
                                        <p:tgtEl>
                                          <p:spTgt spid="107523">
                                            <p:txEl>
                                              <p:charRg st="277" end="3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7523">
                                            <p:txEl>
                                              <p:charRg st="314" end="350"/>
                                            </p:txEl>
                                          </p:spTgt>
                                        </p:tgtEl>
                                        <p:attrNameLst>
                                          <p:attrName>style.visibility</p:attrName>
                                        </p:attrNameLst>
                                      </p:cBhvr>
                                      <p:to>
                                        <p:strVal val="visible"/>
                                      </p:to>
                                    </p:set>
                                    <p:anim calcmode="lin" valueType="num">
                                      <p:cBhvr>
                                        <p:cTn id="49" dur="500" fill="hold"/>
                                        <p:tgtEl>
                                          <p:spTgt spid="107523">
                                            <p:txEl>
                                              <p:charRg st="314" end="350"/>
                                            </p:txEl>
                                          </p:spTgt>
                                        </p:tgtEl>
                                        <p:attrNameLst>
                                          <p:attrName>ppt_x</p:attrName>
                                        </p:attrNameLst>
                                      </p:cBhvr>
                                      <p:tavLst>
                                        <p:tav tm="0">
                                          <p:val>
                                            <p:strVal val="#ppt_x"/>
                                          </p:val>
                                        </p:tav>
                                        <p:tav tm="100000">
                                          <p:val>
                                            <p:strVal val="#ppt_x"/>
                                          </p:val>
                                        </p:tav>
                                      </p:tavLst>
                                    </p:anim>
                                    <p:anim calcmode="lin" valueType="num">
                                      <p:cBhvr>
                                        <p:cTn id="50" dur="500" fill="hold"/>
                                        <p:tgtEl>
                                          <p:spTgt spid="107523">
                                            <p:txEl>
                                              <p:charRg st="314" end="35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7523">
                                            <p:txEl>
                                              <p:charRg st="350" end="386"/>
                                            </p:txEl>
                                          </p:spTgt>
                                        </p:tgtEl>
                                        <p:attrNameLst>
                                          <p:attrName>style.visibility</p:attrName>
                                        </p:attrNameLst>
                                      </p:cBhvr>
                                      <p:to>
                                        <p:strVal val="visible"/>
                                      </p:to>
                                    </p:set>
                                    <p:anim calcmode="lin" valueType="num">
                                      <p:cBhvr>
                                        <p:cTn id="55" dur="500" fill="hold"/>
                                        <p:tgtEl>
                                          <p:spTgt spid="107523">
                                            <p:txEl>
                                              <p:charRg st="350" end="386"/>
                                            </p:txEl>
                                          </p:spTgt>
                                        </p:tgtEl>
                                        <p:attrNameLst>
                                          <p:attrName>ppt_x</p:attrName>
                                        </p:attrNameLst>
                                      </p:cBhvr>
                                      <p:tavLst>
                                        <p:tav tm="0">
                                          <p:val>
                                            <p:strVal val="#ppt_x"/>
                                          </p:val>
                                        </p:tav>
                                        <p:tav tm="100000">
                                          <p:val>
                                            <p:strVal val="#ppt_x"/>
                                          </p:val>
                                        </p:tav>
                                      </p:tavLst>
                                    </p:anim>
                                    <p:anim calcmode="lin" valueType="num">
                                      <p:cBhvr>
                                        <p:cTn id="56" dur="500" fill="hold"/>
                                        <p:tgtEl>
                                          <p:spTgt spid="107523">
                                            <p:txEl>
                                              <p:charRg st="350" end="38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7523">
                                            <p:txEl>
                                              <p:charRg st="386" end="416"/>
                                            </p:txEl>
                                          </p:spTgt>
                                        </p:tgtEl>
                                        <p:attrNameLst>
                                          <p:attrName>style.visibility</p:attrName>
                                        </p:attrNameLst>
                                      </p:cBhvr>
                                      <p:to>
                                        <p:strVal val="visible"/>
                                      </p:to>
                                    </p:set>
                                    <p:anim calcmode="lin" valueType="num">
                                      <p:cBhvr>
                                        <p:cTn id="61" dur="500" fill="hold"/>
                                        <p:tgtEl>
                                          <p:spTgt spid="107523">
                                            <p:txEl>
                                              <p:charRg st="386" end="416"/>
                                            </p:txEl>
                                          </p:spTgt>
                                        </p:tgtEl>
                                        <p:attrNameLst>
                                          <p:attrName>ppt_x</p:attrName>
                                        </p:attrNameLst>
                                      </p:cBhvr>
                                      <p:tavLst>
                                        <p:tav tm="0">
                                          <p:val>
                                            <p:strVal val="#ppt_x"/>
                                          </p:val>
                                        </p:tav>
                                        <p:tav tm="100000">
                                          <p:val>
                                            <p:strVal val="#ppt_x"/>
                                          </p:val>
                                        </p:tav>
                                      </p:tavLst>
                                    </p:anim>
                                    <p:anim calcmode="lin" valueType="num">
                                      <p:cBhvr>
                                        <p:cTn id="62" dur="500" fill="hold"/>
                                        <p:tgtEl>
                                          <p:spTgt spid="107523">
                                            <p:txEl>
                                              <p:charRg st="386" end="41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7523">
                                            <p:txEl>
                                              <p:charRg st="416" end="451"/>
                                            </p:txEl>
                                          </p:spTgt>
                                        </p:tgtEl>
                                        <p:attrNameLst>
                                          <p:attrName>style.visibility</p:attrName>
                                        </p:attrNameLst>
                                      </p:cBhvr>
                                      <p:to>
                                        <p:strVal val="visible"/>
                                      </p:to>
                                    </p:set>
                                    <p:anim calcmode="lin" valueType="num">
                                      <p:cBhvr>
                                        <p:cTn id="67" dur="500" fill="hold"/>
                                        <p:tgtEl>
                                          <p:spTgt spid="107523">
                                            <p:txEl>
                                              <p:charRg st="416" end="451"/>
                                            </p:txEl>
                                          </p:spTgt>
                                        </p:tgtEl>
                                        <p:attrNameLst>
                                          <p:attrName>ppt_x</p:attrName>
                                        </p:attrNameLst>
                                      </p:cBhvr>
                                      <p:tavLst>
                                        <p:tav tm="0">
                                          <p:val>
                                            <p:strVal val="#ppt_x"/>
                                          </p:val>
                                        </p:tav>
                                        <p:tav tm="100000">
                                          <p:val>
                                            <p:strVal val="#ppt_x"/>
                                          </p:val>
                                        </p:tav>
                                      </p:tavLst>
                                    </p:anim>
                                    <p:anim calcmode="lin" valueType="num">
                                      <p:cBhvr>
                                        <p:cTn id="68" dur="500" fill="hold"/>
                                        <p:tgtEl>
                                          <p:spTgt spid="107523">
                                            <p:txEl>
                                              <p:charRg st="416" end="45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7523">
                                            <p:txEl>
                                              <p:charRg st="451" end="481"/>
                                            </p:txEl>
                                          </p:spTgt>
                                        </p:tgtEl>
                                        <p:attrNameLst>
                                          <p:attrName>style.visibility</p:attrName>
                                        </p:attrNameLst>
                                      </p:cBhvr>
                                      <p:to>
                                        <p:strVal val="visible"/>
                                      </p:to>
                                    </p:set>
                                    <p:anim calcmode="lin" valueType="num">
                                      <p:cBhvr>
                                        <p:cTn id="73" dur="500" fill="hold"/>
                                        <p:tgtEl>
                                          <p:spTgt spid="107523">
                                            <p:txEl>
                                              <p:charRg st="451" end="481"/>
                                            </p:txEl>
                                          </p:spTgt>
                                        </p:tgtEl>
                                        <p:attrNameLst>
                                          <p:attrName>ppt_x</p:attrName>
                                        </p:attrNameLst>
                                      </p:cBhvr>
                                      <p:tavLst>
                                        <p:tav tm="0">
                                          <p:val>
                                            <p:strVal val="#ppt_x"/>
                                          </p:val>
                                        </p:tav>
                                        <p:tav tm="100000">
                                          <p:val>
                                            <p:strVal val="#ppt_x"/>
                                          </p:val>
                                        </p:tav>
                                      </p:tavLst>
                                    </p:anim>
                                    <p:anim calcmode="lin" valueType="num">
                                      <p:cBhvr>
                                        <p:cTn id="74" dur="500" fill="hold"/>
                                        <p:tgtEl>
                                          <p:spTgt spid="107523">
                                            <p:txEl>
                                              <p:charRg st="451" end="48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7523">
                                            <p:txEl>
                                              <p:charRg st="482" end="488"/>
                                            </p:txEl>
                                          </p:spTgt>
                                        </p:tgtEl>
                                        <p:attrNameLst>
                                          <p:attrName>style.visibility</p:attrName>
                                        </p:attrNameLst>
                                      </p:cBhvr>
                                      <p:to>
                                        <p:strVal val="visible"/>
                                      </p:to>
                                    </p:set>
                                    <p:anim calcmode="lin" valueType="num">
                                      <p:cBhvr>
                                        <p:cTn id="79" dur="500" fill="hold"/>
                                        <p:tgtEl>
                                          <p:spTgt spid="107523">
                                            <p:txEl>
                                              <p:charRg st="482" end="488"/>
                                            </p:txEl>
                                          </p:spTgt>
                                        </p:tgtEl>
                                        <p:attrNameLst>
                                          <p:attrName>ppt_x</p:attrName>
                                        </p:attrNameLst>
                                      </p:cBhvr>
                                      <p:tavLst>
                                        <p:tav tm="0">
                                          <p:val>
                                            <p:strVal val="#ppt_x"/>
                                          </p:val>
                                        </p:tav>
                                        <p:tav tm="100000">
                                          <p:val>
                                            <p:strVal val="#ppt_x"/>
                                          </p:val>
                                        </p:tav>
                                      </p:tavLst>
                                    </p:anim>
                                    <p:anim calcmode="lin" valueType="num">
                                      <p:cBhvr>
                                        <p:cTn id="80" dur="500" fill="hold"/>
                                        <p:tgtEl>
                                          <p:spTgt spid="107523">
                                            <p:txEl>
                                              <p:charRg st="482" end="4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8547" name="Rectangle 2"/>
          <p:cNvSpPr/>
          <p:nvPr/>
        </p:nvSpPr>
        <p:spPr>
          <a:xfrm>
            <a:off x="0" y="44450"/>
            <a:ext cx="9144000" cy="6669088"/>
          </a:xfrm>
          <a:prstGeom prst="rect">
            <a:avLst/>
          </a:prstGeom>
          <a:noFill/>
          <a:ln w="9525">
            <a:noFill/>
          </a:ln>
        </p:spPr>
        <p:txBody>
          <a:bodyPr anchor="t"/>
          <a:p>
            <a:pPr marL="342900" indent="-342900" algn="just">
              <a:lnSpc>
                <a:spcPct val="120000"/>
              </a:lnSpc>
              <a:spcBef>
                <a:spcPct val="20000"/>
              </a:spcBef>
              <a:buSzPct val="80000"/>
              <a:buFont typeface="Wingdings" panose="05000000000000000000" pitchFamily="2" charset="2"/>
            </a:pPr>
            <a:r>
              <a:rPr lang="en-US" altLang="zh-CN" sz="2800" b="1" dirty="0">
                <a:solidFill>
                  <a:srgbClr val="C00000"/>
                </a:solidFill>
                <a:latin typeface="黑体" panose="02010609060101010101" pitchFamily="49" charset="-122"/>
                <a:ea typeface="黑体" panose="02010609060101010101" pitchFamily="49" charset="-122"/>
              </a:rPr>
              <a:t> 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C00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en-US" altLang="zh-CN" b="1" dirty="0">
              <a:latin typeface="楷体_GB2312" pitchFamily="49" charset="-122"/>
              <a:ea typeface="楷体_GB2312" pitchFamily="49" charset="-122"/>
            </a:endParaRPr>
          </a:p>
          <a:p>
            <a:pPr marL="342900" indent="-342900" algn="just">
              <a:lnSpc>
                <a:spcPct val="120000"/>
              </a:lnSpc>
              <a:spcBef>
                <a:spcPct val="20000"/>
              </a:spcBef>
              <a:buSzPct val="80000"/>
              <a:buFont typeface="Wingdings" panose="05000000000000000000" pitchFamily="2" charset="2"/>
            </a:pPr>
            <a:endParaRPr lang="zh-CN" altLang="en-US" sz="9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FFFF00"/>
                </a:solidFill>
                <a:latin typeface="宋体" panose="02010600030101010101" pitchFamily="2" charset="-122"/>
                <a:ea typeface="宋体" panose="02010600030101010101" pitchFamily="2" charset="-122"/>
              </a:rPr>
              <a:t> </a:t>
            </a: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(2) </a:t>
            </a:r>
            <a:r>
              <a:rPr lang="zh-CN" altLang="en-US" b="1" dirty="0">
                <a:solidFill>
                  <a:srgbClr val="C00000"/>
                </a:solidFill>
                <a:latin typeface="宋体" panose="02010600030101010101" pitchFamily="2" charset="-122"/>
                <a:ea typeface="宋体" panose="02010600030101010101" pitchFamily="2" charset="-122"/>
              </a:rPr>
              <a:t>执行（</a:t>
            </a:r>
            <a:r>
              <a:rPr lang="en-US" altLang="zh-CN" b="1" dirty="0">
                <a:solidFill>
                  <a:srgbClr val="C00000"/>
                </a:solidFill>
                <a:latin typeface="宋体" panose="02010600030101010101" pitchFamily="2" charset="-122"/>
                <a:ea typeface="黑体" panose="02010609060101010101" pitchFamily="49" charset="-122"/>
              </a:rPr>
              <a:t>Execute</a:t>
            </a:r>
            <a:r>
              <a:rPr lang="zh-CN" altLang="en-US" b="1" dirty="0">
                <a:solidFill>
                  <a:srgbClr val="C0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marL="342900" indent="-342900">
              <a:lnSpc>
                <a:spcPct val="120000"/>
              </a:lnSpc>
              <a:spcBef>
                <a:spcPct val="20000"/>
              </a:spcBef>
              <a:buSzPct val="80000"/>
              <a:buFont typeface="Wingdings" panose="05000000000000000000" pitchFamily="2" charset="2"/>
            </a:pPr>
            <a:r>
              <a:rPr lang="en-US" altLang="zh-CN" b="1" dirty="0">
                <a:latin typeface="宋体" panose="02010600030101010101" pitchFamily="2" charset="-122"/>
                <a:ea typeface="楷体_GB2312" pitchFamily="49" charset="-122"/>
              </a:rPr>
              <a:t>     ①</a:t>
            </a:r>
            <a:r>
              <a:rPr lang="zh-CN" altLang="en-US" sz="2000" b="1" dirty="0">
                <a:latin typeface="楷体_GB2312" pitchFamily="49" charset="-122"/>
                <a:ea typeface="楷体_GB2312" pitchFamily="49" charset="-122"/>
              </a:rPr>
              <a:t>如果保留站的操作数未计算出，就用保留站编号监视</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，等待所需的计算结果，一旦有结果产生，它将被放到</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上，本保留站将立即获得该数据</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当二个操作数就绪后，本保留站就用相应的功能部件开始执行指令规定成的操作。这里是等到所有操作数都备齐后才开始执行指令，即靠</a:t>
            </a:r>
            <a:r>
              <a:rPr lang="zh-CN" altLang="en-US" sz="2000" b="1" dirty="0">
                <a:solidFill>
                  <a:srgbClr val="C00000"/>
                </a:solidFill>
                <a:latin typeface="楷体_GB2312" pitchFamily="49" charset="-122"/>
                <a:ea typeface="楷体_GB2312" pitchFamily="49" charset="-122"/>
              </a:rPr>
              <a:t>推迟</a:t>
            </a:r>
            <a:r>
              <a:rPr lang="zh-CN" altLang="en-US" sz="2000" b="1" dirty="0">
                <a:latin typeface="楷体_GB2312" pitchFamily="49" charset="-122"/>
                <a:ea typeface="楷体_GB2312" pitchFamily="49" charset="-122"/>
              </a:rPr>
              <a:t>执行的方法解决</a:t>
            </a:r>
            <a:r>
              <a:rPr lang="zh-CN" altLang="en-US" sz="2000" b="1" dirty="0">
                <a:solidFill>
                  <a:srgbClr val="C00000"/>
                </a:solidFill>
                <a:latin typeface="楷体_GB2312" pitchFamily="49" charset="-122"/>
                <a:ea typeface="楷体_GB2312" pitchFamily="49" charset="-122"/>
              </a:rPr>
              <a:t>先写后读</a:t>
            </a:r>
            <a:r>
              <a:rPr lang="zh-CN" altLang="en-US" sz="2000" b="1" dirty="0">
                <a:latin typeface="楷体_GB2312" pitchFamily="49" charset="-122"/>
                <a:ea typeface="楷体_GB2312" pitchFamily="49" charset="-122"/>
              </a:rPr>
              <a:t>相关。</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由于结果数据是从其产生的部件（保留站）直接送到需要它的地方，所以这已经是</a:t>
            </a:r>
            <a:r>
              <a:rPr lang="zh-CN" altLang="en-US" sz="2000" b="1" dirty="0">
                <a:solidFill>
                  <a:srgbClr val="C00000"/>
                </a:solidFill>
                <a:latin typeface="楷体_GB2312" pitchFamily="49" charset="-122"/>
                <a:ea typeface="楷体_GB2312" pitchFamily="49" charset="-122"/>
              </a:rPr>
              <a:t>最大限度地减少了先写后读相关的影响</a:t>
            </a:r>
            <a:r>
              <a:rPr lang="zh-CN" altLang="en-US"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en-US" altLang="zh-CN" sz="2000" b="1" dirty="0">
                <a:latin typeface="宋体" panose="02010600030101010101" pitchFamily="2" charset="-122"/>
                <a:ea typeface="楷体_GB2312" pitchFamily="49" charset="-122"/>
              </a:rPr>
              <a:t>②</a:t>
            </a:r>
            <a:r>
              <a:rPr lang="zh-CN" altLang="en-US" sz="2000" b="1" dirty="0">
                <a:latin typeface="楷体_GB2312" pitchFamily="49" charset="-122"/>
                <a:ea typeface="楷体_GB2312" pitchFamily="49" charset="-122"/>
              </a:rPr>
              <a:t>显然，保留站有可能会出现</a:t>
            </a:r>
            <a:r>
              <a:rPr lang="zh-CN" altLang="en-US" sz="2000" b="1" dirty="0">
                <a:solidFill>
                  <a:srgbClr val="C00000"/>
                </a:solidFill>
                <a:latin typeface="楷体_GB2312" pitchFamily="49" charset="-122"/>
                <a:ea typeface="楷体_GB2312" pitchFamily="49" charset="-122"/>
              </a:rPr>
              <a:t>多条指令在同一时钟周期变成就绪的情况</a:t>
            </a:r>
            <a:r>
              <a:rPr lang="zh-CN" altLang="en-US" sz="2000" b="1" dirty="0">
                <a:latin typeface="楷体_GB2312" pitchFamily="49" charset="-122"/>
                <a:ea typeface="楷体_GB2312" pitchFamily="49" charset="-122"/>
              </a:rPr>
              <a:t>。不同的功能部件可以</a:t>
            </a:r>
            <a:r>
              <a:rPr lang="zh-CN" altLang="en-US" sz="2000" b="1" dirty="0">
                <a:solidFill>
                  <a:srgbClr val="C00000"/>
                </a:solidFill>
                <a:latin typeface="楷体_GB2312" pitchFamily="49" charset="-122"/>
                <a:ea typeface="楷体_GB2312" pitchFamily="49" charset="-122"/>
              </a:rPr>
              <a:t>并行</a:t>
            </a:r>
            <a:r>
              <a:rPr lang="zh-CN" altLang="en-US" sz="2000" b="1" dirty="0">
                <a:latin typeface="楷体_GB2312" pitchFamily="49" charset="-122"/>
                <a:ea typeface="楷体_GB2312" pitchFamily="49" charset="-122"/>
              </a:rPr>
              <a:t>执行，但在一个功能部件内部，就绪的多条指令就得</a:t>
            </a:r>
            <a:r>
              <a:rPr lang="zh-CN" altLang="en-US" sz="2000" b="1" dirty="0">
                <a:solidFill>
                  <a:srgbClr val="C00000"/>
                </a:solidFill>
                <a:latin typeface="楷体_GB2312" pitchFamily="49" charset="-122"/>
                <a:ea typeface="楷体_GB2312" pitchFamily="49" charset="-122"/>
              </a:rPr>
              <a:t>逐条地处理</a:t>
            </a:r>
            <a:r>
              <a:rPr lang="zh-CN" altLang="en-US" sz="2000" b="1" dirty="0">
                <a:latin typeface="楷体_GB2312" pitchFamily="49" charset="-122"/>
                <a:ea typeface="楷体_GB2312" pitchFamily="49" charset="-122"/>
              </a:rPr>
              <a:t>。可以采取随机的方法选择要执行的指令。</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solidFill>
                  <a:srgbClr val="00FF00"/>
                </a:solidFill>
                <a:latin typeface="楷体_GB2312" pitchFamily="49" charset="-122"/>
                <a:ea typeface="楷体_GB2312" pitchFamily="49" charset="-122"/>
              </a:rPr>
              <a:t>      </a:t>
            </a:r>
            <a:r>
              <a:rPr lang="en-US" altLang="zh-CN" sz="2000" b="1" dirty="0">
                <a:latin typeface="宋体" panose="02010600030101010101" pitchFamily="2" charset="-122"/>
                <a:ea typeface="楷体_GB2312" pitchFamily="49" charset="-122"/>
              </a:rPr>
              <a:t>③</a:t>
            </a:r>
            <a:r>
              <a:rPr lang="zh-CN" altLang="en-US" sz="2000" b="1" dirty="0">
                <a:solidFill>
                  <a:srgbClr val="C00000"/>
                </a:solidFill>
                <a:latin typeface="楷体_GB2312" pitchFamily="49" charset="-122"/>
                <a:ea typeface="楷体_GB2312" pitchFamily="49" charset="-122"/>
              </a:rPr>
              <a:t>访存指令：</a:t>
            </a:r>
            <a:r>
              <a:rPr lang="zh-CN" altLang="en-US" sz="2000" b="1" dirty="0">
                <a:latin typeface="楷体_GB2312" pitchFamily="49" charset="-122"/>
                <a:ea typeface="楷体_GB2312" pitchFamily="49" charset="-122"/>
              </a:rPr>
              <a:t>计算有效地址和把有效地址放到</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或</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缓冲器。</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启动读的条件是存储器部件就绪。</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缓冲器中的</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指令在执行前必须等到要存入存储器的数据到达。通过按</a:t>
            </a:r>
            <a:r>
              <a:rPr lang="zh-CN" altLang="en-US" sz="2000" b="1" dirty="0">
                <a:solidFill>
                  <a:srgbClr val="C00000"/>
                </a:solidFill>
                <a:latin typeface="楷体_GB2312" pitchFamily="49" charset="-122"/>
                <a:ea typeface="楷体_GB2312" pitchFamily="49" charset="-122"/>
              </a:rPr>
              <a:t>顺序</a:t>
            </a:r>
            <a:r>
              <a:rPr lang="zh-CN" altLang="en-US" sz="2000" b="1" dirty="0">
                <a:latin typeface="楷体_GB2312" pitchFamily="49" charset="-122"/>
                <a:ea typeface="楷体_GB2312" pitchFamily="49" charset="-122"/>
              </a:rPr>
              <a:t>进行有效地址计算来保证程序顺序，有助于</a:t>
            </a:r>
            <a:r>
              <a:rPr lang="zh-CN" altLang="en-US" sz="2000" b="1" dirty="0">
                <a:solidFill>
                  <a:srgbClr val="C00000"/>
                </a:solidFill>
                <a:latin typeface="楷体_GB2312" pitchFamily="49" charset="-122"/>
                <a:ea typeface="楷体_GB2312" pitchFamily="49" charset="-122"/>
              </a:rPr>
              <a:t>避免访问存储器的冲突</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charRg st="35" end="57"/>
                                            </p:txEl>
                                          </p:spTgt>
                                        </p:tgtEl>
                                        <p:attrNameLst>
                                          <p:attrName>style.visibility</p:attrName>
                                        </p:attrNameLst>
                                      </p:cBhvr>
                                      <p:to>
                                        <p:strVal val="visible"/>
                                      </p:to>
                                    </p:set>
                                    <p:anim calcmode="lin" valueType="num">
                                      <p:cBhvr>
                                        <p:cTn id="7" dur="500" fill="hold"/>
                                        <p:tgtEl>
                                          <p:spTgt spid="108547">
                                            <p:txEl>
                                              <p:charRg st="35" end="57"/>
                                            </p:txEl>
                                          </p:spTgt>
                                        </p:tgtEl>
                                        <p:attrNameLst>
                                          <p:attrName>ppt_x</p:attrName>
                                        </p:attrNameLst>
                                      </p:cBhvr>
                                      <p:tavLst>
                                        <p:tav tm="0">
                                          <p:val>
                                            <p:strVal val="#ppt_x"/>
                                          </p:val>
                                        </p:tav>
                                        <p:tav tm="100000">
                                          <p:val>
                                            <p:strVal val="#ppt_x"/>
                                          </p:val>
                                        </p:tav>
                                      </p:tavLst>
                                    </p:anim>
                                    <p:anim calcmode="lin" valueType="num">
                                      <p:cBhvr>
                                        <p:cTn id="8" dur="500" fill="hold"/>
                                        <p:tgtEl>
                                          <p:spTgt spid="108547">
                                            <p:txEl>
                                              <p:charRg st="35" end="5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xEl>
                                              <p:charRg st="57" end="132"/>
                                            </p:txEl>
                                          </p:spTgt>
                                        </p:tgtEl>
                                        <p:attrNameLst>
                                          <p:attrName>style.visibility</p:attrName>
                                        </p:attrNameLst>
                                      </p:cBhvr>
                                      <p:to>
                                        <p:strVal val="visible"/>
                                      </p:to>
                                    </p:set>
                                    <p:anim calcmode="lin" valueType="num">
                                      <p:cBhvr>
                                        <p:cTn id="13" dur="500" fill="hold"/>
                                        <p:tgtEl>
                                          <p:spTgt spid="108547">
                                            <p:txEl>
                                              <p:charRg st="57" end="132"/>
                                            </p:txEl>
                                          </p:spTgt>
                                        </p:tgtEl>
                                        <p:attrNameLst>
                                          <p:attrName>ppt_x</p:attrName>
                                        </p:attrNameLst>
                                      </p:cBhvr>
                                      <p:tavLst>
                                        <p:tav tm="0">
                                          <p:val>
                                            <p:strVal val="#ppt_x"/>
                                          </p:val>
                                        </p:tav>
                                        <p:tav tm="100000">
                                          <p:val>
                                            <p:strVal val="#ppt_x"/>
                                          </p:val>
                                        </p:tav>
                                      </p:tavLst>
                                    </p:anim>
                                    <p:anim calcmode="lin" valueType="num">
                                      <p:cBhvr>
                                        <p:cTn id="14" dur="500" fill="hold"/>
                                        <p:tgtEl>
                                          <p:spTgt spid="108547">
                                            <p:txEl>
                                              <p:charRg st="57" end="1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7">
                                            <p:txEl>
                                              <p:charRg st="132" end="215"/>
                                            </p:txEl>
                                          </p:spTgt>
                                        </p:tgtEl>
                                        <p:attrNameLst>
                                          <p:attrName>style.visibility</p:attrName>
                                        </p:attrNameLst>
                                      </p:cBhvr>
                                      <p:to>
                                        <p:strVal val="visible"/>
                                      </p:to>
                                    </p:set>
                                    <p:anim calcmode="lin" valueType="num">
                                      <p:cBhvr>
                                        <p:cTn id="19" dur="500" fill="hold"/>
                                        <p:tgtEl>
                                          <p:spTgt spid="108547">
                                            <p:txEl>
                                              <p:charRg st="132" end="215"/>
                                            </p:txEl>
                                          </p:spTgt>
                                        </p:tgtEl>
                                        <p:attrNameLst>
                                          <p:attrName>ppt_x</p:attrName>
                                        </p:attrNameLst>
                                      </p:cBhvr>
                                      <p:tavLst>
                                        <p:tav tm="0">
                                          <p:val>
                                            <p:strVal val="#ppt_x"/>
                                          </p:val>
                                        </p:tav>
                                        <p:tav tm="100000">
                                          <p:val>
                                            <p:strVal val="#ppt_x"/>
                                          </p:val>
                                        </p:tav>
                                      </p:tavLst>
                                    </p:anim>
                                    <p:anim calcmode="lin" valueType="num">
                                      <p:cBhvr>
                                        <p:cTn id="20" dur="500" fill="hold"/>
                                        <p:tgtEl>
                                          <p:spTgt spid="108547">
                                            <p:txEl>
                                              <p:charRg st="132" end="21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547">
                                            <p:txEl>
                                              <p:charRg st="215" end="276"/>
                                            </p:txEl>
                                          </p:spTgt>
                                        </p:tgtEl>
                                        <p:attrNameLst>
                                          <p:attrName>style.visibility</p:attrName>
                                        </p:attrNameLst>
                                      </p:cBhvr>
                                      <p:to>
                                        <p:strVal val="visible"/>
                                      </p:to>
                                    </p:set>
                                    <p:anim calcmode="lin" valueType="num">
                                      <p:cBhvr>
                                        <p:cTn id="25" dur="500" fill="hold"/>
                                        <p:tgtEl>
                                          <p:spTgt spid="108547">
                                            <p:txEl>
                                              <p:charRg st="215" end="276"/>
                                            </p:txEl>
                                          </p:spTgt>
                                        </p:tgtEl>
                                        <p:attrNameLst>
                                          <p:attrName>ppt_x</p:attrName>
                                        </p:attrNameLst>
                                      </p:cBhvr>
                                      <p:tavLst>
                                        <p:tav tm="0">
                                          <p:val>
                                            <p:strVal val="#ppt_x"/>
                                          </p:val>
                                        </p:tav>
                                        <p:tav tm="100000">
                                          <p:val>
                                            <p:strVal val="#ppt_x"/>
                                          </p:val>
                                        </p:tav>
                                      </p:tavLst>
                                    </p:anim>
                                    <p:anim calcmode="lin" valueType="num">
                                      <p:cBhvr>
                                        <p:cTn id="26" dur="500" fill="hold"/>
                                        <p:tgtEl>
                                          <p:spTgt spid="108547">
                                            <p:txEl>
                                              <p:charRg st="215" end="27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8547">
                                            <p:txEl>
                                              <p:charRg st="276" end="373"/>
                                            </p:txEl>
                                          </p:spTgt>
                                        </p:tgtEl>
                                        <p:attrNameLst>
                                          <p:attrName>style.visibility</p:attrName>
                                        </p:attrNameLst>
                                      </p:cBhvr>
                                      <p:to>
                                        <p:strVal val="visible"/>
                                      </p:to>
                                    </p:set>
                                    <p:anim calcmode="lin" valueType="num">
                                      <p:cBhvr>
                                        <p:cTn id="31" dur="500" fill="hold"/>
                                        <p:tgtEl>
                                          <p:spTgt spid="108547">
                                            <p:txEl>
                                              <p:charRg st="276" end="373"/>
                                            </p:txEl>
                                          </p:spTgt>
                                        </p:tgtEl>
                                        <p:attrNameLst>
                                          <p:attrName>ppt_x</p:attrName>
                                        </p:attrNameLst>
                                      </p:cBhvr>
                                      <p:tavLst>
                                        <p:tav tm="0">
                                          <p:val>
                                            <p:strVal val="#ppt_x"/>
                                          </p:val>
                                        </p:tav>
                                        <p:tav tm="100000">
                                          <p:val>
                                            <p:strVal val="#ppt_x"/>
                                          </p:val>
                                        </p:tav>
                                      </p:tavLst>
                                    </p:anim>
                                    <p:anim calcmode="lin" valueType="num">
                                      <p:cBhvr>
                                        <p:cTn id="32" dur="500" fill="hold"/>
                                        <p:tgtEl>
                                          <p:spTgt spid="108547">
                                            <p:txEl>
                                              <p:charRg st="276" end="37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8547">
                                            <p:txEl>
                                              <p:charRg st="373" end="505"/>
                                            </p:txEl>
                                          </p:spTgt>
                                        </p:tgtEl>
                                        <p:attrNameLst>
                                          <p:attrName>style.visibility</p:attrName>
                                        </p:attrNameLst>
                                      </p:cBhvr>
                                      <p:to>
                                        <p:strVal val="visible"/>
                                      </p:to>
                                    </p:set>
                                    <p:anim calcmode="lin" valueType="num">
                                      <p:cBhvr>
                                        <p:cTn id="37" dur="500" fill="hold"/>
                                        <p:tgtEl>
                                          <p:spTgt spid="108547">
                                            <p:txEl>
                                              <p:charRg st="373" end="505"/>
                                            </p:txEl>
                                          </p:spTgt>
                                        </p:tgtEl>
                                        <p:attrNameLst>
                                          <p:attrName>ppt_x</p:attrName>
                                        </p:attrNameLst>
                                      </p:cBhvr>
                                      <p:tavLst>
                                        <p:tav tm="0">
                                          <p:val>
                                            <p:strVal val="#ppt_x"/>
                                          </p:val>
                                        </p:tav>
                                        <p:tav tm="100000">
                                          <p:val>
                                            <p:strVal val="#ppt_x"/>
                                          </p:val>
                                        </p:tav>
                                      </p:tavLst>
                                    </p:anim>
                                    <p:anim calcmode="lin" valueType="num">
                                      <p:cBhvr>
                                        <p:cTn id="38" dur="500" fill="hold"/>
                                        <p:tgtEl>
                                          <p:spTgt spid="108547">
                                            <p:txEl>
                                              <p:charRg st="373" end="5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09571" name="Rectangle 2"/>
          <p:cNvSpPr/>
          <p:nvPr/>
        </p:nvSpPr>
        <p:spPr>
          <a:xfrm>
            <a:off x="0" y="836613"/>
            <a:ext cx="9144000" cy="6121400"/>
          </a:xfrm>
          <a:prstGeom prst="rect">
            <a:avLst/>
          </a:prstGeom>
          <a:noFill/>
          <a:ln w="9525">
            <a:noFill/>
          </a:ln>
        </p:spPr>
        <p:txBody>
          <a:bodyPr anchor="t"/>
          <a:p>
            <a:pPr marL="342900" indent="-342900" algn="just">
              <a:lnSpc>
                <a:spcPct val="120000"/>
              </a:lnSpc>
              <a:spcBef>
                <a:spcPct val="20000"/>
              </a:spcBef>
              <a:buSzPct val="80000"/>
              <a:buFont typeface="Wingdings" panose="05000000000000000000" pitchFamily="2" charset="2"/>
            </a:pPr>
            <a:r>
              <a:rPr lang="en-US" altLang="zh-CN" sz="2800" b="1" dirty="0">
                <a:solidFill>
                  <a:schemeClr val="tx2"/>
                </a:solidFill>
                <a:latin typeface="黑体" panose="02010609060101010101" pitchFamily="49" charset="-122"/>
                <a:ea typeface="黑体" panose="02010609060101010101" pitchFamily="49" charset="-122"/>
              </a:rPr>
              <a:t> </a:t>
            </a:r>
            <a:r>
              <a:rPr lang="en-US" altLang="zh-CN" sz="2800" b="1" dirty="0">
                <a:solidFill>
                  <a:srgbClr val="C00000"/>
                </a:solidFill>
                <a:latin typeface="黑体" panose="02010609060101010101" pitchFamily="49" charset="-122"/>
                <a:ea typeface="黑体" panose="02010609060101010101" pitchFamily="49" charset="-122"/>
              </a:rPr>
              <a:t>2. </a:t>
            </a:r>
            <a:r>
              <a:rPr lang="zh-CN" altLang="en-US" sz="2800" b="1" dirty="0">
                <a:solidFill>
                  <a:srgbClr val="C00000"/>
                </a:solidFill>
                <a:latin typeface="黑体" panose="02010609060101010101" pitchFamily="49" charset="-122"/>
                <a:ea typeface="黑体" panose="02010609060101010101" pitchFamily="49" charset="-122"/>
              </a:rPr>
              <a:t>指令流水线的分段情况</a:t>
            </a:r>
            <a:r>
              <a:rPr lang="zh-CN" altLang="en-US" b="1" dirty="0">
                <a:solidFill>
                  <a:srgbClr val="FFC0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Tomasulo</a:t>
            </a:r>
            <a:r>
              <a:rPr lang="zh-CN" altLang="en-US" b="1" dirty="0">
                <a:latin typeface="楷体_GB2312" pitchFamily="49" charset="-122"/>
                <a:ea typeface="楷体_GB2312" pitchFamily="49" charset="-122"/>
              </a:rPr>
              <a:t>算法的流水线需三段：</a:t>
            </a:r>
            <a:endParaRPr lang="zh-CN" altLang="en-US"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(1) </a:t>
            </a:r>
            <a:r>
              <a:rPr lang="zh-CN" altLang="en-US" b="1" dirty="0">
                <a:solidFill>
                  <a:srgbClr val="C00000"/>
                </a:solidFill>
                <a:latin typeface="楷体_GB2312" pitchFamily="49" charset="-122"/>
                <a:ea typeface="楷体_GB2312" pitchFamily="49" charset="-122"/>
              </a:rPr>
              <a:t>流出（发射，</a:t>
            </a:r>
            <a:r>
              <a:rPr lang="en-US" altLang="zh-CN" b="1" dirty="0">
                <a:solidFill>
                  <a:srgbClr val="C00000"/>
                </a:solidFill>
                <a:latin typeface="楷体_GB2312" pitchFamily="49" charset="-122"/>
                <a:ea typeface="楷体_GB2312" pitchFamily="49" charset="-122"/>
              </a:rPr>
              <a:t>Issue</a:t>
            </a:r>
            <a:r>
              <a:rPr lang="zh-CN" altLang="en-US" b="1" dirty="0">
                <a:solidFill>
                  <a:srgbClr val="C00000"/>
                </a:solidFill>
                <a:latin typeface="楷体_GB2312" pitchFamily="49" charset="-122"/>
                <a:ea typeface="楷体_GB2312" pitchFamily="49" charset="-122"/>
              </a:rPr>
              <a:t>）</a:t>
            </a:r>
            <a:endParaRPr lang="en-US" altLang="zh-CN" b="1" dirty="0">
              <a:solidFill>
                <a:srgbClr val="C00000"/>
              </a:solidFill>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zh-CN" altLang="en-US" sz="2000" b="1" dirty="0">
                <a:solidFill>
                  <a:srgbClr val="C00000"/>
                </a:solidFill>
                <a:latin typeface="楷体_GB2312" pitchFamily="49" charset="-122"/>
                <a:ea typeface="楷体_GB2312" pitchFamily="49" charset="-122"/>
              </a:rPr>
              <a:t>  </a:t>
            </a: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(2) </a:t>
            </a:r>
            <a:r>
              <a:rPr lang="zh-CN" altLang="en-US" b="1" dirty="0">
                <a:solidFill>
                  <a:srgbClr val="C00000"/>
                </a:solidFill>
                <a:latin typeface="宋体" panose="02010600030101010101" pitchFamily="2" charset="-122"/>
                <a:ea typeface="宋体" panose="02010600030101010101" pitchFamily="2" charset="-122"/>
              </a:rPr>
              <a:t>执行（</a:t>
            </a:r>
            <a:r>
              <a:rPr lang="en-US" altLang="zh-CN" b="1" dirty="0">
                <a:solidFill>
                  <a:srgbClr val="C00000"/>
                </a:solidFill>
                <a:latin typeface="宋体" panose="02010600030101010101" pitchFamily="2" charset="-122"/>
                <a:ea typeface="黑体" panose="02010609060101010101" pitchFamily="49" charset="-122"/>
              </a:rPr>
              <a:t>Execute</a:t>
            </a:r>
            <a:r>
              <a:rPr lang="zh-CN" altLang="en-US" b="1" dirty="0">
                <a:solidFill>
                  <a:srgbClr val="C00000"/>
                </a:solidFill>
                <a:latin typeface="宋体" panose="02010600030101010101" pitchFamily="2" charset="-122"/>
                <a:ea typeface="宋体" panose="02010600030101010101" pitchFamily="2" charset="-122"/>
              </a:rPr>
              <a:t>）</a:t>
            </a:r>
            <a:endParaRPr lang="en-US" altLang="zh-CN" b="1" dirty="0">
              <a:solidFill>
                <a:srgbClr val="C00000"/>
              </a:solidFill>
              <a:latin typeface="宋体" panose="02010600030101010101" pitchFamily="2" charset="-122"/>
              <a:ea typeface="宋体" panose="02010600030101010101" pitchFamily="2" charset="-122"/>
            </a:endParaRPr>
          </a:p>
          <a:p>
            <a:pPr marL="342900" indent="-342900">
              <a:lnSpc>
                <a:spcPct val="120000"/>
              </a:lnSpc>
              <a:spcBef>
                <a:spcPct val="20000"/>
              </a:spcBef>
              <a:buSzPct val="80000"/>
              <a:buFont typeface="Wingdings" panose="05000000000000000000" pitchFamily="2" charset="2"/>
            </a:pPr>
            <a:r>
              <a:rPr lang="zh-CN" altLang="en-US" b="1" dirty="0">
                <a:solidFill>
                  <a:srgbClr val="C00000"/>
                </a:solidFill>
                <a:latin typeface="宋体" panose="02010600030101010101" pitchFamily="2" charset="-122"/>
                <a:ea typeface="宋体" panose="02010600030101010101" pitchFamily="2" charset="-122"/>
              </a:rPr>
              <a:t>     </a:t>
            </a:r>
            <a:r>
              <a:rPr lang="en-US" altLang="zh-CN" b="1" dirty="0">
                <a:solidFill>
                  <a:srgbClr val="C00000"/>
                </a:solidFill>
                <a:latin typeface="宋体" panose="02010600030101010101" pitchFamily="2" charset="-122"/>
                <a:ea typeface="宋体" panose="02010600030101010101" pitchFamily="2" charset="-122"/>
              </a:rPr>
              <a:t>(3) </a:t>
            </a:r>
            <a:r>
              <a:rPr lang="zh-CN" altLang="en-US" b="1" dirty="0">
                <a:solidFill>
                  <a:srgbClr val="C00000"/>
                </a:solidFill>
                <a:latin typeface="宋体" panose="02010600030101010101" pitchFamily="2" charset="-122"/>
                <a:ea typeface="宋体" panose="02010600030101010101" pitchFamily="2" charset="-122"/>
              </a:rPr>
              <a:t>写结果（</a:t>
            </a:r>
            <a:r>
              <a:rPr lang="en-US" altLang="zh-CN" b="1" dirty="0">
                <a:solidFill>
                  <a:srgbClr val="C00000"/>
                </a:solidFill>
                <a:latin typeface="楷体_GB2312" pitchFamily="49" charset="-122"/>
                <a:ea typeface="宋体" panose="02010600030101010101" pitchFamily="2" charset="-122"/>
              </a:rPr>
              <a:t>Write Result</a:t>
            </a:r>
            <a:r>
              <a:rPr lang="zh-CN" altLang="en-US" b="1" dirty="0">
                <a:solidFill>
                  <a:srgbClr val="C00000"/>
                </a:solidFill>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功能部件计算</a:t>
            </a:r>
            <a:r>
              <a:rPr lang="en-US" altLang="zh-CN" sz="2000" b="1" dirty="0">
                <a:latin typeface="楷体_GB2312" pitchFamily="49" charset="-122"/>
                <a:ea typeface="楷体_GB2312" pitchFamily="49" charset="-122"/>
              </a:rPr>
              <a:t>/load</a:t>
            </a:r>
            <a:r>
              <a:rPr lang="zh-CN" altLang="en-US" sz="2000" b="1" dirty="0">
                <a:latin typeface="楷体_GB2312" pitchFamily="49" charset="-122"/>
                <a:ea typeface="楷体_GB2312" pitchFamily="49" charset="-122"/>
              </a:rPr>
              <a:t>读完成后，将结果连同产生该结果的保留站号一起送到</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上，所有</a:t>
            </a:r>
            <a:r>
              <a:rPr lang="zh-CN" altLang="en-US" sz="2000" b="1" dirty="0">
                <a:solidFill>
                  <a:srgbClr val="C00000"/>
                </a:solidFill>
                <a:latin typeface="楷体_GB2312" pitchFamily="49" charset="-122"/>
                <a:ea typeface="楷体_GB2312" pitchFamily="49" charset="-122"/>
              </a:rPr>
              <a:t>等待本保留站结果</a:t>
            </a:r>
            <a:r>
              <a:rPr lang="zh-CN" altLang="en-US" sz="2000" b="1" dirty="0">
                <a:latin typeface="楷体_GB2312" pitchFamily="49" charset="-122"/>
                <a:ea typeface="楷体_GB2312" pitchFamily="49" charset="-122"/>
              </a:rPr>
              <a:t>的</a:t>
            </a:r>
            <a:r>
              <a:rPr lang="zh-CN" altLang="en-US" sz="2000" b="1" dirty="0">
                <a:solidFill>
                  <a:srgbClr val="C00000"/>
                </a:solidFill>
                <a:latin typeface="楷体_GB2312" pitchFamily="49" charset="-122"/>
                <a:ea typeface="楷体_GB2312" pitchFamily="49" charset="-122"/>
              </a:rPr>
              <a:t>保留站、存缓冲、目标寄存器</a:t>
            </a:r>
            <a:r>
              <a:rPr lang="zh-CN" altLang="en-US" sz="2000" b="1" dirty="0">
                <a:latin typeface="楷体_GB2312" pitchFamily="49" charset="-122"/>
                <a:ea typeface="楷体_GB2312" pitchFamily="49" charset="-122"/>
              </a:rPr>
              <a:t>将同时从</a:t>
            </a:r>
            <a:r>
              <a:rPr lang="en-US" altLang="zh-CN" sz="2000" b="1" dirty="0">
                <a:latin typeface="楷体_GB2312" pitchFamily="49" charset="-122"/>
                <a:ea typeface="楷体_GB2312" pitchFamily="49" charset="-122"/>
              </a:rPr>
              <a:t>CDB</a:t>
            </a:r>
            <a:r>
              <a:rPr lang="zh-CN" altLang="en-US" sz="2000" b="1" dirty="0">
                <a:latin typeface="楷体_GB2312" pitchFamily="49" charset="-122"/>
                <a:ea typeface="楷体_GB2312" pitchFamily="49" charset="-122"/>
              </a:rPr>
              <a:t>上获得所需数据。</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solidFill>
                  <a:srgbClr val="00FF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指令在这一步完成写存储器：当写入地址和数据都备齐时，将它们送给存储器部件，</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指令完成。</a:t>
            </a:r>
            <a:endParaRPr lang="en-US" altLang="zh-CN" sz="2000" b="1" dirty="0">
              <a:latin typeface="楷体_GB2312" pitchFamily="49" charset="-122"/>
              <a:ea typeface="楷体_GB2312" pitchFamily="49" charset="-122"/>
            </a:endParaRPr>
          </a:p>
          <a:p>
            <a:pPr marL="342900" indent="-342900">
              <a:lnSpc>
                <a:spcPct val="120000"/>
              </a:lnSpc>
              <a:spcBef>
                <a:spcPct val="20000"/>
              </a:spcBef>
              <a:buSzPct val="80000"/>
              <a:buFont typeface="Wingdings" panose="05000000000000000000" pitchFamily="2"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保留站、寄存器组和</a:t>
            </a:r>
            <a:r>
              <a:rPr lang="en-US" altLang="zh-CN" sz="2000" b="1" dirty="0">
                <a:latin typeface="楷体_GB2312" pitchFamily="49" charset="-122"/>
                <a:ea typeface="楷体_GB2312" pitchFamily="49" charset="-122"/>
              </a:rPr>
              <a:t>load/store</a:t>
            </a:r>
            <a:r>
              <a:rPr lang="zh-CN" altLang="en-US" sz="2000" b="1" dirty="0">
                <a:latin typeface="楷体_GB2312" pitchFamily="49" charset="-122"/>
                <a:ea typeface="楷体_GB2312" pitchFamily="49" charset="-122"/>
              </a:rPr>
              <a:t>缓冲器都包含</a:t>
            </a:r>
            <a:r>
              <a:rPr lang="zh-CN" altLang="en-US" sz="2000" b="1" dirty="0">
                <a:solidFill>
                  <a:srgbClr val="C00000"/>
                </a:solidFill>
                <a:latin typeface="楷体_GB2312" pitchFamily="49" charset="-122"/>
                <a:ea typeface="楷体_GB2312" pitchFamily="49" charset="-122"/>
              </a:rPr>
              <a:t>附加标志信息，用于检测和消除冲突</a:t>
            </a:r>
            <a:r>
              <a:rPr lang="zh-CN" altLang="en-US" sz="2000" b="1" dirty="0">
                <a:latin typeface="楷体_GB2312" pitchFamily="49" charset="-122"/>
                <a:ea typeface="楷体_GB2312" pitchFamily="49" charset="-122"/>
              </a:rPr>
              <a:t>。不同部件的附加信息略有不同。标识字段实际上就是用于换名的一组虚拟寄存器的名称（编号）。</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charRg st="77" end="106"/>
                                            </p:txEl>
                                          </p:spTgt>
                                        </p:tgtEl>
                                        <p:attrNameLst>
                                          <p:attrName>style.visibility</p:attrName>
                                        </p:attrNameLst>
                                      </p:cBhvr>
                                      <p:to>
                                        <p:strVal val="visible"/>
                                      </p:to>
                                    </p:set>
                                    <p:anim calcmode="lin" valueType="num">
                                      <p:cBhvr>
                                        <p:cTn id="7" dur="500" fill="hold"/>
                                        <p:tgtEl>
                                          <p:spTgt spid="109571">
                                            <p:txEl>
                                              <p:charRg st="77" end="106"/>
                                            </p:txEl>
                                          </p:spTgt>
                                        </p:tgtEl>
                                        <p:attrNameLst>
                                          <p:attrName>ppt_x</p:attrName>
                                        </p:attrNameLst>
                                      </p:cBhvr>
                                      <p:tavLst>
                                        <p:tav tm="0">
                                          <p:val>
                                            <p:strVal val="#ppt_x"/>
                                          </p:val>
                                        </p:tav>
                                        <p:tav tm="100000">
                                          <p:val>
                                            <p:strVal val="#ppt_x"/>
                                          </p:val>
                                        </p:tav>
                                      </p:tavLst>
                                    </p:anim>
                                    <p:anim calcmode="lin" valueType="num">
                                      <p:cBhvr>
                                        <p:cTn id="8" dur="500" fill="hold"/>
                                        <p:tgtEl>
                                          <p:spTgt spid="109571">
                                            <p:txEl>
                                              <p:charRg st="77" end="10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xEl>
                                              <p:charRg st="106" end="191"/>
                                            </p:txEl>
                                          </p:spTgt>
                                        </p:tgtEl>
                                        <p:attrNameLst>
                                          <p:attrName>style.visibility</p:attrName>
                                        </p:attrNameLst>
                                      </p:cBhvr>
                                      <p:to>
                                        <p:strVal val="visible"/>
                                      </p:to>
                                    </p:set>
                                    <p:anim calcmode="lin" valueType="num">
                                      <p:cBhvr>
                                        <p:cTn id="13" dur="500" fill="hold"/>
                                        <p:tgtEl>
                                          <p:spTgt spid="109571">
                                            <p:txEl>
                                              <p:charRg st="106" end="191"/>
                                            </p:txEl>
                                          </p:spTgt>
                                        </p:tgtEl>
                                        <p:attrNameLst>
                                          <p:attrName>ppt_x</p:attrName>
                                        </p:attrNameLst>
                                      </p:cBhvr>
                                      <p:tavLst>
                                        <p:tav tm="0">
                                          <p:val>
                                            <p:strVal val="#ppt_x"/>
                                          </p:val>
                                        </p:tav>
                                        <p:tav tm="100000">
                                          <p:val>
                                            <p:strVal val="#ppt_x"/>
                                          </p:val>
                                        </p:tav>
                                      </p:tavLst>
                                    </p:anim>
                                    <p:anim calcmode="lin" valueType="num">
                                      <p:cBhvr>
                                        <p:cTn id="14" dur="500" fill="hold"/>
                                        <p:tgtEl>
                                          <p:spTgt spid="109571">
                                            <p:txEl>
                                              <p:charRg st="106" end="19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charRg st="191" end="250"/>
                                            </p:txEl>
                                          </p:spTgt>
                                        </p:tgtEl>
                                        <p:attrNameLst>
                                          <p:attrName>style.visibility</p:attrName>
                                        </p:attrNameLst>
                                      </p:cBhvr>
                                      <p:to>
                                        <p:strVal val="visible"/>
                                      </p:to>
                                    </p:set>
                                    <p:anim calcmode="lin" valueType="num">
                                      <p:cBhvr>
                                        <p:cTn id="19" dur="500" fill="hold"/>
                                        <p:tgtEl>
                                          <p:spTgt spid="109571">
                                            <p:txEl>
                                              <p:charRg st="191" end="250"/>
                                            </p:txEl>
                                          </p:spTgt>
                                        </p:tgtEl>
                                        <p:attrNameLst>
                                          <p:attrName>ppt_x</p:attrName>
                                        </p:attrNameLst>
                                      </p:cBhvr>
                                      <p:tavLst>
                                        <p:tav tm="0">
                                          <p:val>
                                            <p:strVal val="#ppt_x"/>
                                          </p:val>
                                        </p:tav>
                                        <p:tav tm="100000">
                                          <p:val>
                                            <p:strVal val="#ppt_x"/>
                                          </p:val>
                                        </p:tav>
                                      </p:tavLst>
                                    </p:anim>
                                    <p:anim calcmode="lin" valueType="num">
                                      <p:cBhvr>
                                        <p:cTn id="20" dur="500" fill="hold"/>
                                        <p:tgtEl>
                                          <p:spTgt spid="109571">
                                            <p:txEl>
                                              <p:charRg st="191" end="25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1">
                                            <p:txEl>
                                              <p:charRg st="250" end="342"/>
                                            </p:txEl>
                                          </p:spTgt>
                                        </p:tgtEl>
                                        <p:attrNameLst>
                                          <p:attrName>style.visibility</p:attrName>
                                        </p:attrNameLst>
                                      </p:cBhvr>
                                      <p:to>
                                        <p:strVal val="visible"/>
                                      </p:to>
                                    </p:set>
                                    <p:anim calcmode="lin" valueType="num">
                                      <p:cBhvr>
                                        <p:cTn id="25" dur="500" fill="hold"/>
                                        <p:tgtEl>
                                          <p:spTgt spid="109571">
                                            <p:txEl>
                                              <p:charRg st="250" end="342"/>
                                            </p:txEl>
                                          </p:spTgt>
                                        </p:tgtEl>
                                        <p:attrNameLst>
                                          <p:attrName>ppt_x</p:attrName>
                                        </p:attrNameLst>
                                      </p:cBhvr>
                                      <p:tavLst>
                                        <p:tav tm="0">
                                          <p:val>
                                            <p:strVal val="#ppt_x"/>
                                          </p:val>
                                        </p:tav>
                                        <p:tav tm="100000">
                                          <p:val>
                                            <p:strVal val="#ppt_x"/>
                                          </p:val>
                                        </p:tav>
                                      </p:tavLst>
                                    </p:anim>
                                    <p:anim calcmode="lin" valueType="num">
                                      <p:cBhvr>
                                        <p:cTn id="26" dur="500" fill="hold"/>
                                        <p:tgtEl>
                                          <p:spTgt spid="109571">
                                            <p:txEl>
                                              <p:charRg st="250" end="3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1075" name="Text Box 3"/>
          <p:cNvSpPr txBox="1"/>
          <p:nvPr/>
        </p:nvSpPr>
        <p:spPr>
          <a:xfrm>
            <a:off x="539750" y="1125538"/>
            <a:ext cx="8208963" cy="4364037"/>
          </a:xfrm>
          <a:prstGeom prst="rect">
            <a:avLst/>
          </a:prstGeom>
          <a:noFill/>
          <a:ln w="9525">
            <a:noFill/>
          </a:ln>
        </p:spPr>
        <p:txBody>
          <a:bodyPr anchor="t">
            <a:spAutoFit/>
          </a:bodyPr>
          <a:p>
            <a:pPr marL="457200" indent="-457200" eaLnBrk="0" hangingPunct="0">
              <a:spcBef>
                <a:spcPct val="50000"/>
              </a:spcBef>
              <a:buFont typeface="Wingdings 2" panose="05020102010507070707" pitchFamily="18" charset="2"/>
            </a:pPr>
            <a:r>
              <a:rPr lang="zh-CN" altLang="en-US" sz="2800" dirty="0">
                <a:solidFill>
                  <a:srgbClr val="C00000"/>
                </a:solidFill>
                <a:latin typeface="Times New Roman" panose="02020603050405020304" pitchFamily="18" charset="0"/>
                <a:ea typeface="黑体" panose="02010609060101010101" pitchFamily="49" charset="-122"/>
              </a:rPr>
              <a:t>尽管以上步骤与记分牌基本类似，但有明显不同：</a:t>
            </a:r>
            <a:endParaRPr lang="zh-CN" altLang="en-US" dirty="0">
              <a:solidFill>
                <a:srgbClr val="C00000"/>
              </a:solidFill>
              <a:latin typeface="Times New Roman" panose="02020603050405020304" pitchFamily="18" charset="0"/>
              <a:ea typeface="黑体" panose="02010609060101010101" pitchFamily="49" charset="-122"/>
            </a:endParaRPr>
          </a:p>
          <a:p>
            <a:pPr marL="457200" indent="-457200" eaLnBrk="0" hangingPunct="0">
              <a:lnSpc>
                <a:spcPct val="120000"/>
              </a:lnSpc>
              <a:spcBef>
                <a:spcPct val="50000"/>
              </a:spcBef>
              <a:buFont typeface="Wingdings 2" panose="05020102010507070707" pitchFamily="18" charset="2"/>
              <a:buAutoNum type="alphaLcPeriod"/>
            </a:pPr>
            <a:r>
              <a:rPr lang="zh-CN" altLang="en-US" dirty="0">
                <a:latin typeface="Times New Roman" panose="02020603050405020304" pitchFamily="18" charset="0"/>
                <a:ea typeface="黑体" panose="02010609060101010101" pitchFamily="49" charset="-122"/>
              </a:rPr>
              <a:t>无需检测写后写、先读后写相关，指令发射时的</a:t>
            </a:r>
            <a:r>
              <a:rPr lang="zh-CN" altLang="en-US" dirty="0">
                <a:solidFill>
                  <a:srgbClr val="C00000"/>
                </a:solidFill>
                <a:latin typeface="Times New Roman" panose="02020603050405020304" pitchFamily="18" charset="0"/>
                <a:ea typeface="黑体" panose="02010609060101010101" pitchFamily="49" charset="-122"/>
              </a:rPr>
              <a:t>寄存器换名</a:t>
            </a:r>
            <a:r>
              <a:rPr lang="zh-CN" altLang="en-US" dirty="0">
                <a:latin typeface="Times New Roman" panose="02020603050405020304" pitchFamily="18" charset="0"/>
                <a:ea typeface="黑体" panose="02010609060101010101" pitchFamily="49" charset="-122"/>
              </a:rPr>
              <a:t>已将其消除；</a:t>
            </a:r>
            <a:endParaRPr lang="zh-CN" altLang="en-US" dirty="0">
              <a:latin typeface="Times New Roman" panose="02020603050405020304" pitchFamily="18" charset="0"/>
              <a:ea typeface="黑体" panose="02010609060101010101" pitchFamily="49" charset="-122"/>
            </a:endParaRPr>
          </a:p>
          <a:p>
            <a:pPr marL="457200" indent="-457200" eaLnBrk="0" hangingPunct="0">
              <a:lnSpc>
                <a:spcPct val="120000"/>
              </a:lnSpc>
              <a:spcBef>
                <a:spcPct val="50000"/>
              </a:spcBef>
              <a:buFont typeface="Wingdings 2" panose="05020102010507070707" pitchFamily="18" charset="2"/>
              <a:buAutoNum type="alphaLcPeriod" startAt="2"/>
            </a:pPr>
            <a:r>
              <a:rPr lang="zh-CN" altLang="en-US" dirty="0">
                <a:latin typeface="Times New Roman" panose="02020603050405020304" pitchFamily="18" charset="0"/>
                <a:ea typeface="黑体" panose="02010609060101010101" pitchFamily="49" charset="-122"/>
              </a:rPr>
              <a:t>通过</a:t>
            </a:r>
            <a:r>
              <a:rPr lang="en-US" altLang="zh-CN" dirty="0">
                <a:latin typeface="Times New Roman" panose="02020603050405020304" pitchFamily="18" charset="0"/>
                <a:ea typeface="黑体" panose="02010609060101010101" pitchFamily="49" charset="-122"/>
              </a:rPr>
              <a:t>CDB</a:t>
            </a:r>
            <a:r>
              <a:rPr lang="zh-CN" altLang="en-US" dirty="0">
                <a:latin typeface="Times New Roman" panose="02020603050405020304" pitchFamily="18" charset="0"/>
                <a:ea typeface="黑体" panose="02010609060101010101" pitchFamily="49" charset="-122"/>
              </a:rPr>
              <a:t>广播结果，送到需要结果的保留站、存缓冲、目标寄存器中。相当于有</a:t>
            </a:r>
            <a:r>
              <a:rPr lang="zh-CN" altLang="en-US" dirty="0">
                <a:solidFill>
                  <a:srgbClr val="C00000"/>
                </a:solidFill>
                <a:latin typeface="Times New Roman" panose="02020603050405020304" pitchFamily="18" charset="0"/>
                <a:ea typeface="黑体" panose="02010609060101010101" pitchFamily="49" charset="-122"/>
              </a:rPr>
              <a:t>相关数据通路</a:t>
            </a:r>
            <a:r>
              <a:rPr lang="zh-CN" altLang="en-US"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a:p>
            <a:pPr marL="457200" indent="-457200" eaLnBrk="0" hangingPunct="0">
              <a:lnSpc>
                <a:spcPct val="120000"/>
              </a:lnSpc>
              <a:spcBef>
                <a:spcPct val="50000"/>
              </a:spcBef>
              <a:buFont typeface="Wingdings 2" panose="05020102010507070707" pitchFamily="18" charset="2"/>
              <a:buAutoNum type="alphaLcPeriod" startAt="3"/>
            </a:pPr>
            <a:r>
              <a:rPr lang="zh-CN" altLang="en-US" dirty="0">
                <a:latin typeface="Times New Roman" panose="02020603050405020304" pitchFamily="18" charset="0"/>
                <a:ea typeface="黑体" panose="02010609060101010101" pitchFamily="49" charset="-122"/>
              </a:rPr>
              <a:t>存储器存、取都作为基本功能部件。</a:t>
            </a:r>
            <a:endParaRPr lang="zh-CN" altLang="en-US" dirty="0">
              <a:latin typeface="Times New Roman" panose="02020603050405020304" pitchFamily="18" charset="0"/>
              <a:ea typeface="黑体" panose="02010609060101010101" pitchFamily="49" charset="-122"/>
            </a:endParaRPr>
          </a:p>
          <a:p>
            <a:pPr marL="457200" indent="-457200"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d.   </a:t>
            </a:r>
            <a:r>
              <a:rPr lang="zh-CN" altLang="en-US" dirty="0">
                <a:latin typeface="Times New Roman" panose="02020603050405020304" pitchFamily="18" charset="0"/>
                <a:ea typeface="黑体" panose="02010609060101010101" pitchFamily="49" charset="-122"/>
              </a:rPr>
              <a:t>在保留站等待未就绪操作数，即通过</a:t>
            </a:r>
            <a:r>
              <a:rPr lang="zh-CN" altLang="en-US" dirty="0">
                <a:solidFill>
                  <a:srgbClr val="C00000"/>
                </a:solidFill>
                <a:latin typeface="Times New Roman" panose="02020603050405020304" pitchFamily="18" charset="0"/>
                <a:ea typeface="黑体" panose="02010609060101010101" pitchFamily="49" charset="-122"/>
              </a:rPr>
              <a:t>延迟</a:t>
            </a:r>
            <a:r>
              <a:rPr lang="zh-CN" altLang="en-US" dirty="0">
                <a:latin typeface="Times New Roman" panose="02020603050405020304" pitchFamily="18" charset="0"/>
                <a:ea typeface="黑体" panose="02010609060101010101" pitchFamily="49" charset="-122"/>
              </a:rPr>
              <a:t>解决</a:t>
            </a:r>
            <a:r>
              <a:rPr lang="zh-CN" altLang="en-US" dirty="0">
                <a:solidFill>
                  <a:srgbClr val="C00000"/>
                </a:solidFill>
                <a:latin typeface="Times New Roman" panose="02020603050405020304" pitchFamily="18" charset="0"/>
                <a:ea typeface="黑体" panose="02010609060101010101" pitchFamily="49" charset="-122"/>
              </a:rPr>
              <a:t>先写后读</a:t>
            </a:r>
            <a:r>
              <a:rPr lang="zh-CN" altLang="en-US" dirty="0">
                <a:latin typeface="Times New Roman" panose="02020603050405020304" pitchFamily="18" charset="0"/>
                <a:ea typeface="黑体" panose="02010609060101010101" pitchFamily="49" charset="-122"/>
              </a:rPr>
              <a:t>相关，因此</a:t>
            </a:r>
            <a:r>
              <a:rPr lang="zh-CN" altLang="en-US" dirty="0">
                <a:solidFill>
                  <a:srgbClr val="C00000"/>
                </a:solidFill>
                <a:latin typeface="Times New Roman" panose="02020603050405020304" pitchFamily="18" charset="0"/>
                <a:ea typeface="黑体" panose="02010609060101010101" pitchFamily="49" charset="-122"/>
              </a:rPr>
              <a:t>没有记分牌中的“取操作数”段</a:t>
            </a:r>
            <a:r>
              <a:rPr lang="zh-CN" altLang="en-US"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charRg st="23" end="56"/>
                                            </p:txEl>
                                          </p:spTgt>
                                        </p:tgtEl>
                                        <p:attrNameLst>
                                          <p:attrName>style.visibility</p:attrName>
                                        </p:attrNameLst>
                                      </p:cBhvr>
                                      <p:to>
                                        <p:strVal val="visible"/>
                                      </p:to>
                                    </p:set>
                                    <p:anim calcmode="lin" valueType="num">
                                      <p:cBhvr>
                                        <p:cTn id="7" dur="500" fill="hold"/>
                                        <p:tgtEl>
                                          <p:spTgt spid="131075">
                                            <p:txEl>
                                              <p:charRg st="23" end="56"/>
                                            </p:txEl>
                                          </p:spTgt>
                                        </p:tgtEl>
                                        <p:attrNameLst>
                                          <p:attrName>ppt_x</p:attrName>
                                        </p:attrNameLst>
                                      </p:cBhvr>
                                      <p:tavLst>
                                        <p:tav tm="0">
                                          <p:val>
                                            <p:strVal val="#ppt_x"/>
                                          </p:val>
                                        </p:tav>
                                        <p:tav tm="100000">
                                          <p:val>
                                            <p:strVal val="#ppt_x"/>
                                          </p:val>
                                        </p:tav>
                                      </p:tavLst>
                                    </p:anim>
                                    <p:anim calcmode="lin" valueType="num">
                                      <p:cBhvr>
                                        <p:cTn id="8" dur="500" fill="hold"/>
                                        <p:tgtEl>
                                          <p:spTgt spid="131075">
                                            <p:txEl>
                                              <p:charRg st="23"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charRg st="56" end="100"/>
                                            </p:txEl>
                                          </p:spTgt>
                                        </p:tgtEl>
                                        <p:attrNameLst>
                                          <p:attrName>style.visibility</p:attrName>
                                        </p:attrNameLst>
                                      </p:cBhvr>
                                      <p:to>
                                        <p:strVal val="visible"/>
                                      </p:to>
                                    </p:set>
                                    <p:anim calcmode="lin" valueType="num">
                                      <p:cBhvr>
                                        <p:cTn id="13" dur="500" fill="hold"/>
                                        <p:tgtEl>
                                          <p:spTgt spid="131075">
                                            <p:txEl>
                                              <p:charRg st="56" end="100"/>
                                            </p:txEl>
                                          </p:spTgt>
                                        </p:tgtEl>
                                        <p:attrNameLst>
                                          <p:attrName>ppt_x</p:attrName>
                                        </p:attrNameLst>
                                      </p:cBhvr>
                                      <p:tavLst>
                                        <p:tav tm="0">
                                          <p:val>
                                            <p:strVal val="#ppt_x"/>
                                          </p:val>
                                        </p:tav>
                                        <p:tav tm="100000">
                                          <p:val>
                                            <p:strVal val="#ppt_x"/>
                                          </p:val>
                                        </p:tav>
                                      </p:tavLst>
                                    </p:anim>
                                    <p:anim calcmode="lin" valueType="num">
                                      <p:cBhvr>
                                        <p:cTn id="14" dur="500" fill="hold"/>
                                        <p:tgtEl>
                                          <p:spTgt spid="131075">
                                            <p:txEl>
                                              <p:charRg st="56"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75">
                                            <p:txEl>
                                              <p:charRg st="100" end="117"/>
                                            </p:txEl>
                                          </p:spTgt>
                                        </p:tgtEl>
                                        <p:attrNameLst>
                                          <p:attrName>style.visibility</p:attrName>
                                        </p:attrNameLst>
                                      </p:cBhvr>
                                      <p:to>
                                        <p:strVal val="visible"/>
                                      </p:to>
                                    </p:set>
                                    <p:anim calcmode="lin" valueType="num">
                                      <p:cBhvr>
                                        <p:cTn id="19" dur="500" fill="hold"/>
                                        <p:tgtEl>
                                          <p:spTgt spid="131075">
                                            <p:txEl>
                                              <p:charRg st="100" end="117"/>
                                            </p:txEl>
                                          </p:spTgt>
                                        </p:tgtEl>
                                        <p:attrNameLst>
                                          <p:attrName>ppt_x</p:attrName>
                                        </p:attrNameLst>
                                      </p:cBhvr>
                                      <p:tavLst>
                                        <p:tav tm="0">
                                          <p:val>
                                            <p:strVal val="#ppt_x"/>
                                          </p:val>
                                        </p:tav>
                                        <p:tav tm="100000">
                                          <p:val>
                                            <p:strVal val="#ppt_x"/>
                                          </p:val>
                                        </p:tav>
                                      </p:tavLst>
                                    </p:anim>
                                    <p:anim calcmode="lin" valueType="num">
                                      <p:cBhvr>
                                        <p:cTn id="20" dur="500" fill="hold"/>
                                        <p:tgtEl>
                                          <p:spTgt spid="131075">
                                            <p:txEl>
                                              <p:charRg st="100" end="1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075">
                                            <p:txEl>
                                              <p:charRg st="117" end="167"/>
                                            </p:txEl>
                                          </p:spTgt>
                                        </p:tgtEl>
                                        <p:attrNameLst>
                                          <p:attrName>style.visibility</p:attrName>
                                        </p:attrNameLst>
                                      </p:cBhvr>
                                      <p:to>
                                        <p:strVal val="visible"/>
                                      </p:to>
                                    </p:set>
                                    <p:anim calcmode="lin" valueType="num">
                                      <p:cBhvr>
                                        <p:cTn id="25" dur="500" fill="hold"/>
                                        <p:tgtEl>
                                          <p:spTgt spid="131075">
                                            <p:txEl>
                                              <p:charRg st="117" end="167"/>
                                            </p:txEl>
                                          </p:spTgt>
                                        </p:tgtEl>
                                        <p:attrNameLst>
                                          <p:attrName>ppt_x</p:attrName>
                                        </p:attrNameLst>
                                      </p:cBhvr>
                                      <p:tavLst>
                                        <p:tav tm="0">
                                          <p:val>
                                            <p:strVal val="#ppt_x"/>
                                          </p:val>
                                        </p:tav>
                                        <p:tav tm="100000">
                                          <p:val>
                                            <p:strVal val="#ppt_x"/>
                                          </p:val>
                                        </p:tav>
                                      </p:tavLst>
                                    </p:anim>
                                    <p:anim calcmode="lin" valueType="num">
                                      <p:cBhvr>
                                        <p:cTn id="26" dur="500" fill="hold"/>
                                        <p:tgtEl>
                                          <p:spTgt spid="131075">
                                            <p:txEl>
                                              <p:charRg st="117"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4690" name="Text Box 2"/>
          <p:cNvSpPr txBox="1"/>
          <p:nvPr/>
        </p:nvSpPr>
        <p:spPr>
          <a:xfrm>
            <a:off x="323850" y="188913"/>
            <a:ext cx="8305800" cy="519112"/>
          </a:xfrm>
          <a:prstGeom prst="rect">
            <a:avLst/>
          </a:prstGeom>
          <a:noFill/>
          <a:ln w="9525">
            <a:noFill/>
          </a:ln>
        </p:spPr>
        <p:txBody>
          <a:bodyPr anchor="t">
            <a:spAutoFit/>
          </a:bodyPr>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endParaRPr lang="zh-CN" altLang="en-US" sz="2800" b="1" dirty="0">
              <a:solidFill>
                <a:schemeClr val="tx2"/>
              </a:solidFill>
              <a:latin typeface="黑体" panose="02010609060101010101" pitchFamily="49" charset="-122"/>
              <a:ea typeface="黑体" panose="02010609060101010101" pitchFamily="49" charset="-122"/>
            </a:endParaRPr>
          </a:p>
        </p:txBody>
      </p:sp>
      <p:grpSp>
        <p:nvGrpSpPr>
          <p:cNvPr id="114691" name="Group 30"/>
          <p:cNvGrpSpPr/>
          <p:nvPr/>
        </p:nvGrpSpPr>
        <p:grpSpPr>
          <a:xfrm>
            <a:off x="179388" y="765175"/>
            <a:ext cx="8820150" cy="5821363"/>
            <a:chOff x="0" y="0"/>
            <a:chExt cx="5556" cy="3667"/>
          </a:xfrm>
        </p:grpSpPr>
        <p:sp>
          <p:nvSpPr>
            <p:cNvPr id="114692" name="Rectangle 31"/>
            <p:cNvSpPr/>
            <p:nvPr/>
          </p:nvSpPr>
          <p:spPr>
            <a:xfrm>
              <a:off x="0" y="10"/>
              <a:ext cx="5556"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14693" name="Picture 32"/>
            <p:cNvPicPr>
              <a:picLocks noChangeAspect="1"/>
            </p:cNvPicPr>
            <p:nvPr/>
          </p:nvPicPr>
          <p:blipFill>
            <a:blip r:embed="rId1"/>
            <a:stretch>
              <a:fillRect/>
            </a:stretch>
          </p:blipFill>
          <p:spPr>
            <a:xfrm>
              <a:off x="59" y="0"/>
              <a:ext cx="5438" cy="3597"/>
            </a:xfrm>
            <a:prstGeom prst="rect">
              <a:avLst/>
            </a:prstGeom>
            <a:noFill/>
            <a:ln w="9525">
              <a:noFill/>
            </a:ln>
          </p:spPr>
        </p:pic>
        <p:sp>
          <p:nvSpPr>
            <p:cNvPr id="114694" name="Text Box 33"/>
            <p:cNvSpPr txBox="1"/>
            <p:nvPr/>
          </p:nvSpPr>
          <p:spPr>
            <a:xfrm>
              <a:off x="249" y="1905"/>
              <a:ext cx="976" cy="288"/>
            </a:xfrm>
            <a:prstGeom prst="rect">
              <a:avLst/>
            </a:prstGeom>
            <a:solidFill>
              <a:schemeClr val="accent1"/>
            </a:solidFill>
            <a:ln w="9525">
              <a:noFill/>
            </a:ln>
          </p:spPr>
          <p:txBody>
            <a:bodyPr anchor="t">
              <a:spAutoFit/>
            </a:bodyPr>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14695" name="Line 34"/>
            <p:cNvSpPr/>
            <p:nvPr/>
          </p:nvSpPr>
          <p:spPr>
            <a:xfrm>
              <a:off x="503"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114696" name="Line 35"/>
            <p:cNvSpPr/>
            <p:nvPr/>
          </p:nvSpPr>
          <p:spPr>
            <a:xfrm>
              <a:off x="1028"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114697" name="Text Box 36"/>
            <p:cNvSpPr txBox="1"/>
            <p:nvPr/>
          </p:nvSpPr>
          <p:spPr>
            <a:xfrm>
              <a:off x="4054" y="771"/>
              <a:ext cx="346" cy="635"/>
            </a:xfrm>
            <a:prstGeom prst="rect">
              <a:avLst/>
            </a:prstGeom>
            <a:solidFill>
              <a:schemeClr val="accent1"/>
            </a:solidFill>
            <a:ln w="9525">
              <a:noFill/>
            </a:ln>
          </p:spPr>
          <p:txBody>
            <a:bodyPr vert="eaVert" anchor="t">
              <a:spAutoFit/>
            </a:bodyPr>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1619" name="Text Box 2"/>
          <p:cNvSpPr txBox="1"/>
          <p:nvPr/>
        </p:nvSpPr>
        <p:spPr>
          <a:xfrm>
            <a:off x="323850" y="1557338"/>
            <a:ext cx="8569325" cy="4449762"/>
          </a:xfrm>
          <a:prstGeom prst="rect">
            <a:avLst/>
          </a:prstGeom>
          <a:noFill/>
          <a:ln w="9525">
            <a:noFill/>
          </a:ln>
        </p:spPr>
        <p:txBody>
          <a:bodyPr anchor="t">
            <a:spAutoFit/>
          </a:bodyPr>
          <a:p>
            <a:pPr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由于用于检测和消除</a:t>
            </a:r>
            <a:r>
              <a:rPr lang="zh-CN" altLang="en-US" dirty="0">
                <a:solidFill>
                  <a:srgbClr val="C00000"/>
                </a:solidFill>
                <a:latin typeface="Times New Roman" panose="02020603050405020304" pitchFamily="18" charset="0"/>
                <a:ea typeface="黑体" panose="02010609060101010101" pitchFamily="49" charset="-122"/>
              </a:rPr>
              <a:t>数据相关</a:t>
            </a:r>
            <a:r>
              <a:rPr lang="zh-CN" altLang="en-US" dirty="0">
                <a:latin typeface="Times New Roman" panose="02020603050405020304" pitchFamily="18" charset="0"/>
                <a:ea typeface="黑体" panose="02010609060101010101" pitchFamily="49" charset="-122"/>
              </a:rPr>
              <a:t>的数据结构，附加在保留站、寄存器组、存</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取缓冲上，不同的部件附加的信息有区别。除取缓冲（数据来自</a:t>
            </a:r>
            <a:r>
              <a:rPr lang="en-US" altLang="zh-CN" dirty="0">
                <a:latin typeface="Times New Roman" panose="02020603050405020304" pitchFamily="18" charset="0"/>
                <a:ea typeface="黑体" panose="02010609060101010101" pitchFamily="49" charset="-122"/>
              </a:rPr>
              <a:t>DM</a:t>
            </a:r>
            <a:r>
              <a:rPr lang="zh-CN" altLang="en-US" dirty="0">
                <a:latin typeface="Times New Roman" panose="02020603050405020304" pitchFamily="18" charset="0"/>
                <a:ea typeface="黑体" panose="02010609060101010101" pitchFamily="49" charset="-122"/>
              </a:rPr>
              <a:t>）外，各部件的</a:t>
            </a:r>
            <a:r>
              <a:rPr lang="zh-CN" altLang="en-US" dirty="0">
                <a:solidFill>
                  <a:srgbClr val="C00000"/>
                </a:solidFill>
                <a:latin typeface="Times New Roman" panose="02020603050405020304" pitchFamily="18" charset="0"/>
                <a:ea typeface="黑体" panose="02010609060101010101" pitchFamily="49" charset="-122"/>
              </a:rPr>
              <a:t>每一个保留站、缓冲或寄存器</a:t>
            </a:r>
            <a:r>
              <a:rPr lang="zh-CN" altLang="en-US" dirty="0">
                <a:latin typeface="Times New Roman" panose="02020603050405020304" pitchFamily="18" charset="0"/>
                <a:ea typeface="黑体" panose="02010609060101010101" pitchFamily="49" charset="-122"/>
              </a:rPr>
              <a:t>至少有</a:t>
            </a:r>
            <a:r>
              <a:rPr lang="zh-CN" altLang="en-US" dirty="0">
                <a:solidFill>
                  <a:srgbClr val="C00000"/>
                </a:solidFill>
                <a:latin typeface="Times New Roman" panose="02020603050405020304" pitchFamily="18" charset="0"/>
                <a:ea typeface="黑体" panose="02010609060101010101" pitchFamily="49" charset="-122"/>
              </a:rPr>
              <a:t>一个域</a:t>
            </a:r>
            <a:r>
              <a:rPr lang="zh-CN" altLang="en-US" dirty="0">
                <a:latin typeface="Times New Roman" panose="02020603050405020304" pitchFamily="18" charset="0"/>
                <a:ea typeface="黑体" panose="02010609060101010101" pitchFamily="49" charset="-122"/>
              </a:rPr>
              <a:t>保存寄存器换名的保留站编号。</a:t>
            </a:r>
            <a:endParaRPr lang="zh-CN" altLang="en-US" dirty="0">
              <a:latin typeface="Times New Roman" panose="02020603050405020304" pitchFamily="18" charset="0"/>
              <a:ea typeface="黑体" panose="02010609060101010101" pitchFamily="49" charset="-122"/>
            </a:endParaRPr>
          </a:p>
          <a:p>
            <a:pPr eaLnBrk="0" hangingPunct="0">
              <a:lnSpc>
                <a:spcPct val="120000"/>
              </a:lnSpc>
              <a:spcBef>
                <a:spcPct val="50000"/>
              </a:spcBef>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可以用</a:t>
            </a:r>
            <a:r>
              <a:rPr lang="en-US" altLang="zh-CN" dirty="0">
                <a:solidFill>
                  <a:srgbClr val="C00000"/>
                </a:solidFill>
                <a:latin typeface="Times New Roman" panose="02020603050405020304" pitchFamily="18" charset="0"/>
                <a:ea typeface="黑体" panose="02010609060101010101" pitchFamily="49" charset="-122"/>
              </a:rPr>
              <a:t>4</a:t>
            </a:r>
            <a:r>
              <a:rPr lang="zh-CN" altLang="en-US" dirty="0">
                <a:solidFill>
                  <a:srgbClr val="C00000"/>
                </a:solidFill>
                <a:latin typeface="Times New Roman" panose="02020603050405020304" pitchFamily="18" charset="0"/>
                <a:ea typeface="黑体" panose="02010609060101010101" pitchFamily="49" charset="-122"/>
              </a:rPr>
              <a:t>位编号</a:t>
            </a:r>
            <a:r>
              <a:rPr lang="zh-CN" altLang="en-US" dirty="0">
                <a:latin typeface="Times New Roman" panose="02020603050405020304" pitchFamily="18" charset="0"/>
                <a:ea typeface="黑体" panose="02010609060101010101" pitchFamily="49" charset="-122"/>
              </a:rPr>
              <a:t>表示</a:t>
            </a:r>
            <a:r>
              <a:rPr lang="zh-CN" altLang="en-US" dirty="0">
                <a:solidFill>
                  <a:schemeClr val="tx2"/>
                </a:solidFill>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个保留站、</a:t>
            </a:r>
            <a:r>
              <a:rPr lang="en-US" altLang="zh-CN" dirty="0">
                <a:latin typeface="Times New Roman" panose="02020603050405020304" pitchFamily="18" charset="0"/>
                <a:ea typeface="黑体" panose="02010609060101010101" pitchFamily="49" charset="-122"/>
              </a:rPr>
              <a:t>6</a:t>
            </a:r>
            <a:r>
              <a:rPr lang="zh-CN" altLang="en-US" dirty="0">
                <a:latin typeface="Times New Roman" panose="02020603050405020304" pitchFamily="18" charset="0"/>
                <a:ea typeface="黑体" panose="02010609060101010101" pitchFamily="49" charset="-122"/>
              </a:rPr>
              <a:t>个取缓冲。这些是产生结果的部件，是判断数据相关的依据。一旦指令</a:t>
            </a:r>
            <a:r>
              <a:rPr lang="zh-CN" altLang="en-US" dirty="0">
                <a:solidFill>
                  <a:srgbClr val="C00000"/>
                </a:solidFill>
                <a:latin typeface="Times New Roman" panose="02020603050405020304" pitchFamily="18" charset="0"/>
                <a:ea typeface="黑体" panose="02010609060101010101" pitchFamily="49" charset="-122"/>
              </a:rPr>
              <a:t>发射到保留站等待操作数</a:t>
            </a:r>
            <a:r>
              <a:rPr lang="zh-CN" altLang="en-US" dirty="0">
                <a:latin typeface="Times New Roman" panose="02020603050405020304" pitchFamily="18" charset="0"/>
                <a:ea typeface="黑体" panose="02010609060101010101" pitchFamily="49" charset="-122"/>
              </a:rPr>
              <a:t>，它将用产生这个操作数的保留站</a:t>
            </a:r>
            <a:r>
              <a:rPr lang="zh-CN" altLang="en-US" dirty="0">
                <a:solidFill>
                  <a:srgbClr val="C00000"/>
                </a:solidFill>
                <a:latin typeface="Times New Roman" panose="02020603050405020304" pitchFamily="18" charset="0"/>
                <a:ea typeface="黑体" panose="02010609060101010101" pitchFamily="49" charset="-122"/>
              </a:rPr>
              <a:t>编号</a:t>
            </a:r>
            <a:r>
              <a:rPr lang="zh-CN" altLang="en-US" dirty="0">
                <a:latin typeface="Times New Roman" panose="02020603050405020304" pitchFamily="18" charset="0"/>
                <a:ea typeface="黑体" panose="02010609060101010101" pitchFamily="49" charset="-122"/>
              </a:rPr>
              <a:t>来</a:t>
            </a:r>
            <a:r>
              <a:rPr lang="zh-CN" altLang="en-US" dirty="0">
                <a:solidFill>
                  <a:srgbClr val="C00000"/>
                </a:solidFill>
                <a:latin typeface="Times New Roman" panose="02020603050405020304" pitchFamily="18" charset="0"/>
                <a:ea typeface="黑体" panose="02010609060101010101" pitchFamily="49" charset="-122"/>
              </a:rPr>
              <a:t>等待操作数</a:t>
            </a:r>
            <a:r>
              <a:rPr lang="zh-CN" altLang="en-US" dirty="0">
                <a:latin typeface="Times New Roman" panose="02020603050405020304" pitchFamily="18" charset="0"/>
                <a:ea typeface="黑体" panose="02010609060101010101" pitchFamily="49" charset="-122"/>
              </a:rPr>
              <a:t>出现在</a:t>
            </a:r>
            <a:r>
              <a:rPr lang="en-US" altLang="zh-CN" dirty="0">
                <a:solidFill>
                  <a:srgbClr val="C00000"/>
                </a:solidFill>
                <a:latin typeface="Times New Roman" panose="02020603050405020304" pitchFamily="18" charset="0"/>
                <a:ea typeface="黑体" panose="02010609060101010101" pitchFamily="49" charset="-122"/>
              </a:rPr>
              <a:t>CDB</a:t>
            </a:r>
            <a:r>
              <a:rPr lang="zh-CN" altLang="en-US" dirty="0">
                <a:latin typeface="Times New Roman" panose="02020603050405020304" pitchFamily="18" charset="0"/>
                <a:ea typeface="黑体" panose="02010609060101010101" pitchFamily="49" charset="-122"/>
              </a:rPr>
              <a:t>上。</a:t>
            </a:r>
            <a:endParaRPr lang="en-US" altLang="zh-CN" dirty="0">
              <a:latin typeface="Times New Roman" panose="02020603050405020304" pitchFamily="18" charset="0"/>
              <a:ea typeface="黑体" panose="02010609060101010101" pitchFamily="49" charset="-122"/>
            </a:endParaRPr>
          </a:p>
          <a:p>
            <a:pPr eaLnBrk="0" hangingPunct="0">
              <a:lnSpc>
                <a:spcPct val="120000"/>
              </a:lnSpc>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charRg st="110" end="207"/>
                                            </p:txEl>
                                          </p:spTgt>
                                        </p:tgtEl>
                                        <p:attrNameLst>
                                          <p:attrName>style.visibility</p:attrName>
                                        </p:attrNameLst>
                                      </p:cBhvr>
                                      <p:to>
                                        <p:strVal val="visible"/>
                                      </p:to>
                                    </p:set>
                                    <p:anim calcmode="lin" valueType="num">
                                      <p:cBhvr>
                                        <p:cTn id="7" dur="500" fill="hold"/>
                                        <p:tgtEl>
                                          <p:spTgt spid="111619">
                                            <p:txEl>
                                              <p:charRg st="110" end="207"/>
                                            </p:txEl>
                                          </p:spTgt>
                                        </p:tgtEl>
                                        <p:attrNameLst>
                                          <p:attrName>ppt_x</p:attrName>
                                        </p:attrNameLst>
                                      </p:cBhvr>
                                      <p:tavLst>
                                        <p:tav tm="0">
                                          <p:val>
                                            <p:strVal val="#ppt_x"/>
                                          </p:val>
                                        </p:tav>
                                        <p:tav tm="100000">
                                          <p:val>
                                            <p:strVal val="#ppt_x"/>
                                          </p:val>
                                        </p:tav>
                                      </p:tavLst>
                                    </p:anim>
                                    <p:anim calcmode="lin" valueType="num">
                                      <p:cBhvr>
                                        <p:cTn id="8" dur="500" fill="hold"/>
                                        <p:tgtEl>
                                          <p:spTgt spid="111619">
                                            <p:txEl>
                                              <p:charRg st="110" end="20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charRg st="207" end="216"/>
                                            </p:txEl>
                                          </p:spTgt>
                                        </p:tgtEl>
                                        <p:attrNameLst>
                                          <p:attrName>style.visibility</p:attrName>
                                        </p:attrNameLst>
                                      </p:cBhvr>
                                      <p:to>
                                        <p:strVal val="visible"/>
                                      </p:to>
                                    </p:set>
                                    <p:anim calcmode="lin" valueType="num">
                                      <p:cBhvr>
                                        <p:cTn id="13" dur="500" fill="hold"/>
                                        <p:tgtEl>
                                          <p:spTgt spid="111619">
                                            <p:txEl>
                                              <p:charRg st="207" end="216"/>
                                            </p:txEl>
                                          </p:spTgt>
                                        </p:tgtEl>
                                        <p:attrNameLst>
                                          <p:attrName>ppt_x</p:attrName>
                                        </p:attrNameLst>
                                      </p:cBhvr>
                                      <p:tavLst>
                                        <p:tav tm="0">
                                          <p:val>
                                            <p:strVal val="#ppt_x"/>
                                          </p:val>
                                        </p:tav>
                                        <p:tav tm="100000">
                                          <p:val>
                                            <p:strVal val="#ppt_x"/>
                                          </p:val>
                                        </p:tav>
                                      </p:tavLst>
                                    </p:anim>
                                    <p:anim calcmode="lin" valueType="num">
                                      <p:cBhvr>
                                        <p:cTn id="14" dur="500" fill="hold"/>
                                        <p:tgtEl>
                                          <p:spTgt spid="111619">
                                            <p:txEl>
                                              <p:charRg st="207" end="2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6738" name="Rectangle 2"/>
          <p:cNvSpPr/>
          <p:nvPr/>
        </p:nvSpPr>
        <p:spPr>
          <a:xfrm>
            <a:off x="395288" y="620713"/>
            <a:ext cx="6384925" cy="652462"/>
          </a:xfrm>
          <a:prstGeom prst="rect">
            <a:avLst/>
          </a:prstGeom>
          <a:noFill/>
          <a:ln w="9525">
            <a:noFill/>
          </a:ln>
        </p:spPr>
        <p:txBody>
          <a:bodyPr anchor="t"/>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3. </a:t>
            </a:r>
            <a:r>
              <a:rPr lang="zh-CN" altLang="en-US" sz="2800" b="1" dirty="0">
                <a:solidFill>
                  <a:srgbClr val="C00000"/>
                </a:solidFill>
                <a:latin typeface="黑体" panose="02010609060101010101" pitchFamily="49" charset="-122"/>
                <a:ea typeface="黑体" panose="02010609060101010101" pitchFamily="49" charset="-122"/>
              </a:rPr>
              <a:t>定义有关的术语和数据结构</a:t>
            </a:r>
            <a:r>
              <a:rPr lang="zh-CN" altLang="en-US" sz="2800" b="1" dirty="0">
                <a:solidFill>
                  <a:srgbClr val="FFC000"/>
                </a:solidFill>
                <a:latin typeface="黑体" panose="02010609060101010101" pitchFamily="49" charset="-122"/>
                <a:ea typeface="黑体" panose="02010609060101010101" pitchFamily="49" charset="-122"/>
              </a:rPr>
              <a:t> </a:t>
            </a:r>
            <a:endParaRPr lang="zh-CN" altLang="en-US" sz="2800" b="1" dirty="0">
              <a:solidFill>
                <a:srgbClr val="FFC000"/>
              </a:solidFill>
              <a:latin typeface="黑体" panose="02010609060101010101" pitchFamily="49" charset="-122"/>
              <a:ea typeface="黑体" panose="02010609060101010101" pitchFamily="49" charset="-122"/>
            </a:endParaRPr>
          </a:p>
        </p:txBody>
      </p:sp>
      <p:sp>
        <p:nvSpPr>
          <p:cNvPr id="112644" name="Rectangle 3"/>
          <p:cNvSpPr/>
          <p:nvPr/>
        </p:nvSpPr>
        <p:spPr>
          <a:xfrm>
            <a:off x="530225" y="1412875"/>
            <a:ext cx="8424863" cy="4129088"/>
          </a:xfrm>
          <a:prstGeom prst="rect">
            <a:avLst/>
          </a:prstGeom>
          <a:noFill/>
          <a:ln w="9525">
            <a:noFill/>
          </a:ln>
        </p:spPr>
        <p:txBody>
          <a:bodyPr anchor="t"/>
          <a:p>
            <a:pPr marL="342900" indent="-342900">
              <a:lnSpc>
                <a:spcPct val="110000"/>
              </a:lnSpc>
              <a:spcBef>
                <a:spcPct val="20000"/>
              </a:spcBef>
              <a:buClr>
                <a:srgbClr val="64EC77"/>
              </a:buClr>
              <a:buSzPct val="80000"/>
              <a:buFont typeface="Wingdings 2" panose="05020102010507070707" pitchFamily="18" charset="2"/>
              <a:buChar char="¿"/>
            </a:pPr>
            <a:r>
              <a:rPr lang="en-US" altLang="zh-CN" b="1" dirty="0">
                <a:solidFill>
                  <a:srgbClr val="FF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标志（</a:t>
            </a:r>
            <a:r>
              <a:rPr lang="en-US" altLang="zh-CN" b="1" dirty="0">
                <a:solidFill>
                  <a:srgbClr val="C00000"/>
                </a:solidFill>
                <a:latin typeface="楷体_GB2312" pitchFamily="49" charset="-122"/>
                <a:ea typeface="楷体_GB2312" pitchFamily="49" charset="-122"/>
              </a:rPr>
              <a:t>tags</a:t>
            </a:r>
            <a:r>
              <a:rPr lang="zh-CN" altLang="en-US" b="1" dirty="0">
                <a:solidFill>
                  <a:srgbClr val="C00000"/>
                </a:solidFill>
                <a:latin typeface="楷体_GB2312" pitchFamily="49" charset="-122"/>
                <a:ea typeface="楷体_GB2312" pitchFamily="49" charset="-122"/>
              </a:rPr>
              <a:t>）</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指缓冲或产生结果的</a:t>
            </a:r>
            <a:r>
              <a:rPr lang="zh-CN" altLang="en-US" b="1" dirty="0">
                <a:solidFill>
                  <a:srgbClr val="C00000"/>
                </a:solidFill>
                <a:latin typeface="楷体_GB2312" pitchFamily="49" charset="-122"/>
                <a:ea typeface="楷体_GB2312" pitchFamily="49" charset="-122"/>
              </a:rPr>
              <a:t>保留站编号</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zh-CN" altLang="en-US" sz="2000" dirty="0">
                <a:solidFill>
                  <a:srgbClr val="FFFF00"/>
                </a:solidFill>
                <a:latin typeface="Times New Roman" panose="02020603050405020304" pitchFamily="18" charset="0"/>
                <a:ea typeface="黑体" panose="02010609060101010101" pitchFamily="49" charset="-122"/>
              </a:rPr>
              <a:t>       </a:t>
            </a:r>
            <a:r>
              <a:rPr lang="zh-CN" altLang="en-US" sz="2000" dirty="0">
                <a:solidFill>
                  <a:srgbClr val="C00000"/>
                </a:solidFill>
                <a:latin typeface="Times New Roman" panose="02020603050405020304" pitchFamily="18" charset="0"/>
                <a:ea typeface="黑体" panose="02010609060101010101" pitchFamily="49" charset="-122"/>
              </a:rPr>
              <a:t> 保留站作为扩展的虚拟寄存器使用</a:t>
            </a:r>
            <a:r>
              <a:rPr lang="zh-CN" altLang="en-US" sz="2000" dirty="0">
                <a:latin typeface="Times New Roman" panose="02020603050405020304" pitchFamily="18" charset="0"/>
                <a:ea typeface="黑体" panose="02010609060101010101" pitchFamily="49" charset="-122"/>
              </a:rPr>
              <a:t>。通过重命名方法取得更多的</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虚拟寄存器。</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当一条指令流出到保留站后，原来操作数的寄存器名将不再引用</a:t>
            </a:r>
            <a:endParaRPr lang="en-US" altLang="zh-CN" sz="2000" dirty="0">
              <a:latin typeface="Times New Roman" panose="02020603050405020304" pitchFamily="18" charset="0"/>
              <a:ea typeface="黑体" panose="02010609060101010101" pitchFamily="49" charset="-122"/>
            </a:endParaRPr>
          </a:p>
          <a:p>
            <a:pPr marL="342900" indent="-342900">
              <a:lnSpc>
                <a:spcPct val="110000"/>
              </a:lnSpc>
              <a:spcBef>
                <a:spcPct val="20000"/>
              </a:spcBef>
              <a:buClr>
                <a:srgbClr val="64EC77"/>
              </a:buClr>
              <a:buSzPct val="80000"/>
              <a:buFont typeface="Wingdings 2" panose="05020102010507070707" pitchFamily="18" charset="2"/>
            </a:pPr>
            <a:endParaRPr lang="zh-CN" altLang="en-US" sz="9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每个</a:t>
            </a:r>
            <a:r>
              <a:rPr lang="zh-CN" altLang="en-US" b="1" dirty="0">
                <a:solidFill>
                  <a:srgbClr val="C00000"/>
                </a:solidFill>
                <a:latin typeface="楷体_GB2312" pitchFamily="49" charset="-122"/>
                <a:ea typeface="楷体_GB2312" pitchFamily="49" charset="-122"/>
              </a:rPr>
              <a:t>保留站</a:t>
            </a:r>
            <a:r>
              <a:rPr lang="zh-CN" altLang="en-US" b="1" dirty="0">
                <a:latin typeface="楷体_GB2312" pitchFamily="49" charset="-122"/>
                <a:ea typeface="楷体_GB2312" pitchFamily="49" charset="-122"/>
              </a:rPr>
              <a:t>有以下</a:t>
            </a:r>
            <a:r>
              <a:rPr lang="en-US" altLang="zh-CN" b="1" dirty="0">
                <a:solidFill>
                  <a:srgbClr val="C00000"/>
                </a:solidFill>
                <a:latin typeface="楷体_GB2312" pitchFamily="49" charset="-122"/>
                <a:ea typeface="楷体_GB2312" pitchFamily="49" charset="-122"/>
              </a:rPr>
              <a:t>6</a:t>
            </a:r>
            <a:r>
              <a:rPr lang="zh-CN" altLang="en-US" b="1" dirty="0">
                <a:latin typeface="楷体_GB2312" pitchFamily="49" charset="-122"/>
                <a:ea typeface="楷体_GB2312" pitchFamily="49" charset="-122"/>
              </a:rPr>
              <a:t>个域：</a:t>
            </a:r>
            <a:br>
              <a:rPr lang="zh-CN" altLang="en-US" b="1" dirty="0">
                <a:solidFill>
                  <a:srgbClr val="F4FB6D"/>
                </a:solidFill>
                <a:latin typeface="楷体_GB2312" pitchFamily="49" charset="-122"/>
                <a:ea typeface="楷体_GB2312" pitchFamily="49" charset="-122"/>
              </a:rPr>
            </a:br>
            <a:r>
              <a:rPr lang="zh-CN" altLang="en-US" b="1" dirty="0">
                <a:solidFill>
                  <a:srgbClr val="00FF00"/>
                </a:solidFill>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Op</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对源操作数</a:t>
            </a:r>
            <a:r>
              <a:rPr lang="en-US" altLang="zh-CN" sz="2000" b="1" dirty="0">
                <a:latin typeface="楷体_GB2312" pitchFamily="49" charset="-122"/>
                <a:ea typeface="楷体_GB2312" pitchFamily="49" charset="-122"/>
              </a:rPr>
              <a:t>S1</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S2</a:t>
            </a:r>
            <a:r>
              <a:rPr lang="zh-CN" altLang="en-US" sz="2000" b="1" dirty="0">
                <a:latin typeface="楷体_GB2312" pitchFamily="49" charset="-122"/>
                <a:ea typeface="楷体_GB2312" pitchFamily="49" charset="-122"/>
              </a:rPr>
              <a:t>所进行的操作。</a:t>
            </a:r>
            <a:endParaRPr lang="zh-CN" altLang="en-US" sz="20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zh-CN" altLang="en-US" sz="2000" b="1" dirty="0">
                <a:solidFill>
                  <a:srgbClr val="F4FB6D"/>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Vj</a:t>
            </a:r>
            <a:r>
              <a:rPr lang="zh-CN" altLang="en-US" sz="2000" b="1" dirty="0">
                <a:solidFill>
                  <a:srgbClr val="C00000"/>
                </a:solidFill>
                <a:latin typeface="楷体_GB2312" pitchFamily="49" charset="-122"/>
                <a:ea typeface="楷体_GB2312" pitchFamily="49" charset="-122"/>
              </a:rPr>
              <a:t>，</a:t>
            </a:r>
            <a:r>
              <a:rPr lang="en-US" altLang="zh-CN" sz="2000" b="1" dirty="0">
                <a:solidFill>
                  <a:srgbClr val="C00000"/>
                </a:solidFill>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两个就绪源操作数的值。操作数项中，</a:t>
            </a:r>
            <a:r>
              <a:rPr lang="en-US" altLang="zh-CN" sz="2000" b="1" dirty="0">
                <a:latin typeface="楷体_GB2312" pitchFamily="49" charset="-122"/>
                <a:ea typeface="楷体_GB2312" pitchFamily="49" charset="-122"/>
              </a:rPr>
              <a:t>V</a:t>
            </a:r>
            <a:r>
              <a:rPr lang="zh-CN" altLang="en-US" sz="2000" b="1" dirty="0">
                <a:latin typeface="楷体_GB2312" pitchFamily="49" charset="-122"/>
                <a:ea typeface="楷体_GB2312" pitchFamily="49" charset="-122"/>
              </a:rPr>
              <a:t>或</a:t>
            </a:r>
            <a:r>
              <a:rPr lang="en-US" altLang="zh-CN" sz="2000" b="1" dirty="0">
                <a:latin typeface="楷体_GB2312" pitchFamily="49" charset="-122"/>
                <a:ea typeface="楷体_GB2312" pitchFamily="49" charset="-122"/>
              </a:rPr>
              <a:t>Q</a:t>
            </a:r>
            <a:r>
              <a:rPr lang="zh-CN" altLang="en-US" sz="2000" b="1" dirty="0">
                <a:latin typeface="楷体_GB2312" pitchFamily="49" charset="-122"/>
                <a:ea typeface="楷体_GB2312" pitchFamily="49" charset="-122"/>
              </a:rPr>
              <a:t>对应域最多</a:t>
            </a:r>
            <a:endParaRPr lang="en-US" altLang="zh-CN" sz="20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只有一种域有效。</a:t>
            </a:r>
            <a:endParaRPr lang="zh-CN" altLang="en-US" sz="2000" b="1" dirty="0">
              <a:latin typeface="楷体_GB2312" pitchFamily="49" charset="-122"/>
              <a:ea typeface="楷体_GB2312" pitchFamily="49" charset="-122"/>
            </a:endParaRPr>
          </a:p>
          <a:p>
            <a:pPr marL="342900" indent="-342900" algn="just">
              <a:lnSpc>
                <a:spcPct val="110000"/>
              </a:lnSpc>
              <a:spcBef>
                <a:spcPct val="20000"/>
              </a:spcBef>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Qj,Qk</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产生源操作数的保留站号。等于</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操作数在</a:t>
            </a:r>
            <a:r>
              <a:rPr lang="en-US" altLang="zh-CN" sz="2000" b="1" dirty="0">
                <a:latin typeface="楷体_GB2312" pitchFamily="49" charset="-122"/>
                <a:ea typeface="楷体_GB2312" pitchFamily="49" charset="-122"/>
              </a:rPr>
              <a:t>Vj</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Vk</a:t>
            </a:r>
            <a:r>
              <a:rPr lang="zh-CN" altLang="en-US" sz="2000" b="1" dirty="0">
                <a:latin typeface="楷体_GB2312" pitchFamily="49" charset="-122"/>
                <a:ea typeface="楷体_GB2312" pitchFamily="49" charset="-122"/>
              </a:rPr>
              <a:t>中或不需要操作数。</a:t>
            </a:r>
            <a:endParaRPr lang="zh-CN" altLang="en-US" sz="2000" b="1" dirty="0">
              <a:latin typeface="楷体_GB2312" pitchFamily="49" charset="-122"/>
              <a:ea typeface="楷体_GB2312" pitchFamily="49" charset="-122"/>
            </a:endParaRPr>
          </a:p>
          <a:p>
            <a:pPr marL="342900" indent="-342900">
              <a:lnSpc>
                <a:spcPct val="110000"/>
              </a:lnSpc>
              <a:spcBef>
                <a:spcPct val="20000"/>
              </a:spcBef>
              <a:buClr>
                <a:srgbClr val="64EC77"/>
              </a:buClr>
              <a:buSzPct val="80000"/>
              <a:buFont typeface="Wingdings 2" panose="05020102010507070707" pitchFamily="18" charset="2"/>
            </a:pPr>
            <a:r>
              <a:rPr lang="zh-CN" altLang="en-US" sz="2000" b="1" dirty="0">
                <a:solidFill>
                  <a:srgbClr val="00FF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Busy</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表示本保留站和相应的功能部件是否空闲。 </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44">
                                            <p:txEl>
                                              <p:charRg st="132" end="169"/>
                                            </p:txEl>
                                          </p:spTgt>
                                        </p:tgtEl>
                                        <p:attrNameLst>
                                          <p:attrName>style.visibility</p:attrName>
                                        </p:attrNameLst>
                                      </p:cBhvr>
                                      <p:to>
                                        <p:strVal val="visible"/>
                                      </p:to>
                                    </p:set>
                                    <p:animEffect transition="in" filter="fade">
                                      <p:cBhvr>
                                        <p:cTn id="7" dur="500"/>
                                        <p:tgtEl>
                                          <p:spTgt spid="112644">
                                            <p:txEl>
                                              <p:charRg st="132" end="16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44">
                                            <p:txEl>
                                              <p:charRg st="169" end="202"/>
                                            </p:txEl>
                                          </p:spTgt>
                                        </p:tgtEl>
                                        <p:attrNameLst>
                                          <p:attrName>style.visibility</p:attrName>
                                        </p:attrNameLst>
                                      </p:cBhvr>
                                      <p:to>
                                        <p:strVal val="visible"/>
                                      </p:to>
                                    </p:set>
                                    <p:animEffect transition="in" filter="fade">
                                      <p:cBhvr>
                                        <p:cTn id="10" dur="500"/>
                                        <p:tgtEl>
                                          <p:spTgt spid="112644">
                                            <p:txEl>
                                              <p:charRg st="169" end="20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644">
                                            <p:txEl>
                                              <p:charRg st="202" end="220"/>
                                            </p:txEl>
                                          </p:spTgt>
                                        </p:tgtEl>
                                        <p:attrNameLst>
                                          <p:attrName>style.visibility</p:attrName>
                                        </p:attrNameLst>
                                      </p:cBhvr>
                                      <p:to>
                                        <p:strVal val="visible"/>
                                      </p:to>
                                    </p:set>
                                    <p:animEffect transition="in" filter="fade">
                                      <p:cBhvr>
                                        <p:cTn id="13" dur="500"/>
                                        <p:tgtEl>
                                          <p:spTgt spid="112644">
                                            <p:txEl>
                                              <p:charRg st="202" end="22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44">
                                            <p:txEl>
                                              <p:charRg st="220" end="273"/>
                                            </p:txEl>
                                          </p:spTgt>
                                        </p:tgtEl>
                                        <p:attrNameLst>
                                          <p:attrName>style.visibility</p:attrName>
                                        </p:attrNameLst>
                                      </p:cBhvr>
                                      <p:to>
                                        <p:strVal val="visible"/>
                                      </p:to>
                                    </p:set>
                                    <p:animEffect transition="in" filter="fade">
                                      <p:cBhvr>
                                        <p:cTn id="16" dur="500"/>
                                        <p:tgtEl>
                                          <p:spTgt spid="112644">
                                            <p:txEl>
                                              <p:charRg st="220" end="27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2644">
                                            <p:txEl>
                                              <p:charRg st="273" end="302"/>
                                            </p:txEl>
                                          </p:spTgt>
                                        </p:tgtEl>
                                        <p:attrNameLst>
                                          <p:attrName>style.visibility</p:attrName>
                                        </p:attrNameLst>
                                      </p:cBhvr>
                                      <p:to>
                                        <p:strVal val="visible"/>
                                      </p:to>
                                    </p:set>
                                    <p:animEffect transition="in" filter="fade">
                                      <p:cBhvr>
                                        <p:cTn id="19" dur="500"/>
                                        <p:tgtEl>
                                          <p:spTgt spid="112644">
                                            <p:txEl>
                                              <p:charRg st="273" end="3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a:spLocks noGrp="1" noChangeArrowheads="1"/>
          </p:cNvSpPr>
          <p:nvPr>
            <p:ph idx="1"/>
          </p:nvPr>
        </p:nvSpPr>
        <p:spPr>
          <a:xfrm>
            <a:off x="107950" y="1123950"/>
            <a:ext cx="8856980" cy="3685540"/>
          </a:xfrm>
        </p:spPr>
        <p:txBody>
          <a:bodyPr vert="horz" wrap="square" lIns="91440" tIns="45720" rIns="91440" bIns="45720" numCol="1" rtlCol="0" anchor="t" anchorCtr="0" compatLnSpc="1">
            <a:normAutofit/>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与指令</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之间的关系除了数据冒险之外，还可能有以下两种</a:t>
            </a:r>
            <a:r>
              <a:rPr lang="zh-CN" altLang="en-US" dirty="0">
                <a:solidFill>
                  <a:srgbClr val="FF0000"/>
                </a:solidFill>
                <a:latin typeface="黑体" panose="02010609060101010101" pitchFamily="49" charset="-122"/>
                <a:ea typeface="黑体" panose="02010609060101010101" pitchFamily="49" charset="-122"/>
                <a:sym typeface="+mn-ea"/>
              </a:rPr>
              <a:t>名相关</a:t>
            </a:r>
            <a:r>
              <a:rPr lang="zh-CN" altLang="en-US" dirty="0">
                <a:solidFill>
                  <a:schemeClr val="tx1"/>
                </a:solidFill>
                <a:latin typeface="黑体" panose="02010609060101010101" pitchFamily="49" charset="-122"/>
                <a:ea typeface="黑体" panose="02010609060101010101" pitchFamily="49" charset="-122"/>
                <a:sym typeface="+mn-ea"/>
              </a:rPr>
              <a:t>（</a:t>
            </a:r>
            <a:r>
              <a:rPr lang="zh-CN" altLang="en-US" dirty="0">
                <a:solidFill>
                  <a:schemeClr val="tx1"/>
                </a:solidFill>
                <a:sym typeface="+mn-ea"/>
              </a:rPr>
              <a:t>如果两条指令使用相同的名，但它们之间没有数据流，则称之为</a:t>
            </a:r>
            <a:r>
              <a:rPr lang="zh-CN" altLang="en-US" dirty="0">
                <a:solidFill>
                  <a:srgbClr val="FF0000"/>
                </a:solidFill>
                <a:latin typeface="黑体" panose="02010609060101010101" pitchFamily="49" charset="-122"/>
                <a:ea typeface="黑体" panose="02010609060101010101" pitchFamily="49" charset="-122"/>
                <a:sym typeface="+mn-ea"/>
              </a:rPr>
              <a:t>名相关</a:t>
            </a:r>
            <a:r>
              <a:rPr lang="zh-CN" altLang="en-US" dirty="0">
                <a:solidFill>
                  <a:schemeClr val="tx1"/>
                </a:solidFill>
                <a:latin typeface="黑体" panose="02010609060101010101" pitchFamily="49" charset="-122"/>
                <a:ea typeface="黑体" panose="02010609060101010101" pitchFamily="49" charset="-122"/>
                <a:sym typeface="+mn-ea"/>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读后写</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先执行，指令</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写的名是指令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读的名。</a:t>
            </a:r>
            <a:r>
              <a:rPr kumimoji="0" lang="zh-CN" altLang="en-US" sz="2600" b="0" i="0" u="none" strike="noStrike" kern="1200" cap="none" spc="0" normalizeH="0" baseline="0" noProof="0" dirty="0" smtClean="0">
                <a:ln>
                  <a:noFill/>
                </a:ln>
                <a:solidFill>
                  <a:srgbClr val="FF0000"/>
                </a:solidFill>
                <a:effectLst/>
                <a:uLnTx/>
                <a:uFillTx/>
                <a:latin typeface="+mn-lt"/>
                <a:ea typeface="+mn-ea"/>
                <a:cs typeface="+mn-cs"/>
              </a:rPr>
              <a:t>反相关</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指令间的顺序是必须保证的。</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bg2">
                    <a:lumMod val="50000"/>
                  </a:schemeClr>
                </a:solidFill>
                <a:effectLst/>
                <a:uLnTx/>
                <a:uFillTx/>
                <a:latin typeface="+mn-lt"/>
                <a:ea typeface="+mn-ea"/>
                <a:cs typeface="+mn-cs"/>
              </a:rPr>
              <a:t>写后</a:t>
            </a:r>
            <a:r>
              <a:rPr kumimoji="0" lang="zh-CN" altLang="en-US" sz="2600" b="0" i="0" u="none" strike="noStrike" kern="1200" cap="none" spc="0" normalizeH="0" baseline="0" noProof="0" dirty="0" smtClean="0">
                <a:ln>
                  <a:noFill/>
                </a:ln>
                <a:solidFill>
                  <a:schemeClr val="bg2">
                    <a:lumMod val="50000"/>
                  </a:schemeClr>
                </a:solidFill>
                <a:effectLst/>
                <a:uLnTx/>
                <a:uFillTx/>
                <a:latin typeface="+mn-lt"/>
                <a:ea typeface="+mn-ea"/>
                <a:cs typeface="+mn-cs"/>
              </a:rPr>
              <a:t>写</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j</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和指令</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写相同的名。</a:t>
            </a:r>
            <a:r>
              <a:rPr kumimoji="0" lang="zh-CN" altLang="en-US" sz="2600" b="0" i="0" u="none" strike="noStrike" kern="1200" cap="none" spc="0" normalizeH="0" baseline="0" noProof="0" dirty="0" smtClean="0">
                <a:ln>
                  <a:noFill/>
                </a:ln>
                <a:solidFill>
                  <a:srgbClr val="FF0000"/>
                </a:solidFill>
                <a:effectLst/>
                <a:uLnTx/>
                <a:uFillTx/>
                <a:latin typeface="+mn-lt"/>
                <a:ea typeface="+mn-ea"/>
                <a:cs typeface="+mn-cs"/>
              </a:rPr>
              <a:t>输出相关</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指令的执行顺序是不能颠倒的。</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363"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3667" name="Rectangle 2"/>
          <p:cNvSpPr/>
          <p:nvPr/>
        </p:nvSpPr>
        <p:spPr>
          <a:xfrm>
            <a:off x="576263" y="1125538"/>
            <a:ext cx="8388350" cy="5545137"/>
          </a:xfrm>
          <a:prstGeom prst="rect">
            <a:avLst/>
          </a:prstGeom>
          <a:noFill/>
          <a:ln w="9525">
            <a:noFill/>
          </a:ln>
        </p:spPr>
        <p:txBody>
          <a:bodyPr anchor="t"/>
          <a:p>
            <a:pPr>
              <a:lnSpc>
                <a:spcPct val="110000"/>
              </a:lnSpc>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存缓冲</a:t>
            </a:r>
            <a:r>
              <a:rPr lang="en-US" altLang="zh-CN" b="1" dirty="0">
                <a:solidFill>
                  <a:srgbClr val="C00000"/>
                </a:solidFill>
                <a:latin typeface="楷体_GB2312" pitchFamily="49" charset="-122"/>
                <a:ea typeface="楷体_GB2312" pitchFamily="49" charset="-122"/>
              </a:rPr>
              <a:t>store</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6</a:t>
            </a:r>
            <a:r>
              <a:rPr lang="zh-CN" altLang="en-US" b="1" dirty="0">
                <a:latin typeface="楷体_GB2312" pitchFamily="49" charset="-122"/>
                <a:ea typeface="楷体_GB2312" pitchFamily="49" charset="-122"/>
              </a:rPr>
              <a:t>个域：</a:t>
            </a:r>
            <a:endParaRPr lang="en-US" altLang="zh-CN"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buChar char="¿"/>
            </a:pPr>
            <a:endParaRPr lang="zh-CN" altLang="en-US"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Busy</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表示缓冲是否空闲。</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域</a:t>
            </a:r>
            <a:r>
              <a:rPr lang="zh-CN" altLang="en-US" sz="2000" b="1" dirty="0">
                <a:solidFill>
                  <a:srgbClr val="C00000"/>
                </a:solidFill>
                <a:latin typeface="Times New Roman" panose="02020603050405020304" pitchFamily="18" charset="0"/>
                <a:ea typeface="黑体" panose="02010609060101010101" pitchFamily="49" charset="-122"/>
              </a:rPr>
              <a:t>：</a:t>
            </a:r>
            <a:r>
              <a:rPr lang="zh-CN" altLang="en-US" sz="2000" b="1" dirty="0">
                <a:latin typeface="楷体_GB2312" pitchFamily="49" charset="-122"/>
                <a:ea typeface="楷体_GB2312" pitchFamily="49" charset="-122"/>
              </a:rPr>
              <a:t>保存要存入存储器的</a:t>
            </a:r>
            <a:r>
              <a:rPr lang="zh-CN" altLang="en-US" sz="2000" b="1" dirty="0">
                <a:solidFill>
                  <a:srgbClr val="C00000"/>
                </a:solidFill>
                <a:latin typeface="楷体_GB2312" pitchFamily="49" charset="-122"/>
                <a:ea typeface="楷体_GB2312" pitchFamily="49" charset="-122"/>
              </a:rPr>
              <a:t>数据</a:t>
            </a:r>
            <a:r>
              <a:rPr lang="zh-CN" altLang="en-US" sz="2000" b="1" dirty="0">
                <a:latin typeface="楷体_GB2312" pitchFamily="49" charset="-122"/>
                <a:ea typeface="楷体_GB2312" pitchFamily="49" charset="-122"/>
              </a:rPr>
              <a:t>。无数据相关时，有数据。</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有数据相关时，为空，由</a:t>
            </a:r>
            <a:r>
              <a:rPr lang="en-US" altLang="zh-CN" sz="2000" b="1" dirty="0">
                <a:latin typeface="楷体_GB2312" pitchFamily="49" charset="-122"/>
                <a:ea typeface="楷体_GB2312" pitchFamily="49" charset="-122"/>
              </a:rPr>
              <a:t>Qk</a:t>
            </a:r>
            <a:r>
              <a:rPr lang="zh-CN" altLang="en-US" sz="2000" b="1" dirty="0">
                <a:latin typeface="楷体_GB2312" pitchFamily="49" charset="-122"/>
                <a:ea typeface="楷体_GB2312" pitchFamily="49" charset="-122"/>
              </a:rPr>
              <a:t>域存产生数据的保留站号。</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zh-CN" altLang="en-US" sz="2000"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Qk</a:t>
            </a:r>
            <a:r>
              <a:rPr lang="zh-CN" altLang="en-US" sz="2000" b="1" dirty="0">
                <a:solidFill>
                  <a:srgbClr val="C00000"/>
                </a:solidFill>
                <a:latin typeface="楷体_GB2312" pitchFamily="49" charset="-122"/>
                <a:ea typeface="楷体_GB2312" pitchFamily="49" charset="-122"/>
              </a:rPr>
              <a:t>域：</a:t>
            </a:r>
            <a:r>
              <a:rPr lang="zh-CN" altLang="en-US" sz="2000" b="1" dirty="0">
                <a:latin typeface="楷体_GB2312" pitchFamily="49" charset="-122"/>
                <a:ea typeface="楷体_GB2312" pitchFamily="49" charset="-122"/>
              </a:rPr>
              <a:t>有数据相关时，存要产生写数据的</a:t>
            </a:r>
            <a:r>
              <a:rPr lang="zh-CN" altLang="en-US" sz="2000" b="1" dirty="0">
                <a:solidFill>
                  <a:srgbClr val="C00000"/>
                </a:solidFill>
                <a:latin typeface="楷体_GB2312" pitchFamily="49" charset="-122"/>
                <a:ea typeface="楷体_GB2312" pitchFamily="49" charset="-122"/>
              </a:rPr>
              <a:t>保留站号</a:t>
            </a:r>
            <a:r>
              <a:rPr lang="zh-CN" altLang="en-US" sz="2000" b="1" dirty="0">
                <a:latin typeface="楷体_GB2312" pitchFamily="49" charset="-122"/>
                <a:ea typeface="楷体_GB2312" pitchFamily="49" charset="-122"/>
              </a:rPr>
              <a:t>。</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无数据相关，</a:t>
            </a:r>
            <a:r>
              <a:rPr lang="en-US" altLang="zh-CN" sz="2000" b="1" dirty="0">
                <a:latin typeface="楷体_GB2312" pitchFamily="49" charset="-122"/>
                <a:ea typeface="楷体_GB2312" pitchFamily="49" charset="-122"/>
              </a:rPr>
              <a:t>Qk</a:t>
            </a:r>
            <a:r>
              <a:rPr lang="zh-CN" altLang="en-US" sz="2000" b="1" dirty="0">
                <a:latin typeface="楷体_GB2312" pitchFamily="49" charset="-122"/>
                <a:ea typeface="楷体_GB2312" pitchFamily="49" charset="-122"/>
              </a:rPr>
              <a:t>为</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，表示写的数据在</a:t>
            </a:r>
            <a:r>
              <a:rPr lang="en-US" altLang="zh-CN" sz="2000" b="1" dirty="0">
                <a:latin typeface="楷体_GB2312" pitchFamily="49" charset="-122"/>
                <a:ea typeface="楷体_GB2312" pitchFamily="49" charset="-122"/>
              </a:rPr>
              <a:t>Vk</a:t>
            </a:r>
            <a:r>
              <a:rPr lang="zh-CN" altLang="en-US" sz="2000" b="1" dirty="0">
                <a:solidFill>
                  <a:srgbClr val="C00000"/>
                </a:solidFill>
                <a:latin typeface="楷体_GB2312" pitchFamily="49" charset="-122"/>
                <a:ea typeface="楷体_GB2312" pitchFamily="49" charset="-122"/>
              </a:rPr>
              <a:t>或</a:t>
            </a:r>
            <a:r>
              <a:rPr lang="zh-CN" altLang="en-US" sz="2000" b="1" dirty="0">
                <a:latin typeface="楷体_GB2312" pitchFamily="49" charset="-122"/>
                <a:ea typeface="楷体_GB2312" pitchFamily="49" charset="-122"/>
              </a:rPr>
              <a:t>没有指令</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要将结果写入存缓冲。</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zh-CN" altLang="en-US" sz="2000" b="1" dirty="0">
                <a:solidFill>
                  <a:srgbClr val="C00000"/>
                </a:solidFill>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A</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存</a:t>
            </a:r>
            <a:r>
              <a:rPr lang="en-US" altLang="zh-CN" sz="2000" b="1" dirty="0">
                <a:latin typeface="楷体_GB2312" pitchFamily="49" charset="-122"/>
                <a:ea typeface="楷体_GB2312" pitchFamily="49" charset="-122"/>
              </a:rPr>
              <a:t>store</a:t>
            </a:r>
            <a:r>
              <a:rPr lang="zh-CN" altLang="en-US" sz="2000" b="1" dirty="0">
                <a:latin typeface="楷体_GB2312" pitchFamily="49" charset="-122"/>
                <a:ea typeface="楷体_GB2312" pitchFamily="49" charset="-122"/>
              </a:rPr>
              <a:t>指令的地址。初始时保存</a:t>
            </a:r>
            <a:r>
              <a:rPr lang="zh-CN" altLang="en-US" sz="2000" b="1" dirty="0">
                <a:solidFill>
                  <a:srgbClr val="C00000"/>
                </a:solidFill>
                <a:latin typeface="楷体_GB2312" pitchFamily="49" charset="-122"/>
                <a:ea typeface="楷体_GB2312" pitchFamily="49" charset="-122"/>
              </a:rPr>
              <a:t>指令中的立即数字段</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有效地址计算结束后，保存</a:t>
            </a:r>
            <a:r>
              <a:rPr lang="zh-CN" altLang="en-US" sz="2000" b="1" dirty="0">
                <a:solidFill>
                  <a:srgbClr val="C00000"/>
                </a:solidFill>
                <a:latin typeface="楷体_GB2312" pitchFamily="49" charset="-122"/>
                <a:ea typeface="楷体_GB2312" pitchFamily="49" charset="-122"/>
              </a:rPr>
              <a:t>有效地址</a:t>
            </a:r>
            <a:r>
              <a:rPr lang="zh-CN" altLang="en-US" sz="2000" b="1" dirty="0">
                <a:latin typeface="楷体_GB2312" pitchFamily="49" charset="-122"/>
                <a:ea typeface="楷体_GB2312" pitchFamily="49" charset="-122"/>
              </a:rPr>
              <a:t>。</a:t>
            </a:r>
            <a:br>
              <a:rPr lang="zh-CN" altLang="en-US" sz="2000" b="1" dirty="0">
                <a:latin typeface="楷体_GB2312" pitchFamily="49" charset="-122"/>
                <a:ea typeface="楷体_GB2312" pitchFamily="49" charset="-122"/>
              </a:rPr>
            </a:b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Vj</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 存已经就绪的</a:t>
            </a:r>
            <a:r>
              <a:rPr lang="zh-CN" altLang="en-US" sz="2000" b="1" dirty="0">
                <a:solidFill>
                  <a:srgbClr val="C00000"/>
                </a:solidFill>
                <a:latin typeface="楷体_GB2312" pitchFamily="49" charset="-122"/>
                <a:ea typeface="楷体_GB2312" pitchFamily="49" charset="-122"/>
              </a:rPr>
              <a:t>寄存器地址分量</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a:t>
            </a:r>
            <a:r>
              <a:rPr lang="en-US" altLang="zh-CN" sz="2000" b="1" dirty="0">
                <a:solidFill>
                  <a:srgbClr val="C00000"/>
                </a:solidFill>
                <a:latin typeface="楷体_GB2312" pitchFamily="49" charset="-122"/>
                <a:ea typeface="楷体_GB2312" pitchFamily="49" charset="-122"/>
              </a:rPr>
              <a:t>Qj</a:t>
            </a:r>
            <a:r>
              <a:rPr lang="zh-CN" altLang="en-US" sz="2000" b="1" dirty="0">
                <a:solidFill>
                  <a:srgbClr val="C000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存产生有效地址中寄存器地址分量的</a:t>
            </a:r>
            <a:r>
              <a:rPr lang="zh-CN" altLang="en-US" sz="2000" b="1" dirty="0">
                <a:solidFill>
                  <a:srgbClr val="C00000"/>
                </a:solidFill>
                <a:latin typeface="楷体_GB2312" pitchFamily="49" charset="-122"/>
                <a:ea typeface="楷体_GB2312" pitchFamily="49" charset="-122"/>
              </a:rPr>
              <a:t>保留站号</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sz="2000" b="1" dirty="0">
                <a:latin typeface="楷体_GB2312" pitchFamily="49" charset="-122"/>
                <a:ea typeface="楷体_GB2312" pitchFamily="49" charset="-122"/>
              </a:rPr>
              <a:t>         等于</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，表示地址分量在</a:t>
            </a:r>
            <a:r>
              <a:rPr lang="en-US" altLang="zh-CN" sz="2000" b="1" dirty="0">
                <a:latin typeface="楷体_GB2312" pitchFamily="49" charset="-122"/>
                <a:ea typeface="楷体_GB2312" pitchFamily="49" charset="-122"/>
              </a:rPr>
              <a:t>Vj</a:t>
            </a:r>
            <a:r>
              <a:rPr lang="zh-CN" altLang="en-US" sz="2000" b="1" dirty="0">
                <a:latin typeface="楷体_GB2312" pitchFamily="49" charset="-122"/>
                <a:ea typeface="楷体_GB2312" pitchFamily="49" charset="-122"/>
              </a:rPr>
              <a:t>中</a:t>
            </a:r>
            <a:r>
              <a:rPr lang="zh-CN" altLang="en-US" sz="2000" b="1" dirty="0">
                <a:solidFill>
                  <a:srgbClr val="C00000"/>
                </a:solidFill>
                <a:latin typeface="楷体_GB2312" pitchFamily="49" charset="-122"/>
                <a:ea typeface="楷体_GB2312" pitchFamily="49" charset="-122"/>
              </a:rPr>
              <a:t>或</a:t>
            </a:r>
            <a:r>
              <a:rPr lang="zh-CN" altLang="en-US" sz="2000" b="1" dirty="0">
                <a:latin typeface="楷体_GB2312" pitchFamily="49" charset="-122"/>
                <a:ea typeface="楷体_GB2312" pitchFamily="49" charset="-122"/>
              </a:rPr>
              <a:t>不需要操作数。</a:t>
            </a:r>
            <a:endParaRPr lang="zh-CN" altLang="en-US" sz="2000"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endParaRPr lang="en-US" altLang="zh-CN"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charRg st="16" end="66"/>
                                            </p:txEl>
                                          </p:spTgt>
                                        </p:tgtEl>
                                        <p:attrNameLst>
                                          <p:attrName>style.visibility</p:attrName>
                                        </p:attrNameLst>
                                      </p:cBhvr>
                                      <p:to>
                                        <p:strVal val="visible"/>
                                      </p:to>
                                    </p:set>
                                    <p:anim calcmode="lin" valueType="num">
                                      <p:cBhvr>
                                        <p:cTn id="7" dur="500" fill="hold"/>
                                        <p:tgtEl>
                                          <p:spTgt spid="113667">
                                            <p:txEl>
                                              <p:charRg st="16" end="66"/>
                                            </p:txEl>
                                          </p:spTgt>
                                        </p:tgtEl>
                                        <p:attrNameLst>
                                          <p:attrName>ppt_x</p:attrName>
                                        </p:attrNameLst>
                                      </p:cBhvr>
                                      <p:tavLst>
                                        <p:tav tm="0">
                                          <p:val>
                                            <p:strVal val="#ppt_x"/>
                                          </p:val>
                                        </p:tav>
                                        <p:tav tm="100000">
                                          <p:val>
                                            <p:strVal val="#ppt_x"/>
                                          </p:val>
                                        </p:tav>
                                      </p:tavLst>
                                    </p:anim>
                                    <p:anim calcmode="lin" valueType="num">
                                      <p:cBhvr>
                                        <p:cTn id="8" dur="500" fill="hold"/>
                                        <p:tgtEl>
                                          <p:spTgt spid="113667">
                                            <p:txEl>
                                              <p:charRg st="16" end="6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xEl>
                                              <p:charRg st="66" end="102"/>
                                            </p:txEl>
                                          </p:spTgt>
                                        </p:tgtEl>
                                        <p:attrNameLst>
                                          <p:attrName>style.visibility</p:attrName>
                                        </p:attrNameLst>
                                      </p:cBhvr>
                                      <p:to>
                                        <p:strVal val="visible"/>
                                      </p:to>
                                    </p:set>
                                    <p:anim calcmode="lin" valueType="num">
                                      <p:cBhvr>
                                        <p:cTn id="11" dur="500" fill="hold"/>
                                        <p:tgtEl>
                                          <p:spTgt spid="113667">
                                            <p:txEl>
                                              <p:charRg st="66" end="102"/>
                                            </p:txEl>
                                          </p:spTgt>
                                        </p:tgtEl>
                                        <p:attrNameLst>
                                          <p:attrName>ppt_x</p:attrName>
                                        </p:attrNameLst>
                                      </p:cBhvr>
                                      <p:tavLst>
                                        <p:tav tm="0">
                                          <p:val>
                                            <p:strVal val="#ppt_x"/>
                                          </p:val>
                                        </p:tav>
                                        <p:tav tm="100000">
                                          <p:val>
                                            <p:strVal val="#ppt_x"/>
                                          </p:val>
                                        </p:tav>
                                      </p:tavLst>
                                    </p:anim>
                                    <p:anim calcmode="lin" valueType="num">
                                      <p:cBhvr>
                                        <p:cTn id="12" dur="500" fill="hold"/>
                                        <p:tgtEl>
                                          <p:spTgt spid="113667">
                                            <p:txEl>
                                              <p:charRg st="66" end="10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3667">
                                            <p:txEl>
                                              <p:charRg st="102" end="167"/>
                                            </p:txEl>
                                          </p:spTgt>
                                        </p:tgtEl>
                                        <p:attrNameLst>
                                          <p:attrName>style.visibility</p:attrName>
                                        </p:attrNameLst>
                                      </p:cBhvr>
                                      <p:to>
                                        <p:strVal val="visible"/>
                                      </p:to>
                                    </p:set>
                                    <p:anim calcmode="lin" valueType="num">
                                      <p:cBhvr>
                                        <p:cTn id="17" dur="500" fill="hold"/>
                                        <p:tgtEl>
                                          <p:spTgt spid="113667">
                                            <p:txEl>
                                              <p:charRg st="102" end="167"/>
                                            </p:txEl>
                                          </p:spTgt>
                                        </p:tgtEl>
                                        <p:attrNameLst>
                                          <p:attrName>ppt_x</p:attrName>
                                        </p:attrNameLst>
                                      </p:cBhvr>
                                      <p:tavLst>
                                        <p:tav tm="0">
                                          <p:val>
                                            <p:strVal val="#ppt_x"/>
                                          </p:val>
                                        </p:tav>
                                        <p:tav tm="100000">
                                          <p:val>
                                            <p:strVal val="#ppt_x"/>
                                          </p:val>
                                        </p:tav>
                                      </p:tavLst>
                                    </p:anim>
                                    <p:anim calcmode="lin" valueType="num">
                                      <p:cBhvr>
                                        <p:cTn id="18" dur="500" fill="hold"/>
                                        <p:tgtEl>
                                          <p:spTgt spid="113667">
                                            <p:txEl>
                                              <p:charRg st="102" end="16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3667">
                                            <p:txEl>
                                              <p:charRg st="167" end="188"/>
                                            </p:txEl>
                                          </p:spTgt>
                                        </p:tgtEl>
                                        <p:attrNameLst>
                                          <p:attrName>style.visibility</p:attrName>
                                        </p:attrNameLst>
                                      </p:cBhvr>
                                      <p:to>
                                        <p:strVal val="visible"/>
                                      </p:to>
                                    </p:set>
                                    <p:anim calcmode="lin" valueType="num">
                                      <p:cBhvr>
                                        <p:cTn id="21" dur="500" fill="hold"/>
                                        <p:tgtEl>
                                          <p:spTgt spid="113667">
                                            <p:txEl>
                                              <p:charRg st="167" end="188"/>
                                            </p:txEl>
                                          </p:spTgt>
                                        </p:tgtEl>
                                        <p:attrNameLst>
                                          <p:attrName>ppt_x</p:attrName>
                                        </p:attrNameLst>
                                      </p:cBhvr>
                                      <p:tavLst>
                                        <p:tav tm="0">
                                          <p:val>
                                            <p:strVal val="#ppt_x"/>
                                          </p:val>
                                        </p:tav>
                                        <p:tav tm="100000">
                                          <p:val>
                                            <p:strVal val="#ppt_x"/>
                                          </p:val>
                                        </p:tav>
                                      </p:tavLst>
                                    </p:anim>
                                    <p:anim calcmode="lin" valueType="num">
                                      <p:cBhvr>
                                        <p:cTn id="22" dur="500" fill="hold"/>
                                        <p:tgtEl>
                                          <p:spTgt spid="113667">
                                            <p:txEl>
                                              <p:charRg st="167" end="18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3667">
                                            <p:txEl>
                                              <p:charRg st="188" end="225"/>
                                            </p:txEl>
                                          </p:spTgt>
                                        </p:tgtEl>
                                        <p:attrNameLst>
                                          <p:attrName>style.visibility</p:attrName>
                                        </p:attrNameLst>
                                      </p:cBhvr>
                                      <p:to>
                                        <p:strVal val="visible"/>
                                      </p:to>
                                    </p:set>
                                    <p:anim calcmode="lin" valueType="num">
                                      <p:cBhvr>
                                        <p:cTn id="27" dur="500" fill="hold"/>
                                        <p:tgtEl>
                                          <p:spTgt spid="113667">
                                            <p:txEl>
                                              <p:charRg st="188" end="225"/>
                                            </p:txEl>
                                          </p:spTgt>
                                        </p:tgtEl>
                                        <p:attrNameLst>
                                          <p:attrName>ppt_x</p:attrName>
                                        </p:attrNameLst>
                                      </p:cBhvr>
                                      <p:tavLst>
                                        <p:tav tm="0">
                                          <p:val>
                                            <p:strVal val="#ppt_x"/>
                                          </p:val>
                                        </p:tav>
                                        <p:tav tm="100000">
                                          <p:val>
                                            <p:strVal val="#ppt_x"/>
                                          </p:val>
                                        </p:tav>
                                      </p:tavLst>
                                    </p:anim>
                                    <p:anim calcmode="lin" valueType="num">
                                      <p:cBhvr>
                                        <p:cTn id="28" dur="500" fill="hold"/>
                                        <p:tgtEl>
                                          <p:spTgt spid="113667">
                                            <p:txEl>
                                              <p:charRg st="188" end="22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3667">
                                            <p:txEl>
                                              <p:charRg st="225" end="277"/>
                                            </p:txEl>
                                          </p:spTgt>
                                        </p:tgtEl>
                                        <p:attrNameLst>
                                          <p:attrName>style.visibility</p:attrName>
                                        </p:attrNameLst>
                                      </p:cBhvr>
                                      <p:to>
                                        <p:strVal val="visible"/>
                                      </p:to>
                                    </p:set>
                                    <p:anim calcmode="lin" valueType="num">
                                      <p:cBhvr>
                                        <p:cTn id="31" dur="500" fill="hold"/>
                                        <p:tgtEl>
                                          <p:spTgt spid="113667">
                                            <p:txEl>
                                              <p:charRg st="225" end="277"/>
                                            </p:txEl>
                                          </p:spTgt>
                                        </p:tgtEl>
                                        <p:attrNameLst>
                                          <p:attrName>ppt_x</p:attrName>
                                        </p:attrNameLst>
                                      </p:cBhvr>
                                      <p:tavLst>
                                        <p:tav tm="0">
                                          <p:val>
                                            <p:strVal val="#ppt_x"/>
                                          </p:val>
                                        </p:tav>
                                        <p:tav tm="100000">
                                          <p:val>
                                            <p:strVal val="#ppt_x"/>
                                          </p:val>
                                        </p:tav>
                                      </p:tavLst>
                                    </p:anim>
                                    <p:anim calcmode="lin" valueType="num">
                                      <p:cBhvr>
                                        <p:cTn id="32" dur="500" fill="hold"/>
                                        <p:tgtEl>
                                          <p:spTgt spid="113667">
                                            <p:txEl>
                                              <p:charRg st="225" end="27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3667">
                                            <p:txEl>
                                              <p:charRg st="277" end="307"/>
                                            </p:txEl>
                                          </p:spTgt>
                                        </p:tgtEl>
                                        <p:attrNameLst>
                                          <p:attrName>style.visibility</p:attrName>
                                        </p:attrNameLst>
                                      </p:cBhvr>
                                      <p:to>
                                        <p:strVal val="visible"/>
                                      </p:to>
                                    </p:set>
                                    <p:anim calcmode="lin" valueType="num">
                                      <p:cBhvr>
                                        <p:cTn id="37" dur="500" fill="hold"/>
                                        <p:tgtEl>
                                          <p:spTgt spid="113667">
                                            <p:txEl>
                                              <p:charRg st="277" end="307"/>
                                            </p:txEl>
                                          </p:spTgt>
                                        </p:tgtEl>
                                        <p:attrNameLst>
                                          <p:attrName>ppt_x</p:attrName>
                                        </p:attrNameLst>
                                      </p:cBhvr>
                                      <p:tavLst>
                                        <p:tav tm="0">
                                          <p:val>
                                            <p:strVal val="#ppt_x"/>
                                          </p:val>
                                        </p:tav>
                                        <p:tav tm="100000">
                                          <p:val>
                                            <p:strVal val="#ppt_x"/>
                                          </p:val>
                                        </p:tav>
                                      </p:tavLst>
                                    </p:anim>
                                    <p:anim calcmode="lin" valueType="num">
                                      <p:cBhvr>
                                        <p:cTn id="38" dur="500" fill="hold"/>
                                        <p:tgtEl>
                                          <p:spTgt spid="113667">
                                            <p:txEl>
                                              <p:charRg st="277" end="30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3667">
                                            <p:txEl>
                                              <p:charRg st="307" end="339"/>
                                            </p:txEl>
                                          </p:spTgt>
                                        </p:tgtEl>
                                        <p:attrNameLst>
                                          <p:attrName>style.visibility</p:attrName>
                                        </p:attrNameLst>
                                      </p:cBhvr>
                                      <p:to>
                                        <p:strVal val="visible"/>
                                      </p:to>
                                    </p:set>
                                    <p:anim calcmode="lin" valueType="num">
                                      <p:cBhvr>
                                        <p:cTn id="41" dur="500" fill="hold"/>
                                        <p:tgtEl>
                                          <p:spTgt spid="113667">
                                            <p:txEl>
                                              <p:charRg st="307" end="339"/>
                                            </p:txEl>
                                          </p:spTgt>
                                        </p:tgtEl>
                                        <p:attrNameLst>
                                          <p:attrName>ppt_x</p:attrName>
                                        </p:attrNameLst>
                                      </p:cBhvr>
                                      <p:tavLst>
                                        <p:tav tm="0">
                                          <p:val>
                                            <p:strVal val="#ppt_x"/>
                                          </p:val>
                                        </p:tav>
                                        <p:tav tm="100000">
                                          <p:val>
                                            <p:strVal val="#ppt_x"/>
                                          </p:val>
                                        </p:tav>
                                      </p:tavLst>
                                    </p:anim>
                                    <p:anim calcmode="lin" valueType="num">
                                      <p:cBhvr>
                                        <p:cTn id="42" dur="500" fill="hold"/>
                                        <p:tgtEl>
                                          <p:spTgt spid="113667">
                                            <p:txEl>
                                              <p:charRg st="307" end="3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4691" name="Rectangle 2"/>
          <p:cNvSpPr/>
          <p:nvPr/>
        </p:nvSpPr>
        <p:spPr>
          <a:xfrm>
            <a:off x="395288" y="0"/>
            <a:ext cx="8748712" cy="6335713"/>
          </a:xfrm>
          <a:prstGeom prst="rect">
            <a:avLst/>
          </a:prstGeom>
          <a:noFill/>
          <a:ln w="9525">
            <a:noFill/>
          </a:ln>
        </p:spPr>
        <p:txBody>
          <a:bodyPr anchor="t"/>
          <a:p>
            <a:pPr>
              <a:lnSpc>
                <a:spcPct val="110000"/>
              </a:lnSpc>
              <a:buClr>
                <a:srgbClr val="64EC77"/>
              </a:buClr>
              <a:buSzPct val="80000"/>
              <a:buFont typeface="Wingdings 2" panose="05020102010507070707" pitchFamily="18" charset="2"/>
            </a:pPr>
            <a:endParaRPr lang="en-US" altLang="zh-CN"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取缓冲</a:t>
            </a:r>
            <a:r>
              <a:rPr lang="en-US" altLang="zh-CN" b="1" dirty="0">
                <a:solidFill>
                  <a:srgbClr val="C00000"/>
                </a:solidFill>
                <a:latin typeface="楷体_GB2312" pitchFamily="49" charset="-122"/>
                <a:ea typeface="楷体_GB2312" pitchFamily="49" charset="-122"/>
              </a:rPr>
              <a:t>load</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4</a:t>
            </a:r>
            <a:r>
              <a:rPr lang="zh-CN" altLang="en-US" b="1" dirty="0">
                <a:latin typeface="楷体_GB2312" pitchFamily="49" charset="-122"/>
                <a:ea typeface="楷体_GB2312" pitchFamily="49" charset="-122"/>
              </a:rPr>
              <a:t>个域：</a:t>
            </a: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pPr>
            <a:r>
              <a:rPr lang="zh-CN" altLang="en-US" b="1" dirty="0">
                <a:solidFill>
                  <a:schemeClr val="tx2"/>
                </a:solidFill>
                <a:latin typeface="楷体_GB2312" pitchFamily="49" charset="-122"/>
                <a:ea typeface="楷体_GB2312" pitchFamily="49" charset="-122"/>
              </a:rPr>
              <a:t>  </a:t>
            </a:r>
            <a:r>
              <a:rPr lang="en-US" altLang="zh-CN" b="1" dirty="0">
                <a:solidFill>
                  <a:srgbClr val="C00000"/>
                </a:solidFill>
                <a:latin typeface="楷体_GB2312" pitchFamily="49" charset="-122"/>
                <a:ea typeface="楷体_GB2312" pitchFamily="49" charset="-122"/>
              </a:rPr>
              <a:t>Busy</a:t>
            </a:r>
            <a:r>
              <a:rPr lang="zh-CN" altLang="en-US" b="1" dirty="0">
                <a:solidFill>
                  <a:srgbClr val="C0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标示缓冲是否空闲。</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zh-CN" altLang="en-US" b="1" dirty="0">
                <a:solidFill>
                  <a:srgbClr val="C00000"/>
                </a:solidFill>
                <a:latin typeface="楷体_GB2312" pitchFamily="49" charset="-122"/>
                <a:ea typeface="楷体_GB2312" pitchFamily="49" charset="-122"/>
              </a:rPr>
              <a:t> </a:t>
            </a:r>
            <a:r>
              <a:rPr lang="en-US" altLang="zh-CN" b="1" dirty="0">
                <a:solidFill>
                  <a:srgbClr val="C00000"/>
                </a:solidFill>
                <a:latin typeface="Times New Roman" panose="02020603050405020304" pitchFamily="18" charset="0"/>
                <a:ea typeface="黑体" panose="02010609060101010101" pitchFamily="49" charset="-122"/>
              </a:rPr>
              <a:t>A</a:t>
            </a:r>
            <a:r>
              <a:rPr lang="zh-CN" altLang="en-US" b="1" dirty="0">
                <a:solidFill>
                  <a:srgbClr val="C00000"/>
                </a:solidFill>
                <a:latin typeface="楷体_GB2312" pitchFamily="49" charset="-122"/>
                <a:ea typeface="楷体_GB2312" pitchFamily="49" charset="-122"/>
              </a:rPr>
              <a:t>：</a:t>
            </a:r>
            <a:r>
              <a:rPr lang="en-US" altLang="zh-CN" b="1" dirty="0">
                <a:latin typeface="楷体_GB2312" pitchFamily="49" charset="-122"/>
                <a:ea typeface="楷体_GB2312" pitchFamily="49" charset="-122"/>
              </a:rPr>
              <a:t>load</a:t>
            </a:r>
            <a:r>
              <a:rPr lang="zh-CN" altLang="en-US" b="1" dirty="0">
                <a:latin typeface="楷体_GB2312" pitchFamily="49" charset="-122"/>
                <a:ea typeface="楷体_GB2312" pitchFamily="49" charset="-122"/>
              </a:rPr>
              <a:t>指令的地址域。初始时保存偏移量。有效地址计算结束后，保存有效地址。</a:t>
            </a:r>
            <a:br>
              <a:rPr lang="zh-CN" altLang="en-US" b="1" dirty="0">
                <a:latin typeface="Times New Roman" panose="02020603050405020304" pitchFamily="18" charset="0"/>
                <a:ea typeface="黑体" panose="02010609060101010101" pitchFamily="49" charset="-122"/>
              </a:rPr>
            </a:br>
            <a:r>
              <a:rPr lang="zh-CN" altLang="en-US" b="1" dirty="0">
                <a:solidFill>
                  <a:srgbClr val="00FF00"/>
                </a:solidFill>
                <a:latin typeface="Times New Roman" panose="02020603050405020304" pitchFamily="18" charset="0"/>
                <a:ea typeface="黑体" panose="02010609060101010101" pitchFamily="49" charset="-122"/>
              </a:rPr>
              <a:t>    </a:t>
            </a:r>
            <a:r>
              <a:rPr lang="zh-CN" altLang="en-US" b="1" dirty="0">
                <a:solidFill>
                  <a:srgbClr val="C00000"/>
                </a:solidFill>
                <a:latin typeface="Times New Roman" panose="02020603050405020304" pitchFamily="18" charset="0"/>
                <a:ea typeface="黑体" panose="02010609060101010101" pitchFamily="49" charset="-122"/>
              </a:rPr>
              <a:t> </a:t>
            </a:r>
            <a:r>
              <a:rPr lang="en-US" altLang="zh-CN" b="1" dirty="0">
                <a:solidFill>
                  <a:srgbClr val="C00000"/>
                </a:solidFill>
                <a:latin typeface="楷体_GB2312" pitchFamily="49" charset="-122"/>
                <a:ea typeface="楷体_GB2312" pitchFamily="49" charset="-122"/>
              </a:rPr>
              <a:t>Vj</a:t>
            </a:r>
            <a:r>
              <a:rPr lang="zh-CN" altLang="en-US" b="1" dirty="0">
                <a:solidFill>
                  <a:srgbClr val="C00000"/>
                </a:solidFill>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a:t>
            </a:r>
            <a:r>
              <a:rPr lang="zh-CN" altLang="en-US" b="1" dirty="0">
                <a:latin typeface="楷体_GB2312" pitchFamily="49" charset="-122"/>
                <a:ea typeface="楷体_GB2312" pitchFamily="49" charset="-122"/>
              </a:rPr>
              <a:t>存已就绪的寄存器地址分量。</a:t>
            </a:r>
            <a:endParaRPr lang="zh-CN" altLang="en-US" b="1" dirty="0">
              <a:latin typeface="楷体_GB2312" pitchFamily="49" charset="-122"/>
              <a:ea typeface="楷体_GB2312" pitchFamily="49" charset="-122"/>
            </a:endParaRPr>
          </a:p>
          <a:p>
            <a:pPr eaLnBrk="0" hangingPunct="0">
              <a:buFont typeface="Wingdings 2" panose="05020102010507070707" pitchFamily="18" charset="2"/>
            </a:pPr>
            <a:r>
              <a:rPr lang="zh-CN" altLang="en-US" b="1" dirty="0">
                <a:solidFill>
                  <a:srgbClr val="00FF00"/>
                </a:solidFill>
                <a:latin typeface="Times New Roman" panose="02020603050405020304" pitchFamily="18" charset="0"/>
                <a:ea typeface="黑体" panose="02010609060101010101" pitchFamily="49" charset="-122"/>
              </a:rPr>
              <a:t>     </a:t>
            </a:r>
            <a:r>
              <a:rPr lang="en-US" altLang="zh-CN" b="1" dirty="0">
                <a:solidFill>
                  <a:srgbClr val="C00000"/>
                </a:solidFill>
                <a:latin typeface="楷体_GB2312" pitchFamily="49" charset="-122"/>
                <a:ea typeface="楷体_GB2312" pitchFamily="49" charset="-122"/>
              </a:rPr>
              <a:t>Qj</a:t>
            </a:r>
            <a:r>
              <a:rPr lang="zh-CN" altLang="en-US" b="1" dirty="0">
                <a:solidFill>
                  <a:srgbClr val="C00000"/>
                </a:solidFill>
                <a:latin typeface="Times New Roman" panose="02020603050405020304" pitchFamily="18" charset="0"/>
                <a:ea typeface="黑体" panose="02010609060101010101" pitchFamily="49" charset="-122"/>
              </a:rPr>
              <a:t>：</a:t>
            </a:r>
            <a:r>
              <a:rPr lang="zh-CN" altLang="en-US" b="1" dirty="0">
                <a:latin typeface="楷体_GB2312" pitchFamily="49" charset="-122"/>
                <a:ea typeface="楷体_GB2312" pitchFamily="49" charset="-122"/>
              </a:rPr>
              <a:t>同存缓冲的</a:t>
            </a:r>
            <a:r>
              <a:rPr lang="en-US" altLang="zh-CN" b="1" dirty="0">
                <a:latin typeface="楷体_GB2312" pitchFamily="49" charset="-122"/>
                <a:ea typeface="楷体_GB2312" pitchFamily="49" charset="-122"/>
              </a:rPr>
              <a:t>Qj</a:t>
            </a:r>
            <a:r>
              <a:rPr lang="zh-CN" altLang="en-US"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eaLnBrk="0" hangingPunct="0">
              <a:buFont typeface="Wingdings 2" panose="05020102010507070707" pitchFamily="18" charset="2"/>
            </a:pPr>
            <a:endParaRPr lang="zh-CN" altLang="en-US" b="1" dirty="0">
              <a:latin typeface="楷体_GB2312" pitchFamily="49" charset="-122"/>
              <a:ea typeface="楷体_GB2312" pitchFamily="49" charset="-122"/>
            </a:endParaRPr>
          </a:p>
          <a:p>
            <a:pPr>
              <a:lnSpc>
                <a:spcPct val="120000"/>
              </a:lnSpc>
              <a:spcBef>
                <a:spcPct val="50000"/>
              </a:spcBef>
              <a:buClr>
                <a:srgbClr val="64EC77"/>
              </a:buClr>
              <a:buSzPct val="80000"/>
              <a:buFont typeface="Wingdings 2" panose="05020102010507070707" pitchFamily="18" charset="2"/>
              <a:buChar char="¿"/>
            </a:pPr>
            <a:r>
              <a:rPr lang="zh-CN" altLang="en-US" b="1" dirty="0">
                <a:latin typeface="楷体_GB2312" pitchFamily="49" charset="-122"/>
                <a:ea typeface="楷体_GB2312" pitchFamily="49" charset="-122"/>
              </a:rPr>
              <a:t> 每个</a:t>
            </a:r>
            <a:r>
              <a:rPr lang="zh-CN" altLang="en-US" b="1" dirty="0">
                <a:solidFill>
                  <a:srgbClr val="C00000"/>
                </a:solidFill>
                <a:latin typeface="楷体_GB2312" pitchFamily="49" charset="-122"/>
                <a:ea typeface="楷体_GB2312" pitchFamily="49" charset="-122"/>
              </a:rPr>
              <a:t>寄存器</a:t>
            </a:r>
            <a:r>
              <a:rPr lang="zh-CN" altLang="en-US" b="1" dirty="0">
                <a:latin typeface="楷体_GB2312" pitchFamily="49" charset="-122"/>
                <a:ea typeface="楷体_GB2312" pitchFamily="49" charset="-122"/>
              </a:rPr>
              <a:t>有</a:t>
            </a:r>
            <a:r>
              <a:rPr lang="en-US" altLang="zh-CN" b="1" dirty="0">
                <a:solidFill>
                  <a:srgbClr val="C00000"/>
                </a:solidFill>
                <a:latin typeface="楷体_GB2312" pitchFamily="49" charset="-122"/>
                <a:ea typeface="楷体_GB2312" pitchFamily="49" charset="-122"/>
              </a:rPr>
              <a:t>1</a:t>
            </a:r>
            <a:r>
              <a:rPr lang="zh-CN" altLang="en-US" b="1" dirty="0">
                <a:latin typeface="楷体_GB2312" pitchFamily="49" charset="-122"/>
                <a:ea typeface="楷体_GB2312" pitchFamily="49" charset="-122"/>
              </a:rPr>
              <a:t>个</a:t>
            </a:r>
            <a:r>
              <a:rPr lang="en-US" altLang="zh-CN" b="1" dirty="0">
                <a:solidFill>
                  <a:srgbClr val="C00000"/>
                </a:solidFill>
                <a:latin typeface="楷体_GB2312" pitchFamily="49" charset="-122"/>
                <a:ea typeface="楷体_GB2312" pitchFamily="49" charset="-122"/>
              </a:rPr>
              <a:t>Qi</a:t>
            </a:r>
            <a:r>
              <a:rPr lang="zh-CN" altLang="en-US" b="1" dirty="0">
                <a:latin typeface="楷体_GB2312" pitchFamily="49" charset="-122"/>
                <a:ea typeface="楷体_GB2312" pitchFamily="49" charset="-122"/>
              </a:rPr>
              <a:t>域：结果为存入</a:t>
            </a:r>
            <a:r>
              <a:rPr lang="zh-CN" altLang="en-US" b="1" dirty="0">
                <a:solidFill>
                  <a:srgbClr val="C00000"/>
                </a:solidFill>
                <a:latin typeface="楷体_GB2312" pitchFamily="49" charset="-122"/>
                <a:ea typeface="楷体_GB2312" pitchFamily="49" charset="-122"/>
              </a:rPr>
              <a:t>本目的寄存器</a:t>
            </a:r>
            <a:r>
              <a:rPr lang="zh-CN" altLang="en-US" b="1" dirty="0">
                <a:latin typeface="楷体_GB2312" pitchFamily="49" charset="-122"/>
                <a:ea typeface="楷体_GB2312" pitchFamily="49" charset="-122"/>
              </a:rPr>
              <a:t>的保留站</a:t>
            </a:r>
            <a:endParaRPr lang="zh-CN" altLang="en-US" b="1" dirty="0">
              <a:latin typeface="楷体_GB2312" pitchFamily="49" charset="-122"/>
              <a:ea typeface="楷体_GB2312" pitchFamily="49" charset="-122"/>
            </a:endParaRPr>
          </a:p>
          <a:p>
            <a:pPr>
              <a:lnSpc>
                <a:spcPct val="110000"/>
              </a:lnSpc>
              <a:buClr>
                <a:srgbClr val="64EC77"/>
              </a:buClr>
              <a:buSzPct val="80000"/>
              <a:buFont typeface="Wingdings 2" panose="05020102010507070707" pitchFamily="18" charset="2"/>
            </a:pPr>
            <a:r>
              <a:rPr lang="zh-CN" altLang="en-US" b="1" dirty="0">
                <a:latin typeface="楷体_GB2312" pitchFamily="49" charset="-122"/>
                <a:ea typeface="楷体_GB2312" pitchFamily="49" charset="-122"/>
              </a:rPr>
              <a:t>                       或取缓冲号。</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如果</a:t>
            </a:r>
            <a:r>
              <a:rPr lang="en-US" altLang="zh-CN" b="1" dirty="0">
                <a:latin typeface="楷体_GB2312" pitchFamily="49" charset="-122"/>
                <a:ea typeface="楷体_GB2312" pitchFamily="49" charset="-122"/>
              </a:rPr>
              <a:t>Qi</a:t>
            </a:r>
            <a:r>
              <a:rPr lang="zh-CN" altLang="en-US" b="1" dirty="0">
                <a:latin typeface="楷体_GB2312" pitchFamily="49" charset="-122"/>
                <a:ea typeface="楷体_GB2312" pitchFamily="49" charset="-122"/>
              </a:rPr>
              <a:t>为空（可以用</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表示），表示当前没有指令要将结果写入此寄存器，即该寄存器中的内容就绪。</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charRg st="15" end="97"/>
                                            </p:txEl>
                                          </p:spTgt>
                                        </p:tgtEl>
                                        <p:attrNameLst>
                                          <p:attrName>style.visibility</p:attrName>
                                        </p:attrNameLst>
                                      </p:cBhvr>
                                      <p:to>
                                        <p:strVal val="visible"/>
                                      </p:to>
                                    </p:set>
                                    <p:anim calcmode="lin" valueType="num">
                                      <p:cBhvr>
                                        <p:cTn id="7" dur="500" fill="hold"/>
                                        <p:tgtEl>
                                          <p:spTgt spid="114691">
                                            <p:txEl>
                                              <p:charRg st="15" end="97"/>
                                            </p:txEl>
                                          </p:spTgt>
                                        </p:tgtEl>
                                        <p:attrNameLst>
                                          <p:attrName>ppt_x</p:attrName>
                                        </p:attrNameLst>
                                      </p:cBhvr>
                                      <p:tavLst>
                                        <p:tav tm="0">
                                          <p:val>
                                            <p:strVal val="#ppt_x"/>
                                          </p:val>
                                        </p:tav>
                                        <p:tav tm="100000">
                                          <p:val>
                                            <p:strVal val="#ppt_x"/>
                                          </p:val>
                                        </p:tav>
                                      </p:tavLst>
                                    </p:anim>
                                    <p:anim calcmode="lin" valueType="num">
                                      <p:cBhvr>
                                        <p:cTn id="8" dur="500" fill="hold"/>
                                        <p:tgtEl>
                                          <p:spTgt spid="114691">
                                            <p:txEl>
                                              <p:charRg st="15" end="9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charRg st="97" end="114"/>
                                            </p:txEl>
                                          </p:spTgt>
                                        </p:tgtEl>
                                        <p:attrNameLst>
                                          <p:attrName>style.visibility</p:attrName>
                                        </p:attrNameLst>
                                      </p:cBhvr>
                                      <p:to>
                                        <p:strVal val="visible"/>
                                      </p:to>
                                    </p:set>
                                    <p:anim calcmode="lin" valueType="num">
                                      <p:cBhvr>
                                        <p:cTn id="13" dur="500" fill="hold"/>
                                        <p:tgtEl>
                                          <p:spTgt spid="114691">
                                            <p:txEl>
                                              <p:charRg st="97" end="114"/>
                                            </p:txEl>
                                          </p:spTgt>
                                        </p:tgtEl>
                                        <p:attrNameLst>
                                          <p:attrName>ppt_x</p:attrName>
                                        </p:attrNameLst>
                                      </p:cBhvr>
                                      <p:tavLst>
                                        <p:tav tm="0">
                                          <p:val>
                                            <p:strVal val="#ppt_x"/>
                                          </p:val>
                                        </p:tav>
                                        <p:tav tm="100000">
                                          <p:val>
                                            <p:strVal val="#ppt_x"/>
                                          </p:val>
                                        </p:tav>
                                      </p:tavLst>
                                    </p:anim>
                                    <p:anim calcmode="lin" valueType="num">
                                      <p:cBhvr>
                                        <p:cTn id="14" dur="500" fill="hold"/>
                                        <p:tgtEl>
                                          <p:spTgt spid="114691">
                                            <p:txEl>
                                              <p:charRg st="97" end="11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charRg st="115" end="144"/>
                                            </p:txEl>
                                          </p:spTgt>
                                        </p:tgtEl>
                                        <p:attrNameLst>
                                          <p:attrName>style.visibility</p:attrName>
                                        </p:attrNameLst>
                                      </p:cBhvr>
                                      <p:to>
                                        <p:strVal val="visible"/>
                                      </p:to>
                                    </p:set>
                                    <p:anim calcmode="lin" valueType="num">
                                      <p:cBhvr>
                                        <p:cTn id="19" dur="500" fill="hold"/>
                                        <p:tgtEl>
                                          <p:spTgt spid="114691">
                                            <p:txEl>
                                              <p:charRg st="115" end="144"/>
                                            </p:txEl>
                                          </p:spTgt>
                                        </p:tgtEl>
                                        <p:attrNameLst>
                                          <p:attrName>ppt_x</p:attrName>
                                        </p:attrNameLst>
                                      </p:cBhvr>
                                      <p:tavLst>
                                        <p:tav tm="0">
                                          <p:val>
                                            <p:strVal val="#ppt_x"/>
                                          </p:val>
                                        </p:tav>
                                        <p:tav tm="100000">
                                          <p:val>
                                            <p:strVal val="#ppt_x"/>
                                          </p:val>
                                        </p:tav>
                                      </p:tavLst>
                                    </p:anim>
                                    <p:anim calcmode="lin" valueType="num">
                                      <p:cBhvr>
                                        <p:cTn id="20" dur="500" fill="hold"/>
                                        <p:tgtEl>
                                          <p:spTgt spid="114691">
                                            <p:txEl>
                                              <p:charRg st="115" end="14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4691">
                                            <p:txEl>
                                              <p:charRg st="144" end="234"/>
                                            </p:txEl>
                                          </p:spTgt>
                                        </p:tgtEl>
                                        <p:attrNameLst>
                                          <p:attrName>style.visibility</p:attrName>
                                        </p:attrNameLst>
                                      </p:cBhvr>
                                      <p:to>
                                        <p:strVal val="visible"/>
                                      </p:to>
                                    </p:set>
                                    <p:anim calcmode="lin" valueType="num">
                                      <p:cBhvr>
                                        <p:cTn id="23" dur="500" fill="hold"/>
                                        <p:tgtEl>
                                          <p:spTgt spid="114691">
                                            <p:txEl>
                                              <p:charRg st="144" end="234"/>
                                            </p:txEl>
                                          </p:spTgt>
                                        </p:tgtEl>
                                        <p:attrNameLst>
                                          <p:attrName>ppt_x</p:attrName>
                                        </p:attrNameLst>
                                      </p:cBhvr>
                                      <p:tavLst>
                                        <p:tav tm="0">
                                          <p:val>
                                            <p:strVal val="#ppt_x"/>
                                          </p:val>
                                        </p:tav>
                                        <p:tav tm="100000">
                                          <p:val>
                                            <p:strVal val="#ppt_x"/>
                                          </p:val>
                                        </p:tav>
                                      </p:tavLst>
                                    </p:anim>
                                    <p:anim calcmode="lin" valueType="num">
                                      <p:cBhvr>
                                        <p:cTn id="24" dur="500" fill="hold"/>
                                        <p:tgtEl>
                                          <p:spTgt spid="114691">
                                            <p:txEl>
                                              <p:charRg st="144"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19810" name="Text Box 2"/>
          <p:cNvSpPr txBox="1"/>
          <p:nvPr/>
        </p:nvSpPr>
        <p:spPr>
          <a:xfrm>
            <a:off x="323850" y="188913"/>
            <a:ext cx="8305800" cy="519112"/>
          </a:xfrm>
          <a:prstGeom prst="rect">
            <a:avLst/>
          </a:prstGeom>
          <a:noFill/>
          <a:ln w="9525">
            <a:noFill/>
          </a:ln>
        </p:spPr>
        <p:txBody>
          <a:bodyPr anchor="t">
            <a:spAutoFit/>
          </a:bodyPr>
          <a:p>
            <a:pPr>
              <a:spcBef>
                <a:spcPct val="50000"/>
              </a:spcBef>
              <a:buFont typeface="Wingdings 2" panose="05020102010507070707" pitchFamily="18" charset="2"/>
            </a:pPr>
            <a:r>
              <a:rPr lang="zh-CN" altLang="en-US" sz="2800" b="1" dirty="0">
                <a:solidFill>
                  <a:schemeClr val="tx2"/>
                </a:solidFill>
                <a:latin typeface="黑体" panose="02010609060101010101" pitchFamily="49" charset="-122"/>
                <a:ea typeface="黑体" panose="02010609060101010101" pitchFamily="49" charset="-122"/>
              </a:rPr>
              <a:t>采用</a:t>
            </a:r>
            <a:r>
              <a:rPr lang="en-US" altLang="zh-CN" sz="2800" b="1" dirty="0">
                <a:solidFill>
                  <a:schemeClr val="tx2"/>
                </a:solidFill>
                <a:latin typeface="黑体" panose="02010609060101010101" pitchFamily="49" charset="-122"/>
                <a:ea typeface="黑体" panose="02010609060101010101" pitchFamily="49" charset="-122"/>
              </a:rPr>
              <a:t>Tomasulo</a:t>
            </a:r>
            <a:r>
              <a:rPr lang="zh-CN" altLang="en-US" sz="2800" b="1" dirty="0">
                <a:solidFill>
                  <a:schemeClr val="tx2"/>
                </a:solidFill>
                <a:latin typeface="黑体" panose="02010609060101010101" pitchFamily="49" charset="-122"/>
                <a:ea typeface="黑体" panose="02010609060101010101" pitchFamily="49" charset="-122"/>
              </a:rPr>
              <a:t>算法的</a:t>
            </a:r>
            <a:r>
              <a:rPr lang="en-US" altLang="zh-CN" sz="2800" b="1" dirty="0">
                <a:solidFill>
                  <a:schemeClr val="tx2"/>
                </a:solidFill>
                <a:latin typeface="黑体" panose="02010609060101010101" pitchFamily="49" charset="-122"/>
                <a:ea typeface="黑体" panose="02010609060101010101" pitchFamily="49" charset="-122"/>
              </a:rPr>
              <a:t>DLX</a:t>
            </a:r>
            <a:r>
              <a:rPr lang="zh-CN" altLang="en-US" sz="2800" b="1" dirty="0">
                <a:solidFill>
                  <a:schemeClr val="tx2"/>
                </a:solidFill>
                <a:latin typeface="黑体" panose="02010609060101010101" pitchFamily="49" charset="-122"/>
                <a:ea typeface="黑体" panose="02010609060101010101" pitchFamily="49" charset="-122"/>
              </a:rPr>
              <a:t>浮点部件的基本结构 </a:t>
            </a:r>
            <a:endParaRPr lang="zh-CN" altLang="en-US" sz="2800" b="1" dirty="0">
              <a:solidFill>
                <a:schemeClr val="tx2"/>
              </a:solidFill>
              <a:latin typeface="黑体" panose="02010609060101010101" pitchFamily="49" charset="-122"/>
              <a:ea typeface="黑体" panose="02010609060101010101" pitchFamily="49" charset="-122"/>
            </a:endParaRPr>
          </a:p>
        </p:txBody>
      </p:sp>
      <p:grpSp>
        <p:nvGrpSpPr>
          <p:cNvPr id="119811" name="Group 17"/>
          <p:cNvGrpSpPr/>
          <p:nvPr/>
        </p:nvGrpSpPr>
        <p:grpSpPr>
          <a:xfrm>
            <a:off x="179388" y="765175"/>
            <a:ext cx="8820150" cy="5821363"/>
            <a:chOff x="0" y="0"/>
            <a:chExt cx="5556" cy="3667"/>
          </a:xfrm>
        </p:grpSpPr>
        <p:sp>
          <p:nvSpPr>
            <p:cNvPr id="119812" name="Rectangle 18"/>
            <p:cNvSpPr/>
            <p:nvPr/>
          </p:nvSpPr>
          <p:spPr>
            <a:xfrm>
              <a:off x="0" y="10"/>
              <a:ext cx="5556" cy="365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r" eaLnBrk="0" hangingPunct="0">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pic>
          <p:nvPicPr>
            <p:cNvPr id="119813" name="Picture 19"/>
            <p:cNvPicPr>
              <a:picLocks noChangeAspect="1"/>
            </p:cNvPicPr>
            <p:nvPr/>
          </p:nvPicPr>
          <p:blipFill>
            <a:blip r:embed="rId1"/>
            <a:stretch>
              <a:fillRect/>
            </a:stretch>
          </p:blipFill>
          <p:spPr>
            <a:xfrm>
              <a:off x="59" y="0"/>
              <a:ext cx="5438" cy="3597"/>
            </a:xfrm>
            <a:prstGeom prst="rect">
              <a:avLst/>
            </a:prstGeom>
            <a:noFill/>
            <a:ln w="9525">
              <a:noFill/>
            </a:ln>
          </p:spPr>
        </p:pic>
        <p:sp>
          <p:nvSpPr>
            <p:cNvPr id="119814" name="Text Box 20"/>
            <p:cNvSpPr txBox="1"/>
            <p:nvPr/>
          </p:nvSpPr>
          <p:spPr>
            <a:xfrm>
              <a:off x="249" y="1905"/>
              <a:ext cx="976" cy="288"/>
            </a:xfrm>
            <a:prstGeom prst="rect">
              <a:avLst/>
            </a:prstGeom>
            <a:solidFill>
              <a:schemeClr val="accent1"/>
            </a:solidFill>
            <a:ln w="9525">
              <a:noFill/>
            </a:ln>
          </p:spPr>
          <p:txBody>
            <a:bodyPr anchor="t">
              <a:spAutoFit/>
            </a:bodyPr>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sp>
          <p:nvSpPr>
            <p:cNvPr id="119815" name="Line 21"/>
            <p:cNvSpPr/>
            <p:nvPr/>
          </p:nvSpPr>
          <p:spPr>
            <a:xfrm>
              <a:off x="503"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119816" name="Line 22"/>
            <p:cNvSpPr/>
            <p:nvPr/>
          </p:nvSpPr>
          <p:spPr>
            <a:xfrm>
              <a:off x="1028" y="1915"/>
              <a:ext cx="0" cy="318"/>
            </a:xfrm>
            <a:prstGeom prst="line">
              <a:avLst/>
            </a:prstGeom>
            <a:ln w="28575" cap="flat" cmpd="sng">
              <a:solidFill>
                <a:schemeClr val="bg2"/>
              </a:solidFill>
              <a:prstDash val="solid"/>
              <a:round/>
              <a:headEnd type="none" w="med" len="med"/>
              <a:tailEnd type="triangle" w="med" len="med"/>
            </a:ln>
          </p:spPr>
          <p:txBody>
            <a:bodyPr anchor="t"/>
            <a:p>
              <a:pPr algn="r" eaLnBrk="0" hangingPunct="0"/>
              <a:endParaRPr lang="zh-CN" altLang="en-US">
                <a:latin typeface="Arial" panose="020B0604020202020204" pitchFamily="34" charset="0"/>
                <a:ea typeface="宋体" panose="02010600030101010101" pitchFamily="2" charset="-122"/>
              </a:endParaRPr>
            </a:p>
          </p:txBody>
        </p:sp>
        <p:sp>
          <p:nvSpPr>
            <p:cNvPr id="119817" name="Text Box 23"/>
            <p:cNvSpPr txBox="1"/>
            <p:nvPr/>
          </p:nvSpPr>
          <p:spPr>
            <a:xfrm>
              <a:off x="4054" y="771"/>
              <a:ext cx="346" cy="635"/>
            </a:xfrm>
            <a:prstGeom prst="rect">
              <a:avLst/>
            </a:prstGeom>
            <a:solidFill>
              <a:schemeClr val="accent1"/>
            </a:solidFill>
            <a:ln w="9525">
              <a:noFill/>
            </a:ln>
          </p:spPr>
          <p:txBody>
            <a:bodyPr vert="eaVert" anchor="t">
              <a:spAutoFit/>
            </a:bodyPr>
            <a:p>
              <a:pPr algn="r" eaLnBrk="0" hangingPunct="0">
                <a:spcBef>
                  <a:spcPct val="50000"/>
                </a:spcBef>
                <a:buFont typeface="Wingdings 2" panose="05020102010507070707" pitchFamily="18" charset="2"/>
              </a:pPr>
              <a:endParaRPr lang="zh-CN" altLang="en-US">
                <a:latin typeface="Times New Roman" panose="02020603050405020304" pitchFamily="18" charset="0"/>
                <a:ea typeface="黑体" panose="02010609060101010101" pitchFamily="49" charset="-122"/>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0834" name="Rectangle 2"/>
          <p:cNvSpPr/>
          <p:nvPr/>
        </p:nvSpPr>
        <p:spPr>
          <a:xfrm>
            <a:off x="250825" y="188913"/>
            <a:ext cx="2592388" cy="519112"/>
          </a:xfrm>
          <a:prstGeom prst="rect">
            <a:avLst/>
          </a:prstGeom>
          <a:noFill/>
          <a:ln w="9525">
            <a:noFill/>
          </a:ln>
        </p:spPr>
        <p:txBody>
          <a:bodyPr anchor="ctr">
            <a:spAutoFit/>
          </a:bodyPr>
          <a:p>
            <a:pPr>
              <a:buFont typeface="Wingdings 2" panose="05020102010507070707" pitchFamily="18" charset="2"/>
            </a:pPr>
            <a:r>
              <a:rPr lang="en-US" altLang="zh-CN" sz="2800" b="1" dirty="0">
                <a:solidFill>
                  <a:srgbClr val="C00000"/>
                </a:solidFill>
                <a:latin typeface="黑体" panose="02010609060101010101" pitchFamily="49" charset="-122"/>
                <a:ea typeface="黑体" panose="02010609060101010101" pitchFamily="49" charset="-122"/>
              </a:rPr>
              <a:t>2.</a:t>
            </a:r>
            <a:r>
              <a:rPr lang="zh-CN" altLang="en-US" sz="2800" b="1" dirty="0">
                <a:solidFill>
                  <a:srgbClr val="C00000"/>
                </a:solidFill>
                <a:latin typeface="黑体" panose="02010609060101010101" pitchFamily="49" charset="-122"/>
                <a:ea typeface="黑体" panose="02010609060101010101" pitchFamily="49" charset="-122"/>
              </a:rPr>
              <a:t>举例</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20835" name="Rectangle 3"/>
          <p:cNvSpPr/>
          <p:nvPr/>
        </p:nvSpPr>
        <p:spPr>
          <a:xfrm>
            <a:off x="611188" y="838200"/>
            <a:ext cx="7786687" cy="2303463"/>
          </a:xfrm>
          <a:prstGeom prst="rect">
            <a:avLst/>
          </a:prstGeom>
          <a:noFill/>
          <a:ln w="9525">
            <a:noFill/>
          </a:ln>
        </p:spPr>
        <p:txBody>
          <a:bodyPr anchor="t"/>
          <a:p>
            <a:pPr eaLnBrk="0" hangingPunct="0">
              <a:buFont typeface="Wingdings 2" panose="05020102010507070707" pitchFamily="18" charset="2"/>
            </a:pPr>
            <a:r>
              <a:rPr lang="zh-CN" altLang="en-US" b="1" dirty="0">
                <a:latin typeface="仿宋_GB2312" pitchFamily="1" charset="-122"/>
                <a:ea typeface="仿宋_GB2312" pitchFamily="1" charset="-122"/>
              </a:rPr>
              <a:t>例</a:t>
            </a:r>
            <a:r>
              <a:rPr lang="en-US" altLang="zh-CN" b="1" dirty="0">
                <a:latin typeface="仿宋_GB2312" pitchFamily="1" charset="-122"/>
                <a:ea typeface="仿宋_GB2312" pitchFamily="1" charset="-122"/>
              </a:rPr>
              <a:t>4-6  </a:t>
            </a:r>
            <a:r>
              <a:rPr lang="zh-CN" altLang="en-US" b="1" dirty="0">
                <a:latin typeface="仿宋_GB2312" pitchFamily="1" charset="-122"/>
                <a:ea typeface="仿宋_GB2312" pitchFamily="1" charset="-122"/>
              </a:rPr>
              <a:t>假设浮点流水线中执行的延迟如下：</a:t>
            </a:r>
            <a:endParaRPr lang="zh-CN" altLang="en-US" b="1" dirty="0">
              <a:latin typeface="仿宋_GB2312" pitchFamily="1" charset="-122"/>
              <a:ea typeface="仿宋_GB2312" pitchFamily="1" charset="-122"/>
            </a:endParaRPr>
          </a:p>
          <a:p>
            <a:pPr eaLnBrk="0" hangingPunct="0">
              <a:buFont typeface="Wingdings 2" panose="05020102010507070707" pitchFamily="18" charset="2"/>
            </a:pPr>
            <a:r>
              <a:rPr lang="zh-CN" altLang="en-US" b="1" dirty="0">
                <a:latin typeface="仿宋_GB2312" pitchFamily="1" charset="-122"/>
                <a:ea typeface="仿宋_GB2312" pitchFamily="1" charset="-122"/>
              </a:rPr>
              <a:t>          加法需</a:t>
            </a:r>
            <a:r>
              <a:rPr lang="en-US" altLang="zh-CN" b="1" dirty="0">
                <a:latin typeface="仿宋_GB2312" pitchFamily="1" charset="-122"/>
                <a:ea typeface="仿宋_GB2312" pitchFamily="1" charset="-122"/>
              </a:rPr>
              <a:t>2</a:t>
            </a:r>
            <a:r>
              <a:rPr lang="zh-CN" altLang="en-US" b="1" dirty="0">
                <a:latin typeface="仿宋_GB2312" pitchFamily="1" charset="-122"/>
                <a:ea typeface="仿宋_GB2312" pitchFamily="1" charset="-122"/>
              </a:rPr>
              <a:t>个时钟周期</a:t>
            </a:r>
            <a:endParaRPr lang="zh-CN" altLang="en-US" b="1" dirty="0">
              <a:latin typeface="仿宋_GB2312" pitchFamily="1" charset="-122"/>
              <a:ea typeface="仿宋_GB2312" pitchFamily="1" charset="-122"/>
            </a:endParaRPr>
          </a:p>
          <a:p>
            <a:pPr eaLnBrk="0" hangingPunct="0">
              <a:buFont typeface="Wingdings 2" panose="05020102010507070707" pitchFamily="18" charset="2"/>
            </a:pPr>
            <a:r>
              <a:rPr lang="zh-CN" altLang="en-US" b="1" dirty="0">
                <a:latin typeface="仿宋_GB2312" pitchFamily="1" charset="-122"/>
                <a:ea typeface="仿宋_GB2312" pitchFamily="1" charset="-122"/>
              </a:rPr>
              <a:t>          乘法需</a:t>
            </a:r>
            <a:r>
              <a:rPr lang="en-US" altLang="zh-CN" b="1" dirty="0">
                <a:latin typeface="仿宋_GB2312" pitchFamily="1" charset="-122"/>
                <a:ea typeface="仿宋_GB2312" pitchFamily="1" charset="-122"/>
              </a:rPr>
              <a:t>10</a:t>
            </a:r>
            <a:r>
              <a:rPr lang="zh-CN" altLang="en-US" b="1" dirty="0">
                <a:latin typeface="仿宋_GB2312" pitchFamily="1" charset="-122"/>
                <a:ea typeface="仿宋_GB2312" pitchFamily="1" charset="-122"/>
              </a:rPr>
              <a:t>个时钟周期</a:t>
            </a:r>
            <a:endParaRPr lang="zh-CN" altLang="en-US" b="1" dirty="0">
              <a:latin typeface="仿宋_GB2312" pitchFamily="1" charset="-122"/>
              <a:ea typeface="仿宋_GB2312" pitchFamily="1" charset="-122"/>
            </a:endParaRPr>
          </a:p>
          <a:p>
            <a:pPr eaLnBrk="0" hangingPunct="0">
              <a:buFont typeface="Wingdings 2" panose="05020102010507070707" pitchFamily="18" charset="2"/>
            </a:pPr>
            <a:r>
              <a:rPr lang="zh-CN" altLang="en-US" b="1" dirty="0">
                <a:latin typeface="仿宋_GB2312" pitchFamily="1" charset="-122"/>
                <a:ea typeface="仿宋_GB2312" pitchFamily="1" charset="-122"/>
              </a:rPr>
              <a:t>          除法需</a:t>
            </a:r>
            <a:r>
              <a:rPr lang="en-US" altLang="zh-CN" b="1" dirty="0">
                <a:latin typeface="仿宋_GB2312" pitchFamily="1" charset="-122"/>
                <a:ea typeface="仿宋_GB2312" pitchFamily="1" charset="-122"/>
              </a:rPr>
              <a:t>40</a:t>
            </a:r>
            <a:r>
              <a:rPr lang="zh-CN" altLang="en-US" b="1" dirty="0">
                <a:latin typeface="仿宋_GB2312" pitchFamily="1" charset="-122"/>
                <a:ea typeface="仿宋_GB2312" pitchFamily="1" charset="-122"/>
              </a:rPr>
              <a:t>个时钟周期</a:t>
            </a:r>
            <a:endParaRPr lang="zh-CN" altLang="en-US" b="1" dirty="0">
              <a:latin typeface="仿宋_GB2312" pitchFamily="1" charset="-122"/>
              <a:ea typeface="仿宋_GB2312" pitchFamily="1" charset="-122"/>
            </a:endParaRPr>
          </a:p>
          <a:p>
            <a:pPr>
              <a:buFont typeface="Wingdings 2" panose="05020102010507070707" pitchFamily="18" charset="2"/>
            </a:pPr>
            <a:r>
              <a:rPr lang="zh-CN" altLang="en-US" b="1" dirty="0">
                <a:latin typeface="仿宋_GB2312" pitchFamily="1" charset="-122"/>
                <a:ea typeface="仿宋_GB2312" pitchFamily="1" charset="-122"/>
              </a:rPr>
              <a:t>对于下列代码，保留站的信息是怎样形成的：</a:t>
            </a:r>
            <a:r>
              <a:rPr lang="zh-CN" altLang="en-US" sz="2800" b="1" dirty="0">
                <a:latin typeface="华文中宋" panose="02010600040101010101" pitchFamily="2" charset="-122"/>
                <a:ea typeface="华文中宋" panose="02010600040101010101" pitchFamily="2" charset="-122"/>
              </a:rPr>
              <a:t> </a:t>
            </a:r>
            <a:endParaRPr lang="zh-CN" altLang="en-US" sz="2800" b="1" dirty="0">
              <a:latin typeface="华文中宋" panose="02010600040101010101" pitchFamily="2" charset="-122"/>
              <a:ea typeface="华文中宋" panose="02010600040101010101" pitchFamily="2" charset="-122"/>
            </a:endParaRPr>
          </a:p>
        </p:txBody>
      </p:sp>
      <p:sp>
        <p:nvSpPr>
          <p:cNvPr id="120836" name="Rectangle 4"/>
          <p:cNvSpPr/>
          <p:nvPr/>
        </p:nvSpPr>
        <p:spPr>
          <a:xfrm>
            <a:off x="2484438" y="3424238"/>
            <a:ext cx="4375150" cy="3100387"/>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LD	    </a:t>
            </a:r>
            <a:r>
              <a:rPr lang="pt-BR" altLang="en-US" dirty="0">
                <a:solidFill>
                  <a:srgbClr val="00FF00"/>
                </a:solidFill>
                <a:latin typeface="Times New Roman" panose="02020603050405020304" pitchFamily="18" charset="0"/>
                <a:ea typeface="黑体" panose="02010609060101010101" pitchFamily="49" charset="-122"/>
              </a:rPr>
              <a:t> </a:t>
            </a:r>
            <a:r>
              <a:rPr lang="pt-BR" altLang="en-US" dirty="0">
                <a:solidFill>
                  <a:srgbClr val="C00000"/>
                </a:solidFill>
                <a:latin typeface="Times New Roman" panose="02020603050405020304" pitchFamily="18" charset="0"/>
                <a:ea typeface="黑体" panose="02010609060101010101" pitchFamily="49" charset="-122"/>
              </a:rPr>
              <a:t>F6</a:t>
            </a:r>
            <a:r>
              <a:rPr lang="pt-BR" altLang="en-US" dirty="0">
                <a:latin typeface="Times New Roman" panose="02020603050405020304" pitchFamily="18" charset="0"/>
                <a:ea typeface="黑体" panose="02010609060101010101" pitchFamily="49" charset="-122"/>
              </a:rPr>
              <a:t> , 34(R2)</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LD           </a:t>
            </a:r>
            <a:r>
              <a:rPr lang="pt-BR" altLang="en-US" dirty="0">
                <a:solidFill>
                  <a:srgbClr val="0070C0"/>
                </a:solidFill>
                <a:latin typeface="Times New Roman" panose="02020603050405020304" pitchFamily="18" charset="0"/>
                <a:ea typeface="黑体" panose="02010609060101010101" pitchFamily="49" charset="-122"/>
              </a:rPr>
              <a:t> F2</a:t>
            </a:r>
            <a:r>
              <a:rPr lang="pt-BR" altLang="en-US" dirty="0">
                <a:latin typeface="Times New Roman" panose="02020603050405020304" pitchFamily="18" charset="0"/>
                <a:ea typeface="黑体" panose="02010609060101010101" pitchFamily="49" charset="-122"/>
              </a:rPr>
              <a:t> , 45(R3)</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dirty="0">
                <a:latin typeface="Times New Roman" panose="02020603050405020304" pitchFamily="18" charset="0"/>
                <a:ea typeface="黑体" panose="02010609060101010101" pitchFamily="49" charset="-122"/>
              </a:rPr>
              <a:t>MULTD   F0 , </a:t>
            </a:r>
            <a:r>
              <a:rPr lang="pt-BR" altLang="en-US" dirty="0">
                <a:solidFill>
                  <a:srgbClr val="0070C0"/>
                </a:solidFill>
                <a:latin typeface="Times New Roman" panose="02020603050405020304" pitchFamily="18" charset="0"/>
                <a:ea typeface="黑体" panose="02010609060101010101" pitchFamily="49" charset="-122"/>
              </a:rPr>
              <a:t>F2</a:t>
            </a:r>
            <a:r>
              <a:rPr lang="pt-BR" altLang="en-US" dirty="0">
                <a:latin typeface="Times New Roman" panose="02020603050405020304" pitchFamily="18" charset="0"/>
                <a:ea typeface="黑体" panose="02010609060101010101" pitchFamily="49" charset="-122"/>
              </a:rPr>
              <a:t> , F4</a:t>
            </a:r>
            <a:endParaRPr lang="en-US" altLang="zh-CN"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SUBD	     </a:t>
            </a:r>
            <a:r>
              <a:rPr lang="en-US" altLang="zh-CN" dirty="0">
                <a:solidFill>
                  <a:srgbClr val="FF66FF"/>
                </a:solidFill>
                <a:latin typeface="Times New Roman" panose="02020603050405020304" pitchFamily="18" charset="0"/>
                <a:ea typeface="黑体" panose="02010609060101010101" pitchFamily="49" charset="-122"/>
              </a:rPr>
              <a:t>F8</a:t>
            </a:r>
            <a:r>
              <a:rPr lang="en-US" altLang="zh-CN" dirty="0">
                <a:latin typeface="Times New Roman" panose="02020603050405020304" pitchFamily="18" charset="0"/>
                <a:ea typeface="黑体" panose="02010609060101010101" pitchFamily="49" charset="-122"/>
              </a:rPr>
              <a:t> , </a:t>
            </a:r>
            <a:r>
              <a:rPr lang="en-US" altLang="zh-CN" dirty="0">
                <a:solidFill>
                  <a:srgbClr val="0070C0"/>
                </a:solidFill>
                <a:latin typeface="Times New Roman" panose="02020603050405020304" pitchFamily="18" charset="0"/>
                <a:ea typeface="黑体" panose="02010609060101010101" pitchFamily="49" charset="-122"/>
              </a:rPr>
              <a:t>F2</a:t>
            </a:r>
            <a:r>
              <a:rPr lang="en-US" altLang="zh-CN" dirty="0">
                <a:latin typeface="Times New Roman" panose="02020603050405020304" pitchFamily="18" charset="0"/>
                <a:ea typeface="黑体" panose="02010609060101010101" pitchFamily="49" charset="-122"/>
              </a:rPr>
              <a:t> , </a:t>
            </a:r>
            <a:r>
              <a:rPr lang="en-US" altLang="zh-CN" dirty="0">
                <a:solidFill>
                  <a:srgbClr val="C00000"/>
                </a:solidFill>
                <a:latin typeface="Times New Roman" panose="02020603050405020304" pitchFamily="18" charset="0"/>
                <a:ea typeface="黑体" panose="02010609060101010101" pitchFamily="49" charset="-122"/>
              </a:rPr>
              <a:t>F6</a:t>
            </a:r>
            <a:endParaRPr lang="en-US" altLang="zh-CN"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DIVD       F10 , F0 , </a:t>
            </a:r>
            <a:r>
              <a:rPr lang="en-US" altLang="zh-CN" dirty="0">
                <a:solidFill>
                  <a:srgbClr val="C00000"/>
                </a:solidFill>
                <a:latin typeface="Times New Roman" panose="02020603050405020304" pitchFamily="18" charset="0"/>
                <a:ea typeface="黑体" panose="02010609060101010101" pitchFamily="49" charset="-122"/>
              </a:rPr>
              <a:t>F6</a:t>
            </a:r>
            <a:endParaRPr lang="en-US" altLang="zh-CN"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dirty="0">
                <a:latin typeface="Times New Roman" panose="02020603050405020304" pitchFamily="18" charset="0"/>
                <a:ea typeface="黑体" panose="02010609060101010101" pitchFamily="49" charset="-122"/>
              </a:rPr>
              <a:t>ADDD      </a:t>
            </a:r>
            <a:r>
              <a:rPr lang="en-US" altLang="zh-CN" dirty="0">
                <a:solidFill>
                  <a:srgbClr val="C00000"/>
                </a:solidFill>
                <a:latin typeface="Times New Roman" panose="02020603050405020304" pitchFamily="18" charset="0"/>
                <a:ea typeface="黑体" panose="02010609060101010101" pitchFamily="49" charset="-122"/>
              </a:rPr>
              <a:t>F6</a:t>
            </a:r>
            <a:r>
              <a:rPr lang="en-US" altLang="zh-CN" dirty="0">
                <a:latin typeface="Times New Roman" panose="02020603050405020304" pitchFamily="18" charset="0"/>
                <a:ea typeface="黑体" panose="02010609060101010101" pitchFamily="49" charset="-122"/>
              </a:rPr>
              <a:t> , </a:t>
            </a:r>
            <a:r>
              <a:rPr lang="en-US" altLang="zh-CN" dirty="0">
                <a:solidFill>
                  <a:srgbClr val="FF66FF"/>
                </a:solidFill>
                <a:latin typeface="Times New Roman" panose="02020603050405020304" pitchFamily="18" charset="0"/>
                <a:ea typeface="黑体" panose="02010609060101010101" pitchFamily="49" charset="-122"/>
              </a:rPr>
              <a:t>F8</a:t>
            </a:r>
            <a:r>
              <a:rPr lang="en-US" altLang="zh-CN" dirty="0">
                <a:latin typeface="Times New Roman" panose="02020603050405020304" pitchFamily="18" charset="0"/>
                <a:ea typeface="黑体" panose="02010609060101010101" pitchFamily="49" charset="-122"/>
              </a:rPr>
              <a:t> , </a:t>
            </a:r>
            <a:r>
              <a:rPr lang="en-US" altLang="zh-CN" dirty="0">
                <a:solidFill>
                  <a:srgbClr val="0070C0"/>
                </a:solidFill>
                <a:latin typeface="Times New Roman" panose="02020603050405020304" pitchFamily="18" charset="0"/>
                <a:ea typeface="黑体" panose="02010609060101010101" pitchFamily="49" charset="-122"/>
              </a:rPr>
              <a:t>F2</a:t>
            </a:r>
            <a:endParaRPr lang="en-US" altLang="zh-CN" dirty="0">
              <a:solidFill>
                <a:schemeClr val="tx2"/>
              </a:solidFill>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7762" name="内容占位符 117761"/>
          <p:cNvGraphicFramePr/>
          <p:nvPr>
            <p:ph idx="1"/>
          </p:nvPr>
        </p:nvGraphicFramePr>
        <p:xfrm>
          <a:off x="684213" y="692150"/>
          <a:ext cx="7772400" cy="3541713"/>
        </p:xfrm>
        <a:graphic>
          <a:graphicData uri="http://schemas.openxmlformats.org/drawingml/2006/table">
            <a:tbl>
              <a:tblPr/>
              <a:tblGrid>
                <a:gridCol w="2663825"/>
                <a:gridCol w="1277938"/>
                <a:gridCol w="1739900"/>
                <a:gridCol w="2090737"/>
              </a:tblGrid>
              <a:tr h="3968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指令状态表</a:t>
                      </a: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9687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8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159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45(F3)</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7016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solidFill>
                            <a:schemeClr val="accent1"/>
                          </a:solidFill>
                          <a:latin typeface="Times New Roman" panose="02020603050405020304" pitchFamily="18" charset="0"/>
                          <a:ea typeface="宋体" panose="02010600030101010101" pitchFamily="2" charset="-122"/>
                        </a:rPr>
                        <a:t>MULTD</a:t>
                      </a:r>
                      <a:r>
                        <a:rPr lang="en-US" altLang="x-none" sz="2000" b="1" dirty="0">
                          <a:latin typeface="Times New Roman" panose="02020603050405020304" pitchFamily="18" charset="0"/>
                          <a:ea typeface="宋体" panose="02010600030101010101" pitchFamily="2" charset="-122"/>
                        </a:rPr>
                        <a:t>    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a:t>
                      </a:r>
                      <a:endParaRPr lang="en-US" altLang="x-none" sz="2000" b="1" dirty="0">
                        <a:solidFill>
                          <a:schemeClr val="bg1"/>
                        </a:solidFill>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159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2068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8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endParaRPr lang="en-US" altLang="x-none" sz="2000" b="1" dirty="0">
                        <a:solidFill>
                          <a:schemeClr val="bg2"/>
                        </a:solidFill>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07" marB="4570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1901"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1902" name="Rectangle 46"/>
          <p:cNvSpPr/>
          <p:nvPr/>
        </p:nvSpPr>
        <p:spPr>
          <a:xfrm>
            <a:off x="2627313" y="4306888"/>
            <a:ext cx="4375150" cy="2551112"/>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dirty="0">
                <a:latin typeface="Times New Roman" panose="02020603050405020304" pitchFamily="18" charset="0"/>
                <a:ea typeface="黑体" panose="02010609060101010101" pitchFamily="49" charset="-122"/>
              </a:rPr>
              <a:t>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solidFill>
                  <a:schemeClr val="tx2"/>
                </a:solidFill>
                <a:latin typeface="Times New Roman" panose="02020603050405020304" pitchFamily="18" charset="0"/>
                <a:ea typeface="黑体" panose="02010609060101010101" pitchFamily="49" charset="-122"/>
              </a:rPr>
              <a:t>MULTD   F0 ,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dirty="0">
                <a:solidFill>
                  <a:schemeClr val="tx2"/>
                </a:solidFill>
                <a:latin typeface="Times New Roman" panose="02020603050405020304" pitchFamily="18" charset="0"/>
                <a:ea typeface="黑体" panose="02010609060101010101" pitchFamily="49" charset="-122"/>
              </a:rPr>
              <a:t> , F4</a:t>
            </a:r>
            <a:endParaRPr lang="en-US" altLang="zh-CN" sz="2000"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1903" name="Text Box 47"/>
          <p:cNvSpPr txBox="1"/>
          <p:nvPr/>
        </p:nvSpPr>
        <p:spPr>
          <a:xfrm>
            <a:off x="1979613" y="260350"/>
            <a:ext cx="6048375" cy="457200"/>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8786" name="内容占位符 118785"/>
          <p:cNvGraphicFramePr/>
          <p:nvPr>
            <p:ph idx="1"/>
          </p:nvPr>
        </p:nvGraphicFramePr>
        <p:xfrm>
          <a:off x="250825" y="908050"/>
          <a:ext cx="8640763" cy="3348038"/>
        </p:xfrm>
        <a:graphic>
          <a:graphicData uri="http://schemas.openxmlformats.org/drawingml/2006/table">
            <a:tbl>
              <a:tblPr/>
              <a:tblGrid>
                <a:gridCol w="968375"/>
                <a:gridCol w="1027113"/>
                <a:gridCol w="1019175"/>
                <a:gridCol w="620712"/>
                <a:gridCol w="1935163"/>
                <a:gridCol w="909637"/>
                <a:gridCol w="863600"/>
                <a:gridCol w="1296988"/>
              </a:tblGrid>
              <a:tr h="3968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名    称</a:t>
                      </a:r>
                      <a:endParaRPr lang="zh-CN" altLang="en-US" sz="20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保留站与缓冲</a:t>
                      </a:r>
                      <a:endParaRPr lang="zh-CN" altLang="en-US" sz="20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Busy</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Op</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Vj</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Vk</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Qj</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Qk</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8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Load1</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5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Load2</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LD</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solidFill>
                            <a:schemeClr val="bg1"/>
                          </a:solidFill>
                          <a:latin typeface="Times New Roman" panose="02020603050405020304" pitchFamily="18" charset="0"/>
                          <a:ea typeface="宋体" panose="02010600030101010101" pitchFamily="2" charset="-122"/>
                        </a:rPr>
                        <a:t>45+Regs[R3]</a:t>
                      </a:r>
                      <a:endParaRPr lang="en-US" altLang="x-none" sz="1600" b="1" dirty="0">
                        <a:solidFill>
                          <a:schemeClr val="bg1"/>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Add1</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solidFill>
                          <a:schemeClr val="bg2"/>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solidFill>
                          <a:schemeClr val="bg2"/>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Add2</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Add3</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857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Multl</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MULTD</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Regs[F4]</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solidFill>
                            <a:srgbClr val="00FF00"/>
                          </a:solidFill>
                          <a:latin typeface="Times New Roman" panose="02020603050405020304" pitchFamily="18" charset="0"/>
                          <a:ea typeface="宋体" panose="02010600030101010101" pitchFamily="2" charset="-122"/>
                        </a:rPr>
                        <a:t>Load2</a:t>
                      </a:r>
                      <a:endParaRPr lang="en-US" altLang="x-none" sz="1600" b="1" dirty="0">
                        <a:solidFill>
                          <a:srgbClr val="00FF00"/>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5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Mult2</a:t>
                      </a:r>
                      <a:endParaRPr lang="en-US" altLang="x-none" sz="16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2966"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2967" name="Text Box 87"/>
          <p:cNvSpPr txBox="1"/>
          <p:nvPr/>
        </p:nvSpPr>
        <p:spPr>
          <a:xfrm>
            <a:off x="1979613" y="260350"/>
            <a:ext cx="6048375" cy="457200"/>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endParaRPr lang="zh-CN" altLang="en-US" dirty="0">
              <a:latin typeface="Times New Roman" panose="02020603050405020304" pitchFamily="18" charset="0"/>
              <a:ea typeface="黑体" panose="02010609060101010101" pitchFamily="49" charset="-122"/>
            </a:endParaRPr>
          </a:p>
        </p:txBody>
      </p:sp>
      <p:sp>
        <p:nvSpPr>
          <p:cNvPr id="122968" name="Rectangle 88"/>
          <p:cNvSpPr/>
          <p:nvPr/>
        </p:nvSpPr>
        <p:spPr>
          <a:xfrm>
            <a:off x="2627313" y="4306888"/>
            <a:ext cx="4375150" cy="2551112"/>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F6 , 34(R2)</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 F2</a:t>
            </a:r>
            <a:r>
              <a:rPr lang="pt-BR" altLang="en-US" sz="2000" b="1" dirty="0">
                <a:latin typeface="Times New Roman" panose="02020603050405020304" pitchFamily="18" charset="0"/>
                <a:ea typeface="黑体" panose="02010609060101010101" pitchFamily="49" charset="-122"/>
              </a:rPr>
              <a:t> , 45(R3)</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solidFill>
                  <a:schemeClr val="tx2"/>
                </a:solidFill>
                <a:latin typeface="Times New Roman" panose="02020603050405020304" pitchFamily="18" charset="0"/>
                <a:ea typeface="黑体" panose="02010609060101010101" pitchFamily="49" charset="-122"/>
              </a:rPr>
              <a:t>MULTD   F0 ,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b="1" dirty="0">
                <a:solidFill>
                  <a:schemeClr val="tx2"/>
                </a:solidFill>
                <a:latin typeface="Times New Roman" panose="02020603050405020304" pitchFamily="18" charset="0"/>
                <a:ea typeface="黑体" panose="02010609060101010101" pitchFamily="49" charset="-122"/>
              </a:rPr>
              <a:t> , F4</a:t>
            </a:r>
            <a:endParaRPr lang="en-US" altLang="zh-CN" sz="2000" b="1"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SUBD      F8 , F2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DIVD       F10 , F0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ADDD      F6 , F8 , F2</a:t>
            </a:r>
            <a:endParaRPr lang="en-US" altLang="zh-CN" sz="2000" b="1"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18874" name="Rectangle 88"/>
          <p:cNvSpPr/>
          <p:nvPr/>
        </p:nvSpPr>
        <p:spPr>
          <a:xfrm>
            <a:off x="6659563" y="254000"/>
            <a:ext cx="2089150" cy="4318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存储器有效地址</a:t>
            </a:r>
            <a:endParaRPr lang="en-US" altLang="zh-CN" sz="2000" dirty="0">
              <a:latin typeface="Times New Roman" panose="02020603050405020304" pitchFamily="18" charset="0"/>
              <a:ea typeface="宋体" panose="02010600030101010101" pitchFamily="2" charset="-122"/>
            </a:endParaRPr>
          </a:p>
        </p:txBody>
      </p:sp>
      <p:cxnSp>
        <p:nvCxnSpPr>
          <p:cNvPr id="118875" name="直接箭头连接符 6"/>
          <p:cNvCxnSpPr/>
          <p:nvPr/>
        </p:nvCxnSpPr>
        <p:spPr>
          <a:xfrm>
            <a:off x="7308850" y="682625"/>
            <a:ext cx="576263" cy="658813"/>
          </a:xfrm>
          <a:prstGeom prst="straightConnector1">
            <a:avLst/>
          </a:prstGeom>
          <a:ln w="28575" cap="flat" cmpd="sng">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874"/>
                                        </p:tgtEl>
                                        <p:attrNameLst>
                                          <p:attrName>style.visibility</p:attrName>
                                        </p:attrNameLst>
                                      </p:cBhvr>
                                      <p:to>
                                        <p:strVal val="visible"/>
                                      </p:to>
                                    </p:set>
                                    <p:anim calcmode="lin" valueType="num">
                                      <p:cBhvr>
                                        <p:cTn id="7" dur="500" fill="hold"/>
                                        <p:tgtEl>
                                          <p:spTgt spid="118874"/>
                                        </p:tgtEl>
                                        <p:attrNameLst>
                                          <p:attrName>ppt_x</p:attrName>
                                        </p:attrNameLst>
                                      </p:cBhvr>
                                      <p:tavLst>
                                        <p:tav tm="0">
                                          <p:val>
                                            <p:strVal val="#ppt_x"/>
                                          </p:val>
                                        </p:tav>
                                        <p:tav tm="100000">
                                          <p:val>
                                            <p:strVal val="#ppt_x"/>
                                          </p:val>
                                        </p:tav>
                                      </p:tavLst>
                                    </p:anim>
                                    <p:anim calcmode="lin" valueType="num">
                                      <p:cBhvr>
                                        <p:cTn id="8" dur="500" fill="hold"/>
                                        <p:tgtEl>
                                          <p:spTgt spid="1188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875"/>
                                        </p:tgtEl>
                                        <p:attrNameLst>
                                          <p:attrName>style.visibility</p:attrName>
                                        </p:attrNameLst>
                                      </p:cBhvr>
                                      <p:to>
                                        <p:strVal val="visible"/>
                                      </p:to>
                                    </p:set>
                                    <p:anim calcmode="lin" valueType="num">
                                      <p:cBhvr>
                                        <p:cTn id="13" dur="500" fill="hold"/>
                                        <p:tgtEl>
                                          <p:spTgt spid="118875"/>
                                        </p:tgtEl>
                                        <p:attrNameLst>
                                          <p:attrName>ppt_x</p:attrName>
                                        </p:attrNameLst>
                                      </p:cBhvr>
                                      <p:tavLst>
                                        <p:tav tm="0">
                                          <p:val>
                                            <p:strVal val="#ppt_x"/>
                                          </p:val>
                                        </p:tav>
                                        <p:tav tm="100000">
                                          <p:val>
                                            <p:strVal val="#ppt_x"/>
                                          </p:val>
                                        </p:tav>
                                      </p:tavLst>
                                    </p:anim>
                                    <p:anim calcmode="lin" valueType="num">
                                      <p:cBhvr>
                                        <p:cTn id="14" dur="500" fill="hold"/>
                                        <p:tgtEl>
                                          <p:spTgt spid="118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74"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9810" name="内容占位符 119809"/>
          <p:cNvGraphicFramePr/>
          <p:nvPr>
            <p:ph idx="1"/>
          </p:nvPr>
        </p:nvGraphicFramePr>
        <p:xfrm>
          <a:off x="395288" y="1557338"/>
          <a:ext cx="8748713" cy="1182688"/>
        </p:xfrm>
        <a:graphic>
          <a:graphicData uri="http://schemas.openxmlformats.org/drawingml/2006/table">
            <a:tbl>
              <a:tblPr/>
              <a:tblGrid>
                <a:gridCol w="1130300"/>
                <a:gridCol w="1063625"/>
                <a:gridCol w="1042988"/>
                <a:gridCol w="693737"/>
                <a:gridCol w="923925"/>
                <a:gridCol w="996950"/>
                <a:gridCol w="1041400"/>
                <a:gridCol w="695325"/>
                <a:gridCol w="1160463"/>
              </a:tblGrid>
              <a:tr h="3349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域</a:t>
                      </a:r>
                      <a:endParaRPr lang="zh-CN" altLang="en-US" sz="16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寄存器</a:t>
                      </a:r>
                      <a:endParaRPr lang="zh-CN" altLang="en-US" sz="16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Times New Roman" panose="02020603050405020304" pitchFamily="18" charset="0"/>
                          <a:ea typeface="宋体" panose="02010600030101010101" pitchFamily="2" charset="-122"/>
                        </a:rPr>
                        <a:t>状态表</a:t>
                      </a:r>
                      <a:endParaRPr lang="zh-CN" altLang="en-US" sz="16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671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2"/>
                          </a:solidFill>
                          <a:latin typeface="Times New Roman" panose="02020603050405020304" pitchFamily="18" charset="0"/>
                          <a:ea typeface="宋体" panose="02010600030101010101" pitchFamily="2" charset="-122"/>
                        </a:rPr>
                        <a:t>  </a:t>
                      </a:r>
                      <a:r>
                        <a:rPr lang="en-US" altLang="x-none" sz="1800" b="1" dirty="0">
                          <a:solidFill>
                            <a:srgbClr val="00FF00"/>
                          </a:solidFill>
                          <a:latin typeface="Times New Roman" panose="02020603050405020304" pitchFamily="18" charset="0"/>
                          <a:ea typeface="宋体" panose="02010600030101010101" pitchFamily="2" charset="-122"/>
                        </a:rPr>
                        <a:t>F2</a:t>
                      </a:r>
                      <a:endParaRPr lang="en-US" altLang="x-none" sz="1800" b="1" dirty="0">
                        <a:solidFill>
                          <a:srgbClr val="00FF00"/>
                        </a:solidFill>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F4</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F6</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F8</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F10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F30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810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Times New Roman" panose="02020603050405020304" pitchFamily="18" charset="0"/>
                          <a:ea typeface="宋体" panose="02010600030101010101" pitchFamily="2" charset="-122"/>
                        </a:rPr>
                        <a:t>  Qi</a:t>
                      </a:r>
                      <a:endParaRPr lang="en-US" altLang="x-none" sz="16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 Multl</a:t>
                      </a:r>
                      <a:endParaRPr lang="en-US" altLang="x-none" sz="1800" b="1" dirty="0">
                        <a:solidFill>
                          <a:schemeClr val="bg1"/>
                        </a:solidFill>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rgbClr val="00FF00"/>
                          </a:solidFill>
                          <a:latin typeface="Times New Roman" panose="02020603050405020304" pitchFamily="18" charset="0"/>
                          <a:ea typeface="宋体" panose="02010600030101010101" pitchFamily="2" charset="-122"/>
                        </a:rPr>
                        <a:t> Load2</a:t>
                      </a:r>
                      <a:endParaRPr lang="en-US" altLang="x-none" sz="1800" b="1" dirty="0">
                        <a:solidFill>
                          <a:srgbClr val="00FF00"/>
                        </a:solidFill>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3940"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3941" name="Text Box 37"/>
          <p:cNvSpPr txBox="1"/>
          <p:nvPr/>
        </p:nvSpPr>
        <p:spPr>
          <a:xfrm>
            <a:off x="2268538" y="908050"/>
            <a:ext cx="6048375" cy="457200"/>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MULTD</a:t>
            </a:r>
            <a:r>
              <a:rPr lang="zh-CN" altLang="en-US" dirty="0">
                <a:latin typeface="Times New Roman" panose="02020603050405020304" pitchFamily="18" charset="0"/>
                <a:ea typeface="黑体" panose="02010609060101010101" pitchFamily="49" charset="-122"/>
              </a:rPr>
              <a:t>指令发射时的状态</a:t>
            </a:r>
            <a:endParaRPr lang="zh-CN" altLang="en-US" dirty="0">
              <a:latin typeface="Times New Roman" panose="02020603050405020304" pitchFamily="18" charset="0"/>
              <a:ea typeface="黑体" panose="02010609060101010101" pitchFamily="49" charset="-122"/>
            </a:endParaRPr>
          </a:p>
        </p:txBody>
      </p:sp>
      <p:sp>
        <p:nvSpPr>
          <p:cNvPr id="123942" name="Rectangle 38"/>
          <p:cNvSpPr/>
          <p:nvPr/>
        </p:nvSpPr>
        <p:spPr>
          <a:xfrm>
            <a:off x="2555875" y="3644900"/>
            <a:ext cx="4375150" cy="2551113"/>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F6 , 34(R2)</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latin typeface="Times New Roman" panose="02020603050405020304" pitchFamily="18" charset="0"/>
                <a:ea typeface="黑体" panose="02010609060101010101" pitchFamily="49" charset="-122"/>
              </a:rPr>
              <a:t>LD            </a:t>
            </a:r>
            <a:r>
              <a:rPr lang="pt-BR" altLang="en-US" sz="2000" b="1" dirty="0">
                <a:solidFill>
                  <a:srgbClr val="0070C0"/>
                </a:solidFill>
                <a:latin typeface="Times New Roman" panose="02020603050405020304" pitchFamily="18" charset="0"/>
                <a:ea typeface="黑体" panose="02010609060101010101" pitchFamily="49" charset="-122"/>
              </a:rPr>
              <a:t>F2</a:t>
            </a:r>
            <a:r>
              <a:rPr lang="pt-BR" altLang="en-US" sz="2000" b="1" dirty="0">
                <a:latin typeface="Times New Roman" panose="02020603050405020304" pitchFamily="18" charset="0"/>
                <a:ea typeface="黑体" panose="02010609060101010101" pitchFamily="49" charset="-122"/>
              </a:rPr>
              <a:t> , 45(R3)</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b="1" dirty="0">
                <a:solidFill>
                  <a:schemeClr val="tx2"/>
                </a:solidFill>
                <a:latin typeface="Times New Roman" panose="02020603050405020304" pitchFamily="18" charset="0"/>
                <a:ea typeface="黑体" panose="02010609060101010101" pitchFamily="49" charset="-122"/>
              </a:rPr>
              <a:t>MULTD   F0 ,</a:t>
            </a:r>
            <a:r>
              <a:rPr lang="pt-BR" altLang="en-US" sz="2000" b="1" dirty="0">
                <a:solidFill>
                  <a:srgbClr val="0070C0"/>
                </a:solidFill>
                <a:latin typeface="Times New Roman" panose="02020603050405020304" pitchFamily="18" charset="0"/>
                <a:ea typeface="黑体" panose="02010609060101010101" pitchFamily="49" charset="-122"/>
              </a:rPr>
              <a:t> F2</a:t>
            </a:r>
            <a:r>
              <a:rPr lang="pt-BR" altLang="en-US" sz="2000" b="1" dirty="0">
                <a:solidFill>
                  <a:schemeClr val="tx2"/>
                </a:solidFill>
                <a:latin typeface="Times New Roman" panose="02020603050405020304" pitchFamily="18" charset="0"/>
                <a:ea typeface="黑体" panose="02010609060101010101" pitchFamily="49" charset="-122"/>
              </a:rPr>
              <a:t> , F4</a:t>
            </a:r>
            <a:endParaRPr lang="en-US" altLang="zh-CN" sz="2000" b="1" dirty="0">
              <a:solidFill>
                <a:schemeClr val="tx2"/>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SUBD      F8 , F2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DIVD       F10 , F0 , F6</a:t>
            </a:r>
            <a:endParaRPr lang="en-US" altLang="zh-CN" sz="2000" b="1"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b="1" dirty="0">
                <a:latin typeface="Times New Roman" panose="02020603050405020304" pitchFamily="18" charset="0"/>
                <a:ea typeface="黑体" panose="02010609060101010101" pitchFamily="49" charset="-122"/>
              </a:rPr>
              <a:t>ADDD      F6 , F8 , F2</a:t>
            </a:r>
            <a:endParaRPr lang="en-US" altLang="zh-CN" sz="2000" b="1"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0834" name="内容占位符 120833"/>
          <p:cNvGraphicFramePr/>
          <p:nvPr>
            <p:ph idx="1"/>
          </p:nvPr>
        </p:nvGraphicFramePr>
        <p:xfrm>
          <a:off x="539750" y="1844675"/>
          <a:ext cx="8205788" cy="3352800"/>
        </p:xfrm>
        <a:graphic>
          <a:graphicData uri="http://schemas.openxmlformats.org/drawingml/2006/table">
            <a:tbl>
              <a:tblPr/>
              <a:tblGrid>
                <a:gridCol w="2808288"/>
                <a:gridCol w="1352550"/>
                <a:gridCol w="1838325"/>
                <a:gridCol w="2206625"/>
              </a:tblGrid>
              <a:tr h="3968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指令状态表</a:t>
                      </a: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9687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8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191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45(F3)</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826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folHlink"/>
                          </a:solidFill>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191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a:t>
                      </a:r>
                      <a:r>
                        <a:rPr lang="en-US" altLang="x-none" sz="2000" b="1" dirty="0">
                          <a:solidFill>
                            <a:srgbClr val="00FF00"/>
                          </a:solidFill>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222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rgbClr val="FF0000"/>
                          </a:solidFill>
                          <a:latin typeface="Times New Roman" panose="02020603050405020304" pitchFamily="18" charset="0"/>
                          <a:ea typeface="宋体" panose="02010600030101010101" pitchFamily="2" charset="-122"/>
                        </a:rPr>
                        <a:t>F6</a:t>
                      </a:r>
                      <a:endParaRPr lang="en-US" altLang="x-none" sz="2000" b="1" dirty="0">
                        <a:solidFill>
                          <a:srgbClr val="FF0000"/>
                        </a:solidFill>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191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rgbClr val="FF0000"/>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solidFill>
                            <a:srgbClr val="00FF00"/>
                          </a:solidFill>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F2</a:t>
                      </a:r>
                      <a:endParaRPr lang="en-US" altLang="x-none" sz="2000" b="1" dirty="0">
                        <a:solidFill>
                          <a:schemeClr val="bg2"/>
                        </a:solidFill>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marT="45724" marB="45724"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4973"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4974" name="Rectangle 2"/>
          <p:cNvSpPr/>
          <p:nvPr/>
        </p:nvSpPr>
        <p:spPr>
          <a:xfrm>
            <a:off x="611188" y="419100"/>
            <a:ext cx="8532812" cy="1198880"/>
          </a:xfrm>
          <a:prstGeom prst="rect">
            <a:avLst/>
          </a:prstGeom>
          <a:noFill/>
          <a:ln w="9525">
            <a:noFill/>
          </a:ln>
        </p:spPr>
        <p:txBody>
          <a:bodyPr anchor="ctr">
            <a:spAutoFit/>
          </a:bodyPr>
          <a:p>
            <a:pPr>
              <a:buFont typeface="Wingdings 2" panose="05020102010507070707" pitchFamily="18" charset="2"/>
            </a:pPr>
            <a:r>
              <a:rPr lang="zh-CN" altLang="en-US" b="1" dirty="0">
                <a:solidFill>
                  <a:srgbClr val="C00000"/>
                </a:solidFill>
                <a:latin typeface="Times New Roman" panose="02020603050405020304" pitchFamily="18" charset="0"/>
                <a:ea typeface="黑体" panose="02010609060101010101" pitchFamily="49" charset="-122"/>
              </a:rPr>
              <a:t>表</a:t>
            </a:r>
            <a:r>
              <a:rPr lang="en-US" altLang="zh-CN" b="1" dirty="0">
                <a:solidFill>
                  <a:srgbClr val="C00000"/>
                </a:solidFill>
                <a:latin typeface="Times New Roman" panose="02020603050405020304" pitchFamily="18" charset="0"/>
                <a:ea typeface="黑体" panose="02010609060101010101" pitchFamily="49" charset="-122"/>
              </a:rPr>
              <a:t>4-10</a:t>
            </a:r>
            <a:r>
              <a:rPr lang="zh-CN" altLang="en-US" b="1" dirty="0">
                <a:solidFill>
                  <a:srgbClr val="C00000"/>
                </a:solidFill>
                <a:latin typeface="Times New Roman" panose="02020603050405020304" pitchFamily="18" charset="0"/>
                <a:ea typeface="黑体" panose="02010609060101010101" pitchFamily="49" charset="-122"/>
              </a:rPr>
              <a:t>、</a:t>
            </a:r>
            <a:r>
              <a:rPr lang="en-US" altLang="zh-CN" b="1" dirty="0">
                <a:solidFill>
                  <a:srgbClr val="C00000"/>
                </a:solidFill>
                <a:latin typeface="Times New Roman" panose="02020603050405020304" pitchFamily="18" charset="0"/>
                <a:ea typeface="黑体" panose="02010609060101010101" pitchFamily="49" charset="-122"/>
              </a:rPr>
              <a:t>4-11</a:t>
            </a:r>
            <a:r>
              <a:rPr lang="zh-CN" altLang="en-US" b="1" dirty="0">
                <a:solidFill>
                  <a:srgbClr val="C00000"/>
                </a:solidFill>
                <a:latin typeface="Times New Roman" panose="02020603050405020304" pitchFamily="18" charset="0"/>
                <a:ea typeface="黑体" panose="02010609060101010101" pitchFamily="49" charset="-122"/>
              </a:rPr>
              <a:t>、</a:t>
            </a:r>
            <a:r>
              <a:rPr lang="en-US" altLang="zh-CN" b="1" dirty="0">
                <a:solidFill>
                  <a:srgbClr val="C00000"/>
                </a:solidFill>
                <a:latin typeface="Times New Roman" panose="02020603050405020304" pitchFamily="18" charset="0"/>
                <a:ea typeface="黑体" panose="02010609060101010101" pitchFamily="49" charset="-122"/>
              </a:rPr>
              <a:t>4-12</a:t>
            </a:r>
            <a:r>
              <a:rPr lang="zh-CN" altLang="en-US" b="1" dirty="0">
                <a:solidFill>
                  <a:srgbClr val="C00000"/>
                </a:solidFill>
                <a:latin typeface="Times New Roman" panose="02020603050405020304" pitchFamily="18" charset="0"/>
                <a:ea typeface="黑体" panose="02010609060101010101" pitchFamily="49" charset="-122"/>
              </a:rPr>
              <a:t>给出的是采用</a:t>
            </a:r>
            <a:r>
              <a:rPr lang="en-US" altLang="zh-CN" b="1" dirty="0">
                <a:solidFill>
                  <a:srgbClr val="C00000"/>
                </a:solidFill>
                <a:latin typeface="Times New Roman" panose="02020603050405020304" pitchFamily="18" charset="0"/>
                <a:ea typeface="黑体" panose="02010609060101010101" pitchFamily="49" charset="-122"/>
              </a:rPr>
              <a:t>Tomasulo</a:t>
            </a:r>
            <a:r>
              <a:rPr lang="zh-CN" altLang="en-US" b="1" dirty="0">
                <a:solidFill>
                  <a:srgbClr val="C00000"/>
                </a:solidFill>
                <a:latin typeface="Times New Roman" panose="02020603050405020304" pitchFamily="18" charset="0"/>
                <a:ea typeface="黑体" panose="02010609060101010101" pitchFamily="49" charset="-122"/>
              </a:rPr>
              <a:t>算法时保留站、存缓冲、取缓冲和寄存器的标志等信息。</a:t>
            </a:r>
            <a:endParaRPr lang="en-US" altLang="zh-CN" b="1" dirty="0">
              <a:solidFill>
                <a:srgbClr val="C00000"/>
              </a:solidFill>
              <a:latin typeface="Times New Roman" panose="02020603050405020304" pitchFamily="18" charset="0"/>
              <a:ea typeface="黑体" panose="02010609060101010101" pitchFamily="49" charset="-122"/>
            </a:endParaRPr>
          </a:p>
          <a:p>
            <a:pP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endParaRPr lang="zh-CN" altLang="en-US" sz="2000" dirty="0">
              <a:solidFill>
                <a:srgbClr val="FFFF00"/>
              </a:solidFill>
              <a:latin typeface="Times New Roman" panose="02020603050405020304" pitchFamily="18" charset="0"/>
              <a:ea typeface="黑体" panose="02010609060101010101" pitchFamily="49" charset="-122"/>
            </a:endParaRPr>
          </a:p>
        </p:txBody>
      </p:sp>
      <p:sp>
        <p:nvSpPr>
          <p:cNvPr id="124975" name="Rectangle 3"/>
          <p:cNvSpPr/>
          <p:nvPr/>
        </p:nvSpPr>
        <p:spPr>
          <a:xfrm>
            <a:off x="3492500" y="1458913"/>
            <a:ext cx="1047750" cy="457200"/>
          </a:xfrm>
          <a:prstGeom prst="rect">
            <a:avLst/>
          </a:prstGeom>
          <a:noFill/>
          <a:ln w="9525">
            <a:noFill/>
          </a:ln>
        </p:spPr>
        <p:txBody>
          <a:bodyPr wrap="none" anchor="ctr">
            <a:spAutoFit/>
          </a:bodyPr>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4-10</a:t>
            </a:r>
            <a:endParaRPr lang="en-US" altLang="zh-CN" dirty="0">
              <a:latin typeface="Times New Roman" panose="02020603050405020304" pitchFamily="18" charset="0"/>
              <a:ea typeface="黑体" panose="02010609060101010101" pitchFamily="49" charset="-122"/>
            </a:endParaRPr>
          </a:p>
        </p:txBody>
      </p:sp>
      <p:sp>
        <p:nvSpPr>
          <p:cNvPr id="124976" name="Text Box 48"/>
          <p:cNvSpPr txBox="1"/>
          <p:nvPr/>
        </p:nvSpPr>
        <p:spPr>
          <a:xfrm>
            <a:off x="395288" y="5300663"/>
            <a:ext cx="8424862" cy="2001837"/>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ADDD</a:t>
            </a:r>
            <a:r>
              <a:rPr lang="zh-CN" altLang="en-US" sz="2000" dirty="0">
                <a:latin typeface="Times New Roman" panose="02020603050405020304" pitchFamily="18" charset="0"/>
                <a:ea typeface="黑体" panose="02010609060101010101" pitchFamily="49" charset="-122"/>
              </a:rPr>
              <a:t>和</a:t>
            </a:r>
            <a:r>
              <a:rPr lang="en-US" altLang="zh-CN" sz="2000" dirty="0">
                <a:latin typeface="Times New Roman" panose="02020603050405020304" pitchFamily="18" charset="0"/>
                <a:ea typeface="黑体" panose="02010609060101010101" pitchFamily="49" charset="-122"/>
              </a:rPr>
              <a:t>DIVD</a:t>
            </a:r>
            <a:r>
              <a:rPr lang="zh-CN" altLang="en-US" sz="2000" dirty="0">
                <a:latin typeface="Times New Roman" panose="02020603050405020304" pitchFamily="18" charset="0"/>
                <a:ea typeface="黑体" panose="02010609060101010101" pitchFamily="49" charset="-122"/>
              </a:rPr>
              <a:t>已经同时发射，虽然它们存在</a:t>
            </a:r>
            <a:r>
              <a:rPr lang="en-US" altLang="zh-CN" sz="2000" dirty="0">
                <a:solidFill>
                  <a:srgbClr val="C00000"/>
                </a:solidFill>
                <a:latin typeface="Times New Roman" panose="02020603050405020304" pitchFamily="18" charset="0"/>
                <a:ea typeface="黑体" panose="02010609060101010101" pitchFamily="49" charset="-122"/>
              </a:rPr>
              <a:t>F6</a:t>
            </a:r>
            <a:r>
              <a:rPr lang="zh-CN" altLang="en-US" sz="2000" dirty="0">
                <a:solidFill>
                  <a:srgbClr val="C00000"/>
                </a:solidFill>
                <a:latin typeface="Times New Roman" panose="02020603050405020304" pitchFamily="18" charset="0"/>
                <a:ea typeface="黑体" panose="02010609060101010101" pitchFamily="49" charset="-122"/>
              </a:rPr>
              <a:t>的先读后写</a:t>
            </a:r>
            <a:r>
              <a:rPr lang="zh-CN" altLang="en-US" sz="2000" dirty="0">
                <a:latin typeface="Times New Roman" panose="02020603050405020304" pitchFamily="18" charset="0"/>
                <a:ea typeface="黑体" panose="02010609060101010101" pitchFamily="49" charset="-122"/>
              </a:rPr>
              <a:t>相关。有两种方法都可以消除这种先读后写冲突：见后</a:t>
            </a:r>
            <a:endParaRPr lang="en-US" altLang="zh-CN" sz="2000" dirty="0">
              <a:latin typeface="Times New Roman" panose="02020603050405020304" pitchFamily="18" charset="0"/>
              <a:ea typeface="黑体" panose="02010609060101010101" pitchFamily="49" charset="-122"/>
            </a:endParaRPr>
          </a:p>
          <a:p>
            <a:pPr eaLnBrk="0" hangingPunct="0">
              <a:spcBef>
                <a:spcPct val="50000"/>
              </a:spcBef>
              <a:buFont typeface="Wingdings 2" panose="05020102010507070707" pitchFamily="18" charset="2"/>
            </a:pPr>
            <a:r>
              <a:rPr lang="en-US" altLang="zh-CN" sz="2000" dirty="0">
                <a:latin typeface="Times New Roman" panose="02020603050405020304" pitchFamily="18" charset="0"/>
                <a:ea typeface="黑体" panose="02010609060101010101" pitchFamily="49" charset="-122"/>
              </a:rPr>
              <a:t>        </a:t>
            </a:r>
            <a:r>
              <a:rPr lang="zh-CN" altLang="en-US" sz="2000" dirty="0">
                <a:latin typeface="Times New Roman" panose="02020603050405020304" pitchFamily="18" charset="0"/>
                <a:ea typeface="黑体" panose="02010609060101010101" pitchFamily="49" charset="-122"/>
              </a:rPr>
              <a:t>指令状态表并不是硬件的一部分（列出是为了帮助理解），指令发射后的状态都保留在保留站中。</a:t>
            </a:r>
            <a:r>
              <a:rPr lang="zh-CN" altLang="en-US" sz="2000" dirty="0">
                <a:solidFill>
                  <a:srgbClr val="FFFF00"/>
                </a:solidFill>
                <a:latin typeface="Times New Roman" panose="02020603050405020304" pitchFamily="18" charset="0"/>
                <a:ea typeface="黑体" panose="02010609060101010101" pitchFamily="49" charset="-122"/>
              </a:rPr>
              <a:t> </a:t>
            </a:r>
            <a:endParaRPr lang="zh-CN" altLang="en-US" sz="2000" dirty="0">
              <a:solidFill>
                <a:srgbClr val="FFFF00"/>
              </a:solidFill>
              <a:latin typeface="Times New Roman" panose="02020603050405020304" pitchFamily="18" charset="0"/>
              <a:ea typeface="黑体" panose="02010609060101010101" pitchFamily="49" charset="-122"/>
            </a:endParaRPr>
          </a:p>
          <a:p>
            <a:pPr eaLnBrk="0" hangingPunct="0">
              <a:spcBef>
                <a:spcPct val="50000"/>
              </a:spcBef>
              <a:buFont typeface="Wingdings 2" panose="05020102010507070707" pitchFamily="18" charset="2"/>
            </a:pPr>
            <a:endParaRPr lang="en-US" altLang="zh-CN" sz="2000" dirty="0">
              <a:latin typeface="Times New Roman" panose="02020603050405020304" pitchFamily="18" charset="0"/>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内容占位符 1"/>
          <p:cNvSpPr>
            <a:spLocks noGrp="1"/>
          </p:cNvSpPr>
          <p:nvPr>
            <p:ph idx="4294967295"/>
          </p:nvPr>
        </p:nvSpPr>
        <p:spPr>
          <a:xfrm>
            <a:off x="179388" y="404813"/>
            <a:ext cx="8893175" cy="5486400"/>
          </a:xfrm>
        </p:spPr>
        <p:txBody>
          <a:bodyPr wrap="square" anchor="t"/>
          <a:p>
            <a:pPr marL="0" indent="0">
              <a:buNone/>
            </a:pPr>
            <a:r>
              <a:rPr lang="en-US" altLang="zh-CN" sz="2400" dirty="0">
                <a:latin typeface="Times New Roman" panose="02020603050405020304" pitchFamily="18" charset="0"/>
                <a:ea typeface="黑体" panose="02010609060101010101" pitchFamily="49" charset="-122"/>
              </a:rPr>
              <a:t> ADDD</a:t>
            </a:r>
            <a:r>
              <a:rPr lang="zh-CN" altLang="en-US" sz="2400" dirty="0">
                <a:latin typeface="Times New Roman" panose="02020603050405020304" pitchFamily="18" charset="0"/>
                <a:ea typeface="黑体" panose="02010609060101010101" pitchFamily="49" charset="-122"/>
              </a:rPr>
              <a:t>和</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已经同时发射，虽然它们存在</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solidFill>
                  <a:srgbClr val="C00000"/>
                </a:solidFill>
                <a:latin typeface="Times New Roman" panose="02020603050405020304" pitchFamily="18" charset="0"/>
                <a:ea typeface="黑体" panose="02010609060101010101" pitchFamily="49" charset="-122"/>
              </a:rPr>
              <a:t>的先读后写</a:t>
            </a:r>
            <a:r>
              <a:rPr lang="zh-CN" altLang="en-US" sz="2400" dirty="0">
                <a:latin typeface="Times New Roman" panose="02020603050405020304" pitchFamily="18" charset="0"/>
                <a:ea typeface="黑体" panose="02010609060101010101" pitchFamily="49" charset="-122"/>
              </a:rPr>
              <a:t>相关。有两种方法都可以消除这种先读后写冲突，当</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流出时，有两种可能性：</a:t>
            </a:r>
            <a:endParaRPr lang="en-US" altLang="zh-CN" sz="2400" dirty="0">
              <a:latin typeface="Times New Roman" panose="02020603050405020304" pitchFamily="18" charset="0"/>
              <a:ea typeface="黑体" panose="02010609060101010101" pitchFamily="49" charset="-122"/>
            </a:endParaRPr>
          </a:p>
          <a:p>
            <a:pPr marL="0" indent="0"/>
            <a:r>
              <a:rPr lang="zh-CN" altLang="en-US" sz="2400" dirty="0">
                <a:latin typeface="Times New Roman" panose="02020603050405020304" pitchFamily="18" charset="0"/>
                <a:ea typeface="黑体" panose="02010609060101010101" pitchFamily="49" charset="-122"/>
              </a:rPr>
              <a:t>第一，如果为</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提供操作数的指令（第一个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指令）已经执行完成，那么该操作数已经就绪，</a:t>
            </a:r>
            <a:r>
              <a:rPr lang="en-US" altLang="zh-CN" sz="2400" dirty="0">
                <a:latin typeface="Times New Roman" panose="02020603050405020304" pitchFamily="18" charset="0"/>
                <a:ea typeface="黑体" panose="02010609060101010101" pitchFamily="49" charset="-122"/>
              </a:rPr>
              <a:t>Vk</a:t>
            </a:r>
            <a:r>
              <a:rPr lang="zh-CN" altLang="en-US" sz="2400" dirty="0">
                <a:latin typeface="Times New Roman" panose="02020603050405020304" pitchFamily="18" charset="0"/>
                <a:ea typeface="黑体" panose="02010609060101010101" pitchFamily="49" charset="-122"/>
              </a:rPr>
              <a:t>就会保存该结果（</a:t>
            </a:r>
            <a:r>
              <a:rPr lang="en-US" altLang="zh-CN" sz="2400" dirty="0">
                <a:latin typeface="Times New Roman" panose="02020603050405020304" pitchFamily="18" charset="0"/>
                <a:ea typeface="黑体" panose="02010609060101010101" pitchFamily="49" charset="-122"/>
              </a:rPr>
              <a:t>LD1</a:t>
            </a:r>
            <a:r>
              <a:rPr lang="zh-CN" altLang="en-US" sz="2400" dirty="0">
                <a:latin typeface="Times New Roman" panose="02020603050405020304" pitchFamily="18" charset="0"/>
                <a:ea typeface="黑体" panose="02010609060101010101" pitchFamily="49" charset="-122"/>
              </a:rPr>
              <a:t>的结果），从而允许</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独立于</a:t>
            </a:r>
            <a:r>
              <a:rPr lang="en-US" altLang="zh-CN" sz="2400" dirty="0">
                <a:latin typeface="Times New Roman" panose="02020603050405020304" pitchFamily="18" charset="0"/>
                <a:ea typeface="黑体" panose="02010609060101010101" pitchFamily="49" charset="-122"/>
              </a:rPr>
              <a:t>ADDD</a:t>
            </a:r>
            <a:r>
              <a:rPr lang="zh-CN" altLang="en-US" sz="2400" dirty="0">
                <a:latin typeface="Times New Roman" panose="02020603050405020304" pitchFamily="18" charset="0"/>
                <a:ea typeface="黑体" panose="02010609060101010101" pitchFamily="49" charset="-122"/>
              </a:rPr>
              <a:t>执行；</a:t>
            </a:r>
            <a:endParaRPr lang="en-US" altLang="zh-CN" sz="2400" dirty="0">
              <a:latin typeface="Times New Roman" panose="02020603050405020304" pitchFamily="18" charset="0"/>
              <a:ea typeface="黑体" panose="02010609060101010101" pitchFamily="49" charset="-122"/>
            </a:endParaRPr>
          </a:p>
          <a:p>
            <a:pPr marL="0" indent="0"/>
            <a:r>
              <a:rPr lang="zh-CN" altLang="en-US" sz="2400" dirty="0">
                <a:latin typeface="Times New Roman" panose="02020603050405020304" pitchFamily="18" charset="0"/>
                <a:ea typeface="黑体" panose="02010609060101010101" pitchFamily="49" charset="-122"/>
              </a:rPr>
              <a:t>第二，如果第一个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还未执行完毕，则该操作数还没有就绪，那么</a:t>
            </a:r>
            <a:r>
              <a:rPr lang="en-US" altLang="zh-CN" sz="2400" dirty="0">
                <a:latin typeface="Times New Roman" panose="02020603050405020304" pitchFamily="18" charset="0"/>
                <a:ea typeface="黑体" panose="02010609060101010101" pitchFamily="49" charset="-122"/>
              </a:rPr>
              <a:t>DIVDD</a:t>
            </a:r>
            <a:r>
              <a:rPr lang="zh-CN" altLang="en-US" sz="2400" dirty="0">
                <a:latin typeface="Times New Roman" panose="02020603050405020304" pitchFamily="18" charset="0"/>
                <a:ea typeface="黑体" panose="02010609060101010101" pitchFamily="49" charset="-122"/>
              </a:rPr>
              <a:t>指令所在的保留站</a:t>
            </a:r>
            <a:r>
              <a:rPr lang="en-US" altLang="zh-CN" sz="2400" dirty="0">
                <a:latin typeface="Times New Roman" panose="02020603050405020304" pitchFamily="18" charset="0"/>
                <a:ea typeface="黑体" panose="02010609060101010101" pitchFamily="49" charset="-122"/>
              </a:rPr>
              <a:t>Qk</a:t>
            </a:r>
            <a:r>
              <a:rPr lang="zh-CN" altLang="en-US" sz="2400" dirty="0">
                <a:latin typeface="Times New Roman" panose="02020603050405020304" pitchFamily="18" charset="0"/>
                <a:ea typeface="黑体" panose="02010609060101010101" pitchFamily="49" charset="-122"/>
              </a:rPr>
              <a:t>域将指向第一个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指令的保留站（</a:t>
            </a:r>
            <a:r>
              <a:rPr lang="en-US" altLang="zh-CN" sz="2400" dirty="0">
                <a:latin typeface="Times New Roman" panose="02020603050405020304" pitchFamily="18" charset="0"/>
                <a:ea typeface="黑体" panose="02010609060101010101" pitchFamily="49" charset="-122"/>
              </a:rPr>
              <a:t>Load1</a:t>
            </a:r>
            <a:r>
              <a:rPr lang="zh-CN" altLang="en-US" sz="2400" dirty="0">
                <a:latin typeface="Times New Roman" panose="02020603050405020304" pitchFamily="18" charset="0"/>
                <a:ea typeface="黑体" panose="02010609060101010101" pitchFamily="49" charset="-122"/>
              </a:rPr>
              <a:t>），即把</a:t>
            </a:r>
            <a:r>
              <a:rPr lang="en-US" altLang="zh-CN" sz="2400" dirty="0">
                <a:latin typeface="Times New Roman" panose="02020603050405020304" pitchFamily="18" charset="0"/>
                <a:ea typeface="黑体" panose="02010609060101010101" pitchFamily="49" charset="-122"/>
              </a:rPr>
              <a:t>Load1</a:t>
            </a:r>
            <a:r>
              <a:rPr lang="zh-CN" altLang="en-US" sz="2400" dirty="0">
                <a:latin typeface="Times New Roman" panose="02020603050405020304" pitchFamily="18" charset="0"/>
                <a:ea typeface="黑体" panose="02010609060101010101" pitchFamily="49" charset="-122"/>
              </a:rPr>
              <a:t>保留站的标识放入</a:t>
            </a:r>
            <a:r>
              <a:rPr lang="en-US" altLang="zh-CN" sz="2400" dirty="0">
                <a:latin typeface="Times New Roman" panose="02020603050405020304" pitchFamily="18" charset="0"/>
                <a:ea typeface="黑体" panose="02010609060101010101" pitchFamily="49" charset="-122"/>
              </a:rPr>
              <a:t>Qk</a:t>
            </a:r>
            <a:r>
              <a:rPr lang="zh-CN" altLang="en-US" sz="2400" dirty="0">
                <a:latin typeface="Times New Roman" panose="02020603050405020304" pitchFamily="18" charset="0"/>
                <a:ea typeface="黑体" panose="02010609060101010101" pitchFamily="49" charset="-122"/>
              </a:rPr>
              <a:t>，而不是</a:t>
            </a:r>
            <a:r>
              <a:rPr lang="en-US" altLang="zh-CN" sz="2400" dirty="0">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a:p>
            <a:pPr marL="0" indent="0">
              <a:buNone/>
            </a:pPr>
            <a:endParaRPr lang="en-US" altLang="zh-CN" sz="2400" dirty="0">
              <a:latin typeface="Times New Roman" panose="02020603050405020304" pitchFamily="18" charset="0"/>
              <a:ea typeface="黑体" panose="02010609060101010101" pitchFamily="49" charset="-122"/>
            </a:endParaRPr>
          </a:p>
          <a:p>
            <a:pPr marL="0" indent="0">
              <a:buNone/>
            </a:pPr>
            <a:r>
              <a:rPr lang="zh-CN" altLang="en-US" sz="2400" dirty="0">
                <a:latin typeface="Times New Roman" panose="02020603050405020304" pitchFamily="18" charset="0"/>
                <a:ea typeface="黑体" panose="02010609060101010101" pitchFamily="49" charset="-122"/>
              </a:rPr>
              <a:t>所以，无论哪种情况，</a:t>
            </a:r>
            <a:r>
              <a:rPr lang="en-US" altLang="zh-CN" sz="2400" dirty="0">
                <a:solidFill>
                  <a:srgbClr val="C00000"/>
                </a:solidFill>
                <a:latin typeface="Times New Roman" panose="02020603050405020304" pitchFamily="18" charset="0"/>
                <a:ea typeface="黑体" panose="02010609060101010101" pitchFamily="49" charset="-122"/>
              </a:rPr>
              <a:t>DIVD</a:t>
            </a:r>
            <a:r>
              <a:rPr lang="zh-CN" altLang="en-US" sz="2400" dirty="0">
                <a:solidFill>
                  <a:srgbClr val="C00000"/>
                </a:solidFill>
                <a:latin typeface="Times New Roman" panose="02020603050405020304" pitchFamily="18" charset="0"/>
                <a:ea typeface="黑体" panose="02010609060101010101" pitchFamily="49" charset="-122"/>
              </a:rPr>
              <a:t>流出后都与寄存器</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solidFill>
                  <a:srgbClr val="C00000"/>
                </a:solidFill>
                <a:latin typeface="Times New Roman" panose="02020603050405020304" pitchFamily="18" charset="0"/>
                <a:ea typeface="黑体" panose="02010609060101010101" pitchFamily="49" charset="-122"/>
              </a:rPr>
              <a:t>没有关系</a:t>
            </a:r>
            <a:r>
              <a:rPr lang="zh-CN" altLang="en-US" sz="2400" dirty="0">
                <a:latin typeface="Times New Roman" panose="02020603050405020304" pitchFamily="18" charset="0"/>
                <a:ea typeface="黑体" panose="02010609060101010101" pitchFamily="49" charset="-122"/>
              </a:rPr>
              <a:t>了，因而与</a:t>
            </a:r>
            <a:r>
              <a:rPr lang="en-US" altLang="zh-CN" sz="2400" dirty="0">
                <a:latin typeface="Times New Roman" panose="02020603050405020304" pitchFamily="18" charset="0"/>
                <a:ea typeface="黑体" panose="02010609060101010101" pitchFamily="49" charset="-122"/>
              </a:rPr>
              <a:t>ADDD</a:t>
            </a:r>
            <a:r>
              <a:rPr lang="zh-CN" altLang="en-US" sz="2400" dirty="0">
                <a:latin typeface="Times New Roman" panose="02020603050405020304" pitchFamily="18" charset="0"/>
                <a:ea typeface="黑体" panose="02010609060101010101" pitchFamily="49" charset="-122"/>
              </a:rPr>
              <a:t>也毫无关系了，即</a:t>
            </a:r>
            <a:r>
              <a:rPr lang="en-US" altLang="zh-CN" sz="2400" dirty="0">
                <a:solidFill>
                  <a:srgbClr val="C00000"/>
                </a:solidFill>
                <a:latin typeface="Times New Roman" panose="02020603050405020304" pitchFamily="18" charset="0"/>
                <a:ea typeface="黑体" panose="02010609060101010101" pitchFamily="49" charset="-122"/>
              </a:rPr>
              <a:t>ADDD</a:t>
            </a:r>
            <a:r>
              <a:rPr lang="zh-CN" altLang="en-US" sz="2400" dirty="0">
                <a:solidFill>
                  <a:srgbClr val="C00000"/>
                </a:solidFill>
                <a:latin typeface="Times New Roman" panose="02020603050405020304" pitchFamily="18" charset="0"/>
                <a:ea typeface="黑体" panose="02010609060101010101" pitchFamily="49" charset="-122"/>
              </a:rPr>
              <a:t>都可以流出并开始执行和保存结果到</a:t>
            </a:r>
            <a:r>
              <a:rPr lang="en-US" altLang="zh-CN" sz="2400" dirty="0">
                <a:solidFill>
                  <a:srgbClr val="C00000"/>
                </a:solidFill>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，而对</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的正确执行没有影响。</a:t>
            </a:r>
            <a:endParaRPr lang="en-US" altLang="zh-CN" sz="2400" dirty="0">
              <a:latin typeface="Times New Roman" panose="02020603050405020304" pitchFamily="18" charset="0"/>
              <a:ea typeface="黑体" panose="02010609060101010101" pitchFamily="49" charset="-122"/>
            </a:endParaRPr>
          </a:p>
          <a:p>
            <a:pPr marL="0" indent="0">
              <a:buNone/>
            </a:pPr>
            <a:r>
              <a:rPr lang="zh-CN" altLang="en-US" sz="2400" dirty="0">
                <a:latin typeface="Times New Roman" panose="02020603050405020304" pitchFamily="18" charset="0"/>
                <a:ea typeface="黑体" panose="02010609060101010101" pitchFamily="49" charset="-122"/>
              </a:rPr>
              <a:t>即通过</a:t>
            </a:r>
            <a:r>
              <a:rPr lang="zh-CN" altLang="en-US" sz="2400" dirty="0">
                <a:solidFill>
                  <a:srgbClr val="C00000"/>
                </a:solidFill>
                <a:latin typeface="Times New Roman" panose="02020603050405020304" pitchFamily="18" charset="0"/>
                <a:ea typeface="黑体" panose="02010609060101010101" pitchFamily="49" charset="-122"/>
              </a:rPr>
              <a:t>寄存器换名</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DIVD</a:t>
            </a:r>
            <a:r>
              <a:rPr lang="zh-CN" altLang="en-US" sz="2400" dirty="0">
                <a:latin typeface="Times New Roman" panose="02020603050405020304" pitchFamily="18" charset="0"/>
                <a:ea typeface="黑体" panose="02010609060101010101" pitchFamily="49" charset="-122"/>
              </a:rPr>
              <a:t>对应保留站</a:t>
            </a:r>
            <a:r>
              <a:rPr lang="en-US" altLang="zh-CN" sz="2400" dirty="0">
                <a:latin typeface="Times New Roman" panose="02020603050405020304" pitchFamily="18" charset="0"/>
                <a:ea typeface="黑体" panose="02010609060101010101" pitchFamily="49" charset="-122"/>
              </a:rPr>
              <a:t>Vk</a:t>
            </a:r>
            <a:r>
              <a:rPr lang="zh-CN" altLang="en-US" sz="2400" dirty="0">
                <a:latin typeface="Times New Roman" panose="02020603050405020304" pitchFamily="18" charset="0"/>
                <a:ea typeface="黑体" panose="02010609060101010101" pitchFamily="49" charset="-122"/>
              </a:rPr>
              <a:t>域保存了第一个</a:t>
            </a:r>
            <a:r>
              <a:rPr lang="en-US" altLang="zh-CN" sz="2400" dirty="0">
                <a:latin typeface="Times New Roman" panose="02020603050405020304" pitchFamily="18" charset="0"/>
                <a:ea typeface="黑体" panose="02010609060101010101" pitchFamily="49" charset="-122"/>
              </a:rPr>
              <a:t>LD</a:t>
            </a:r>
            <a:r>
              <a:rPr lang="zh-CN" altLang="en-US" sz="2400" dirty="0">
                <a:latin typeface="Times New Roman" panose="02020603050405020304" pitchFamily="18" charset="0"/>
                <a:ea typeface="黑体" panose="02010609060101010101" pitchFamily="49" charset="-122"/>
              </a:rPr>
              <a:t>的结果）消除了阻塞，</a:t>
            </a:r>
            <a:r>
              <a:rPr lang="en-US" altLang="zh-CN" sz="2400" dirty="0">
                <a:solidFill>
                  <a:srgbClr val="C00000"/>
                </a:solidFill>
                <a:latin typeface="Times New Roman" panose="02020603050405020304" pitchFamily="18" charset="0"/>
                <a:ea typeface="黑体" panose="02010609060101010101" pitchFamily="49" charset="-122"/>
              </a:rPr>
              <a:t>ADDD</a:t>
            </a:r>
            <a:r>
              <a:rPr lang="zh-CN" altLang="en-US" sz="2400" dirty="0">
                <a:solidFill>
                  <a:srgbClr val="C00000"/>
                </a:solidFill>
                <a:latin typeface="Times New Roman" panose="02020603050405020304" pitchFamily="18" charset="0"/>
                <a:ea typeface="黑体" panose="02010609060101010101" pitchFamily="49" charset="-122"/>
              </a:rPr>
              <a:t>可以早于</a:t>
            </a:r>
            <a:r>
              <a:rPr lang="en-US" altLang="zh-CN" sz="2400" dirty="0">
                <a:solidFill>
                  <a:srgbClr val="C00000"/>
                </a:solidFill>
                <a:latin typeface="Times New Roman" panose="02020603050405020304" pitchFamily="18" charset="0"/>
                <a:ea typeface="黑体" panose="02010609060101010101" pitchFamily="49" charset="-122"/>
              </a:rPr>
              <a:t>DIVD</a:t>
            </a:r>
            <a:r>
              <a:rPr lang="zh-CN" altLang="en-US" sz="2400" dirty="0">
                <a:solidFill>
                  <a:srgbClr val="C00000"/>
                </a:solidFill>
                <a:latin typeface="Times New Roman" panose="02020603050405020304" pitchFamily="18" charset="0"/>
                <a:ea typeface="黑体" panose="02010609060101010101" pitchFamily="49" charset="-122"/>
              </a:rPr>
              <a:t>先执行完成</a:t>
            </a:r>
            <a:r>
              <a:rPr lang="zh-CN" altLang="en-US" sz="2400" dirty="0">
                <a:latin typeface="Times New Roman" panose="02020603050405020304" pitchFamily="18" charset="0"/>
                <a:ea typeface="黑体" panose="02010609060101010101" pitchFamily="49" charset="-122"/>
              </a:rPr>
              <a:t>。即解决了</a:t>
            </a:r>
            <a:r>
              <a:rPr lang="en-US" altLang="zh-CN" sz="2400" dirty="0">
                <a:latin typeface="Times New Roman" panose="02020603050405020304" pitchFamily="18" charset="0"/>
                <a:ea typeface="黑体" panose="02010609060101010101" pitchFamily="49" charset="-122"/>
              </a:rPr>
              <a:t>F6</a:t>
            </a:r>
            <a:r>
              <a:rPr lang="zh-CN" altLang="en-US" sz="2400" dirty="0">
                <a:latin typeface="Times New Roman" panose="02020603050405020304" pitchFamily="18" charset="0"/>
                <a:ea typeface="黑体" panose="02010609060101010101" pitchFamily="49" charset="-122"/>
              </a:rPr>
              <a:t>的先读后写的名相关。</a:t>
            </a:r>
            <a:endParaRPr lang="zh-CN" altLang="en-US" sz="2400" dirty="0"/>
          </a:p>
        </p:txBody>
      </p:sp>
      <p:sp>
        <p:nvSpPr>
          <p:cNvPr id="125954" name="灯片编号占位符 2"/>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82" name="内容占位符 122881"/>
          <p:cNvGraphicFramePr/>
          <p:nvPr>
            <p:ph idx="1"/>
          </p:nvPr>
        </p:nvGraphicFramePr>
        <p:xfrm>
          <a:off x="0" y="404813"/>
          <a:ext cx="9144000" cy="3663950"/>
        </p:xfrm>
        <a:graphic>
          <a:graphicData uri="http://schemas.openxmlformats.org/drawingml/2006/table">
            <a:tbl>
              <a:tblPr/>
              <a:tblGrid>
                <a:gridCol w="968375"/>
                <a:gridCol w="1027113"/>
                <a:gridCol w="1019175"/>
                <a:gridCol w="620712"/>
                <a:gridCol w="2160588"/>
                <a:gridCol w="901700"/>
                <a:gridCol w="969962"/>
                <a:gridCol w="1476375"/>
              </a:tblGrid>
              <a:tr h="457200">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名    称</a:t>
                      </a:r>
                      <a:endParaRPr lang="zh-CN" altLang="en-US"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2400" b="1">
                          <a:latin typeface="Times New Roman" panose="02020603050405020304" pitchFamily="18" charset="0"/>
                          <a:ea typeface="宋体" panose="02010600030101010101" pitchFamily="2" charset="-122"/>
                        </a:rPr>
                        <a:t>保留站与取缓冲</a:t>
                      </a:r>
                      <a:endParaRPr lang="zh-CN" altLang="en-US"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5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Busy</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Op</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Vj</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    Vk</a:t>
                      </a:r>
                      <a:endParaRPr lang="en-US" altLang="x-none" sz="1800" b="1" dirty="0">
                        <a:solidFill>
                          <a:schemeClr val="bg1"/>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Qj</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Qk</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Load1</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Load2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LD</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45+Regs[R3]</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8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Add1</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SUBD</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Mem[34</a:t>
                      </a:r>
                      <a:r>
                        <a:rPr lang="zh-CN" altLang="en-US" sz="1800" b="1" dirty="0">
                          <a:latin typeface="Times New Roman" panose="02020603050405020304" pitchFamily="18" charset="0"/>
                          <a:ea typeface="宋体" panose="02010600030101010101" pitchFamily="2" charset="-122"/>
                        </a:rPr>
                        <a:t>十</a:t>
                      </a:r>
                      <a:r>
                        <a:rPr lang="en-US" altLang="x-none" sz="1800" b="1" dirty="0">
                          <a:latin typeface="Times New Roman" panose="02020603050405020304" pitchFamily="18" charset="0"/>
                          <a:ea typeface="宋体" panose="02010600030101010101" pitchFamily="2" charset="-122"/>
                        </a:rPr>
                        <a:t>Regs[R2]]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ADDD</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Addl</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6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Add3</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no</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3976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Multl</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MULTD</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Regs[F4]</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Load2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65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Mult2</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Yes</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DIVD</a:t>
                      </a:r>
                      <a:endParaRPr lang="en-US" altLang="x-none" sz="1800" b="1" dirty="0">
                        <a:solidFill>
                          <a:schemeClr val="bg1"/>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Times New Roman" panose="02020603050405020304" pitchFamily="18" charset="0"/>
                          <a:ea typeface="宋体" panose="02010600030101010101" pitchFamily="2" charset="-122"/>
                        </a:rPr>
                        <a:t>Mem[34+Regs[R2]]</a:t>
                      </a:r>
                      <a:endParaRPr lang="en-US" altLang="x-none" sz="1800" b="1" dirty="0">
                        <a:solidFill>
                          <a:schemeClr val="bg1"/>
                        </a:solidFill>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Multl1</a:t>
                      </a:r>
                      <a:endParaRPr lang="en-US" altLang="x-none" sz="1800" b="1" dirty="0">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05" marB="4570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7062"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7063" name="Rectangle 87"/>
          <p:cNvSpPr/>
          <p:nvPr/>
        </p:nvSpPr>
        <p:spPr>
          <a:xfrm>
            <a:off x="3924300" y="0"/>
            <a:ext cx="1123950" cy="457200"/>
          </a:xfrm>
          <a:prstGeom prst="rect">
            <a:avLst/>
          </a:prstGeom>
          <a:noFill/>
          <a:ln w="9525">
            <a:noFill/>
          </a:ln>
        </p:spPr>
        <p:txBody>
          <a:bodyPr wrap="none" anchor="t">
            <a:spAutoFit/>
          </a:bodyPr>
          <a:p>
            <a:pPr algn="r" eaLnBrk="0" hangingPunct="0">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 </a:t>
            </a:r>
            <a:r>
              <a:rPr lang="en-US" altLang="zh-CN" dirty="0">
                <a:latin typeface="Times New Roman" panose="02020603050405020304" pitchFamily="18" charset="0"/>
                <a:ea typeface="黑体" panose="02010609060101010101" pitchFamily="49" charset="-122"/>
              </a:rPr>
              <a:t>4-11</a:t>
            </a:r>
            <a:endParaRPr lang="en-US" altLang="zh-CN" dirty="0">
              <a:latin typeface="Times New Roman" panose="02020603050405020304" pitchFamily="18" charset="0"/>
              <a:ea typeface="黑体" panose="02010609060101010101" pitchFamily="49" charset="-122"/>
            </a:endParaRPr>
          </a:p>
        </p:txBody>
      </p:sp>
      <p:sp>
        <p:nvSpPr>
          <p:cNvPr id="127064" name="Rectangle 88"/>
          <p:cNvSpPr/>
          <p:nvPr/>
        </p:nvSpPr>
        <p:spPr>
          <a:xfrm>
            <a:off x="3292475" y="4306888"/>
            <a:ext cx="4375150" cy="2551112"/>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a:t>
            </a:r>
            <a:r>
              <a:rPr lang="en-US" altLang="zh-CN" sz="2000" dirty="0">
                <a:solidFill>
                  <a:srgbClr val="C00000"/>
                </a:solidFill>
                <a:latin typeface="Times New Roman" panose="02020603050405020304" pitchFamily="18" charset="0"/>
                <a:ea typeface="黑体" panose="02010609060101010101" pitchFamily="49" charset="-122"/>
              </a:rPr>
              <a:t>F6</a:t>
            </a:r>
            <a:endParaRPr lang="en-US" altLang="zh-CN" sz="2000" dirty="0">
              <a:solidFill>
                <a:srgbClr val="00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2970" name="Rectangle 88"/>
          <p:cNvSpPr/>
          <p:nvPr/>
        </p:nvSpPr>
        <p:spPr>
          <a:xfrm>
            <a:off x="5884863" y="4221163"/>
            <a:ext cx="3295650" cy="1368425"/>
          </a:xfrm>
          <a:prstGeom prst="rect">
            <a:avLst/>
          </a:prstGeom>
          <a:noFill/>
          <a:ln w="9525" cap="flat" cmpd="sng">
            <a:solidFill>
              <a:schemeClr val="tx1"/>
            </a:solidFill>
            <a:prstDash val="solid"/>
            <a:miter/>
            <a:headEnd type="none" w="med" len="med"/>
            <a:tailEnd type="none" w="med" len="med"/>
          </a:ln>
        </p:spPr>
        <p:txBody>
          <a:bodyPr anchor="t"/>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注意：为了表示的方便，这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里是以功能部件来标识保留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站的</a:t>
            </a:r>
            <a:r>
              <a:rPr lang="en-US" altLang="zh-CN" sz="2000" dirty="0">
                <a:latin typeface="Times New Roman" panose="02020603050405020304" pitchFamily="18" charset="0"/>
                <a:ea typeface="黑体" panose="02010609060101010101" pitchFamily="49" charset="-122"/>
              </a:rPr>
              <a:t>tags</a:t>
            </a:r>
            <a:r>
              <a:rPr lang="zh-CN" altLang="en-US" sz="2000" dirty="0">
                <a:latin typeface="Times New Roman" panose="02020603050405020304" pitchFamily="18" charset="0"/>
                <a:ea typeface="黑体" panose="02010609060101010101" pitchFamily="49" charset="-122"/>
              </a:rPr>
              <a:t>。</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2971" name="直接箭头连接符 2"/>
          <p:cNvCxnSpPr/>
          <p:nvPr/>
        </p:nvCxnSpPr>
        <p:spPr>
          <a:xfrm flipH="1" flipV="1">
            <a:off x="6588125" y="2133600"/>
            <a:ext cx="1296988" cy="2087563"/>
          </a:xfrm>
          <a:prstGeom prst="straightConnector1">
            <a:avLst/>
          </a:prstGeom>
          <a:ln w="28575" cap="flat" cmpd="sng">
            <a:solidFill>
              <a:schemeClr val="tx1"/>
            </a:solidFill>
            <a:prstDash val="solid"/>
            <a:round/>
            <a:headEnd type="none" w="med" len="med"/>
            <a:tailEnd type="arrow" w="med" len="med"/>
          </a:ln>
        </p:spPr>
      </p:cxnSp>
      <p:cxnSp>
        <p:nvCxnSpPr>
          <p:cNvPr id="122972" name="直接箭头连接符 8"/>
          <p:cNvCxnSpPr/>
          <p:nvPr/>
        </p:nvCxnSpPr>
        <p:spPr>
          <a:xfrm flipH="1" flipV="1">
            <a:off x="6443663" y="2492375"/>
            <a:ext cx="1441450" cy="1728788"/>
          </a:xfrm>
          <a:prstGeom prst="straightConnector1">
            <a:avLst/>
          </a:prstGeom>
          <a:ln w="28575" cap="flat" cmpd="sng">
            <a:solidFill>
              <a:schemeClr val="tx1"/>
            </a:solidFill>
            <a:prstDash val="solid"/>
            <a:round/>
            <a:headEnd type="none" w="med" len="med"/>
            <a:tailEnd type="arrow" w="med" len="med"/>
          </a:ln>
        </p:spPr>
      </p:cxnSp>
      <p:cxnSp>
        <p:nvCxnSpPr>
          <p:cNvPr id="122973" name="直接箭头连接符 10"/>
          <p:cNvCxnSpPr/>
          <p:nvPr/>
        </p:nvCxnSpPr>
        <p:spPr>
          <a:xfrm flipH="1" flipV="1">
            <a:off x="7164388" y="2644775"/>
            <a:ext cx="720725" cy="1576388"/>
          </a:xfrm>
          <a:prstGeom prst="straightConnector1">
            <a:avLst/>
          </a:prstGeom>
          <a:ln w="28575" cap="flat" cmpd="sng">
            <a:solidFill>
              <a:schemeClr val="tx1"/>
            </a:solidFill>
            <a:prstDash val="solid"/>
            <a:round/>
            <a:headEnd type="none" w="med" len="med"/>
            <a:tailEnd type="arrow" w="med" len="med"/>
          </a:ln>
        </p:spPr>
      </p:cxnSp>
      <p:cxnSp>
        <p:nvCxnSpPr>
          <p:cNvPr id="122974" name="直接箭头连接符 14"/>
          <p:cNvCxnSpPr/>
          <p:nvPr/>
        </p:nvCxnSpPr>
        <p:spPr>
          <a:xfrm flipH="1" flipV="1">
            <a:off x="6588125" y="3355975"/>
            <a:ext cx="1296988" cy="865188"/>
          </a:xfrm>
          <a:prstGeom prst="straightConnector1">
            <a:avLst/>
          </a:prstGeom>
          <a:ln w="28575" cap="flat" cmpd="sng">
            <a:solidFill>
              <a:schemeClr val="tx1"/>
            </a:solidFill>
            <a:prstDash val="solid"/>
            <a:round/>
            <a:headEnd type="none" w="med" len="med"/>
            <a:tailEnd type="arrow" w="med" len="med"/>
          </a:ln>
        </p:spPr>
      </p:cxnSp>
      <p:cxnSp>
        <p:nvCxnSpPr>
          <p:cNvPr id="122975" name="直接箭头连接符 16"/>
          <p:cNvCxnSpPr/>
          <p:nvPr/>
        </p:nvCxnSpPr>
        <p:spPr>
          <a:xfrm flipH="1" flipV="1">
            <a:off x="6588125" y="3716338"/>
            <a:ext cx="1152525" cy="504825"/>
          </a:xfrm>
          <a:prstGeom prst="straightConnector1">
            <a:avLst/>
          </a:prstGeom>
          <a:ln w="28575" cap="flat" cmpd="sng">
            <a:solidFill>
              <a:schemeClr val="tx1"/>
            </a:solidFill>
            <a:prstDash val="solid"/>
            <a:round/>
            <a:headEnd type="none" w="med" len="med"/>
            <a:tailEnd type="arrow" w="med" len="med"/>
          </a:ln>
        </p:spPr>
      </p:cxnSp>
      <p:sp>
        <p:nvSpPr>
          <p:cNvPr id="122976" name="Rectangle 88"/>
          <p:cNvSpPr/>
          <p:nvPr/>
        </p:nvSpPr>
        <p:spPr>
          <a:xfrm>
            <a:off x="198438" y="4508500"/>
            <a:ext cx="2736850" cy="863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用存储器地址来代替已</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经读取的值。</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2977" name="直接箭头连接符 12"/>
          <p:cNvCxnSpPr/>
          <p:nvPr/>
        </p:nvCxnSpPr>
        <p:spPr>
          <a:xfrm flipV="1">
            <a:off x="2339975" y="2492375"/>
            <a:ext cx="1655763" cy="1944688"/>
          </a:xfrm>
          <a:prstGeom prst="straightConnector1">
            <a:avLst/>
          </a:prstGeom>
          <a:ln w="28575" cap="flat" cmpd="sng">
            <a:solidFill>
              <a:schemeClr val="tx1"/>
            </a:solidFill>
            <a:prstDash val="solid"/>
            <a:round/>
            <a:headEnd type="none" w="med" len="med"/>
            <a:tailEnd type="arrow" w="med" len="med"/>
          </a:ln>
        </p:spPr>
      </p:cxnSp>
      <p:cxnSp>
        <p:nvCxnSpPr>
          <p:cNvPr id="122978" name="直接箭头连接符 17"/>
          <p:cNvCxnSpPr/>
          <p:nvPr/>
        </p:nvCxnSpPr>
        <p:spPr>
          <a:xfrm flipV="1">
            <a:off x="2484438" y="3716338"/>
            <a:ext cx="1223962" cy="792162"/>
          </a:xfrm>
          <a:prstGeom prst="straightConnector1">
            <a:avLst/>
          </a:prstGeom>
          <a:ln w="28575" cap="flat" cmpd="sng">
            <a:solidFill>
              <a:schemeClr val="tx1"/>
            </a:solidFill>
            <a:prstDash val="solid"/>
            <a:round/>
            <a:headEnd type="none" w="med" len="med"/>
            <a:tailEnd type="arrow" w="med" len="med"/>
          </a:ln>
        </p:spPr>
      </p:cxnSp>
      <p:sp>
        <p:nvSpPr>
          <p:cNvPr id="122979" name="Text Box 97"/>
          <p:cNvSpPr txBox="1"/>
          <p:nvPr/>
        </p:nvSpPr>
        <p:spPr>
          <a:xfrm>
            <a:off x="611188" y="6494463"/>
            <a:ext cx="8101012" cy="396875"/>
          </a:xfrm>
          <a:prstGeom prst="rect">
            <a:avLst/>
          </a:prstGeom>
          <a:noFill/>
          <a:ln w="9525">
            <a:noFill/>
          </a:ln>
        </p:spPr>
        <p:txBody>
          <a:bodyPr anchor="t">
            <a:spAutoFit/>
          </a:bodyPr>
          <a:p>
            <a:pPr eaLnBrk="0" hangingPunct="0">
              <a:spcBef>
                <a:spcPct val="50000"/>
              </a:spcBef>
              <a:buFont typeface="Wingdings 2" panose="05020102010507070707" pitchFamily="18" charset="2"/>
            </a:pPr>
            <a:r>
              <a:rPr lang="zh-CN" altLang="en-US" sz="2000">
                <a:latin typeface="Times New Roman" panose="02020603050405020304" pitchFamily="18" charset="0"/>
                <a:ea typeface="黑体" panose="02010609060101010101" pitchFamily="49" charset="-122"/>
              </a:rPr>
              <a:t>上表是将取缓冲与保留站写在一起的，实际上它们的信息是分开的。</a:t>
            </a:r>
            <a:endParaRPr lang="zh-CN" altLang="en-US" sz="200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76"/>
                                        </p:tgtEl>
                                        <p:attrNameLst>
                                          <p:attrName>style.visibility</p:attrName>
                                        </p:attrNameLst>
                                      </p:cBhvr>
                                      <p:to>
                                        <p:strVal val="visible"/>
                                      </p:to>
                                    </p:set>
                                    <p:anim calcmode="lin" valueType="num">
                                      <p:cBhvr>
                                        <p:cTn id="7" dur="500" fill="hold"/>
                                        <p:tgtEl>
                                          <p:spTgt spid="122976"/>
                                        </p:tgtEl>
                                        <p:attrNameLst>
                                          <p:attrName>ppt_x</p:attrName>
                                        </p:attrNameLst>
                                      </p:cBhvr>
                                      <p:tavLst>
                                        <p:tav tm="0">
                                          <p:val>
                                            <p:strVal val="#ppt_x"/>
                                          </p:val>
                                        </p:tav>
                                        <p:tav tm="100000">
                                          <p:val>
                                            <p:strVal val="#ppt_x"/>
                                          </p:val>
                                        </p:tav>
                                      </p:tavLst>
                                    </p:anim>
                                    <p:anim calcmode="lin" valueType="num">
                                      <p:cBhvr>
                                        <p:cTn id="8" dur="500" fill="hold"/>
                                        <p:tgtEl>
                                          <p:spTgt spid="1229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77"/>
                                        </p:tgtEl>
                                        <p:attrNameLst>
                                          <p:attrName>style.visibility</p:attrName>
                                        </p:attrNameLst>
                                      </p:cBhvr>
                                      <p:to>
                                        <p:strVal val="visible"/>
                                      </p:to>
                                    </p:set>
                                    <p:anim calcmode="lin" valueType="num">
                                      <p:cBhvr>
                                        <p:cTn id="13" dur="500" fill="hold"/>
                                        <p:tgtEl>
                                          <p:spTgt spid="122977"/>
                                        </p:tgtEl>
                                        <p:attrNameLst>
                                          <p:attrName>ppt_x</p:attrName>
                                        </p:attrNameLst>
                                      </p:cBhvr>
                                      <p:tavLst>
                                        <p:tav tm="0">
                                          <p:val>
                                            <p:strVal val="#ppt_x"/>
                                          </p:val>
                                        </p:tav>
                                        <p:tav tm="100000">
                                          <p:val>
                                            <p:strVal val="#ppt_x"/>
                                          </p:val>
                                        </p:tav>
                                      </p:tavLst>
                                    </p:anim>
                                    <p:anim calcmode="lin" valueType="num">
                                      <p:cBhvr>
                                        <p:cTn id="14" dur="500" fill="hold"/>
                                        <p:tgtEl>
                                          <p:spTgt spid="1229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78"/>
                                        </p:tgtEl>
                                        <p:attrNameLst>
                                          <p:attrName>style.visibility</p:attrName>
                                        </p:attrNameLst>
                                      </p:cBhvr>
                                      <p:to>
                                        <p:strVal val="visible"/>
                                      </p:to>
                                    </p:set>
                                    <p:anim calcmode="lin" valueType="num">
                                      <p:cBhvr>
                                        <p:cTn id="19" dur="500" fill="hold"/>
                                        <p:tgtEl>
                                          <p:spTgt spid="122978"/>
                                        </p:tgtEl>
                                        <p:attrNameLst>
                                          <p:attrName>ppt_x</p:attrName>
                                        </p:attrNameLst>
                                      </p:cBhvr>
                                      <p:tavLst>
                                        <p:tav tm="0">
                                          <p:val>
                                            <p:strVal val="#ppt_x"/>
                                          </p:val>
                                        </p:tav>
                                        <p:tav tm="100000">
                                          <p:val>
                                            <p:strVal val="#ppt_x"/>
                                          </p:val>
                                        </p:tav>
                                      </p:tavLst>
                                    </p:anim>
                                    <p:anim calcmode="lin" valueType="num">
                                      <p:cBhvr>
                                        <p:cTn id="20" dur="500" fill="hold"/>
                                        <p:tgtEl>
                                          <p:spTgt spid="1229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70"/>
                                        </p:tgtEl>
                                        <p:attrNameLst>
                                          <p:attrName>style.visibility</p:attrName>
                                        </p:attrNameLst>
                                      </p:cBhvr>
                                      <p:to>
                                        <p:strVal val="visible"/>
                                      </p:to>
                                    </p:set>
                                    <p:anim calcmode="lin" valueType="num">
                                      <p:cBhvr>
                                        <p:cTn id="25" dur="500" fill="hold"/>
                                        <p:tgtEl>
                                          <p:spTgt spid="122970"/>
                                        </p:tgtEl>
                                        <p:attrNameLst>
                                          <p:attrName>ppt_x</p:attrName>
                                        </p:attrNameLst>
                                      </p:cBhvr>
                                      <p:tavLst>
                                        <p:tav tm="0">
                                          <p:val>
                                            <p:strVal val="#ppt_x"/>
                                          </p:val>
                                        </p:tav>
                                        <p:tav tm="100000">
                                          <p:val>
                                            <p:strVal val="#ppt_x"/>
                                          </p:val>
                                        </p:tav>
                                      </p:tavLst>
                                    </p:anim>
                                    <p:anim calcmode="lin" valueType="num">
                                      <p:cBhvr>
                                        <p:cTn id="26" dur="500" fill="hold"/>
                                        <p:tgtEl>
                                          <p:spTgt spid="1229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73"/>
                                        </p:tgtEl>
                                        <p:attrNameLst>
                                          <p:attrName>style.visibility</p:attrName>
                                        </p:attrNameLst>
                                      </p:cBhvr>
                                      <p:to>
                                        <p:strVal val="visible"/>
                                      </p:to>
                                    </p:set>
                                    <p:anim calcmode="lin" valueType="num">
                                      <p:cBhvr>
                                        <p:cTn id="31" dur="500" fill="hold"/>
                                        <p:tgtEl>
                                          <p:spTgt spid="122973"/>
                                        </p:tgtEl>
                                        <p:attrNameLst>
                                          <p:attrName>ppt_x</p:attrName>
                                        </p:attrNameLst>
                                      </p:cBhvr>
                                      <p:tavLst>
                                        <p:tav tm="0">
                                          <p:val>
                                            <p:strVal val="#ppt_x"/>
                                          </p:val>
                                        </p:tav>
                                        <p:tav tm="100000">
                                          <p:val>
                                            <p:strVal val="#ppt_x"/>
                                          </p:val>
                                        </p:tav>
                                      </p:tavLst>
                                    </p:anim>
                                    <p:anim calcmode="lin" valueType="num">
                                      <p:cBhvr>
                                        <p:cTn id="32" dur="500" fill="hold"/>
                                        <p:tgtEl>
                                          <p:spTgt spid="1229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971"/>
                                        </p:tgtEl>
                                        <p:attrNameLst>
                                          <p:attrName>style.visibility</p:attrName>
                                        </p:attrNameLst>
                                      </p:cBhvr>
                                      <p:to>
                                        <p:strVal val="visible"/>
                                      </p:to>
                                    </p:set>
                                    <p:anim calcmode="lin" valueType="num">
                                      <p:cBhvr>
                                        <p:cTn id="37" dur="500" fill="hold"/>
                                        <p:tgtEl>
                                          <p:spTgt spid="122971"/>
                                        </p:tgtEl>
                                        <p:attrNameLst>
                                          <p:attrName>ppt_x</p:attrName>
                                        </p:attrNameLst>
                                      </p:cBhvr>
                                      <p:tavLst>
                                        <p:tav tm="0">
                                          <p:val>
                                            <p:strVal val="#ppt_x"/>
                                          </p:val>
                                        </p:tav>
                                        <p:tav tm="100000">
                                          <p:val>
                                            <p:strVal val="#ppt_x"/>
                                          </p:val>
                                        </p:tav>
                                      </p:tavLst>
                                    </p:anim>
                                    <p:anim calcmode="lin" valueType="num">
                                      <p:cBhvr>
                                        <p:cTn id="38" dur="500" fill="hold"/>
                                        <p:tgtEl>
                                          <p:spTgt spid="1229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972"/>
                                        </p:tgtEl>
                                        <p:attrNameLst>
                                          <p:attrName>style.visibility</p:attrName>
                                        </p:attrNameLst>
                                      </p:cBhvr>
                                      <p:to>
                                        <p:strVal val="visible"/>
                                      </p:to>
                                    </p:set>
                                    <p:anim calcmode="lin" valueType="num">
                                      <p:cBhvr>
                                        <p:cTn id="43" dur="500" fill="hold"/>
                                        <p:tgtEl>
                                          <p:spTgt spid="122972"/>
                                        </p:tgtEl>
                                        <p:attrNameLst>
                                          <p:attrName>ppt_x</p:attrName>
                                        </p:attrNameLst>
                                      </p:cBhvr>
                                      <p:tavLst>
                                        <p:tav tm="0">
                                          <p:val>
                                            <p:strVal val="#ppt_x"/>
                                          </p:val>
                                        </p:tav>
                                        <p:tav tm="100000">
                                          <p:val>
                                            <p:strVal val="#ppt_x"/>
                                          </p:val>
                                        </p:tav>
                                      </p:tavLst>
                                    </p:anim>
                                    <p:anim calcmode="lin" valueType="num">
                                      <p:cBhvr>
                                        <p:cTn id="44" dur="500" fill="hold"/>
                                        <p:tgtEl>
                                          <p:spTgt spid="1229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2974"/>
                                        </p:tgtEl>
                                        <p:attrNameLst>
                                          <p:attrName>style.visibility</p:attrName>
                                        </p:attrNameLst>
                                      </p:cBhvr>
                                      <p:to>
                                        <p:strVal val="visible"/>
                                      </p:to>
                                    </p:set>
                                    <p:anim calcmode="lin" valueType="num">
                                      <p:cBhvr>
                                        <p:cTn id="49" dur="500" fill="hold"/>
                                        <p:tgtEl>
                                          <p:spTgt spid="122974"/>
                                        </p:tgtEl>
                                        <p:attrNameLst>
                                          <p:attrName>ppt_x</p:attrName>
                                        </p:attrNameLst>
                                      </p:cBhvr>
                                      <p:tavLst>
                                        <p:tav tm="0">
                                          <p:val>
                                            <p:strVal val="#ppt_x"/>
                                          </p:val>
                                        </p:tav>
                                        <p:tav tm="100000">
                                          <p:val>
                                            <p:strVal val="#ppt_x"/>
                                          </p:val>
                                        </p:tav>
                                      </p:tavLst>
                                    </p:anim>
                                    <p:anim calcmode="lin" valueType="num">
                                      <p:cBhvr>
                                        <p:cTn id="50" dur="500" fill="hold"/>
                                        <p:tgtEl>
                                          <p:spTgt spid="1229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2975"/>
                                        </p:tgtEl>
                                        <p:attrNameLst>
                                          <p:attrName>style.visibility</p:attrName>
                                        </p:attrNameLst>
                                      </p:cBhvr>
                                      <p:to>
                                        <p:strVal val="visible"/>
                                      </p:to>
                                    </p:set>
                                    <p:anim calcmode="lin" valueType="num">
                                      <p:cBhvr>
                                        <p:cTn id="55" dur="500" fill="hold"/>
                                        <p:tgtEl>
                                          <p:spTgt spid="122975"/>
                                        </p:tgtEl>
                                        <p:attrNameLst>
                                          <p:attrName>ppt_x</p:attrName>
                                        </p:attrNameLst>
                                      </p:cBhvr>
                                      <p:tavLst>
                                        <p:tav tm="0">
                                          <p:val>
                                            <p:strVal val="#ppt_x"/>
                                          </p:val>
                                        </p:tav>
                                        <p:tav tm="100000">
                                          <p:val>
                                            <p:strVal val="#ppt_x"/>
                                          </p:val>
                                        </p:tav>
                                      </p:tavLst>
                                    </p:anim>
                                    <p:anim calcmode="lin" valueType="num">
                                      <p:cBhvr>
                                        <p:cTn id="56" dur="500" fill="hold"/>
                                        <p:tgtEl>
                                          <p:spTgt spid="1229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2979"/>
                                        </p:tgtEl>
                                        <p:attrNameLst>
                                          <p:attrName>style.visibility</p:attrName>
                                        </p:attrNameLst>
                                      </p:cBhvr>
                                      <p:to>
                                        <p:strVal val="visible"/>
                                      </p:to>
                                    </p:set>
                                    <p:anim calcmode="lin" valueType="num">
                                      <p:cBhvr>
                                        <p:cTn id="61" dur="500" fill="hold"/>
                                        <p:tgtEl>
                                          <p:spTgt spid="122979"/>
                                        </p:tgtEl>
                                        <p:attrNameLst>
                                          <p:attrName>ppt_x</p:attrName>
                                        </p:attrNameLst>
                                      </p:cBhvr>
                                      <p:tavLst>
                                        <p:tav tm="0">
                                          <p:val>
                                            <p:strVal val="#ppt_x"/>
                                          </p:val>
                                        </p:tav>
                                        <p:tav tm="100000">
                                          <p:val>
                                            <p:strVal val="#ppt_x"/>
                                          </p:val>
                                        </p:tav>
                                      </p:tavLst>
                                    </p:anim>
                                    <p:anim calcmode="lin" valueType="num">
                                      <p:cBhvr>
                                        <p:cTn id="62" dur="500" fill="hold"/>
                                        <p:tgtEl>
                                          <p:spTgt spid="122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0" grpId="0" bldLvl="0" animBg="1"/>
      <p:bldP spid="122976" grpId="0" bldLvl="0" animBg="1"/>
      <p:bldP spid="1229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noChangeArrowheads="1"/>
          </p:cNvSpPr>
          <p:nvPr>
            <p:ph idx="1"/>
          </p:nvPr>
        </p:nvSpPr>
        <p:spPr>
          <a:xfrm>
            <a:off x="71438" y="1052513"/>
            <a:ext cx="8893175" cy="4114800"/>
          </a:xfrm>
        </p:spPr>
        <p:txBody>
          <a:bodyPr vert="horz" wrap="square" lIns="91440" tIns="45720" rIns="91440" bIns="45720" numCol="1" rtlCol="0" anchor="t" anchorCtr="0" compatLnSpc="1">
            <a:normAutofit/>
          </a:bodyPr>
          <a:lstStyle/>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与数据相关比较，名相关的指令间没有数据交换。如果一条指令中的名改变了，并不影响另外一条指令的执行。因此，可以通过改变指令中操作数的名字来消除名相关，这就是</a:t>
            </a:r>
            <a:r>
              <a:rPr kumimoji="0" lang="zh-CN" altLang="en-US" sz="2800" b="0" i="0" u="none" strike="noStrike" kern="1200" cap="none" spc="0" normalizeH="0" baseline="0" noProof="0" dirty="0" smtClean="0">
                <a:ln>
                  <a:noFill/>
                </a:ln>
                <a:solidFill>
                  <a:schemeClr val="bg2">
                    <a:lumMod val="50000"/>
                  </a:schemeClr>
                </a:solidFill>
                <a:effectLst/>
                <a:uLnTx/>
                <a:uFillTx/>
                <a:latin typeface="+mn-lt"/>
                <a:ea typeface="+mn-ea"/>
                <a:cs typeface="+mn-cs"/>
              </a:rPr>
              <a:t>换名技术</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0" algn="just" defTabSz="914400" rtl="0" eaLnBrk="1" fontAlgn="auto" latinLnBrk="0" hangingPunct="1">
              <a:lnSpc>
                <a:spcPct val="120000"/>
              </a:lnSpc>
              <a:spcBef>
                <a:spcPct val="20000"/>
              </a:spcBef>
              <a:spcAft>
                <a:spcPts val="0"/>
              </a:spcAft>
              <a:buClr>
                <a:schemeClr val="accent1"/>
              </a:buClr>
              <a:buSzPct val="85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对寄存器操作数进行换名称为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寄存器换名</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。这个过程可以用</a:t>
            </a: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编译器静态</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完成，也可以用</a:t>
            </a:r>
            <a:r>
              <a:rPr kumimoji="0" lang="zh-CN" altLang="en-US" sz="2800" b="0" i="0" u="none" strike="noStrike" kern="1200" cap="none" spc="0" normalizeH="0" baseline="0" noProof="0" dirty="0" smtClean="0">
                <a:ln>
                  <a:noFill/>
                </a:ln>
                <a:solidFill>
                  <a:srgbClr val="0070C0"/>
                </a:solidFill>
                <a:effectLst/>
                <a:uLnTx/>
                <a:uFillTx/>
                <a:latin typeface="+mn-lt"/>
                <a:ea typeface="+mn-ea"/>
                <a:cs typeface="+mn-cs"/>
              </a:rPr>
              <a:t>硬件动态</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完成。</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387"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3906" name="内容占位符 123905"/>
          <p:cNvGraphicFramePr/>
          <p:nvPr>
            <p:ph idx="1"/>
          </p:nvPr>
        </p:nvGraphicFramePr>
        <p:xfrm>
          <a:off x="395288" y="1557338"/>
          <a:ext cx="8748713" cy="1212850"/>
        </p:xfrm>
        <a:graphic>
          <a:graphicData uri="http://schemas.openxmlformats.org/drawingml/2006/table">
            <a:tbl>
              <a:tblPr/>
              <a:tblGrid>
                <a:gridCol w="1130300"/>
                <a:gridCol w="1063625"/>
                <a:gridCol w="1042988"/>
                <a:gridCol w="693737"/>
                <a:gridCol w="923925"/>
                <a:gridCol w="996950"/>
                <a:gridCol w="1041400"/>
                <a:gridCol w="695325"/>
                <a:gridCol w="1160463"/>
              </a:tblGrid>
              <a:tr h="36512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域</a:t>
                      </a:r>
                      <a:endParaRPr lang="zh-CN" altLang="en-US"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寄存器</a:t>
                      </a:r>
                      <a:endParaRPr lang="zh-CN" altLang="en-US"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800" b="1">
                          <a:latin typeface="Times New Roman" panose="02020603050405020304" pitchFamily="18" charset="0"/>
                          <a:ea typeface="宋体" panose="02010600030101010101" pitchFamily="2" charset="-122"/>
                        </a:rPr>
                        <a:t>状态表</a:t>
                      </a: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671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F2</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F4</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F6</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F8</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F10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F30</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794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Qi</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Multl</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Load2</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Add2</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Addl</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Times New Roman" panose="02020603050405020304" pitchFamily="18" charset="0"/>
                          <a:ea typeface="宋体" panose="02010600030101010101" pitchFamily="2" charset="-122"/>
                        </a:rPr>
                        <a:t> Mult2</a:t>
                      </a:r>
                      <a:endParaRPr lang="en-US" altLang="x-none" sz="1800" b="1" dirty="0">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677" marB="4567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28036"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8037" name="Rectangle 37"/>
          <p:cNvSpPr/>
          <p:nvPr/>
        </p:nvSpPr>
        <p:spPr>
          <a:xfrm>
            <a:off x="3635375" y="836613"/>
            <a:ext cx="1047750" cy="457200"/>
          </a:xfrm>
          <a:prstGeom prst="rect">
            <a:avLst/>
          </a:prstGeom>
          <a:noFill/>
          <a:ln w="9525">
            <a:noFill/>
          </a:ln>
        </p:spPr>
        <p:txBody>
          <a:bodyPr wrap="none" anchor="ctr">
            <a:spAutoFit/>
          </a:bodyPr>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4-12</a:t>
            </a:r>
            <a:endParaRPr lang="en-US" altLang="zh-CN" dirty="0">
              <a:latin typeface="Times New Roman" panose="02020603050405020304" pitchFamily="18" charset="0"/>
              <a:ea typeface="黑体" panose="02010609060101010101" pitchFamily="49" charset="-122"/>
            </a:endParaRPr>
          </a:p>
        </p:txBody>
      </p:sp>
      <p:sp>
        <p:nvSpPr>
          <p:cNvPr id="128038" name="Rectangle 38"/>
          <p:cNvSpPr/>
          <p:nvPr/>
        </p:nvSpPr>
        <p:spPr>
          <a:xfrm>
            <a:off x="1476375" y="3429000"/>
            <a:ext cx="4375150" cy="2551113"/>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F6 ,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
        <p:nvSpPr>
          <p:cNvPr id="128039" name="Rectangle 88"/>
          <p:cNvSpPr/>
          <p:nvPr/>
        </p:nvSpPr>
        <p:spPr>
          <a:xfrm>
            <a:off x="5508625" y="3284538"/>
            <a:ext cx="3295650" cy="1368425"/>
          </a:xfrm>
          <a:prstGeom prst="rect">
            <a:avLst/>
          </a:prstGeom>
          <a:noFill/>
          <a:ln w="9525" cap="flat" cmpd="sng">
            <a:solidFill>
              <a:schemeClr val="tx1"/>
            </a:solidFill>
            <a:prstDash val="solid"/>
            <a:miter/>
            <a:headEnd type="none" w="med" len="med"/>
            <a:tailEnd type="none" w="med" len="med"/>
          </a:ln>
        </p:spPr>
        <p:txBody>
          <a:bodyPr anchor="t"/>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注意：为了表示的方便，这</a:t>
            </a:r>
            <a:endParaRPr lang="en-US" altLang="zh-CN" sz="2000" dirty="0">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latin typeface="Times New Roman" panose="02020603050405020304" pitchFamily="18" charset="0"/>
                <a:ea typeface="黑体" panose="02010609060101010101" pitchFamily="49" charset="-122"/>
              </a:rPr>
              <a:t>里是以</a:t>
            </a:r>
            <a:r>
              <a:rPr lang="zh-CN" altLang="en-US" sz="2000" dirty="0">
                <a:solidFill>
                  <a:srgbClr val="C00000"/>
                </a:solidFill>
                <a:latin typeface="Times New Roman" panose="02020603050405020304" pitchFamily="18" charset="0"/>
                <a:ea typeface="黑体" panose="02010609060101010101" pitchFamily="49" charset="-122"/>
              </a:rPr>
              <a:t>功能部件</a:t>
            </a:r>
            <a:r>
              <a:rPr lang="zh-CN" altLang="en-US" sz="2000" dirty="0">
                <a:latin typeface="Times New Roman" panose="02020603050405020304" pitchFamily="18" charset="0"/>
                <a:ea typeface="黑体" panose="02010609060101010101" pitchFamily="49" charset="-122"/>
              </a:rPr>
              <a:t>来标识</a:t>
            </a:r>
            <a:r>
              <a:rPr lang="zh-CN" altLang="en-US" sz="2000" dirty="0">
                <a:solidFill>
                  <a:srgbClr val="C00000"/>
                </a:solidFill>
                <a:latin typeface="Times New Roman" panose="02020603050405020304" pitchFamily="18" charset="0"/>
                <a:ea typeface="黑体" panose="02010609060101010101" pitchFamily="49" charset="-122"/>
              </a:rPr>
              <a:t>保留</a:t>
            </a:r>
            <a:endParaRPr lang="en-US" altLang="zh-CN" sz="2000" dirty="0">
              <a:solidFill>
                <a:srgbClr val="C00000"/>
              </a:solidFill>
              <a:latin typeface="Times New Roman" panose="02020603050405020304" pitchFamily="18"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zh-CN" altLang="en-US" sz="2000" dirty="0">
                <a:solidFill>
                  <a:srgbClr val="C00000"/>
                </a:solidFill>
                <a:latin typeface="Times New Roman" panose="02020603050405020304" pitchFamily="18" charset="0"/>
                <a:ea typeface="黑体" panose="02010609060101010101" pitchFamily="49" charset="-122"/>
              </a:rPr>
              <a:t>站的</a:t>
            </a:r>
            <a:r>
              <a:rPr lang="en-US" altLang="zh-CN" sz="2000" dirty="0">
                <a:solidFill>
                  <a:srgbClr val="C00000"/>
                </a:solidFill>
                <a:latin typeface="Times New Roman" panose="02020603050405020304" pitchFamily="18" charset="0"/>
                <a:ea typeface="黑体" panose="02010609060101010101" pitchFamily="49" charset="-122"/>
              </a:rPr>
              <a:t>tags</a:t>
            </a:r>
            <a:r>
              <a:rPr lang="zh-CN" altLang="en-US" sz="2000" dirty="0">
                <a:latin typeface="Times New Roman" panose="02020603050405020304" pitchFamily="18" charset="0"/>
                <a:ea typeface="黑体" panose="02010609060101010101" pitchFamily="49" charset="-122"/>
              </a:rPr>
              <a:t>。</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cxnSp>
        <p:nvCxnSpPr>
          <p:cNvPr id="128040" name="直接箭头连接符 6"/>
          <p:cNvCxnSpPr/>
          <p:nvPr/>
        </p:nvCxnSpPr>
        <p:spPr>
          <a:xfrm flipH="1" flipV="1">
            <a:off x="6751638" y="2636838"/>
            <a:ext cx="684212" cy="647700"/>
          </a:xfrm>
          <a:prstGeom prst="straightConnector1">
            <a:avLst/>
          </a:prstGeom>
          <a:ln w="28575" cap="flat" cmpd="sng">
            <a:solidFill>
              <a:schemeClr val="tx1"/>
            </a:solidFill>
            <a:prstDash val="solid"/>
            <a:round/>
            <a:headEnd type="none" w="med" len="med"/>
            <a:tailEnd type="arrow" w="med" len="med"/>
          </a:ln>
        </p:spPr>
      </p:cxnSp>
      <p:cxnSp>
        <p:nvCxnSpPr>
          <p:cNvPr id="128041" name="直接箭头连接符 8"/>
          <p:cNvCxnSpPr/>
          <p:nvPr/>
        </p:nvCxnSpPr>
        <p:spPr>
          <a:xfrm flipH="1" flipV="1">
            <a:off x="5651500" y="2709863"/>
            <a:ext cx="1784350" cy="574675"/>
          </a:xfrm>
          <a:prstGeom prst="straightConnector1">
            <a:avLst/>
          </a:prstGeom>
          <a:ln w="28575" cap="flat" cmpd="sng">
            <a:solidFill>
              <a:schemeClr val="tx1"/>
            </a:solidFill>
            <a:prstDash val="solid"/>
            <a:round/>
            <a:headEnd type="none" w="med" len="med"/>
            <a:tailEnd type="arrow" w="med" len="med"/>
          </a:ln>
        </p:spPr>
      </p:cxnSp>
      <p:cxnSp>
        <p:nvCxnSpPr>
          <p:cNvPr id="128042" name="直接箭头连接符 10"/>
          <p:cNvCxnSpPr/>
          <p:nvPr/>
        </p:nvCxnSpPr>
        <p:spPr>
          <a:xfrm flipH="1" flipV="1">
            <a:off x="4787900" y="2709863"/>
            <a:ext cx="2647950" cy="574675"/>
          </a:xfrm>
          <a:prstGeom prst="straightConnector1">
            <a:avLst/>
          </a:prstGeom>
          <a:ln w="28575" cap="flat" cmpd="sng">
            <a:solidFill>
              <a:schemeClr val="tx1"/>
            </a:solidFill>
            <a:prstDash val="solid"/>
            <a:round/>
            <a:headEnd type="none" w="med" len="med"/>
            <a:tailEnd type="arrow" w="med" len="med"/>
          </a:ln>
        </p:spPr>
      </p:cxnSp>
      <p:cxnSp>
        <p:nvCxnSpPr>
          <p:cNvPr id="128043" name="直接箭头连接符 12"/>
          <p:cNvCxnSpPr/>
          <p:nvPr/>
        </p:nvCxnSpPr>
        <p:spPr>
          <a:xfrm flipH="1" flipV="1">
            <a:off x="3059113" y="2709863"/>
            <a:ext cx="4376737" cy="574675"/>
          </a:xfrm>
          <a:prstGeom prst="straightConnector1">
            <a:avLst/>
          </a:prstGeom>
          <a:ln w="28575" cap="flat" cmpd="sng">
            <a:solidFill>
              <a:schemeClr val="tx1"/>
            </a:solidFill>
            <a:prstDash val="solid"/>
            <a:round/>
            <a:headEnd type="none" w="med" len="med"/>
            <a:tailEnd type="arrow" w="med" len="med"/>
          </a:ln>
        </p:spPr>
      </p:cxnSp>
      <p:cxnSp>
        <p:nvCxnSpPr>
          <p:cNvPr id="128044" name="直接箭头连接符 14"/>
          <p:cNvCxnSpPr/>
          <p:nvPr/>
        </p:nvCxnSpPr>
        <p:spPr>
          <a:xfrm flipH="1" flipV="1">
            <a:off x="1979613" y="2708275"/>
            <a:ext cx="5456237" cy="576263"/>
          </a:xfrm>
          <a:prstGeom prst="straightConnector1">
            <a:avLst/>
          </a:prstGeom>
          <a:ln w="28575" cap="flat" cmpd="sng">
            <a:solidFill>
              <a:schemeClr val="tx1"/>
            </a:solidFill>
            <a:prstDash val="solid"/>
            <a:round/>
            <a:headEnd type="none" w="med" len="med"/>
            <a:tailEnd type="arrow"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29026" name="Rectangle 2"/>
          <p:cNvSpPr/>
          <p:nvPr/>
        </p:nvSpPr>
        <p:spPr>
          <a:xfrm>
            <a:off x="323850" y="471488"/>
            <a:ext cx="8353425" cy="831850"/>
          </a:xfrm>
          <a:prstGeom prst="rect">
            <a:avLst/>
          </a:prstGeom>
          <a:noFill/>
          <a:ln w="9525">
            <a:noFill/>
          </a:ln>
        </p:spPr>
        <p:txBody>
          <a:bodyPr anchor="ctr">
            <a:spAutoFit/>
          </a:bodyPr>
          <a:p>
            <a:pPr>
              <a:buFont typeface="Wingdings 2" panose="05020102010507070707" pitchFamily="18" charset="2"/>
            </a:pPr>
            <a:r>
              <a:rPr lang="zh-CN" altLang="en-US" b="1" dirty="0">
                <a:solidFill>
                  <a:srgbClr val="C00000"/>
                </a:solidFill>
                <a:latin typeface="Times New Roman" panose="02020603050405020304" pitchFamily="18" charset="0"/>
                <a:ea typeface="黑体" panose="02010609060101010101" pitchFamily="49" charset="-122"/>
              </a:rPr>
              <a:t>例</a:t>
            </a:r>
            <a:r>
              <a:rPr lang="pt-BR" altLang="en-US" b="1" dirty="0">
                <a:solidFill>
                  <a:srgbClr val="C00000"/>
                </a:solidFill>
                <a:latin typeface="Times New Roman" panose="02020603050405020304" pitchFamily="18" charset="0"/>
                <a:ea typeface="黑体" panose="02010609060101010101" pitchFamily="49" charset="-122"/>
              </a:rPr>
              <a:t>4-7</a:t>
            </a:r>
            <a:r>
              <a:rPr lang="pt-BR" altLang="en-US" b="1" dirty="0">
                <a:solidFill>
                  <a:srgbClr val="FFC000"/>
                </a:solidFill>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在上例的代码中：考察当代码执行到</a:t>
            </a:r>
            <a:r>
              <a:rPr lang="en-US" altLang="zh-CN" dirty="0">
                <a:solidFill>
                  <a:srgbClr val="C00000"/>
                </a:solidFill>
                <a:latin typeface="Times New Roman" panose="02020603050405020304" pitchFamily="18" charset="0"/>
                <a:ea typeface="黑体" panose="02010609060101010101" pitchFamily="49" charset="-122"/>
              </a:rPr>
              <a:t>MULD</a:t>
            </a:r>
            <a:r>
              <a:rPr lang="zh-CN" altLang="en-US" dirty="0">
                <a:solidFill>
                  <a:srgbClr val="C00000"/>
                </a:solidFill>
                <a:latin typeface="Times New Roman" panose="02020603050405020304" pitchFamily="18" charset="0"/>
                <a:ea typeface="黑体" panose="02010609060101010101" pitchFamily="49" charset="-122"/>
              </a:rPr>
              <a:t>准备写回</a:t>
            </a:r>
            <a:r>
              <a:rPr lang="zh-CN" altLang="en-US" dirty="0">
                <a:latin typeface="Times New Roman" panose="02020603050405020304" pitchFamily="18" charset="0"/>
                <a:ea typeface="黑体" panose="02010609060101010101" pitchFamily="49" charset="-122"/>
              </a:rPr>
              <a:t>结果时，各状态表中的信息。</a:t>
            </a:r>
            <a:endParaRPr lang="zh-CN" altLang="en-US" dirty="0">
              <a:latin typeface="Times New Roman" panose="02020603050405020304" pitchFamily="18" charset="0"/>
              <a:ea typeface="黑体" panose="02010609060101010101" pitchFamily="49" charset="-122"/>
            </a:endParaRPr>
          </a:p>
        </p:txBody>
      </p:sp>
      <p:sp>
        <p:nvSpPr>
          <p:cNvPr id="129027" name="Rectangle 3"/>
          <p:cNvSpPr/>
          <p:nvPr/>
        </p:nvSpPr>
        <p:spPr>
          <a:xfrm>
            <a:off x="755650" y="1562100"/>
            <a:ext cx="8120063" cy="2195513"/>
          </a:xfrm>
          <a:prstGeom prst="rect">
            <a:avLst/>
          </a:prstGeom>
          <a:noFill/>
          <a:ln w="9525">
            <a:noFill/>
          </a:ln>
        </p:spPr>
        <p:txBody>
          <a:bodyPr anchor="ctr">
            <a:spAutoFit/>
          </a:bodyPr>
          <a:p>
            <a:pPr>
              <a:lnSpc>
                <a:spcPct val="115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解：如表</a:t>
            </a:r>
            <a:r>
              <a:rPr lang="en-US" altLang="zh-CN" dirty="0">
                <a:latin typeface="Times New Roman" panose="02020603050405020304" pitchFamily="18" charset="0"/>
                <a:ea typeface="黑体" panose="02010609060101010101" pitchFamily="49" charset="-122"/>
              </a:rPr>
              <a:t>4-13</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4-14</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4-15</a:t>
            </a:r>
            <a:r>
              <a:rPr lang="zh-CN" altLang="en-US" dirty="0">
                <a:latin typeface="Times New Roman" panose="02020603050405020304" pitchFamily="18" charset="0"/>
                <a:ea typeface="黑体" panose="02010609060101010101" pitchFamily="49" charset="-122"/>
              </a:rPr>
              <a:t>所示，</a:t>
            </a:r>
            <a:r>
              <a:rPr lang="en-US" altLang="zh-CN" dirty="0">
                <a:latin typeface="Times New Roman" panose="02020603050405020304" pitchFamily="18" charset="0"/>
                <a:ea typeface="黑体" panose="02010609060101010101" pitchFamily="49" charset="-122"/>
              </a:rPr>
              <a:t>ADDD</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之间的尽管存在</a:t>
            </a:r>
            <a:r>
              <a:rPr lang="en-US" altLang="zh-CN" dirty="0">
                <a:solidFill>
                  <a:srgbClr val="C00000"/>
                </a:solidFill>
                <a:latin typeface="Times New Roman" panose="02020603050405020304" pitchFamily="18" charset="0"/>
                <a:ea typeface="黑体" panose="02010609060101010101" pitchFamily="49" charset="-122"/>
              </a:rPr>
              <a:t>F6</a:t>
            </a:r>
            <a:r>
              <a:rPr lang="zh-CN" altLang="en-US" dirty="0">
                <a:solidFill>
                  <a:srgbClr val="C00000"/>
                </a:solidFill>
                <a:latin typeface="Times New Roman" panose="02020603050405020304" pitchFamily="18" charset="0"/>
                <a:ea typeface="黑体" panose="02010609060101010101" pitchFamily="49" charset="-122"/>
              </a:rPr>
              <a:t>先读后写相关</a:t>
            </a:r>
            <a:r>
              <a:rPr lang="zh-CN" altLang="en-US" dirty="0">
                <a:latin typeface="Times New Roman" panose="02020603050405020304" pitchFamily="18" charset="0"/>
                <a:ea typeface="黑体" panose="02010609060101010101" pitchFamily="49" charset="-122"/>
              </a:rPr>
              <a:t>，由于</a:t>
            </a:r>
            <a:r>
              <a:rPr lang="zh-CN" altLang="en-US" dirty="0">
                <a:solidFill>
                  <a:srgbClr val="C00000"/>
                </a:solidFill>
                <a:latin typeface="Times New Roman" panose="02020603050405020304" pitchFamily="18" charset="0"/>
                <a:ea typeface="黑体" panose="02010609060101010101" pitchFamily="49" charset="-122"/>
              </a:rPr>
              <a:t>寄存器换名（</a:t>
            </a:r>
            <a:r>
              <a:rPr lang="en-US" altLang="zh-CN" dirty="0">
                <a:solidFill>
                  <a:srgbClr val="C00000"/>
                </a:solidFill>
                <a:latin typeface="Times New Roman" panose="02020603050405020304" pitchFamily="18" charset="0"/>
                <a:ea typeface="黑体" panose="02010609060101010101" pitchFamily="49" charset="-122"/>
              </a:rPr>
              <a:t>DIVD</a:t>
            </a:r>
            <a:r>
              <a:rPr lang="zh-CN" altLang="en-US" dirty="0">
                <a:solidFill>
                  <a:srgbClr val="C00000"/>
                </a:solidFill>
                <a:latin typeface="Times New Roman" panose="02020603050405020304" pitchFamily="18" charset="0"/>
                <a:ea typeface="黑体" panose="02010609060101010101" pitchFamily="49" charset="-122"/>
              </a:rPr>
              <a:t>对应保留站</a:t>
            </a:r>
            <a:r>
              <a:rPr lang="en-US" altLang="zh-CN" dirty="0">
                <a:solidFill>
                  <a:srgbClr val="C00000"/>
                </a:solidFill>
                <a:latin typeface="Times New Roman" panose="02020603050405020304" pitchFamily="18" charset="0"/>
                <a:ea typeface="黑体" panose="02010609060101010101" pitchFamily="49" charset="-122"/>
              </a:rPr>
              <a:t>Vk</a:t>
            </a:r>
            <a:r>
              <a:rPr lang="zh-CN" altLang="en-US" dirty="0">
                <a:solidFill>
                  <a:srgbClr val="C00000"/>
                </a:solidFill>
                <a:latin typeface="Times New Roman" panose="02020603050405020304" pitchFamily="18" charset="0"/>
                <a:ea typeface="黑体" panose="02010609060101010101" pitchFamily="49" charset="-122"/>
              </a:rPr>
              <a:t>域保存了第一个</a:t>
            </a:r>
            <a:r>
              <a:rPr lang="en-US" altLang="zh-CN" dirty="0">
                <a:solidFill>
                  <a:srgbClr val="C00000"/>
                </a:solidFill>
                <a:latin typeface="Times New Roman" panose="02020603050405020304" pitchFamily="18" charset="0"/>
                <a:ea typeface="黑体" panose="02010609060101010101" pitchFamily="49" charset="-122"/>
              </a:rPr>
              <a:t>LD</a:t>
            </a:r>
            <a:r>
              <a:rPr lang="zh-CN" altLang="en-US" dirty="0">
                <a:solidFill>
                  <a:srgbClr val="C00000"/>
                </a:solidFill>
                <a:latin typeface="Times New Roman" panose="02020603050405020304" pitchFamily="18" charset="0"/>
                <a:ea typeface="黑体" panose="02010609060101010101" pitchFamily="49" charset="-122"/>
              </a:rPr>
              <a:t>的结果）</a:t>
            </a:r>
            <a:r>
              <a:rPr lang="zh-CN" altLang="en-US" dirty="0">
                <a:latin typeface="Times New Roman" panose="02020603050405020304" pitchFamily="18" charset="0"/>
                <a:ea typeface="黑体" panose="02010609060101010101" pitchFamily="49" charset="-122"/>
              </a:rPr>
              <a:t>消除了阻塞，</a:t>
            </a:r>
            <a:r>
              <a:rPr lang="en-US" altLang="zh-CN" dirty="0">
                <a:solidFill>
                  <a:srgbClr val="C00000"/>
                </a:solidFill>
                <a:latin typeface="Times New Roman" panose="02020603050405020304" pitchFamily="18" charset="0"/>
                <a:ea typeface="黑体" panose="02010609060101010101" pitchFamily="49" charset="-122"/>
              </a:rPr>
              <a:t>ADDD</a:t>
            </a:r>
            <a:r>
              <a:rPr lang="zh-CN" altLang="en-US" dirty="0">
                <a:solidFill>
                  <a:srgbClr val="C00000"/>
                </a:solidFill>
                <a:latin typeface="Times New Roman" panose="02020603050405020304" pitchFamily="18" charset="0"/>
                <a:ea typeface="黑体" panose="02010609060101010101" pitchFamily="49" charset="-122"/>
              </a:rPr>
              <a:t>可以早于</a:t>
            </a:r>
            <a:r>
              <a:rPr lang="en-US" altLang="zh-CN" dirty="0">
                <a:solidFill>
                  <a:srgbClr val="C00000"/>
                </a:solidFill>
                <a:latin typeface="Times New Roman" panose="02020603050405020304" pitchFamily="18" charset="0"/>
                <a:ea typeface="黑体" panose="02010609060101010101" pitchFamily="49" charset="-122"/>
              </a:rPr>
              <a:t>DIVD</a:t>
            </a:r>
            <a:r>
              <a:rPr lang="zh-CN" altLang="en-US" dirty="0">
                <a:solidFill>
                  <a:srgbClr val="C00000"/>
                </a:solidFill>
                <a:latin typeface="Times New Roman" panose="02020603050405020304" pitchFamily="18" charset="0"/>
                <a:ea typeface="黑体" panose="02010609060101010101" pitchFamily="49" charset="-122"/>
              </a:rPr>
              <a:t>先执行完成</a:t>
            </a:r>
            <a:r>
              <a:rPr lang="zh-CN" altLang="en-US"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a:p>
            <a:pPr>
              <a:lnSpc>
                <a:spcPct val="115000"/>
              </a:lnSpc>
              <a:buFont typeface="Wingdings 2" panose="05020102010507070707" pitchFamily="18" charset="2"/>
            </a:pPr>
            <a:r>
              <a:rPr lang="zh-CN" altLang="en-US"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29028" name="Rectangle 38"/>
          <p:cNvSpPr/>
          <p:nvPr/>
        </p:nvSpPr>
        <p:spPr>
          <a:xfrm>
            <a:off x="1925638" y="3614738"/>
            <a:ext cx="4375150" cy="2551112"/>
          </a:xfrm>
          <a:prstGeom prst="rect">
            <a:avLst/>
          </a:prstGeom>
          <a:noFill/>
          <a:ln w="9525">
            <a:noFill/>
          </a:ln>
        </p:spPr>
        <p:txBody>
          <a:bodyPr anchor="t"/>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F6 , 34(R2)</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LD            F2 , 45(R3)</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pt-BR" altLang="en-US" sz="2000" dirty="0">
                <a:latin typeface="Times New Roman" panose="02020603050405020304" pitchFamily="18" charset="0"/>
                <a:ea typeface="黑体" panose="02010609060101010101" pitchFamily="49" charset="-122"/>
              </a:rPr>
              <a:t>MULTD   F0 , F2 , F4</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SUBD      F8 , F2 , F6</a:t>
            </a:r>
            <a:endParaRPr lang="en-US" altLang="zh-CN" sz="2000" dirty="0">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DIVD       F10 , F0 , </a:t>
            </a:r>
            <a:r>
              <a:rPr lang="en-US" altLang="zh-CN" sz="2000" dirty="0">
                <a:solidFill>
                  <a:srgbClr val="FF0000"/>
                </a:solidFill>
                <a:latin typeface="Times New Roman" panose="02020603050405020304" pitchFamily="18" charset="0"/>
                <a:ea typeface="黑体" panose="02010609060101010101" pitchFamily="49" charset="-122"/>
              </a:rPr>
              <a:t>F6</a:t>
            </a:r>
            <a:endParaRPr lang="en-US" altLang="zh-CN" sz="2000" dirty="0">
              <a:solidFill>
                <a:srgbClr val="FFFF00"/>
              </a:solidFill>
              <a:latin typeface="Courier New" panose="02070309020205020404" pitchFamily="49" charset="0"/>
              <a:ea typeface="黑体" panose="02010609060101010101" pitchFamily="49" charset="-122"/>
            </a:endParaRPr>
          </a:p>
          <a:p>
            <a:pPr marL="342900" indent="-342900" algn="just">
              <a:spcBef>
                <a:spcPct val="20000"/>
              </a:spcBef>
              <a:buSzPct val="80000"/>
              <a:buFont typeface="Wingdings" panose="05000000000000000000" pitchFamily="2" charset="2"/>
            </a:pPr>
            <a:r>
              <a:rPr lang="en-US" altLang="zh-CN" sz="2000" dirty="0">
                <a:latin typeface="Times New Roman" panose="02020603050405020304" pitchFamily="18" charset="0"/>
                <a:ea typeface="黑体" panose="02010609060101010101" pitchFamily="49" charset="-122"/>
              </a:rPr>
              <a:t>ADDD      </a:t>
            </a:r>
            <a:r>
              <a:rPr lang="en-US" altLang="zh-CN" sz="2000" dirty="0">
                <a:solidFill>
                  <a:srgbClr val="FF0000"/>
                </a:solidFill>
                <a:latin typeface="Times New Roman" panose="02020603050405020304" pitchFamily="18" charset="0"/>
                <a:ea typeface="黑体" panose="02010609060101010101" pitchFamily="49" charset="-122"/>
              </a:rPr>
              <a:t>F6</a:t>
            </a:r>
            <a:r>
              <a:rPr lang="en-US" altLang="zh-CN" sz="2000" dirty="0">
                <a:solidFill>
                  <a:srgbClr val="FFFF00"/>
                </a:solidFill>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 F8 , F2</a:t>
            </a:r>
            <a:endParaRPr lang="en-US" altLang="zh-CN" sz="2000" dirty="0">
              <a:latin typeface="Courier New" panose="02070309020205020404" pitchFamily="49" charset="0"/>
              <a:ea typeface="黑体" panose="02010609060101010101" pitchFamily="49" charset="-122"/>
            </a:endParaRPr>
          </a:p>
          <a:p>
            <a:pPr marL="342900" indent="-342900">
              <a:spcBef>
                <a:spcPct val="20000"/>
              </a:spcBef>
              <a:buSzPct val="80000"/>
              <a:buFont typeface="Wingdings" panose="05000000000000000000" pitchFamily="2" charset="2"/>
            </a:pP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5954" name="内容占位符 125953"/>
          <p:cNvGraphicFramePr/>
          <p:nvPr>
            <p:ph idx="1"/>
          </p:nvPr>
        </p:nvGraphicFramePr>
        <p:xfrm>
          <a:off x="539750" y="790575"/>
          <a:ext cx="7940675" cy="3616325"/>
        </p:xfrm>
        <a:graphic>
          <a:graphicData uri="http://schemas.openxmlformats.org/drawingml/2006/table">
            <a:tbl>
              <a:tblPr/>
              <a:tblGrid>
                <a:gridCol w="3741738"/>
                <a:gridCol w="1439862"/>
                <a:gridCol w="1296988"/>
                <a:gridCol w="1462087"/>
              </a:tblGrid>
              <a:tr h="4365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973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9737">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688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30093"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0094" name="Rectangle 2"/>
          <p:cNvSpPr/>
          <p:nvPr/>
        </p:nvSpPr>
        <p:spPr>
          <a:xfrm>
            <a:off x="3563938" y="0"/>
            <a:ext cx="1047750" cy="457200"/>
          </a:xfrm>
          <a:prstGeom prst="rect">
            <a:avLst/>
          </a:prstGeom>
          <a:noFill/>
          <a:ln w="9525">
            <a:noFill/>
          </a:ln>
        </p:spPr>
        <p:txBody>
          <a:bodyPr wrap="none" anchor="ctr">
            <a:spAutoFit/>
          </a:bodyPr>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4-13</a:t>
            </a:r>
            <a:endParaRPr lang="en-US" altLang="zh-CN" dirty="0">
              <a:latin typeface="Times New Roman" panose="02020603050405020304" pitchFamily="18" charset="0"/>
              <a:ea typeface="黑体" panose="02010609060101010101" pitchFamily="49" charset="-122"/>
            </a:endParaRPr>
          </a:p>
        </p:txBody>
      </p:sp>
      <p:sp>
        <p:nvSpPr>
          <p:cNvPr id="130095" name="Rectangle 47"/>
          <p:cNvSpPr/>
          <p:nvPr/>
        </p:nvSpPr>
        <p:spPr>
          <a:xfrm>
            <a:off x="250825" y="4724400"/>
            <a:ext cx="8893175" cy="1790700"/>
          </a:xfrm>
          <a:prstGeom prst="rect">
            <a:avLst/>
          </a:prstGeom>
          <a:noFill/>
          <a:ln w="9525">
            <a:noFill/>
          </a:ln>
        </p:spPr>
        <p:txBody>
          <a:bodyPr anchor="t">
            <a:spAutoFit/>
          </a:bodyPr>
          <a:p>
            <a:pPr>
              <a:lnSpc>
                <a:spcPct val="115000"/>
              </a:lnSpc>
              <a:buFont typeface="Wingdings 2" panose="05020102010507070707" pitchFamily="18" charset="2"/>
            </a:pPr>
            <a:r>
              <a:rPr lang="en-US" altLang="zh-CN" dirty="0">
                <a:latin typeface="Times New Roman" panose="02020603050405020304" pitchFamily="18" charset="0"/>
                <a:ea typeface="黑体" panose="02010609060101010101" pitchFamily="49" charset="-122"/>
              </a:rPr>
              <a:t> ADDD</a:t>
            </a:r>
            <a:r>
              <a:rPr lang="zh-CN" altLang="en-US"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之间：存在</a:t>
            </a:r>
            <a:r>
              <a:rPr lang="en-US" altLang="zh-CN" dirty="0">
                <a:solidFill>
                  <a:schemeClr val="tx2"/>
                </a:solidFill>
                <a:latin typeface="Times New Roman" panose="02020603050405020304" pitchFamily="18" charset="0"/>
                <a:ea typeface="黑体" panose="02010609060101010101" pitchFamily="49" charset="-122"/>
              </a:rPr>
              <a:t>F6</a:t>
            </a:r>
            <a:r>
              <a:rPr lang="zh-CN" altLang="en-US" dirty="0">
                <a:solidFill>
                  <a:srgbClr val="FF0000"/>
                </a:solidFill>
                <a:latin typeface="Times New Roman" panose="02020603050405020304" pitchFamily="18" charset="0"/>
                <a:ea typeface="黑体" panose="02010609060101010101" pitchFamily="49" charset="-122"/>
              </a:rPr>
              <a:t>先读后写</a:t>
            </a:r>
            <a:r>
              <a:rPr lang="zh-CN" altLang="en-US" dirty="0">
                <a:latin typeface="Times New Roman" panose="02020603050405020304" pitchFamily="18" charset="0"/>
                <a:ea typeface="黑体" panose="02010609060101010101" pitchFamily="49" charset="-122"/>
              </a:rPr>
              <a:t>相关，由于寄存器换名（</a:t>
            </a:r>
            <a:r>
              <a:rPr lang="en-US" altLang="zh-CN" dirty="0">
                <a:solidFill>
                  <a:srgbClr val="FF0000"/>
                </a:solidFill>
                <a:latin typeface="Times New Roman" panose="02020603050405020304" pitchFamily="18" charset="0"/>
                <a:ea typeface="黑体" panose="02010609060101010101" pitchFamily="49" charset="-122"/>
              </a:rPr>
              <a:t>DIVD</a:t>
            </a:r>
            <a:r>
              <a:rPr lang="zh-CN" altLang="en-US" dirty="0">
                <a:solidFill>
                  <a:srgbClr val="FF0000"/>
                </a:solidFill>
                <a:latin typeface="Times New Roman" panose="02020603050405020304" pitchFamily="18" charset="0"/>
                <a:ea typeface="黑体" panose="02010609060101010101" pitchFamily="49" charset="-122"/>
              </a:rPr>
              <a:t>对应保留站</a:t>
            </a:r>
            <a:r>
              <a:rPr lang="en-US" altLang="zh-CN" dirty="0">
                <a:solidFill>
                  <a:srgbClr val="FF0000"/>
                </a:solidFill>
                <a:latin typeface="Times New Roman" panose="02020603050405020304" pitchFamily="18" charset="0"/>
                <a:ea typeface="黑体" panose="02010609060101010101" pitchFamily="49" charset="-122"/>
              </a:rPr>
              <a:t>Vk</a:t>
            </a:r>
            <a:r>
              <a:rPr lang="zh-CN" altLang="en-US" dirty="0">
                <a:solidFill>
                  <a:srgbClr val="FF0000"/>
                </a:solidFill>
                <a:latin typeface="Times New Roman" panose="02020603050405020304" pitchFamily="18" charset="0"/>
                <a:ea typeface="黑体" panose="02010609060101010101" pitchFamily="49" charset="-122"/>
              </a:rPr>
              <a:t>域保存了第一个</a:t>
            </a:r>
            <a:r>
              <a:rPr lang="en-US" altLang="zh-CN" dirty="0">
                <a:solidFill>
                  <a:srgbClr val="FF0000"/>
                </a:solidFill>
                <a:latin typeface="Times New Roman" panose="02020603050405020304" pitchFamily="18" charset="0"/>
                <a:ea typeface="黑体" panose="02010609060101010101" pitchFamily="49" charset="-122"/>
              </a:rPr>
              <a:t>LD</a:t>
            </a:r>
            <a:r>
              <a:rPr lang="zh-CN" altLang="en-US" dirty="0">
                <a:solidFill>
                  <a:srgbClr val="FF0000"/>
                </a:solidFill>
                <a:latin typeface="Times New Roman" panose="02020603050405020304" pitchFamily="18" charset="0"/>
                <a:ea typeface="黑体" panose="02010609060101010101" pitchFamily="49" charset="-122"/>
              </a:rPr>
              <a:t>的结果</a:t>
            </a:r>
            <a:r>
              <a:rPr lang="zh-CN" altLang="en-US" dirty="0">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消除了名相关</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ADDD</a:t>
            </a:r>
            <a:r>
              <a:rPr lang="zh-CN" altLang="en-US" dirty="0">
                <a:latin typeface="Times New Roman" panose="02020603050405020304" pitchFamily="18" charset="0"/>
                <a:ea typeface="黑体" panose="02010609060101010101" pitchFamily="49" charset="-122"/>
              </a:rPr>
              <a:t>可以早于</a:t>
            </a:r>
            <a:r>
              <a:rPr lang="en-US" altLang="zh-CN" dirty="0">
                <a:latin typeface="Times New Roman" panose="02020603050405020304" pitchFamily="18" charset="0"/>
                <a:ea typeface="黑体" panose="02010609060101010101" pitchFamily="49" charset="-122"/>
              </a:rPr>
              <a:t>DIVD</a:t>
            </a:r>
            <a:r>
              <a:rPr lang="zh-CN" altLang="en-US" dirty="0">
                <a:latin typeface="Times New Roman" panose="02020603050405020304" pitchFamily="18" charset="0"/>
                <a:ea typeface="黑体" panose="02010609060101010101" pitchFamily="49" charset="-122"/>
              </a:rPr>
              <a:t>先执行完成并将结果写入</a:t>
            </a:r>
            <a:r>
              <a:rPr lang="en-US" altLang="zh-CN" dirty="0">
                <a:latin typeface="Times New Roman" panose="02020603050405020304" pitchFamily="18" charset="0"/>
                <a:ea typeface="黑体" panose="02010609060101010101" pitchFamily="49" charset="-122"/>
              </a:rPr>
              <a:t>F6</a:t>
            </a:r>
            <a:r>
              <a:rPr lang="zh-CN" altLang="en-US" dirty="0">
                <a:latin typeface="Times New Roman" panose="02020603050405020304" pitchFamily="18" charset="0"/>
                <a:ea typeface="黑体" panose="02010609060101010101" pitchFamily="49" charset="-122"/>
              </a:rPr>
              <a:t>，而不会出现错误。</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6978" name="内容占位符 126977"/>
          <p:cNvGraphicFramePr/>
          <p:nvPr>
            <p:ph idx="1"/>
          </p:nvPr>
        </p:nvGraphicFramePr>
        <p:xfrm>
          <a:off x="179388" y="1196975"/>
          <a:ext cx="8748713" cy="4610100"/>
        </p:xfrm>
        <a:graphic>
          <a:graphicData uri="http://schemas.openxmlformats.org/drawingml/2006/table">
            <a:tbl>
              <a:tblPr/>
              <a:tblGrid>
                <a:gridCol w="1003300"/>
                <a:gridCol w="941388"/>
                <a:gridCol w="863600"/>
                <a:gridCol w="1692275"/>
                <a:gridCol w="2195512"/>
                <a:gridCol w="865188"/>
                <a:gridCol w="647700"/>
                <a:gridCol w="539750"/>
              </a:tblGrid>
              <a:tr h="36512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800" b="1">
                          <a:latin typeface="宋体" panose="02010600030101010101" pitchFamily="2" charset="-122"/>
                          <a:ea typeface="宋体" panose="02010600030101010101" pitchFamily="2" charset="-122"/>
                        </a:rPr>
                        <a:t>名  称</a:t>
                      </a: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800" b="1">
                          <a:latin typeface="宋体" panose="02010600030101010101" pitchFamily="2" charset="-122"/>
                          <a:ea typeface="宋体" panose="02010600030101010101" pitchFamily="2" charset="-122"/>
                        </a:rPr>
                        <a:t>保留站与缓冲</a:t>
                      </a: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699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Busy</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Op</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Vj</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Vk</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Qj</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Qk</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A</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5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Loadl</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Load2</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Addl</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5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Add2</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8895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Add3</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 no</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4135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Mult1</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yes</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MULTD</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Mem[45</a:t>
                      </a:r>
                      <a:r>
                        <a:rPr lang="zh-CN" altLang="en-US" sz="1800" b="1" dirty="0">
                          <a:latin typeface="宋体" panose="02010600030101010101" pitchFamily="2" charset="-122"/>
                          <a:ea typeface="宋体" panose="02010600030101010101" pitchFamily="2" charset="-122"/>
                        </a:rPr>
                        <a:t>十</a:t>
                      </a:r>
                      <a:r>
                        <a:rPr lang="en-US" altLang="x-none" sz="1800" b="1" dirty="0">
                          <a:latin typeface="宋体" panose="02010600030101010101" pitchFamily="2" charset="-122"/>
                          <a:ea typeface="宋体" panose="02010600030101010101" pitchFamily="2" charset="-122"/>
                        </a:rPr>
                        <a:t>Regs[R3]]</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Regs[F4]</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699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Mult2</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yes</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DIVD</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latin typeface="宋体" panose="02010600030101010101" pitchFamily="2" charset="-122"/>
                          <a:ea typeface="宋体" panose="02010600030101010101" pitchFamily="2" charset="-122"/>
                        </a:rPr>
                        <a:t>Mem[34</a:t>
                      </a:r>
                      <a:r>
                        <a:rPr lang="zh-CN" altLang="en-US" sz="1800" b="1" dirty="0">
                          <a:latin typeface="宋体" panose="02010600030101010101" pitchFamily="2" charset="-122"/>
                          <a:ea typeface="宋体" panose="02010600030101010101" pitchFamily="2" charset="-122"/>
                        </a:rPr>
                        <a:t>十</a:t>
                      </a:r>
                      <a:r>
                        <a:rPr lang="en-US" altLang="x-none" sz="1800" b="1" dirty="0">
                          <a:latin typeface="宋体" panose="02010600030101010101" pitchFamily="2" charset="-122"/>
                          <a:ea typeface="宋体" panose="02010600030101010101" pitchFamily="2" charset="-122"/>
                        </a:rPr>
                        <a:t>Regs[R2]]</a:t>
                      </a:r>
                      <a:endParaRPr lang="en-US" altLang="x-none" sz="18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800" b="1" dirty="0">
                          <a:solidFill>
                            <a:schemeClr val="bg1"/>
                          </a:solidFill>
                          <a:latin typeface="宋体" panose="02010600030101010101" pitchFamily="2" charset="-122"/>
                          <a:ea typeface="宋体" panose="02010600030101010101" pitchFamily="2" charset="-122"/>
                        </a:rPr>
                        <a:t>Mult1</a:t>
                      </a:r>
                      <a:endParaRPr lang="en-US" altLang="x-none" sz="1800" b="1" dirty="0">
                        <a:solidFill>
                          <a:schemeClr val="bg1"/>
                        </a:solidFill>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8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31158"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1159" name="Rectangle 2"/>
          <p:cNvSpPr/>
          <p:nvPr/>
        </p:nvSpPr>
        <p:spPr>
          <a:xfrm>
            <a:off x="3924300" y="692150"/>
            <a:ext cx="1047750" cy="457200"/>
          </a:xfrm>
          <a:prstGeom prst="rect">
            <a:avLst/>
          </a:prstGeom>
          <a:noFill/>
          <a:ln w="9525">
            <a:noFill/>
          </a:ln>
        </p:spPr>
        <p:txBody>
          <a:bodyPr wrap="none" anchor="ctr">
            <a:spAutoFit/>
          </a:bodyPr>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4-14</a:t>
            </a:r>
            <a:endParaRPr lang="en-US" altLang="zh-CN" dirty="0">
              <a:latin typeface="Times New Roman" panose="02020603050405020304" pitchFamily="18" charset="0"/>
              <a:ea typeface="黑体" panose="020106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8002" name="内容占位符 128001"/>
          <p:cNvGraphicFramePr/>
          <p:nvPr>
            <p:ph idx="1"/>
          </p:nvPr>
        </p:nvGraphicFramePr>
        <p:xfrm>
          <a:off x="468313" y="2492375"/>
          <a:ext cx="8351838" cy="1584325"/>
        </p:xfrm>
        <a:graphic>
          <a:graphicData uri="http://schemas.openxmlformats.org/drawingml/2006/table">
            <a:tbl>
              <a:tblPr/>
              <a:tblGrid>
                <a:gridCol w="1035050"/>
                <a:gridCol w="977900"/>
                <a:gridCol w="962025"/>
                <a:gridCol w="638175"/>
                <a:gridCol w="846138"/>
                <a:gridCol w="915987"/>
                <a:gridCol w="1104900"/>
                <a:gridCol w="576263"/>
                <a:gridCol w="1295400"/>
              </a:tblGrid>
              <a:tr h="4730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7466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36587">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solidFill>
                            <a:schemeClr val="bg1"/>
                          </a:solidFill>
                          <a:latin typeface="Times New Roman" panose="02020603050405020304" pitchFamily="18" charset="0"/>
                          <a:ea typeface="宋体" panose="02010600030101010101" pitchFamily="2" charset="-122"/>
                        </a:rPr>
                        <a:t>Multl</a:t>
                      </a:r>
                      <a:endParaRPr lang="en-US" altLang="x-none" sz="2000" b="1" dirty="0">
                        <a:solidFill>
                          <a:schemeClr val="bg1"/>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Mult2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32132"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2133" name="Rectangle 2"/>
          <p:cNvSpPr/>
          <p:nvPr/>
        </p:nvSpPr>
        <p:spPr>
          <a:xfrm>
            <a:off x="3924300" y="1628775"/>
            <a:ext cx="1047750" cy="457200"/>
          </a:xfrm>
          <a:prstGeom prst="rect">
            <a:avLst/>
          </a:prstGeom>
          <a:noFill/>
          <a:ln w="9525">
            <a:noFill/>
          </a:ln>
        </p:spPr>
        <p:txBody>
          <a:bodyPr wrap="none" anchor="ctr">
            <a:spAutoFit/>
          </a:bodyPr>
          <a:p>
            <a:pPr algn="ctr">
              <a:buFont typeface="Wingdings 2" panose="05020102010507070707" pitchFamily="18" charset="2"/>
            </a:pPr>
            <a:r>
              <a:rPr lang="zh-CN" altLang="en-US" dirty="0">
                <a:latin typeface="Times New Roman" panose="02020603050405020304" pitchFamily="18" charset="0"/>
                <a:ea typeface="黑体" panose="02010609060101010101" pitchFamily="49" charset="-122"/>
              </a:rPr>
              <a:t>表</a:t>
            </a:r>
            <a:r>
              <a:rPr lang="en-US" altLang="zh-CN" dirty="0">
                <a:latin typeface="Times New Roman" panose="02020603050405020304" pitchFamily="18" charset="0"/>
                <a:ea typeface="黑体" panose="02010609060101010101" pitchFamily="49" charset="-122"/>
              </a:rPr>
              <a:t>4-15</a:t>
            </a:r>
            <a:endParaRPr lang="en-US" altLang="zh-CN" dirty="0">
              <a:latin typeface="Times New Roman" panose="02020603050405020304" pitchFamily="18" charset="0"/>
              <a:ea typeface="黑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21" name="Rectangle 2"/>
          <p:cNvPicPr>
            <a:picLocks noGrp="1"/>
          </p:cNvPicPr>
          <p:nvPr>
            <p:ph type="title" idx="4294967295"/>
          </p:nvPr>
        </p:nvPicPr>
        <p:blipFill>
          <a:blip r:embed="rId1"/>
          <a:stretch>
            <a:fillRect/>
          </a:stretch>
        </p:blipFill>
        <p:spPr>
          <a:xfrm>
            <a:off x="448310" y="547053"/>
            <a:ext cx="7778750" cy="1139825"/>
          </a:xfrm>
        </p:spPr>
      </p:pic>
      <p:sp>
        <p:nvSpPr>
          <p:cNvPr id="129027" name="Rectangle 3"/>
          <p:cNvSpPr>
            <a:spLocks noGrp="1"/>
          </p:cNvSpPr>
          <p:nvPr>
            <p:ph idx="4294967295"/>
          </p:nvPr>
        </p:nvSpPr>
        <p:spPr>
          <a:xfrm>
            <a:off x="685800" y="1981200"/>
            <a:ext cx="8062913" cy="4543425"/>
          </a:xfrm>
          <a:solidFill>
            <a:srgbClr val="B2B2B2"/>
          </a:solidFill>
        </p:spPr>
        <p:txBody>
          <a:bodyPr wrap="square" anchor="t"/>
          <a:p>
            <a:pPr eaLnBrk="1" hangingPunct="1">
              <a:lnSpc>
                <a:spcPct val="120000"/>
              </a:lnSpc>
            </a:pPr>
            <a:r>
              <a:rPr lang="zh-CN" altLang="en-US" sz="2400" b="1" dirty="0">
                <a:solidFill>
                  <a:srgbClr val="FF0000"/>
                </a:solidFill>
              </a:rPr>
              <a:t>分布式相关检测和控制。即冲突检测逻辑是分布的（通过保留站和公共数据总线</a:t>
            </a:r>
            <a:r>
              <a:rPr lang="en-US" altLang="zh-CN" sz="2400" b="1" dirty="0">
                <a:solidFill>
                  <a:srgbClr val="FF0000"/>
                </a:solidFill>
              </a:rPr>
              <a:t>CDB</a:t>
            </a:r>
            <a:r>
              <a:rPr lang="zh-CN" altLang="en-US" sz="2400" b="1" dirty="0">
                <a:solidFill>
                  <a:srgbClr val="FF0000"/>
                </a:solidFill>
              </a:rPr>
              <a:t>实现）</a:t>
            </a:r>
            <a:endParaRPr lang="en-US" altLang="zh-CN" sz="2400" b="1" dirty="0">
              <a:solidFill>
                <a:srgbClr val="FF0000"/>
              </a:solidFill>
            </a:endParaRPr>
          </a:p>
          <a:p>
            <a:pPr eaLnBrk="1" hangingPunct="1">
              <a:lnSpc>
                <a:spcPct val="120000"/>
              </a:lnSpc>
              <a:buNone/>
            </a:pPr>
            <a:r>
              <a:rPr lang="en-US" altLang="zh-CN" sz="2000" b="1" dirty="0">
                <a:solidFill>
                  <a:schemeClr val="bg1"/>
                </a:solidFill>
              </a:rPr>
              <a:t>              </a:t>
            </a:r>
            <a:r>
              <a:rPr lang="zh-CN" altLang="en-US" sz="2000" b="1" dirty="0">
                <a:solidFill>
                  <a:schemeClr val="bg1"/>
                </a:solidFill>
              </a:rPr>
              <a:t>如果有多条指令已经获得了一个操作数，并同时在等待同一运算结果，那么这个结果一产生，就可以通过</a:t>
            </a:r>
            <a:r>
              <a:rPr lang="en-US" altLang="zh-CN" sz="2000" b="1" dirty="0">
                <a:solidFill>
                  <a:schemeClr val="bg1"/>
                </a:solidFill>
              </a:rPr>
              <a:t>CDB</a:t>
            </a:r>
            <a:r>
              <a:rPr lang="zh-CN" altLang="en-US" sz="2000" b="1" dirty="0">
                <a:solidFill>
                  <a:schemeClr val="bg1"/>
                </a:solidFill>
              </a:rPr>
              <a:t>同时播送给所有这些指令，使它们可以同时执行。</a:t>
            </a:r>
            <a:endParaRPr lang="en-US" altLang="zh-CN" sz="2000" b="1" dirty="0">
              <a:solidFill>
                <a:schemeClr val="bg1"/>
              </a:solidFill>
            </a:endParaRPr>
          </a:p>
          <a:p>
            <a:pPr eaLnBrk="1" hangingPunct="1">
              <a:lnSpc>
                <a:spcPct val="120000"/>
              </a:lnSpc>
              <a:buNone/>
            </a:pPr>
            <a:r>
              <a:rPr lang="en-US" altLang="zh-CN" sz="2000" b="1" dirty="0">
                <a:solidFill>
                  <a:schemeClr val="bg1"/>
                </a:solidFill>
              </a:rPr>
              <a:t>              </a:t>
            </a:r>
            <a:r>
              <a:rPr lang="zh-CN" altLang="en-US" sz="2000" b="1" dirty="0">
                <a:solidFill>
                  <a:schemeClr val="bg1"/>
                </a:solidFill>
              </a:rPr>
              <a:t>如果是记分牌中的集中寄存器组，各条指令就要等结果写入寄存器，然后再依次顺序从寄存器组读出。</a:t>
            </a:r>
            <a:endParaRPr lang="en-US" altLang="zh-CN" sz="2000" b="1" dirty="0">
              <a:solidFill>
                <a:schemeClr val="bg1"/>
              </a:solidFill>
            </a:endParaRPr>
          </a:p>
          <a:p>
            <a:pPr eaLnBrk="1" hangingPunct="1">
              <a:lnSpc>
                <a:spcPct val="120000"/>
              </a:lnSpc>
            </a:pPr>
            <a:r>
              <a:rPr lang="zh-CN" altLang="en-US" sz="2400" b="1" dirty="0">
                <a:solidFill>
                  <a:srgbClr val="FF0000"/>
                </a:solidFill>
              </a:rPr>
              <a:t>计算</a:t>
            </a:r>
            <a:r>
              <a:rPr lang="en-US" altLang="zh-CN" sz="2400" b="1" dirty="0">
                <a:solidFill>
                  <a:srgbClr val="FF0000"/>
                </a:solidFill>
              </a:rPr>
              <a:t>/</a:t>
            </a:r>
            <a:r>
              <a:rPr lang="zh-CN" altLang="en-US" sz="2400" b="1" dirty="0">
                <a:solidFill>
                  <a:srgbClr val="FF0000"/>
                </a:solidFill>
              </a:rPr>
              <a:t>取出的结果通过相关专用数据通路（公共数据总线</a:t>
            </a:r>
            <a:r>
              <a:rPr lang="en-US" altLang="zh-CN" sz="2400" b="1" dirty="0">
                <a:solidFill>
                  <a:srgbClr val="FF0000"/>
                </a:solidFill>
              </a:rPr>
              <a:t>CDB</a:t>
            </a:r>
            <a:r>
              <a:rPr lang="zh-CN" altLang="en-US" sz="2400" b="1" dirty="0">
                <a:solidFill>
                  <a:srgbClr val="FF0000"/>
                </a:solidFill>
              </a:rPr>
              <a:t>）直接传送到保留站</a:t>
            </a:r>
            <a:r>
              <a:rPr lang="en-US" altLang="zh-CN" sz="2400" b="1" dirty="0">
                <a:solidFill>
                  <a:srgbClr val="FF0000"/>
                </a:solidFill>
              </a:rPr>
              <a:t>/</a:t>
            </a:r>
            <a:r>
              <a:rPr lang="zh-CN" altLang="en-US" sz="2400" b="1" dirty="0">
                <a:solidFill>
                  <a:srgbClr val="FF0000"/>
                </a:solidFill>
              </a:rPr>
              <a:t>存缓冲暂存，而不一定是写到寄存器。</a:t>
            </a:r>
            <a:endParaRPr lang="zh-CN" altLang="en-US" sz="2400" b="1" dirty="0">
              <a:solidFill>
                <a:srgbClr val="FF0000"/>
              </a:solidFill>
            </a:endParaRPr>
          </a:p>
        </p:txBody>
      </p:sp>
      <p:sp>
        <p:nvSpPr>
          <p:cNvPr id="133123"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charRg st="0" end="42"/>
                                            </p:txEl>
                                          </p:spTgt>
                                        </p:tgtEl>
                                        <p:attrNameLst>
                                          <p:attrName>style.visibility</p:attrName>
                                        </p:attrNameLst>
                                      </p:cBhvr>
                                      <p:to>
                                        <p:strVal val="visible"/>
                                      </p:to>
                                    </p:set>
                                    <p:anim calcmode="lin" valueType="num">
                                      <p:cBhvr>
                                        <p:cTn id="7" dur="500" fill="hold"/>
                                        <p:tgtEl>
                                          <p:spTgt spid="129027">
                                            <p:txEl>
                                              <p:charRg st="0" end="42"/>
                                            </p:txEl>
                                          </p:spTgt>
                                        </p:tgtEl>
                                        <p:attrNameLst>
                                          <p:attrName>ppt_x</p:attrName>
                                        </p:attrNameLst>
                                      </p:cBhvr>
                                      <p:tavLst>
                                        <p:tav tm="0">
                                          <p:val>
                                            <p:strVal val="#ppt_x"/>
                                          </p:val>
                                        </p:tav>
                                        <p:tav tm="100000">
                                          <p:val>
                                            <p:strVal val="#ppt_x"/>
                                          </p:val>
                                        </p:tav>
                                      </p:tavLst>
                                    </p:anim>
                                    <p:anim calcmode="lin" valueType="num">
                                      <p:cBhvr>
                                        <p:cTn id="8" dur="500" fill="hold"/>
                                        <p:tgtEl>
                                          <p:spTgt spid="129027">
                                            <p:txEl>
                                              <p:charRg st="0" end="4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charRg st="42" end="128"/>
                                            </p:txEl>
                                          </p:spTgt>
                                        </p:tgtEl>
                                        <p:attrNameLst>
                                          <p:attrName>style.visibility</p:attrName>
                                        </p:attrNameLst>
                                      </p:cBhvr>
                                      <p:to>
                                        <p:strVal val="visible"/>
                                      </p:to>
                                    </p:set>
                                    <p:anim calcmode="lin" valueType="num">
                                      <p:cBhvr>
                                        <p:cTn id="13" dur="500" fill="hold"/>
                                        <p:tgtEl>
                                          <p:spTgt spid="129027">
                                            <p:txEl>
                                              <p:charRg st="42" end="128"/>
                                            </p:txEl>
                                          </p:spTgt>
                                        </p:tgtEl>
                                        <p:attrNameLst>
                                          <p:attrName>ppt_x</p:attrName>
                                        </p:attrNameLst>
                                      </p:cBhvr>
                                      <p:tavLst>
                                        <p:tav tm="0">
                                          <p:val>
                                            <p:strVal val="#ppt_x"/>
                                          </p:val>
                                        </p:tav>
                                        <p:tav tm="100000">
                                          <p:val>
                                            <p:strVal val="#ppt_x"/>
                                          </p:val>
                                        </p:tav>
                                      </p:tavLst>
                                    </p:anim>
                                    <p:anim calcmode="lin" valueType="num">
                                      <p:cBhvr>
                                        <p:cTn id="14" dur="500" fill="hold"/>
                                        <p:tgtEl>
                                          <p:spTgt spid="129027">
                                            <p:txEl>
                                              <p:charRg st="42" end="1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7">
                                            <p:txEl>
                                              <p:charRg st="128" end="188"/>
                                            </p:txEl>
                                          </p:spTgt>
                                        </p:tgtEl>
                                        <p:attrNameLst>
                                          <p:attrName>style.visibility</p:attrName>
                                        </p:attrNameLst>
                                      </p:cBhvr>
                                      <p:to>
                                        <p:strVal val="visible"/>
                                      </p:to>
                                    </p:set>
                                    <p:anim calcmode="lin" valueType="num">
                                      <p:cBhvr>
                                        <p:cTn id="19" dur="500" fill="hold"/>
                                        <p:tgtEl>
                                          <p:spTgt spid="129027">
                                            <p:txEl>
                                              <p:charRg st="128" end="188"/>
                                            </p:txEl>
                                          </p:spTgt>
                                        </p:tgtEl>
                                        <p:attrNameLst>
                                          <p:attrName>ppt_x</p:attrName>
                                        </p:attrNameLst>
                                      </p:cBhvr>
                                      <p:tavLst>
                                        <p:tav tm="0">
                                          <p:val>
                                            <p:strVal val="#ppt_x"/>
                                          </p:val>
                                        </p:tav>
                                        <p:tav tm="100000">
                                          <p:val>
                                            <p:strVal val="#ppt_x"/>
                                          </p:val>
                                        </p:tav>
                                      </p:tavLst>
                                    </p:anim>
                                    <p:anim calcmode="lin" valueType="num">
                                      <p:cBhvr>
                                        <p:cTn id="20" dur="500" fill="hold"/>
                                        <p:tgtEl>
                                          <p:spTgt spid="129027">
                                            <p:txEl>
                                              <p:charRg st="128" end="18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9027">
                                            <p:txEl>
                                              <p:charRg st="188" end="244"/>
                                            </p:txEl>
                                          </p:spTgt>
                                        </p:tgtEl>
                                        <p:attrNameLst>
                                          <p:attrName>style.visibility</p:attrName>
                                        </p:attrNameLst>
                                      </p:cBhvr>
                                      <p:to>
                                        <p:strVal val="visible"/>
                                      </p:to>
                                    </p:set>
                                    <p:anim calcmode="lin" valueType="num">
                                      <p:cBhvr>
                                        <p:cTn id="23" dur="500" fill="hold"/>
                                        <p:tgtEl>
                                          <p:spTgt spid="129027">
                                            <p:txEl>
                                              <p:charRg st="188" end="244"/>
                                            </p:txEl>
                                          </p:spTgt>
                                        </p:tgtEl>
                                        <p:attrNameLst>
                                          <p:attrName>ppt_x</p:attrName>
                                        </p:attrNameLst>
                                      </p:cBhvr>
                                      <p:tavLst>
                                        <p:tav tm="0">
                                          <p:val>
                                            <p:strVal val="#ppt_x"/>
                                          </p:val>
                                        </p:tav>
                                        <p:tav tm="100000">
                                          <p:val>
                                            <p:strVal val="#ppt_x"/>
                                          </p:val>
                                        </p:tav>
                                      </p:tavLst>
                                    </p:anim>
                                    <p:anim calcmode="lin" valueType="num">
                                      <p:cBhvr>
                                        <p:cTn id="24" dur="500" fill="hold"/>
                                        <p:tgtEl>
                                          <p:spTgt spid="129027">
                                            <p:txEl>
                                              <p:charRg st="188" end="2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34146" name="Rectangle 2"/>
          <p:cNvSpPr/>
          <p:nvPr/>
        </p:nvSpPr>
        <p:spPr>
          <a:xfrm>
            <a:off x="323850" y="2060575"/>
            <a:ext cx="8569325" cy="3168650"/>
          </a:xfrm>
          <a:prstGeom prst="rect">
            <a:avLst/>
          </a:prstGeom>
          <a:noFill/>
          <a:ln w="9525">
            <a:noFill/>
          </a:ln>
        </p:spPr>
        <p:txBody>
          <a:bodyPr anchor="t"/>
          <a:p>
            <a:pPr marL="342900" indent="-342900" algn="just">
              <a:lnSpc>
                <a:spcPct val="110000"/>
              </a:lnSpc>
              <a:spcBef>
                <a:spcPct val="20000"/>
              </a:spcBef>
              <a:buSzPct val="80000"/>
              <a:buFont typeface="Wingdings" panose="05000000000000000000" pitchFamily="2" charset="2"/>
            </a:pPr>
            <a:r>
              <a:rPr lang="en-US" altLang="zh-CN" sz="2800" b="1" dirty="0">
                <a:solidFill>
                  <a:srgbClr val="C00000"/>
                </a:solidFill>
                <a:latin typeface="仿宋_GB2312" pitchFamily="1" charset="-122"/>
                <a:ea typeface="仿宋_GB2312" pitchFamily="1" charset="-122"/>
              </a:rPr>
              <a:t>Tomasulo</a:t>
            </a:r>
            <a:r>
              <a:rPr lang="zh-CN" altLang="en-US" sz="2800" b="1" dirty="0">
                <a:solidFill>
                  <a:srgbClr val="C00000"/>
                </a:solidFill>
                <a:latin typeface="仿宋_GB2312" pitchFamily="1" charset="-122"/>
                <a:ea typeface="仿宋_GB2312" pitchFamily="1" charset="-122"/>
              </a:rPr>
              <a:t>算法相对于记分牌技术主要的优点：</a:t>
            </a:r>
            <a:endParaRPr lang="zh-CN" altLang="en-US" sz="2800" b="1" dirty="0">
              <a:solidFill>
                <a:srgbClr val="C00000"/>
              </a:solidFill>
              <a:latin typeface="仿宋_GB2312" pitchFamily="1" charset="-122"/>
              <a:ea typeface="仿宋_GB2312" pitchFamily="1" charset="-122"/>
            </a:endParaRPr>
          </a:p>
          <a:p>
            <a:pPr marL="342900" indent="-342900" algn="just">
              <a:lnSpc>
                <a:spcPct val="110000"/>
              </a:lnSpc>
              <a:spcBef>
                <a:spcPct val="20000"/>
              </a:spcBef>
              <a:buSzPct val="80000"/>
              <a:buFont typeface="Wingdings" panose="05000000000000000000" pitchFamily="2" charset="2"/>
            </a:pPr>
            <a:r>
              <a:rPr lang="zh-CN" altLang="en-US" sz="2800" b="1" dirty="0">
                <a:solidFill>
                  <a:srgbClr val="F4FB6D"/>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具有</a:t>
            </a:r>
            <a:r>
              <a:rPr lang="zh-CN" altLang="en-US" sz="2800" b="1" dirty="0">
                <a:solidFill>
                  <a:srgbClr val="FF0000"/>
                </a:solidFill>
                <a:latin typeface="楷体_GB2312" pitchFamily="49" charset="-122"/>
                <a:ea typeface="楷体_GB2312" pitchFamily="49" charset="-122"/>
              </a:rPr>
              <a:t>分布的</a:t>
            </a:r>
            <a:r>
              <a:rPr lang="zh-CN" altLang="en-US" sz="2800" b="1" dirty="0">
                <a:latin typeface="楷体_GB2312" pitchFamily="49" charset="-122"/>
                <a:ea typeface="楷体_GB2312" pitchFamily="49" charset="-122"/>
              </a:rPr>
              <a:t>数据相关检测机制和执行机制；</a:t>
            </a:r>
            <a:endParaRPr lang="zh-CN" altLang="en-US" sz="2800" b="1" dirty="0">
              <a:latin typeface="楷体_GB2312" pitchFamily="49" charset="-122"/>
              <a:ea typeface="楷体_GB2312" pitchFamily="49" charset="-122"/>
            </a:endParaRPr>
          </a:p>
          <a:p>
            <a:pPr marL="342900" indent="-342900">
              <a:lnSpc>
                <a:spcPct val="110000"/>
              </a:lnSpc>
              <a:spcBef>
                <a:spcPct val="20000"/>
              </a:spcBef>
              <a:buSzPct val="80000"/>
              <a:buFont typeface="Wingdings" panose="05000000000000000000" pitchFamily="2" charset="2"/>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solidFill>
                  <a:srgbClr val="FF0000"/>
                </a:solidFill>
                <a:latin typeface="楷体_GB2312" pitchFamily="49" charset="-122"/>
                <a:ea typeface="楷体_GB2312" pitchFamily="49" charset="-122"/>
              </a:rPr>
              <a:t>寄存器换名</a:t>
            </a:r>
            <a:r>
              <a:rPr lang="zh-CN" altLang="en-US" sz="2800" b="1" dirty="0">
                <a:latin typeface="楷体_GB2312" pitchFamily="49" charset="-122"/>
                <a:ea typeface="楷体_GB2312" pitchFamily="49" charset="-122"/>
              </a:rPr>
              <a:t>消除了数据的写后写和先读后写相关导致的阻塞。 </a:t>
            </a:r>
            <a:endParaRPr lang="zh-CN" altLang="en-US" sz="2800" b="1" dirty="0">
              <a:latin typeface="楷体_GB2312" pitchFamily="49" charset="-122"/>
              <a:ea typeface="楷体_GB2312"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p:cNvSpPr>
          <p:nvPr>
            <p:ph idx="1"/>
          </p:nvPr>
        </p:nvSpPr>
        <p:spPr/>
        <p:txBody>
          <a:bodyPr vert="horz" wrap="square" lIns="91440" tIns="45720" rIns="91440" bIns="45720" anchor="t"/>
          <a:p>
            <a:pPr eaLnBrk="1" hangingPunct="1">
              <a:lnSpc>
                <a:spcPct val="120000"/>
              </a:lnSpc>
            </a:pPr>
            <a:r>
              <a:rPr lang="zh-CN" altLang="en-US" sz="2800" dirty="0"/>
              <a:t>总之，</a:t>
            </a:r>
            <a:r>
              <a:rPr lang="zh-CN" altLang="en-US" sz="2800" dirty="0">
                <a:solidFill>
                  <a:srgbClr val="FF0000"/>
                </a:solidFill>
              </a:rPr>
              <a:t>动态调度的硬件代价较大</a:t>
            </a:r>
            <a:r>
              <a:rPr lang="zh-CN" altLang="en-US" sz="2800" dirty="0"/>
              <a:t>，对于</a:t>
            </a:r>
            <a:r>
              <a:rPr lang="zh-CN" altLang="en-US" sz="2800" dirty="0">
                <a:solidFill>
                  <a:srgbClr val="0000FF"/>
                </a:solidFill>
              </a:rPr>
              <a:t>浮点</a:t>
            </a:r>
            <a:r>
              <a:rPr lang="zh-CN" altLang="en-US" sz="2800" dirty="0"/>
              <a:t>运算其执行时间较长，采用动态调度可以有效提高程序执行的效率。但是如果处理器主要是执行</a:t>
            </a:r>
            <a:r>
              <a:rPr lang="zh-CN" altLang="en-US" sz="2800" dirty="0">
                <a:solidFill>
                  <a:srgbClr val="0000FF"/>
                </a:solidFill>
              </a:rPr>
              <a:t>简单的短周期指令，则采用静态调度性价比更高</a:t>
            </a:r>
            <a:r>
              <a:rPr lang="zh-CN" altLang="en-US" sz="2800" dirty="0"/>
              <a:t>。</a:t>
            </a:r>
            <a:endParaRPr lang="zh-CN" altLang="en-US" sz="2800" dirty="0"/>
          </a:p>
          <a:p>
            <a:pPr eaLnBrk="1" hangingPunct="1">
              <a:lnSpc>
                <a:spcPct val="120000"/>
              </a:lnSpc>
            </a:pPr>
            <a:endParaRPr lang="zh-CN" altLang="en-US" sz="2800" dirty="0"/>
          </a:p>
          <a:p>
            <a:pPr eaLnBrk="1" hangingPunct="1">
              <a:lnSpc>
                <a:spcPct val="120000"/>
              </a:lnSpc>
            </a:pPr>
            <a:r>
              <a:rPr lang="zh-CN" altLang="en-US" sz="2800" b="1" dirty="0">
                <a:sym typeface="+mn-ea"/>
              </a:rPr>
              <a:t>有的机器中，静态与动态调度结合采用。</a:t>
            </a:r>
            <a:endParaRPr lang="zh-CN" altLang="en-US" sz="2800" b="1" dirty="0"/>
          </a:p>
          <a:p>
            <a:pPr eaLnBrk="1" hangingPunct="1">
              <a:lnSpc>
                <a:spcPct val="120000"/>
              </a:lnSpc>
            </a:pPr>
            <a:endParaRPr lang="zh-CN" altLang="en-US" sz="2800" dirty="0"/>
          </a:p>
        </p:txBody>
      </p:sp>
      <p:sp>
        <p:nvSpPr>
          <p:cNvPr id="64515"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6193" name="标题 1"/>
          <p:cNvPicPr>
            <a:picLocks noGrp="1"/>
          </p:cNvPicPr>
          <p:nvPr>
            <p:ph type="title" idx="4294967295"/>
          </p:nvPr>
        </p:nvPicPr>
        <p:blipFill>
          <a:blip r:embed="rId1"/>
          <a:stretch>
            <a:fillRect/>
          </a:stretch>
        </p:blipFill>
        <p:spPr>
          <a:xfrm>
            <a:off x="182563" y="274638"/>
            <a:ext cx="8053387" cy="1298575"/>
          </a:xfrm>
        </p:spPr>
      </p:pic>
      <p:sp>
        <p:nvSpPr>
          <p:cNvPr id="136194" name="内容占位符 2"/>
          <p:cNvSpPr>
            <a:spLocks noGrp="1"/>
          </p:cNvSpPr>
          <p:nvPr>
            <p:ph idx="4294967295"/>
          </p:nvPr>
        </p:nvSpPr>
        <p:spPr>
          <a:xfrm>
            <a:off x="457200" y="1341438"/>
            <a:ext cx="8229600" cy="4525962"/>
          </a:xfrm>
        </p:spPr>
        <p:txBody>
          <a:bodyPr wrap="square" anchor="t"/>
          <a:p>
            <a:r>
              <a:rPr lang="zh-CN" altLang="en-US" sz="2400" b="1" dirty="0"/>
              <a:t>考察上题中指令序列中当代码执行到</a:t>
            </a:r>
            <a:r>
              <a:rPr lang="en-US" altLang="zh-CN" sz="2400" b="1" dirty="0">
                <a:solidFill>
                  <a:srgbClr val="C00000"/>
                </a:solidFill>
              </a:rPr>
              <a:t>ADDD</a:t>
            </a:r>
            <a:r>
              <a:rPr lang="zh-CN" altLang="en-US" sz="2400" b="1" dirty="0">
                <a:solidFill>
                  <a:srgbClr val="C00000"/>
                </a:solidFill>
              </a:rPr>
              <a:t>指令准备写结果</a:t>
            </a:r>
            <a:r>
              <a:rPr lang="zh-CN" altLang="en-US" sz="2400" b="1" dirty="0"/>
              <a:t>时，填写指令状态表、保留站状态表、结果寄存器状态表的内容。</a:t>
            </a:r>
            <a:endParaRPr lang="en-US" altLang="zh-CN" sz="2400" b="1" dirty="0"/>
          </a:p>
          <a:p>
            <a:endParaRPr lang="en-US" altLang="zh-CN" sz="2400" b="1" dirty="0"/>
          </a:p>
        </p:txBody>
      </p:sp>
      <p:sp>
        <p:nvSpPr>
          <p:cNvPr id="136195" name="灯片编号占位符 3"/>
          <p:cNvSpPr txBox="1">
            <a:spLocks noGrp="1"/>
          </p:cNvSpPr>
          <p:nvPr/>
        </p:nvSpPr>
        <p:spPr>
          <a:xfrm>
            <a:off x="6553200" y="6356350"/>
            <a:ext cx="2133600" cy="365125"/>
          </a:xfrm>
          <a:prstGeom prst="rect">
            <a:avLst/>
          </a:prstGeom>
          <a:noFill/>
          <a:ln w="9525">
            <a:noFill/>
          </a:ln>
        </p:spPr>
        <p:txBody>
          <a:bodyPr lIns="45720" rIns="45720" anchor="ctr"/>
          <a:p>
            <a:pPr algn="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7217" name="标题 1"/>
          <p:cNvPicPr>
            <a:picLocks noGrp="1"/>
          </p:cNvPicPr>
          <p:nvPr>
            <p:ph type="title" idx="4294967295"/>
          </p:nvPr>
        </p:nvPicPr>
        <p:blipFill>
          <a:blip r:embed="rId1"/>
          <a:stretch>
            <a:fillRect/>
          </a:stretch>
        </p:blipFill>
        <p:spPr>
          <a:xfrm>
            <a:off x="182563" y="274638"/>
            <a:ext cx="8053387" cy="1298575"/>
          </a:xfrm>
        </p:spPr>
      </p:pic>
      <p:sp>
        <p:nvSpPr>
          <p:cNvPr id="137218" name="内容占位符 2"/>
          <p:cNvSpPr>
            <a:spLocks noGrp="1"/>
          </p:cNvSpPr>
          <p:nvPr>
            <p:ph idx="4294967295"/>
          </p:nvPr>
        </p:nvSpPr>
        <p:spPr>
          <a:xfrm>
            <a:off x="457200" y="1341438"/>
            <a:ext cx="8229600" cy="4525962"/>
          </a:xfrm>
        </p:spPr>
        <p:txBody>
          <a:bodyPr wrap="square" anchor="t"/>
          <a:p>
            <a:r>
              <a:rPr lang="zh-CN" altLang="en-US" sz="2400" b="1" dirty="0"/>
              <a:t>执行到</a:t>
            </a:r>
            <a:r>
              <a:rPr lang="en-US" altLang="zh-CN" sz="2400" b="1" dirty="0">
                <a:solidFill>
                  <a:srgbClr val="C00000"/>
                </a:solidFill>
              </a:rPr>
              <a:t>ADDD</a:t>
            </a:r>
            <a:r>
              <a:rPr lang="zh-CN" altLang="en-US" sz="2400" b="1" dirty="0">
                <a:solidFill>
                  <a:srgbClr val="C00000"/>
                </a:solidFill>
              </a:rPr>
              <a:t>指令准备写结果</a:t>
            </a:r>
            <a:r>
              <a:rPr lang="zh-CN" altLang="en-US" sz="2400" b="1" dirty="0"/>
              <a:t>时</a:t>
            </a:r>
            <a:endParaRPr lang="en-US" altLang="zh-CN" sz="2400" b="1" dirty="0"/>
          </a:p>
          <a:p>
            <a:r>
              <a:rPr lang="zh-CN" altLang="en-US" sz="2400" b="1" dirty="0">
                <a:solidFill>
                  <a:srgbClr val="C00000"/>
                </a:solidFill>
              </a:rPr>
              <a:t>指令状态表：</a:t>
            </a:r>
            <a:endParaRPr lang="zh-CN" altLang="en-US" sz="2400" b="1" dirty="0">
              <a:solidFill>
                <a:srgbClr val="C00000"/>
              </a:solidFill>
            </a:endParaRPr>
          </a:p>
        </p:txBody>
      </p:sp>
      <p:sp>
        <p:nvSpPr>
          <p:cNvPr id="137219" name="灯片编号占位符 3"/>
          <p:cNvSpPr txBox="1">
            <a:spLocks noGrp="1"/>
          </p:cNvSpPr>
          <p:nvPr/>
        </p:nvSpPr>
        <p:spPr>
          <a:xfrm>
            <a:off x="6553200" y="6356350"/>
            <a:ext cx="2133600" cy="365125"/>
          </a:xfrm>
          <a:prstGeom prst="rect">
            <a:avLst/>
          </a:prstGeom>
          <a:noFill/>
          <a:ln w="9525">
            <a:noFill/>
          </a:ln>
        </p:spPr>
        <p:txBody>
          <a:bodyPr lIns="45720" rIns="45720" anchor="ctr"/>
          <a:p>
            <a:pPr algn="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graphicFrame>
        <p:nvGraphicFramePr>
          <p:cNvPr id="133125" name="表格 133124"/>
          <p:cNvGraphicFramePr/>
          <p:nvPr/>
        </p:nvGraphicFramePr>
        <p:xfrm>
          <a:off x="663575" y="3052763"/>
          <a:ext cx="7940675" cy="3616325"/>
        </p:xfrm>
        <a:graphic>
          <a:graphicData uri="http://schemas.openxmlformats.org/drawingml/2006/table">
            <a:tbl>
              <a:tblPr/>
              <a:tblGrid>
                <a:gridCol w="3741738"/>
                <a:gridCol w="1439862"/>
                <a:gridCol w="1296988"/>
                <a:gridCol w="1462087"/>
              </a:tblGrid>
              <a:tr h="4365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3973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3">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9737">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688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365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17411" name="Text Box 4"/>
          <p:cNvSpPr txBox="1"/>
          <p:nvPr/>
        </p:nvSpPr>
        <p:spPr>
          <a:xfrm>
            <a:off x="179388" y="1208088"/>
            <a:ext cx="8785225" cy="4452937"/>
          </a:xfrm>
          <a:prstGeom prst="rect">
            <a:avLst/>
          </a:prstGeom>
          <a:noFill/>
          <a:ln w="9525">
            <a:noFill/>
          </a:ln>
        </p:spPr>
        <p:txBody>
          <a:bodyPr>
            <a:spAutoFit/>
          </a:bodyPr>
          <a:p>
            <a:pPr algn="just">
              <a:spcBef>
                <a:spcPct val="50000"/>
              </a:spcBef>
            </a:pPr>
            <a:r>
              <a:rPr lang="en-US" altLang="zh-CN"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另一个需要注意的问题是判断数据相关的对象：</a:t>
            </a:r>
            <a:r>
              <a:rPr lang="zh-CN" altLang="en-US" sz="2600" dirty="0">
                <a:solidFill>
                  <a:srgbClr val="FF0000"/>
                </a:solidFill>
                <a:latin typeface="华文中宋" panose="02010600040101010101" pitchFamily="2" charset="-122"/>
                <a:ea typeface="华文中宋" panose="02010600040101010101" pitchFamily="2" charset="-122"/>
              </a:rPr>
              <a:t>寄存器</a:t>
            </a:r>
            <a:r>
              <a:rPr lang="zh-CN" altLang="en-US" sz="2600" dirty="0">
                <a:latin typeface="华文中宋" panose="02010600040101010101" pitchFamily="2" charset="-122"/>
                <a:ea typeface="华文中宋" panose="02010600040101010101" pitchFamily="2" charset="-122"/>
              </a:rPr>
              <a:t>和</a:t>
            </a:r>
            <a:r>
              <a:rPr lang="zh-CN" altLang="en-US" sz="2600" dirty="0">
                <a:solidFill>
                  <a:srgbClr val="FF0000"/>
                </a:solidFill>
                <a:latin typeface="华文中宋" panose="02010600040101010101" pitchFamily="2" charset="-122"/>
                <a:ea typeface="华文中宋" panose="02010600040101010101" pitchFamily="2" charset="-122"/>
              </a:rPr>
              <a:t>存储器</a:t>
            </a:r>
            <a:r>
              <a:rPr lang="zh-CN" altLang="en-US" sz="2600" dirty="0">
                <a:latin typeface="华文中宋" panose="02010600040101010101" pitchFamily="2" charset="-122"/>
                <a:ea typeface="华文中宋" panose="02010600040101010101" pitchFamily="2" charset="-122"/>
              </a:rPr>
              <a:t>。</a:t>
            </a:r>
            <a:endParaRPr lang="zh-CN" altLang="en-US" sz="2600" dirty="0">
              <a:latin typeface="华文中宋" panose="02010600040101010101" pitchFamily="2" charset="-122"/>
              <a:ea typeface="华文中宋" panose="02010600040101010101" pitchFamily="2" charset="-122"/>
            </a:endParaRPr>
          </a:p>
          <a:p>
            <a:pPr algn="just">
              <a:spcBef>
                <a:spcPct val="50000"/>
              </a:spcBef>
            </a:pPr>
            <a:r>
              <a:rPr lang="zh-CN" altLang="en-US" sz="2600" dirty="0">
                <a:latin typeface="华文中宋" panose="02010600040101010101" pitchFamily="2" charset="-122"/>
                <a:ea typeface="华文中宋" panose="02010600040101010101" pitchFamily="2" charset="-122"/>
              </a:rPr>
              <a:t>       当数据相关发生在寄存器之间时，编译器较容易判断，因为寄存器是按统一规则被唯一命名的，不存在二义性。</a:t>
            </a:r>
            <a:endParaRPr lang="zh-CN" altLang="en-US" sz="2600" dirty="0">
              <a:latin typeface="华文中宋" panose="02010600040101010101" pitchFamily="2" charset="-122"/>
              <a:ea typeface="华文中宋" panose="02010600040101010101" pitchFamily="2" charset="-122"/>
            </a:endParaRPr>
          </a:p>
          <a:p>
            <a:pPr algn="just">
              <a:lnSpc>
                <a:spcPct val="120000"/>
              </a:lnSpc>
              <a:spcBef>
                <a:spcPct val="50000"/>
              </a:spcBef>
            </a:pPr>
            <a:r>
              <a:rPr lang="zh-CN" altLang="en-US" sz="2600" dirty="0">
                <a:latin typeface="华文中宋" panose="02010600040101010101" pitchFamily="2" charset="-122"/>
                <a:ea typeface="华文中宋" panose="02010600040101010101" pitchFamily="2" charset="-122"/>
              </a:rPr>
              <a:t>       而对于存储器中的数据相关性判断要困难得多，如</a:t>
            </a:r>
            <a:r>
              <a:rPr lang="en-US" altLang="zh-CN" sz="2600" dirty="0">
                <a:latin typeface="华文中宋" panose="02010600040101010101" pitchFamily="2" charset="-122"/>
                <a:ea typeface="华文中宋" panose="02010600040101010101" pitchFamily="2" charset="-122"/>
              </a:rPr>
              <a:t>10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R1</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R2</a:t>
            </a:r>
            <a:r>
              <a:rPr lang="zh-CN" altLang="en-US" sz="2600" dirty="0">
                <a:latin typeface="华文中宋" panose="02010600040101010101" pitchFamily="2" charset="-122"/>
                <a:ea typeface="华文中宋" panose="02010600040101010101" pitchFamily="2" charset="-122"/>
              </a:rPr>
              <a:t>）表示相同地址。又如程序执行时的有效地址会随着执行变化，</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）与</a:t>
            </a:r>
            <a:r>
              <a:rPr lang="en-US" altLang="zh-CN" sz="2600" dirty="0">
                <a:latin typeface="华文中宋" panose="02010600040101010101" pitchFamily="2" charset="-122"/>
                <a:ea typeface="华文中宋" panose="02010600040101010101" pitchFamily="2" charset="-122"/>
              </a:rPr>
              <a:t>20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R4</a:t>
            </a:r>
            <a:r>
              <a:rPr lang="zh-CN" altLang="en-US" sz="2600" dirty="0">
                <a:latin typeface="华文中宋" panose="02010600040101010101" pitchFamily="2" charset="-122"/>
                <a:ea typeface="华文中宋" panose="02010600040101010101" pitchFamily="2" charset="-122"/>
              </a:rPr>
              <a:t>）可能是不同的。因此，存储器数据相关性检测会更复杂，通常用硬件判断。</a:t>
            </a:r>
            <a:endParaRPr lang="zh-CN" altLang="en-US"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4146" name="内容占位符 134145"/>
          <p:cNvGraphicFramePr/>
          <p:nvPr>
            <p:ph idx="1"/>
          </p:nvPr>
        </p:nvGraphicFramePr>
        <p:xfrm>
          <a:off x="179388" y="549275"/>
          <a:ext cx="8748713" cy="4432300"/>
        </p:xfrm>
        <a:graphic>
          <a:graphicData uri="http://schemas.openxmlformats.org/drawingml/2006/table">
            <a:tbl>
              <a:tblPr/>
              <a:tblGrid>
                <a:gridCol w="1003300"/>
                <a:gridCol w="831850"/>
                <a:gridCol w="792163"/>
                <a:gridCol w="1873250"/>
                <a:gridCol w="2016125"/>
                <a:gridCol w="792162"/>
                <a:gridCol w="719138"/>
                <a:gridCol w="720725"/>
              </a:tblGrid>
              <a:tr h="3349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699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5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053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699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38326"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graphicFrame>
        <p:nvGraphicFramePr>
          <p:cNvPr id="134232" name="表格 134231"/>
          <p:cNvGraphicFramePr/>
          <p:nvPr/>
        </p:nvGraphicFramePr>
        <p:xfrm>
          <a:off x="323850" y="5529263"/>
          <a:ext cx="8569325" cy="1285875"/>
        </p:xfrm>
        <a:graphic>
          <a:graphicData uri="http://schemas.openxmlformats.org/drawingml/2006/table">
            <a:tbl>
              <a:tblPr/>
              <a:tblGrid>
                <a:gridCol w="1062038"/>
                <a:gridCol w="1003300"/>
                <a:gridCol w="987425"/>
                <a:gridCol w="654050"/>
                <a:gridCol w="868362"/>
                <a:gridCol w="939800"/>
                <a:gridCol w="1133475"/>
                <a:gridCol w="590550"/>
                <a:gridCol w="1330325"/>
              </a:tblGrid>
              <a:tr h="3968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9687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solidFill>
                          <a:schemeClr val="bg1"/>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38362" name="矩形 1"/>
          <p:cNvSpPr/>
          <p:nvPr/>
        </p:nvSpPr>
        <p:spPr>
          <a:xfrm>
            <a:off x="152400" y="115888"/>
            <a:ext cx="2954338"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保留站与缓冲状态表</a:t>
            </a:r>
            <a:endParaRPr lang="zh-CN" altLang="en-US" dirty="0">
              <a:latin typeface="Times New Roman" panose="02020603050405020304" pitchFamily="18" charset="0"/>
              <a:ea typeface="黑体" panose="02010609060101010101" pitchFamily="49" charset="-122"/>
            </a:endParaRPr>
          </a:p>
        </p:txBody>
      </p:sp>
      <p:sp>
        <p:nvSpPr>
          <p:cNvPr id="138363" name="矩形 2"/>
          <p:cNvSpPr/>
          <p:nvPr/>
        </p:nvSpPr>
        <p:spPr>
          <a:xfrm>
            <a:off x="180975" y="5084763"/>
            <a:ext cx="2032000"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寄存器状态表</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9265" name="标题 3"/>
          <p:cNvPicPr>
            <a:picLocks noGrp="1"/>
          </p:cNvPicPr>
          <p:nvPr>
            <p:ph type="title" idx="4294967295"/>
          </p:nvPr>
        </p:nvPicPr>
        <p:blipFill>
          <a:blip r:embed="rId1"/>
          <a:stretch>
            <a:fillRect/>
          </a:stretch>
        </p:blipFill>
        <p:spPr>
          <a:xfrm>
            <a:off x="-23812" y="188913"/>
            <a:ext cx="8051800" cy="1298575"/>
          </a:xfrm>
        </p:spPr>
      </p:pic>
      <p:sp>
        <p:nvSpPr>
          <p:cNvPr id="139266" name="灯片编号占位符 2"/>
          <p:cNvSpPr txBox="1">
            <a:spLocks noGrp="1"/>
          </p:cNvSpPr>
          <p:nvPr/>
        </p:nvSpPr>
        <p:spPr>
          <a:xfrm>
            <a:off x="6553200" y="6356350"/>
            <a:ext cx="2133600" cy="365125"/>
          </a:xfrm>
          <a:prstGeom prst="rect">
            <a:avLst/>
          </a:prstGeom>
          <a:noFill/>
          <a:ln w="9525">
            <a:noFill/>
          </a:ln>
        </p:spPr>
        <p:txBody>
          <a:bodyPr lIns="45720" rIns="45720" anchor="ctr"/>
          <a:p>
            <a:pPr algn="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graphicFrame>
        <p:nvGraphicFramePr>
          <p:cNvPr id="135172" name="表格 135171"/>
          <p:cNvGraphicFramePr/>
          <p:nvPr>
            <p:custDataLst>
              <p:tags r:id="rId2"/>
            </p:custDataLst>
          </p:nvPr>
        </p:nvGraphicFramePr>
        <p:xfrm>
          <a:off x="611188" y="3514408"/>
          <a:ext cx="8018780" cy="3108325"/>
        </p:xfrm>
        <a:graphic>
          <a:graphicData uri="http://schemas.openxmlformats.org/drawingml/2006/table">
            <a:tbl>
              <a:tblPr/>
              <a:tblGrid>
                <a:gridCol w="2274570"/>
                <a:gridCol w="1881505"/>
                <a:gridCol w="1930400"/>
                <a:gridCol w="1932305"/>
              </a:tblGrid>
              <a:tr h="36766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zh-CN" altLang="en-US" sz="1600" b="1" dirty="0">
                        <a:solidFill>
                          <a:srgbClr val="000000"/>
                        </a:solidFill>
                        <a:latin typeface="宋体" panose="02010600030101010101" pitchFamily="2" charset="-122"/>
                        <a:ea typeface="宋体" panose="02010600030101010101" pitchFamily="2" charset="-122"/>
                      </a:endParaRPr>
                    </a:p>
                    <a:p>
                      <a:pPr marL="0" lvl="0" indent="0" algn="ctr" eaLnBrk="1" hangingPunct="1">
                        <a:lnSpc>
                          <a:spcPts val="1200"/>
                        </a:lnSpc>
                        <a:spcBef>
                          <a:spcPct val="0"/>
                        </a:spcBef>
                        <a:buClr>
                          <a:srgbClr val="000000"/>
                        </a:buClr>
                        <a:buFont typeface="Arial" panose="020B0604020202020204" pitchFamily="34" charset="0"/>
                        <a:buNone/>
                      </a:pPr>
                      <a:r>
                        <a:rPr lang="zh-CN" altLang="en-US" sz="1600" b="1" dirty="0">
                          <a:solidFill>
                            <a:srgbClr val="000000"/>
                          </a:solidFill>
                          <a:latin typeface="宋体" panose="02010600030101010101" pitchFamily="2" charset="-122"/>
                          <a:ea typeface="宋体" panose="02010600030101010101" pitchFamily="2" charset="-122"/>
                        </a:rPr>
                        <a:t>指令</a:t>
                      </a:r>
                      <a:endParaRPr lang="zh-CN" altLang="en-US" sz="1600" b="1" dirty="0">
                        <a:solidFill>
                          <a:srgbClr val="000000"/>
                        </a:solidFill>
                        <a:latin typeface="宋体" panose="02010600030101010101" pitchFamily="2" charset="-122"/>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指令状态表</a:t>
                      </a:r>
                      <a:endParaRPr lang="zh-CN" altLang="en-US" sz="1600" b="1">
                        <a:solidFill>
                          <a:srgbClr val="000000"/>
                        </a:solidFill>
                        <a:latin typeface="宋体" panose="02010600030101010101" pitchFamily="2" charset="-122"/>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703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流出</a:t>
                      </a:r>
                      <a:endParaRPr lang="zh-CN" altLang="en-US" sz="1600" b="1">
                        <a:solidFill>
                          <a:srgbClr val="000000"/>
                        </a:solidFill>
                        <a:latin typeface="宋体" panose="02010600030101010101" pitchFamily="2" charset="-122"/>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执行</a:t>
                      </a:r>
                      <a:endParaRPr lang="zh-CN" altLang="en-US" sz="1600" b="1">
                        <a:solidFill>
                          <a:srgbClr val="000000"/>
                        </a:solidFill>
                        <a:latin typeface="宋体" panose="02010600030101010101" pitchFamily="2" charset="-122"/>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zh-CN" altLang="en-US" sz="1600" b="1">
                          <a:solidFill>
                            <a:srgbClr val="000000"/>
                          </a:solidFill>
                          <a:latin typeface="宋体" panose="02010600030101010101" pitchFamily="2" charset="-122"/>
                          <a:ea typeface="宋体" panose="02010600030101010101" pitchFamily="2" charset="-122"/>
                        </a:rPr>
                        <a:t>写结果</a:t>
                      </a:r>
                      <a:endParaRPr lang="zh-CN" altLang="en-US" sz="1600" b="1">
                        <a:solidFill>
                          <a:srgbClr val="000000"/>
                        </a:solidFill>
                        <a:latin typeface="宋体" panose="02010600030101010101" pitchFamily="2" charset="-122"/>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54038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LD    F6</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34(R2)</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6576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LD    F2</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45(R3)</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6703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MULTD    F0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 </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F4</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6703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SUBD    F8</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F6</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6576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DIVD    F10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F0</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F6</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6766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ADDD    F6</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F8</a:t>
                      </a:r>
                      <a:r>
                        <a:rPr lang="zh-CN" altLang="en-US" sz="1600" b="1" dirty="0">
                          <a:solidFill>
                            <a:srgbClr val="000000"/>
                          </a:solidFill>
                          <a:latin typeface="宋体" panose="02010600030101010101" pitchFamily="2" charset="-122"/>
                          <a:ea typeface="宋体" panose="02010600030101010101" pitchFamily="2" charset="-122"/>
                        </a:rPr>
                        <a:t>，</a:t>
                      </a:r>
                      <a:r>
                        <a:rPr lang="en-US" altLang="x-none" sz="1600" b="1" dirty="0">
                          <a:solidFill>
                            <a:srgbClr val="000000"/>
                          </a:solidFill>
                          <a:latin typeface="Times New Roman" panose="02020603050405020304" pitchFamily="18" charset="0"/>
                          <a:ea typeface="黑体" panose="02010609060101010101" pitchFamily="49" charset="-122"/>
                        </a:rPr>
                        <a:t>F2</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ts val="1200"/>
                        </a:lnSpc>
                        <a:spcBef>
                          <a:spcPct val="0"/>
                        </a:spcBef>
                        <a:buClr>
                          <a:srgbClr val="000000"/>
                        </a:buClr>
                        <a:buFont typeface="Arial" panose="020B0604020202020204" pitchFamily="34" charset="0"/>
                        <a:buNone/>
                      </a:pPr>
                      <a:r>
                        <a:rPr lang="en-US" altLang="x-none" sz="1600" b="1" dirty="0">
                          <a:solidFill>
                            <a:srgbClr val="000000"/>
                          </a:solidFill>
                          <a:latin typeface="Times New Roman" panose="02020603050405020304" pitchFamily="18" charset="0"/>
                          <a:ea typeface="黑体" panose="02010609060101010101" pitchFamily="49" charset="-122"/>
                        </a:rPr>
                        <a:t> </a:t>
                      </a:r>
                      <a:endParaRPr lang="en-US" altLang="x-none" sz="1600" b="1" dirty="0">
                        <a:solidFill>
                          <a:srgbClr val="000000"/>
                        </a:solidFill>
                        <a:latin typeface="Times New Roman" panose="02020603050405020304" pitchFamily="18"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bl>
          </a:graphicData>
        </a:graphic>
      </p:graphicFrame>
      <p:sp>
        <p:nvSpPr>
          <p:cNvPr id="139311" name="矩形 7"/>
          <p:cNvSpPr/>
          <p:nvPr/>
        </p:nvSpPr>
        <p:spPr>
          <a:xfrm>
            <a:off x="611188" y="3141663"/>
            <a:ext cx="1724025" cy="460375"/>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指令状态表</a:t>
            </a:r>
            <a:endParaRPr lang="zh-CN" altLang="en-US" dirty="0">
              <a:latin typeface="Times New Roman" panose="02020603050405020304" pitchFamily="18" charset="0"/>
              <a:ea typeface="黑体" panose="02010609060101010101" pitchFamily="49" charset="-122"/>
            </a:endParaRPr>
          </a:p>
        </p:txBody>
      </p:sp>
      <p:sp>
        <p:nvSpPr>
          <p:cNvPr id="139312" name="矩形 8"/>
          <p:cNvSpPr/>
          <p:nvPr/>
        </p:nvSpPr>
        <p:spPr>
          <a:xfrm>
            <a:off x="468313" y="1557338"/>
            <a:ext cx="8351837" cy="1200150"/>
          </a:xfrm>
          <a:prstGeom prst="rect">
            <a:avLst/>
          </a:prstGeom>
          <a:noFill/>
          <a:ln w="9525">
            <a:noFill/>
          </a:ln>
        </p:spPr>
        <p:txBody>
          <a:bodyPr anchor="t">
            <a:spAutoFit/>
          </a:bodyPr>
          <a:p>
            <a:pPr eaLnBrk="0" hangingPunct="0"/>
            <a:r>
              <a:rPr lang="zh-CN" altLang="en-US" b="1" dirty="0">
                <a:latin typeface="Times New Roman" panose="02020603050405020304" pitchFamily="18" charset="0"/>
                <a:ea typeface="黑体" panose="02010609060101010101" pitchFamily="49" charset="-122"/>
              </a:rPr>
              <a:t>解题：</a:t>
            </a:r>
            <a:endParaRPr lang="en-US" altLang="zh-CN" b="1" dirty="0">
              <a:latin typeface="Times New Roman" panose="02020603050405020304" pitchFamily="18" charset="0"/>
              <a:ea typeface="黑体" panose="02010609060101010101" pitchFamily="49" charset="-122"/>
            </a:endParaRPr>
          </a:p>
          <a:p>
            <a:pPr eaLnBrk="0" hangingPunct="0"/>
            <a:r>
              <a:rPr lang="zh-CN" altLang="en-US" b="1" dirty="0">
                <a:solidFill>
                  <a:srgbClr val="C00000"/>
                </a:solidFill>
                <a:latin typeface="Times New Roman" panose="02020603050405020304" pitchFamily="18" charset="0"/>
                <a:ea typeface="黑体" panose="02010609060101010101" pitchFamily="49" charset="-122"/>
              </a:rPr>
              <a:t>分析：</a:t>
            </a:r>
            <a:endParaRPr lang="en-US" altLang="zh-CN" b="1" dirty="0">
              <a:solidFill>
                <a:srgbClr val="C00000"/>
              </a:solidFill>
              <a:latin typeface="Times New Roman" panose="02020603050405020304" pitchFamily="18" charset="0"/>
              <a:ea typeface="黑体" panose="02010609060101010101" pitchFamily="49" charset="-122"/>
            </a:endParaRPr>
          </a:p>
          <a:p>
            <a:pPr eaLnBrk="0" hangingPunct="0"/>
            <a:r>
              <a:rPr lang="en-US" altLang="zh-CN" b="1" dirty="0">
                <a:solidFill>
                  <a:srgbClr val="C00000"/>
                </a:solidFill>
                <a:latin typeface="Times New Roman" panose="02020603050405020304" pitchFamily="18" charset="0"/>
                <a:ea typeface="黑体" panose="02010609060101010101" pitchFamily="49" charset="-122"/>
              </a:rPr>
              <a:t>ADDD</a:t>
            </a:r>
            <a:r>
              <a:rPr lang="zh-CN" altLang="en-US" b="1" dirty="0">
                <a:solidFill>
                  <a:srgbClr val="C00000"/>
                </a:solidFill>
                <a:latin typeface="Times New Roman" panose="02020603050405020304" pitchFamily="18" charset="0"/>
                <a:ea typeface="黑体" panose="02010609060101010101" pitchFamily="49" charset="-122"/>
              </a:rPr>
              <a:t>指令准备写结果</a:t>
            </a:r>
            <a:r>
              <a:rPr lang="zh-CN" altLang="en-US" b="1" dirty="0">
                <a:latin typeface="Times New Roman" panose="02020603050405020304" pitchFamily="18" charset="0"/>
                <a:ea typeface="黑体" panose="02010609060101010101" pitchFamily="49" charset="-122"/>
              </a:rPr>
              <a:t>是</a:t>
            </a:r>
            <a:r>
              <a:rPr lang="en-US" altLang="zh-CN" b="1" dirty="0">
                <a:latin typeface="Times New Roman" panose="02020603050405020304" pitchFamily="18" charset="0"/>
                <a:ea typeface="黑体" panose="02010609060101010101" pitchFamily="49" charset="-122"/>
              </a:rPr>
              <a:t>MUL.D</a:t>
            </a:r>
            <a:r>
              <a:rPr lang="zh-CN" altLang="en-US" b="1" dirty="0">
                <a:latin typeface="Times New Roman" panose="02020603050405020304" pitchFamily="18" charset="0"/>
                <a:ea typeface="黑体" panose="02010609060101010101" pitchFamily="49" charset="-122"/>
              </a:rPr>
              <a:t>准备写回结果的前一个状态</a:t>
            </a:r>
            <a:endParaRPr lang="en-US" altLang="zh-CN" b="1" dirty="0">
              <a:latin typeface="Times New Roman" panose="02020603050405020304" pitchFamily="18" charset="0"/>
              <a:ea typeface="黑体" panose="0201060906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灯片编号占位符 3"/>
          <p:cNvSpPr txBox="1">
            <a:spLocks noGrp="1"/>
          </p:cNvSpPr>
          <p:nvPr/>
        </p:nvSpPr>
        <p:spPr>
          <a:xfrm>
            <a:off x="6553200" y="6356350"/>
            <a:ext cx="2133600" cy="365125"/>
          </a:xfrm>
          <a:prstGeom prst="rect">
            <a:avLst/>
          </a:prstGeom>
          <a:noFill/>
          <a:ln w="9525">
            <a:noFill/>
          </a:ln>
        </p:spPr>
        <p:txBody>
          <a:bodyPr lIns="45720" rIns="45720" anchor="ctr"/>
          <a:p>
            <a:pPr algn="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
        <p:nvSpPr>
          <p:cNvPr id="140290" name="矩形 4"/>
          <p:cNvSpPr/>
          <p:nvPr/>
        </p:nvSpPr>
        <p:spPr>
          <a:xfrm>
            <a:off x="139700" y="115888"/>
            <a:ext cx="2954338"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保留站与缓冲状态表</a:t>
            </a:r>
            <a:endParaRPr lang="zh-CN" altLang="en-US" dirty="0">
              <a:latin typeface="Times New Roman" panose="02020603050405020304" pitchFamily="18" charset="0"/>
              <a:ea typeface="黑体" panose="02010609060101010101" pitchFamily="49" charset="-122"/>
            </a:endParaRPr>
          </a:p>
        </p:txBody>
      </p:sp>
      <p:graphicFrame>
        <p:nvGraphicFramePr>
          <p:cNvPr id="136196" name="表格 136195"/>
          <p:cNvGraphicFramePr/>
          <p:nvPr/>
        </p:nvGraphicFramePr>
        <p:xfrm>
          <a:off x="395288" y="692150"/>
          <a:ext cx="8497888" cy="3692525"/>
        </p:xfrm>
        <a:graphic>
          <a:graphicData uri="http://schemas.openxmlformats.org/drawingml/2006/table">
            <a:tbl>
              <a:tblPr/>
              <a:tblGrid>
                <a:gridCol w="696913"/>
                <a:gridCol w="884237"/>
                <a:gridCol w="1755775"/>
                <a:gridCol w="1755775"/>
                <a:gridCol w="1736725"/>
                <a:gridCol w="658813"/>
                <a:gridCol w="549275"/>
                <a:gridCol w="460375"/>
              </a:tblGrid>
              <a:tr h="431800">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名</a:t>
                      </a:r>
                      <a:endParaRPr lang="zh-CN" altLang="en-US" sz="1600" b="1">
                        <a:solidFill>
                          <a:srgbClr val="000000"/>
                        </a:solidFill>
                        <a:latin typeface="Goudy Old Style" pitchFamily="2" charset="0"/>
                        <a:ea typeface="宋体" panose="02010600030101010101" pitchFamily="2" charset="-122"/>
                      </a:endParaRPr>
                    </a:p>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称</a:t>
                      </a:r>
                      <a:endParaRPr lang="zh-CN" altLang="en-US" sz="1600" b="1">
                        <a:solidFill>
                          <a:srgbClr val="000000"/>
                        </a:solidFill>
                        <a:latin typeface="Goudy Old Style" pitchFamily="2" charset="0"/>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保留站与缓冲</a:t>
                      </a:r>
                      <a:endParaRPr lang="zh-CN" altLang="en-US" sz="1600" b="1">
                        <a:solidFill>
                          <a:srgbClr val="000000"/>
                        </a:solidFill>
                        <a:latin typeface="Goudy Old Style" pitchFamily="2" charset="0"/>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47663">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Busy</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Op</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Vj</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Vk</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Qj</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Qk</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4492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Loadl</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460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Load2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2543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Addl</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48736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yes</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ADDD</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Regs[F8]</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Mem[45</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Regs[R3]]</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270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Add3</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no</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48895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Mult1</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yes</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MULTD</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Mem[45</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Regs[R3]]</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Regs[F4]</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48895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yes</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DIVD</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Mem[34</a:t>
                      </a:r>
                      <a:r>
                        <a:rPr lang="zh-CN" altLang="en-US" sz="1600" b="1" dirty="0">
                          <a:solidFill>
                            <a:srgbClr val="000000"/>
                          </a:solidFill>
                          <a:latin typeface="Goudy Old Style" pitchFamily="2" charset="0"/>
                          <a:ea typeface="宋体" panose="02010600030101010101" pitchFamily="2" charset="-122"/>
                        </a:rPr>
                        <a:t>十</a:t>
                      </a:r>
                      <a:r>
                        <a:rPr lang="en-US" altLang="x-none" sz="1600" b="1" dirty="0">
                          <a:solidFill>
                            <a:srgbClr val="000000"/>
                          </a:solidFill>
                          <a:latin typeface="Goudy Old Style" pitchFamily="2" charset="0"/>
                          <a:ea typeface="黑体" panose="02010609060101010101" pitchFamily="49" charset="-122"/>
                        </a:rPr>
                        <a:t>Regs[R2]]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Mult1</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bl>
          </a:graphicData>
        </a:graphic>
      </p:graphicFrame>
      <p:sp>
        <p:nvSpPr>
          <p:cNvPr id="140376" name="矩形 6"/>
          <p:cNvSpPr/>
          <p:nvPr/>
        </p:nvSpPr>
        <p:spPr>
          <a:xfrm>
            <a:off x="395288" y="4767263"/>
            <a:ext cx="2032000"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寄存器状态表</a:t>
            </a:r>
            <a:endParaRPr lang="zh-CN" altLang="en-US" dirty="0">
              <a:latin typeface="Times New Roman" panose="02020603050405020304" pitchFamily="18" charset="0"/>
              <a:ea typeface="黑体" panose="02010609060101010101" pitchFamily="49" charset="-122"/>
            </a:endParaRPr>
          </a:p>
        </p:txBody>
      </p:sp>
      <p:graphicFrame>
        <p:nvGraphicFramePr>
          <p:cNvPr id="136282" name="表格 136281"/>
          <p:cNvGraphicFramePr/>
          <p:nvPr/>
        </p:nvGraphicFramePr>
        <p:xfrm>
          <a:off x="611188" y="5229225"/>
          <a:ext cx="7921625" cy="1223963"/>
        </p:xfrm>
        <a:graphic>
          <a:graphicData uri="http://schemas.openxmlformats.org/drawingml/2006/table">
            <a:tbl>
              <a:tblPr/>
              <a:tblGrid>
                <a:gridCol w="569913"/>
                <a:gridCol w="990600"/>
                <a:gridCol w="992187"/>
                <a:gridCol w="881063"/>
                <a:gridCol w="882650"/>
                <a:gridCol w="763587"/>
                <a:gridCol w="765175"/>
                <a:gridCol w="1038225"/>
                <a:gridCol w="1038225"/>
              </a:tblGrid>
              <a:tr h="5127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域</a:t>
                      </a:r>
                      <a:endParaRPr lang="zh-CN" altLang="en-US" sz="1600" b="1">
                        <a:solidFill>
                          <a:srgbClr val="000000"/>
                        </a:solidFill>
                        <a:latin typeface="Goudy Old Style" pitchFamily="2" charset="0"/>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寄存器</a:t>
                      </a:r>
                      <a:endParaRPr lang="zh-CN" altLang="en-US" sz="1600" b="1">
                        <a:solidFill>
                          <a:srgbClr val="000000"/>
                        </a:solidFill>
                        <a:latin typeface="Goudy Old Style" pitchFamily="2" charset="0"/>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600" b="1">
                          <a:solidFill>
                            <a:srgbClr val="000000"/>
                          </a:solidFill>
                          <a:latin typeface="Goudy Old Style" pitchFamily="2" charset="0"/>
                          <a:ea typeface="宋体" panose="02010600030101010101" pitchFamily="2" charset="-122"/>
                        </a:rPr>
                        <a:t>状态表</a:t>
                      </a:r>
                      <a:endParaRPr lang="zh-CN" altLang="en-US" sz="1600" b="1">
                        <a:solidFill>
                          <a:srgbClr val="000000"/>
                        </a:solidFill>
                        <a:latin typeface="Goudy Old Style" pitchFamily="2" charset="0"/>
                        <a:ea typeface="宋体" panose="02010600030101010101" pitchFamily="2"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6512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F0</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F4</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F6</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F8</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F10</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F30</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r h="34607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Qi</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Multl</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Add2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Mult2</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Clr>
                          <a:srgbClr val="000000"/>
                        </a:buClr>
                        <a:buFont typeface="Arial" panose="020B0604020202020204" pitchFamily="34" charset="0"/>
                        <a:buNone/>
                      </a:pPr>
                      <a:r>
                        <a:rPr lang="en-US" altLang="x-none" sz="1600" b="1" dirty="0">
                          <a:solidFill>
                            <a:srgbClr val="000000"/>
                          </a:solidFill>
                          <a:latin typeface="Goudy Old Style" pitchFamily="2" charset="0"/>
                          <a:ea typeface="黑体" panose="02010609060101010101" pitchFamily="49" charset="-122"/>
                        </a:rPr>
                        <a:t> </a:t>
                      </a:r>
                      <a:endParaRPr lang="en-US" altLang="x-none" sz="1600" b="1" dirty="0">
                        <a:solidFill>
                          <a:srgbClr val="000000"/>
                        </a:solidFill>
                        <a:latin typeface="Goudy Old Style" pitchFamily="2" charset="0"/>
                        <a:ea typeface="黑体" panose="02010609060101010101" pitchFamily="49" charset="-122"/>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9ECE8">
                        <a:alpha val="100000"/>
                      </a:srgbClr>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3"/>
          <p:cNvSpPr>
            <a:spLocks noGrp="1"/>
          </p:cNvSpPr>
          <p:nvPr>
            <p:ph idx="4294967295"/>
          </p:nvPr>
        </p:nvSpPr>
        <p:spPr>
          <a:xfrm>
            <a:off x="468313" y="333375"/>
            <a:ext cx="8424862" cy="5111750"/>
          </a:xfrm>
        </p:spPr>
        <p:txBody>
          <a:bodyPr wrap="square" anchor="t"/>
          <a:p>
            <a:pPr eaLnBrk="1" hangingPunct="1"/>
            <a:r>
              <a:rPr lang="zh-CN" altLang="en-US" sz="2800" b="1" dirty="0">
                <a:solidFill>
                  <a:srgbClr val="C00000"/>
                </a:solidFill>
              </a:rPr>
              <a:t>附加题：</a:t>
            </a:r>
            <a:endParaRPr lang="zh-CN" altLang="en-US" sz="2800" b="1" dirty="0">
              <a:solidFill>
                <a:srgbClr val="C00000"/>
              </a:solidFill>
            </a:endParaRPr>
          </a:p>
          <a:p>
            <a:pPr eaLnBrk="1" hangingPunct="1">
              <a:lnSpc>
                <a:spcPct val="115000"/>
              </a:lnSpc>
              <a:buNone/>
            </a:pPr>
            <a:r>
              <a:rPr lang="en-US" altLang="zh-CN" sz="2400" b="1" dirty="0">
                <a:solidFill>
                  <a:srgbClr val="FFFF00"/>
                </a:solidFill>
              </a:rPr>
              <a:t>1</a:t>
            </a:r>
            <a:r>
              <a:rPr lang="zh-CN" altLang="en-US" sz="2400" b="1" dirty="0">
                <a:solidFill>
                  <a:srgbClr val="FFFF00"/>
                </a:solidFill>
              </a:rPr>
              <a:t>、</a:t>
            </a:r>
            <a:r>
              <a:rPr lang="zh-CN" altLang="en-US" sz="2400" b="1" dirty="0"/>
              <a:t>设</a:t>
            </a:r>
            <a:r>
              <a:rPr lang="en-US" altLang="zh-CN" sz="2400" b="1" dirty="0"/>
              <a:t>DLX</a:t>
            </a:r>
            <a:r>
              <a:rPr lang="zh-CN" altLang="en-US" sz="2400" b="1" dirty="0"/>
              <a:t>浮点流水线中执行的延迟如下：加法需</a:t>
            </a:r>
            <a:r>
              <a:rPr lang="en-US" altLang="zh-CN" sz="2400" b="1" dirty="0"/>
              <a:t>2</a:t>
            </a:r>
            <a:r>
              <a:rPr lang="zh-CN" altLang="en-US" sz="2400" b="1" dirty="0"/>
              <a:t>个时钟周期；乘法需</a:t>
            </a:r>
            <a:r>
              <a:rPr lang="en-US" altLang="zh-CN" sz="2400" b="1" dirty="0"/>
              <a:t>10</a:t>
            </a:r>
            <a:r>
              <a:rPr lang="zh-CN" altLang="en-US" sz="2400" b="1" dirty="0"/>
              <a:t>个时钟周期；除法需</a:t>
            </a:r>
            <a:r>
              <a:rPr lang="en-US" altLang="zh-CN" sz="2400" b="1" dirty="0"/>
              <a:t>40</a:t>
            </a:r>
            <a:r>
              <a:rPr lang="zh-CN" altLang="en-US" sz="2400" b="1" dirty="0"/>
              <a:t>个时钟周期。采用记分牌算法，考察当代码执行到下面情况时，给出指令状态表、功能部件状态表、结果寄存器状态表的内容。</a:t>
            </a:r>
            <a:endParaRPr lang="zh-CN" altLang="en-US" sz="2400" b="1" dirty="0"/>
          </a:p>
          <a:p>
            <a:pPr>
              <a:buNone/>
            </a:pPr>
            <a:r>
              <a:rPr lang="en-US" altLang="zh-CN" sz="2000" b="1" dirty="0">
                <a:solidFill>
                  <a:srgbClr val="C00000"/>
                </a:solidFill>
              </a:rPr>
              <a:t>LD     F6 , 34(R2)</a:t>
            </a:r>
            <a:endParaRPr lang="zh-CN" altLang="en-US" sz="2000" b="1" dirty="0">
              <a:solidFill>
                <a:srgbClr val="C00000"/>
              </a:solidFill>
            </a:endParaRPr>
          </a:p>
          <a:p>
            <a:pPr>
              <a:buNone/>
            </a:pPr>
            <a:r>
              <a:rPr lang="en-US" altLang="zh-CN" sz="2000" b="1" dirty="0">
                <a:solidFill>
                  <a:srgbClr val="C00000"/>
                </a:solidFill>
              </a:rPr>
              <a:t>LD     F2 , 45(R3)</a:t>
            </a:r>
            <a:endParaRPr lang="zh-CN" altLang="en-US" sz="2000" b="1" dirty="0">
              <a:solidFill>
                <a:srgbClr val="C00000"/>
              </a:solidFill>
            </a:endParaRPr>
          </a:p>
          <a:p>
            <a:pPr>
              <a:buNone/>
            </a:pPr>
            <a:r>
              <a:rPr lang="en-US" altLang="zh-CN" sz="2000" b="1" dirty="0">
                <a:solidFill>
                  <a:srgbClr val="C00000"/>
                </a:solidFill>
              </a:rPr>
              <a:t>MULTD   F0 , F2 , F4</a:t>
            </a:r>
            <a:endParaRPr lang="zh-CN" altLang="en-US" sz="2000" b="1" dirty="0">
              <a:solidFill>
                <a:srgbClr val="C00000"/>
              </a:solidFill>
            </a:endParaRPr>
          </a:p>
          <a:p>
            <a:pPr>
              <a:buNone/>
            </a:pPr>
            <a:r>
              <a:rPr lang="en-US" altLang="zh-CN" sz="2000" b="1" dirty="0">
                <a:solidFill>
                  <a:srgbClr val="C00000"/>
                </a:solidFill>
              </a:rPr>
              <a:t>SUBD    F8 , F2 , F6</a:t>
            </a:r>
            <a:endParaRPr lang="zh-CN" altLang="en-US" sz="2000" b="1" dirty="0">
              <a:solidFill>
                <a:srgbClr val="C00000"/>
              </a:solidFill>
            </a:endParaRPr>
          </a:p>
          <a:p>
            <a:pPr>
              <a:buNone/>
            </a:pPr>
            <a:r>
              <a:rPr lang="en-US" altLang="zh-CN" sz="2000" b="1" dirty="0">
                <a:solidFill>
                  <a:srgbClr val="C00000"/>
                </a:solidFill>
              </a:rPr>
              <a:t>DIVD    F10 , F0 , F6</a:t>
            </a:r>
            <a:endParaRPr lang="zh-CN" altLang="en-US" sz="2000" b="1" dirty="0">
              <a:solidFill>
                <a:srgbClr val="C00000"/>
              </a:solidFill>
            </a:endParaRPr>
          </a:p>
          <a:p>
            <a:pPr>
              <a:buNone/>
            </a:pPr>
            <a:r>
              <a:rPr lang="en-US" altLang="zh-CN" sz="2000" b="1" dirty="0">
                <a:solidFill>
                  <a:srgbClr val="C00000"/>
                </a:solidFill>
              </a:rPr>
              <a:t>ADDD    F6 , F8 , F2</a:t>
            </a:r>
            <a:endParaRPr lang="en-US" altLang="zh-CN" sz="2400" b="1" dirty="0">
              <a:solidFill>
                <a:srgbClr val="C00000"/>
              </a:solidFill>
            </a:endParaRPr>
          </a:p>
          <a:p>
            <a:pPr eaLnBrk="1" hangingPunct="1">
              <a:lnSpc>
                <a:spcPct val="115000"/>
              </a:lnSpc>
              <a:buNone/>
            </a:pPr>
            <a:r>
              <a:rPr lang="zh-CN" altLang="en-US" sz="2400" b="1" dirty="0"/>
              <a:t>（</a:t>
            </a:r>
            <a:r>
              <a:rPr lang="en-US" altLang="zh-CN" sz="2400" b="1" dirty="0"/>
              <a:t>1</a:t>
            </a:r>
            <a:r>
              <a:rPr lang="zh-CN" altLang="en-US" sz="2400" b="1" dirty="0"/>
              <a:t>）</a:t>
            </a:r>
            <a:r>
              <a:rPr lang="en-US" altLang="zh-CN" sz="2400" b="1" dirty="0"/>
              <a:t>SUBD</a:t>
            </a:r>
            <a:r>
              <a:rPr lang="zh-CN" altLang="en-US" sz="2400" b="1" dirty="0"/>
              <a:t>指令写结果前；</a:t>
            </a:r>
            <a:endParaRPr lang="en-US" altLang="zh-CN" sz="2400" b="1" dirty="0"/>
          </a:p>
          <a:p>
            <a:pPr eaLnBrk="1" hangingPunct="1">
              <a:lnSpc>
                <a:spcPct val="115000"/>
              </a:lnSpc>
              <a:buNone/>
            </a:pPr>
            <a:r>
              <a:rPr lang="zh-CN" altLang="en-US" sz="2400" b="1" dirty="0"/>
              <a:t>（</a:t>
            </a:r>
            <a:r>
              <a:rPr lang="en-US" altLang="zh-CN" sz="2400" b="1" dirty="0"/>
              <a:t>2</a:t>
            </a:r>
            <a:r>
              <a:rPr lang="zh-CN" altLang="en-US" sz="2400" b="1" dirty="0"/>
              <a:t>）</a:t>
            </a:r>
            <a:r>
              <a:rPr lang="en-US" altLang="zh-CN" sz="2400" b="1" dirty="0"/>
              <a:t>MULTD</a:t>
            </a:r>
            <a:r>
              <a:rPr lang="zh-CN" altLang="en-US" sz="2400" b="1" dirty="0"/>
              <a:t>准备写结果之前（</a:t>
            </a:r>
            <a:r>
              <a:rPr lang="en-US" altLang="zh-CN" sz="2400" b="1" dirty="0"/>
              <a:t>ADDD</a:t>
            </a:r>
            <a:r>
              <a:rPr lang="zh-CN" altLang="en-US" sz="2400" b="1" dirty="0"/>
              <a:t>指令和</a:t>
            </a:r>
            <a:r>
              <a:rPr lang="en-US" altLang="zh-CN" sz="2400" b="1" dirty="0"/>
              <a:t>MULTD</a:t>
            </a:r>
            <a:r>
              <a:rPr lang="zh-CN" altLang="en-US" sz="2400" b="1" dirty="0"/>
              <a:t>指令均准备写结果之前）；</a:t>
            </a:r>
            <a:endParaRPr lang="en-US" altLang="zh-CN" sz="2400" b="1" dirty="0"/>
          </a:p>
          <a:p>
            <a:pPr eaLnBrk="1" hangingPunct="1">
              <a:lnSpc>
                <a:spcPct val="115000"/>
              </a:lnSpc>
              <a:buNone/>
            </a:pPr>
            <a:r>
              <a:rPr lang="zh-CN" altLang="en-US" sz="2400" b="1" dirty="0"/>
              <a:t>（</a:t>
            </a:r>
            <a:r>
              <a:rPr lang="en-US" altLang="zh-CN" sz="2400" b="1" dirty="0"/>
              <a:t>3</a:t>
            </a:r>
            <a:r>
              <a:rPr lang="zh-CN" altLang="en-US" sz="2400" b="1" dirty="0"/>
              <a:t>）</a:t>
            </a:r>
            <a:r>
              <a:rPr lang="en-US" altLang="zh-CN" sz="2400" b="1" dirty="0"/>
              <a:t>DIVD</a:t>
            </a:r>
            <a:r>
              <a:rPr lang="zh-CN" altLang="en-US" sz="2400" b="1" dirty="0"/>
              <a:t>准备写结果之前；</a:t>
            </a:r>
            <a:endParaRPr lang="zh-CN" altLang="en-US" sz="2400" b="1" dirty="0"/>
          </a:p>
          <a:p>
            <a:pPr eaLnBrk="1" hangingPunct="1">
              <a:lnSpc>
                <a:spcPct val="115000"/>
              </a:lnSpc>
            </a:pPr>
            <a:endParaRPr lang="zh-CN" altLang="en-US" sz="2400" b="1" dirty="0"/>
          </a:p>
        </p:txBody>
      </p:sp>
      <p:sp>
        <p:nvSpPr>
          <p:cNvPr id="154626"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3"/>
          <p:cNvSpPr>
            <a:spLocks noGrp="1"/>
          </p:cNvSpPr>
          <p:nvPr>
            <p:ph idx="4294967295"/>
          </p:nvPr>
        </p:nvSpPr>
        <p:spPr>
          <a:xfrm>
            <a:off x="468313" y="260350"/>
            <a:ext cx="8424862" cy="5111750"/>
          </a:xfrm>
        </p:spPr>
        <p:txBody>
          <a:bodyPr wrap="square" anchor="t"/>
          <a:p>
            <a:pPr marL="0" indent="0" eaLnBrk="1" hangingPunct="1">
              <a:lnSpc>
                <a:spcPct val="115000"/>
              </a:lnSpc>
              <a:buNone/>
            </a:pPr>
            <a:r>
              <a:rPr lang="en-US" altLang="zh-CN" sz="2400" b="1" dirty="0">
                <a:solidFill>
                  <a:srgbClr val="C00000"/>
                </a:solidFill>
              </a:rPr>
              <a:t>2</a:t>
            </a:r>
            <a:r>
              <a:rPr lang="zh-CN" altLang="en-US" sz="2400" b="1" dirty="0">
                <a:solidFill>
                  <a:srgbClr val="C00000"/>
                </a:solidFill>
              </a:rPr>
              <a:t>、采用</a:t>
            </a:r>
            <a:r>
              <a:rPr lang="en-US" altLang="zh-CN" sz="2400" b="1" dirty="0">
                <a:solidFill>
                  <a:srgbClr val="C00000"/>
                </a:solidFill>
              </a:rPr>
              <a:t>Tomasulo</a:t>
            </a:r>
            <a:r>
              <a:rPr lang="zh-CN" altLang="en-US" sz="2400" b="1" dirty="0">
                <a:solidFill>
                  <a:srgbClr val="C00000"/>
                </a:solidFill>
              </a:rPr>
              <a:t>算法，</a:t>
            </a:r>
            <a:endParaRPr lang="en-US" altLang="zh-CN" sz="2400" b="1" dirty="0">
              <a:solidFill>
                <a:srgbClr val="C00000"/>
              </a:solidFill>
            </a:endParaRPr>
          </a:p>
          <a:p>
            <a:pPr marL="0" indent="0">
              <a:spcBef>
                <a:spcPct val="0"/>
              </a:spcBef>
              <a:buNone/>
            </a:pPr>
            <a:r>
              <a:rPr lang="zh-CN" altLang="en-US" sz="2400" b="1" dirty="0">
                <a:solidFill>
                  <a:srgbClr val="C00000"/>
                </a:solidFill>
                <a:latin typeface="仿宋_GB2312" pitchFamily="1" charset="-122"/>
                <a:ea typeface="仿宋_GB2312" pitchFamily="1" charset="-122"/>
              </a:rPr>
              <a:t>假设浮点流水线中执行的延迟如下：</a:t>
            </a:r>
            <a:endParaRPr lang="zh-CN" altLang="en-US" sz="2400" b="1" dirty="0">
              <a:solidFill>
                <a:srgbClr val="C00000"/>
              </a:solidFill>
              <a:latin typeface="仿宋_GB2312" pitchFamily="1" charset="-122"/>
              <a:ea typeface="仿宋_GB2312" pitchFamily="1" charset="-122"/>
            </a:endParaRPr>
          </a:p>
          <a:p>
            <a:pPr marL="0" indent="0">
              <a:spcBef>
                <a:spcPct val="0"/>
              </a:spcBef>
              <a:buNone/>
            </a:pPr>
            <a:r>
              <a:rPr lang="zh-CN" altLang="en-US" sz="2400" b="1" dirty="0">
                <a:solidFill>
                  <a:srgbClr val="C00000"/>
                </a:solidFill>
                <a:latin typeface="仿宋_GB2312" pitchFamily="1" charset="-122"/>
                <a:ea typeface="仿宋_GB2312" pitchFamily="1" charset="-122"/>
              </a:rPr>
              <a:t>          加法需</a:t>
            </a:r>
            <a:r>
              <a:rPr lang="en-US" altLang="zh-CN" sz="2400" b="1" dirty="0">
                <a:solidFill>
                  <a:srgbClr val="C00000"/>
                </a:solidFill>
                <a:latin typeface="仿宋_GB2312" pitchFamily="1" charset="-122"/>
                <a:ea typeface="仿宋_GB2312" pitchFamily="1" charset="-122"/>
              </a:rPr>
              <a:t>2</a:t>
            </a:r>
            <a:r>
              <a:rPr lang="zh-CN" altLang="en-US" sz="2400" b="1" dirty="0">
                <a:solidFill>
                  <a:srgbClr val="C00000"/>
                </a:solidFill>
                <a:latin typeface="仿宋_GB2312" pitchFamily="1" charset="-122"/>
                <a:ea typeface="仿宋_GB2312" pitchFamily="1" charset="-122"/>
              </a:rPr>
              <a:t>个时钟周期</a:t>
            </a:r>
            <a:endParaRPr lang="zh-CN" altLang="en-US" sz="2400" b="1" dirty="0">
              <a:solidFill>
                <a:srgbClr val="C00000"/>
              </a:solidFill>
              <a:latin typeface="仿宋_GB2312" pitchFamily="1" charset="-122"/>
              <a:ea typeface="仿宋_GB2312" pitchFamily="1" charset="-122"/>
            </a:endParaRPr>
          </a:p>
          <a:p>
            <a:pPr marL="0" indent="0">
              <a:spcBef>
                <a:spcPct val="0"/>
              </a:spcBef>
              <a:buNone/>
            </a:pPr>
            <a:r>
              <a:rPr lang="zh-CN" altLang="en-US" sz="2400" b="1" dirty="0">
                <a:solidFill>
                  <a:srgbClr val="C00000"/>
                </a:solidFill>
                <a:latin typeface="仿宋_GB2312" pitchFamily="1" charset="-122"/>
                <a:ea typeface="仿宋_GB2312" pitchFamily="1" charset="-122"/>
              </a:rPr>
              <a:t>          乘法需</a:t>
            </a:r>
            <a:r>
              <a:rPr lang="en-US" altLang="zh-CN" sz="2400" b="1" dirty="0">
                <a:solidFill>
                  <a:srgbClr val="C00000"/>
                </a:solidFill>
                <a:latin typeface="仿宋_GB2312" pitchFamily="1" charset="-122"/>
                <a:ea typeface="仿宋_GB2312" pitchFamily="1" charset="-122"/>
              </a:rPr>
              <a:t>10</a:t>
            </a:r>
            <a:r>
              <a:rPr lang="zh-CN" altLang="en-US" sz="2400" b="1" dirty="0">
                <a:solidFill>
                  <a:srgbClr val="C00000"/>
                </a:solidFill>
                <a:latin typeface="仿宋_GB2312" pitchFamily="1" charset="-122"/>
                <a:ea typeface="仿宋_GB2312" pitchFamily="1" charset="-122"/>
              </a:rPr>
              <a:t>个时钟周期</a:t>
            </a:r>
            <a:endParaRPr lang="zh-CN" altLang="en-US" sz="2400" b="1" dirty="0">
              <a:solidFill>
                <a:srgbClr val="C00000"/>
              </a:solidFill>
              <a:latin typeface="仿宋_GB2312" pitchFamily="1" charset="-122"/>
              <a:ea typeface="仿宋_GB2312" pitchFamily="1" charset="-122"/>
            </a:endParaRPr>
          </a:p>
          <a:p>
            <a:pPr marL="0" indent="0">
              <a:spcBef>
                <a:spcPct val="0"/>
              </a:spcBef>
              <a:buNone/>
            </a:pPr>
            <a:r>
              <a:rPr lang="zh-CN" altLang="en-US" sz="2400" b="1" dirty="0">
                <a:solidFill>
                  <a:srgbClr val="C00000"/>
                </a:solidFill>
                <a:latin typeface="仿宋_GB2312" pitchFamily="1" charset="-122"/>
                <a:ea typeface="仿宋_GB2312" pitchFamily="1" charset="-122"/>
              </a:rPr>
              <a:t>          除法需</a:t>
            </a:r>
            <a:r>
              <a:rPr lang="en-US" altLang="zh-CN" sz="2400" b="1" dirty="0">
                <a:solidFill>
                  <a:srgbClr val="C00000"/>
                </a:solidFill>
                <a:latin typeface="仿宋_GB2312" pitchFamily="1" charset="-122"/>
                <a:ea typeface="仿宋_GB2312" pitchFamily="1" charset="-122"/>
              </a:rPr>
              <a:t>40</a:t>
            </a:r>
            <a:r>
              <a:rPr lang="zh-CN" altLang="en-US" sz="2400" b="1" dirty="0">
                <a:solidFill>
                  <a:srgbClr val="C00000"/>
                </a:solidFill>
                <a:latin typeface="仿宋_GB2312" pitchFamily="1" charset="-122"/>
                <a:ea typeface="仿宋_GB2312" pitchFamily="1" charset="-122"/>
              </a:rPr>
              <a:t>个时钟周期</a:t>
            </a:r>
            <a:endParaRPr lang="zh-CN" altLang="en-US" sz="2400" b="1" dirty="0">
              <a:solidFill>
                <a:srgbClr val="C00000"/>
              </a:solidFill>
              <a:latin typeface="仿宋_GB2312" pitchFamily="1" charset="-122"/>
              <a:ea typeface="仿宋_GB2312" pitchFamily="1" charset="-122"/>
            </a:endParaRPr>
          </a:p>
          <a:p>
            <a:pPr marL="0" indent="0" eaLnBrk="1" hangingPunct="1">
              <a:spcBef>
                <a:spcPct val="0"/>
              </a:spcBef>
              <a:buNone/>
            </a:pPr>
            <a:r>
              <a:rPr lang="zh-CN" altLang="en-US" sz="2400" b="1" dirty="0">
                <a:solidFill>
                  <a:srgbClr val="C00000"/>
                </a:solidFill>
                <a:latin typeface="仿宋_GB2312" pitchFamily="1" charset="-122"/>
                <a:ea typeface="仿宋_GB2312" pitchFamily="1" charset="-122"/>
              </a:rPr>
              <a:t>对于下列代码，</a:t>
            </a:r>
            <a:r>
              <a:rPr lang="zh-CN" altLang="en-US" sz="2400" b="1" dirty="0">
                <a:solidFill>
                  <a:srgbClr val="C00000"/>
                </a:solidFill>
              </a:rPr>
              <a:t>试给出下面的指令状态、保留站状态和寄存器状态：</a:t>
            </a:r>
            <a:endParaRPr lang="en-US" altLang="zh-CN" sz="2400" b="1" dirty="0">
              <a:solidFill>
                <a:srgbClr val="C00000"/>
              </a:solidFill>
            </a:endParaRPr>
          </a:p>
          <a:p>
            <a:pPr marL="0" indent="0" eaLnBrk="1" hangingPunct="1">
              <a:lnSpc>
                <a:spcPct val="115000"/>
              </a:lnSpc>
              <a:buNone/>
            </a:pPr>
            <a:r>
              <a:rPr lang="zh-CN" altLang="en-US" sz="2400" b="1" dirty="0"/>
              <a:t>（</a:t>
            </a:r>
            <a:r>
              <a:rPr lang="en-US" altLang="zh-CN" sz="2400" b="1" dirty="0"/>
              <a:t>1</a:t>
            </a:r>
            <a:r>
              <a:rPr lang="zh-CN" altLang="en-US" sz="2400" b="1" dirty="0"/>
              <a:t>）</a:t>
            </a:r>
            <a:r>
              <a:rPr lang="en-US" altLang="zh-CN" sz="2400" b="1" dirty="0"/>
              <a:t>SUBD</a:t>
            </a:r>
            <a:r>
              <a:rPr lang="zh-CN" altLang="en-US" sz="2400" b="1" dirty="0"/>
              <a:t>指令写结果前（或准备写结果时）；</a:t>
            </a:r>
            <a:endParaRPr lang="en-US" altLang="zh-CN" sz="2400" b="1" dirty="0"/>
          </a:p>
          <a:p>
            <a:pPr marL="0" indent="0" eaLnBrk="1" hangingPunct="1">
              <a:lnSpc>
                <a:spcPct val="115000"/>
              </a:lnSpc>
              <a:buNone/>
            </a:pPr>
            <a:r>
              <a:rPr lang="zh-CN" altLang="en-US" sz="2400" b="1" dirty="0"/>
              <a:t>（</a:t>
            </a:r>
            <a:r>
              <a:rPr lang="en-US" altLang="zh-CN" sz="2400" b="1" dirty="0"/>
              <a:t>2</a:t>
            </a:r>
            <a:r>
              <a:rPr lang="zh-CN" altLang="en-US" sz="2400" b="1" dirty="0"/>
              <a:t>）</a:t>
            </a:r>
            <a:r>
              <a:rPr lang="en-US" altLang="zh-CN" sz="2400" b="1" dirty="0"/>
              <a:t>ADDD</a:t>
            </a:r>
            <a:r>
              <a:rPr lang="zh-CN" altLang="en-US" sz="2400" b="1" dirty="0"/>
              <a:t>指令准备写结果时；</a:t>
            </a:r>
            <a:endParaRPr lang="en-US" altLang="zh-CN" sz="2400" b="1" dirty="0"/>
          </a:p>
          <a:p>
            <a:pPr marL="0" indent="0" eaLnBrk="1" hangingPunct="1">
              <a:lnSpc>
                <a:spcPct val="115000"/>
              </a:lnSpc>
              <a:buNone/>
            </a:pPr>
            <a:r>
              <a:rPr lang="zh-CN" altLang="en-US" sz="2400" b="1" dirty="0"/>
              <a:t>（</a:t>
            </a:r>
            <a:r>
              <a:rPr lang="en-US" altLang="zh-CN" sz="2400" b="1" dirty="0"/>
              <a:t>3</a:t>
            </a:r>
            <a:r>
              <a:rPr lang="zh-CN" altLang="en-US" sz="2400" b="1" dirty="0"/>
              <a:t>）</a:t>
            </a:r>
            <a:r>
              <a:rPr lang="en-US" altLang="zh-CN" sz="2400" b="1" dirty="0"/>
              <a:t>MULD</a:t>
            </a:r>
            <a:r>
              <a:rPr lang="zh-CN" altLang="en-US" sz="2400" b="1" dirty="0"/>
              <a:t>指令准备写结果时；</a:t>
            </a:r>
            <a:endParaRPr lang="en-US" altLang="zh-CN" sz="2400" b="1" dirty="0"/>
          </a:p>
          <a:p>
            <a:pPr marL="0" indent="0">
              <a:buNone/>
            </a:pPr>
            <a:r>
              <a:rPr lang="en-US" altLang="zh-CN" sz="2000" b="1" dirty="0">
                <a:solidFill>
                  <a:srgbClr val="C00000"/>
                </a:solidFill>
              </a:rPr>
              <a:t>LD     F6 , 34(R2)</a:t>
            </a:r>
            <a:endParaRPr lang="zh-CN" altLang="en-US" sz="2000" b="1" dirty="0">
              <a:solidFill>
                <a:srgbClr val="C00000"/>
              </a:solidFill>
            </a:endParaRPr>
          </a:p>
          <a:p>
            <a:pPr marL="0" indent="0">
              <a:buNone/>
            </a:pPr>
            <a:r>
              <a:rPr lang="en-US" altLang="zh-CN" sz="2000" b="1" dirty="0">
                <a:solidFill>
                  <a:srgbClr val="C00000"/>
                </a:solidFill>
              </a:rPr>
              <a:t>LD     F2 , 45(R3)</a:t>
            </a:r>
            <a:endParaRPr lang="zh-CN" altLang="en-US" sz="2000" b="1" dirty="0">
              <a:solidFill>
                <a:srgbClr val="C00000"/>
              </a:solidFill>
            </a:endParaRPr>
          </a:p>
          <a:p>
            <a:pPr marL="0" indent="0">
              <a:buNone/>
            </a:pPr>
            <a:r>
              <a:rPr lang="en-US" altLang="zh-CN" sz="2000" b="1" dirty="0">
                <a:solidFill>
                  <a:srgbClr val="C00000"/>
                </a:solidFill>
              </a:rPr>
              <a:t>MULTD   F0 , F2 , F4</a:t>
            </a:r>
            <a:endParaRPr lang="zh-CN" altLang="en-US" sz="2000" b="1" dirty="0">
              <a:solidFill>
                <a:srgbClr val="C00000"/>
              </a:solidFill>
            </a:endParaRPr>
          </a:p>
          <a:p>
            <a:pPr marL="0" indent="0">
              <a:buNone/>
            </a:pPr>
            <a:r>
              <a:rPr lang="en-US" altLang="zh-CN" sz="2000" b="1" dirty="0">
                <a:solidFill>
                  <a:srgbClr val="C00000"/>
                </a:solidFill>
              </a:rPr>
              <a:t>SUBD    F8 , F2 , F6</a:t>
            </a:r>
            <a:endParaRPr lang="zh-CN" altLang="en-US" sz="2000" b="1" dirty="0">
              <a:solidFill>
                <a:srgbClr val="C00000"/>
              </a:solidFill>
            </a:endParaRPr>
          </a:p>
          <a:p>
            <a:pPr marL="0" indent="0">
              <a:buNone/>
            </a:pPr>
            <a:r>
              <a:rPr lang="en-US" altLang="zh-CN" sz="2000" b="1" dirty="0">
                <a:solidFill>
                  <a:srgbClr val="C00000"/>
                </a:solidFill>
              </a:rPr>
              <a:t>DIVD    F10 , F0 , F6</a:t>
            </a:r>
            <a:endParaRPr lang="zh-CN" altLang="en-US" sz="2000" b="1" dirty="0">
              <a:solidFill>
                <a:srgbClr val="C00000"/>
              </a:solidFill>
            </a:endParaRPr>
          </a:p>
          <a:p>
            <a:pPr marL="0" indent="0">
              <a:buNone/>
            </a:pPr>
            <a:r>
              <a:rPr lang="en-US" altLang="zh-CN" sz="2000" b="1" dirty="0">
                <a:solidFill>
                  <a:srgbClr val="C00000"/>
                </a:solidFill>
              </a:rPr>
              <a:t>ADDD    F6 , F8 , F2</a:t>
            </a:r>
            <a:endParaRPr lang="en-US" altLang="zh-CN" sz="2400" b="1" dirty="0">
              <a:solidFill>
                <a:srgbClr val="C00000"/>
              </a:solidFill>
            </a:endParaRPr>
          </a:p>
          <a:p>
            <a:pPr marL="0" indent="0" eaLnBrk="1" hangingPunct="1">
              <a:lnSpc>
                <a:spcPct val="115000"/>
              </a:lnSpc>
              <a:buNone/>
            </a:pPr>
            <a:endParaRPr lang="en-US" altLang="zh-CN" sz="2400" b="1" dirty="0">
              <a:solidFill>
                <a:srgbClr val="C00000"/>
              </a:solidFill>
            </a:endParaRPr>
          </a:p>
        </p:txBody>
      </p:sp>
      <p:sp>
        <p:nvSpPr>
          <p:cNvPr id="155650" name="灯片编号占位符 5"/>
          <p:cNvSpPr txBox="1">
            <a:spLocks noGrp="1"/>
          </p:cNvSpPr>
          <p:nvPr/>
        </p:nvSpPr>
        <p:spPr>
          <a:xfrm>
            <a:off x="6553200" y="6356350"/>
            <a:ext cx="2133600" cy="365125"/>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灯片编号占位符 3"/>
          <p:cNvSpPr txBox="1">
            <a:spLocks noGrp="1"/>
          </p:cNvSpPr>
          <p:nvPr/>
        </p:nvSpPr>
        <p:spPr>
          <a:xfrm>
            <a:off x="6553200" y="6356350"/>
            <a:ext cx="2133600" cy="365125"/>
          </a:xfrm>
          <a:prstGeom prst="rect">
            <a:avLst/>
          </a:prstGeom>
          <a:noFill/>
          <a:ln w="9525">
            <a:noFill/>
          </a:ln>
        </p:spPr>
        <p:txBody>
          <a:bodyPr lIns="45720" rIns="45720" anchor="ctr"/>
          <a:p>
            <a:pPr algn="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graphicFrame>
        <p:nvGraphicFramePr>
          <p:cNvPr id="133125" name="表格 133124"/>
          <p:cNvGraphicFramePr/>
          <p:nvPr/>
        </p:nvGraphicFramePr>
        <p:xfrm>
          <a:off x="746125" y="90488"/>
          <a:ext cx="7940675" cy="3170238"/>
        </p:xfrm>
        <a:graphic>
          <a:graphicData uri="http://schemas.openxmlformats.org/drawingml/2006/table">
            <a:tbl>
              <a:tblPr/>
              <a:tblGrid>
                <a:gridCol w="3742055"/>
                <a:gridCol w="1439545"/>
                <a:gridCol w="1296670"/>
                <a:gridCol w="1461770"/>
              </a:tblGrid>
              <a:tr h="396240">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    令</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3">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指令状态表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962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流出</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执行</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写结果</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34(R2)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LD    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45(R3)</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MULTD    </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 </a:t>
                      </a:r>
                      <a:r>
                        <a:rPr lang="en-US" altLang="x-none" sz="2000" b="1" dirty="0">
                          <a:latin typeface="Times New Roman" panose="02020603050405020304" pitchFamily="18" charset="0"/>
                          <a:ea typeface="宋体" panose="02010600030101010101" pitchFamily="2" charset="-122"/>
                        </a:rPr>
                        <a:t>F2 </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SUBD    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a:t>
                      </a:r>
                      <a:endParaRPr lang="en-US" altLang="x-none" sz="2000" b="1" dirty="0">
                        <a:latin typeface="Arial" panose="020B0604020202020204" pitchFamily="34"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DIVD    F10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accent1"/>
                          </a:solidFill>
                          <a:latin typeface="Times New Roman" panose="02020603050405020304" pitchFamily="18" charset="0"/>
                          <a:ea typeface="宋体" panose="02010600030101010101" pitchFamily="2" charset="-122"/>
                        </a:rPr>
                        <a:t>F0</a:t>
                      </a:r>
                      <a:r>
                        <a:rPr lang="zh-CN" altLang="en-US" sz="2000" b="1" dirty="0">
                          <a:latin typeface="Times New Roman" panose="02020603050405020304" pitchFamily="18" charset="0"/>
                          <a:ea typeface="宋体" panose="02010600030101010101" pitchFamily="2" charset="-122"/>
                        </a:rPr>
                        <a:t>，</a:t>
                      </a:r>
                      <a:r>
                        <a:rPr lang="en-US" altLang="x-none" sz="2000" b="1" dirty="0">
                          <a:solidFill>
                            <a:schemeClr val="bg2"/>
                          </a:solidFill>
                          <a:latin typeface="Times New Roman" panose="02020603050405020304" pitchFamily="18" charset="0"/>
                          <a:ea typeface="宋体" panose="02010600030101010101" pitchFamily="2" charset="-122"/>
                        </a:rPr>
                        <a:t>F6</a:t>
                      </a:r>
                      <a:endParaRPr lang="en-US" altLang="x-none" sz="2000" b="1" dirty="0">
                        <a:solidFill>
                          <a:schemeClr val="bg2"/>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9624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ADDD    </a:t>
                      </a:r>
                      <a:r>
                        <a:rPr lang="en-US" altLang="x-none" sz="2000" b="1" dirty="0">
                          <a:solidFill>
                            <a:schemeClr val="bg2"/>
                          </a:solidFill>
                          <a:latin typeface="Times New Roman" panose="02020603050405020304" pitchFamily="18" charset="0"/>
                          <a:ea typeface="宋体" panose="02010600030101010101" pitchFamily="2" charset="-122"/>
                        </a:rPr>
                        <a:t>F6</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F8</a:t>
                      </a:r>
                      <a:r>
                        <a:rPr lang="zh-CN" altLang="en-US" sz="2000" b="1" dirty="0">
                          <a:latin typeface="Times New Roman" panose="02020603050405020304" pitchFamily="18" charset="0"/>
                          <a:ea typeface="宋体" panose="02010600030101010101" pitchFamily="2" charset="-122"/>
                        </a:rPr>
                        <a:t>，</a:t>
                      </a:r>
                      <a:r>
                        <a:rPr lang="en-US" altLang="x-none" sz="2000" b="1" dirty="0">
                          <a:latin typeface="Times New Roman" panose="02020603050405020304" pitchFamily="18" charset="0"/>
                          <a:ea typeface="宋体" panose="02010600030101010101" pitchFamily="2" charset="-122"/>
                        </a:rPr>
                        <a:t>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en-US" altLang="x-none" sz="2000" b="1" dirty="0">
                          <a:latin typeface="Arial" panose="020B0604020202020204" pitchFamily="34" charset="0"/>
                          <a:sym typeface="+mn-ea"/>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graphicFrame>
        <p:nvGraphicFramePr>
          <p:cNvPr id="2" name="表格 1"/>
          <p:cNvGraphicFramePr/>
          <p:nvPr/>
        </p:nvGraphicFramePr>
        <p:xfrm>
          <a:off x="52388" y="3311525"/>
          <a:ext cx="9007475" cy="3530600"/>
        </p:xfrm>
        <a:graphic>
          <a:graphicData uri="http://schemas.openxmlformats.org/drawingml/2006/table">
            <a:tbl>
              <a:tblPr/>
              <a:tblGrid>
                <a:gridCol w="1032510"/>
                <a:gridCol w="856615"/>
                <a:gridCol w="815975"/>
                <a:gridCol w="1927860"/>
                <a:gridCol w="2076450"/>
                <a:gridCol w="814705"/>
                <a:gridCol w="741045"/>
                <a:gridCol w="741680"/>
              </a:tblGrid>
              <a:tr h="335280">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8477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33528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4146" name="内容占位符 134145"/>
          <p:cNvGraphicFramePr/>
          <p:nvPr>
            <p:ph idx="1"/>
          </p:nvPr>
        </p:nvGraphicFramePr>
        <p:xfrm>
          <a:off x="179388" y="549275"/>
          <a:ext cx="8748713" cy="4432300"/>
        </p:xfrm>
        <a:graphic>
          <a:graphicData uri="http://schemas.openxmlformats.org/drawingml/2006/table">
            <a:tbl>
              <a:tblPr/>
              <a:tblGrid>
                <a:gridCol w="1003300"/>
                <a:gridCol w="831850"/>
                <a:gridCol w="792163"/>
                <a:gridCol w="1873250"/>
                <a:gridCol w="2016125"/>
                <a:gridCol w="792162"/>
                <a:gridCol w="719138"/>
                <a:gridCol w="720725"/>
              </a:tblGrid>
              <a:tr h="334963">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名  称</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7">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ctr" eaLnBrk="1" hangingPunct="1">
                        <a:spcBef>
                          <a:spcPct val="0"/>
                        </a:spcBef>
                        <a:buClr>
                          <a:srgbClr val="000000"/>
                        </a:buClr>
                        <a:buFont typeface="Arial" panose="020B0604020202020204" pitchFamily="34" charset="0"/>
                        <a:buNone/>
                      </a:pPr>
                      <a:r>
                        <a:rPr lang="zh-CN" altLang="en-US" sz="1600" b="1">
                          <a:latin typeface="宋体" panose="02010600030101010101" pitchFamily="2" charset="-122"/>
                          <a:ea typeface="宋体" panose="02010600030101010101" pitchFamily="2" charset="-122"/>
                        </a:rPr>
                        <a:t>保留站与缓冲</a:t>
                      </a: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699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Busy</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Op</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Vk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Qj</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Qk</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A</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Load2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Addl</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5300">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0538">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Add3</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 no</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3712">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Mult1</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6699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Mult2</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宋体" panose="02010600030101010101" pitchFamily="2" charset="-122"/>
                        </a:rPr>
                        <a:t>yes</a:t>
                      </a: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endParaRPr lang="en-US" altLang="x-none" sz="1600" b="1" dirty="0">
                        <a:solidFill>
                          <a:schemeClr val="bg1"/>
                        </a:solidFill>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1600" b="1">
                        <a:ea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57782" name="灯片编号占位符 4"/>
          <p:cNvSpPr txBox="1">
            <a:spLocks noGrp="1"/>
          </p:cNvSpPr>
          <p:nvPr/>
        </p:nvSpPr>
        <p:spPr>
          <a:xfrm>
            <a:off x="6553200" y="6248400"/>
            <a:ext cx="1905000" cy="457200"/>
          </a:xfrm>
          <a:prstGeom prst="rect">
            <a:avLst/>
          </a:prstGeom>
          <a:noFill/>
          <a:ln w="9525">
            <a:noFill/>
          </a:ln>
        </p:spPr>
        <p:txBody>
          <a:bodyPr lIns="45720" rIns="45720" anchor="ctr"/>
          <a:p>
            <a:pPr algn="r">
              <a:buFont typeface="Wingdings 2" panose="05020102010507070707" pitchFamily="18" charset="2"/>
            </a:pPr>
            <a:fld id="{9A0DB2DC-4C9A-4742-B13C-FB6460FD3503}" type="slidenum">
              <a:rPr lang="en-US" altLang="zh-CN" sz="1200" dirty="0">
                <a:latin typeface="Times New Roman" panose="02020603050405020304" pitchFamily="18" charset="0"/>
                <a:ea typeface="黑体" panose="02010609060101010101" pitchFamily="49" charset="-122"/>
              </a:rPr>
            </a:fld>
            <a:endParaRPr lang="en-US" altLang="zh-CN" sz="1200" dirty="0">
              <a:latin typeface="Times New Roman" panose="02020603050405020304" pitchFamily="18" charset="0"/>
              <a:ea typeface="黑体" panose="02010609060101010101" pitchFamily="49" charset="-122"/>
            </a:endParaRPr>
          </a:p>
        </p:txBody>
      </p:sp>
      <p:graphicFrame>
        <p:nvGraphicFramePr>
          <p:cNvPr id="134232" name="表格 134231"/>
          <p:cNvGraphicFramePr/>
          <p:nvPr/>
        </p:nvGraphicFramePr>
        <p:xfrm>
          <a:off x="323850" y="5529263"/>
          <a:ext cx="8569325" cy="1285875"/>
        </p:xfrm>
        <a:graphic>
          <a:graphicData uri="http://schemas.openxmlformats.org/drawingml/2006/table">
            <a:tbl>
              <a:tblPr/>
              <a:tblGrid>
                <a:gridCol w="1062038"/>
                <a:gridCol w="1003300"/>
                <a:gridCol w="987425"/>
                <a:gridCol w="654050"/>
                <a:gridCol w="868362"/>
                <a:gridCol w="939800"/>
                <a:gridCol w="1133475"/>
                <a:gridCol w="590550"/>
                <a:gridCol w="1330325"/>
              </a:tblGrid>
              <a:tr h="396875">
                <a:tc rowSpan="2">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域</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r"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寄存器</a:t>
                      </a:r>
                      <a:endParaRPr lang="zh-CN" altLang="en-US"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状态表</a:t>
                      </a: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9687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F2</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F4</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F6</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F8</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F10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F30</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r h="492125">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Qi</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solidFill>
                          <a:schemeClr val="bg1"/>
                        </a:solidFill>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algn="l" eaLnBrk="1" hangingPunct="1">
                        <a:spcBef>
                          <a:spcPct val="0"/>
                        </a:spcBef>
                        <a:buClr>
                          <a:srgbClr val="000000"/>
                        </a:buClr>
                        <a:buFont typeface="Arial" panose="020B0604020202020204" pitchFamily="34" charset="0"/>
                        <a:buNone/>
                      </a:pPr>
                      <a:r>
                        <a:rPr lang="en-US" altLang="x-none" sz="2000" b="1" dirty="0">
                          <a:latin typeface="Times New Roman" panose="02020603050405020304" pitchFamily="18" charset="0"/>
                          <a:ea typeface="宋体" panose="02010600030101010101" pitchFamily="2" charset="-122"/>
                        </a:rPr>
                        <a:t>  </a:t>
                      </a:r>
                      <a:endParaRPr lang="en-US" altLang="x-none" sz="2000" b="1" dirty="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tx2"/>
                        </a:buClr>
                        <a:buSzPct val="60000"/>
                        <a:buFont typeface="Wingdings 2" panose="05020102010507070707" pitchFamily="18" charset="2"/>
                        <a:buChar char=""/>
                        <a:defRPr sz="2800" b="0" i="0" u="none" kern="1200" baseline="0">
                          <a:solidFill>
                            <a:schemeClr val="tx1"/>
                          </a:solidFill>
                          <a:latin typeface="Goudy Old Style"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20000"/>
                        </a:spcBef>
                        <a:buClr>
                          <a:schemeClr val="accent2"/>
                        </a:buClr>
                        <a:buSzPct val="80000"/>
                        <a:buFont typeface="Wingdings" panose="05000000000000000000" pitchFamily="2" charset="2"/>
                        <a:buNone/>
                      </a:pPr>
                      <a:endParaRPr lang="zh-CN" altLang="en-US" sz="2000" b="1">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66FF">
                        <a:alpha val="100000"/>
                      </a:srgbClr>
                    </a:solidFill>
                  </a:tcPr>
                </a:tc>
              </a:tr>
            </a:tbl>
          </a:graphicData>
        </a:graphic>
      </p:graphicFrame>
      <p:sp>
        <p:nvSpPr>
          <p:cNvPr id="157818" name="矩形 1"/>
          <p:cNvSpPr/>
          <p:nvPr/>
        </p:nvSpPr>
        <p:spPr>
          <a:xfrm>
            <a:off x="152400" y="115888"/>
            <a:ext cx="2954338"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保留站与缓冲状态表</a:t>
            </a:r>
            <a:endParaRPr lang="zh-CN" altLang="en-US" dirty="0">
              <a:latin typeface="Times New Roman" panose="02020603050405020304" pitchFamily="18" charset="0"/>
              <a:ea typeface="黑体" panose="02010609060101010101" pitchFamily="49" charset="-122"/>
            </a:endParaRPr>
          </a:p>
        </p:txBody>
      </p:sp>
      <p:sp>
        <p:nvSpPr>
          <p:cNvPr id="157819" name="矩形 2"/>
          <p:cNvSpPr/>
          <p:nvPr/>
        </p:nvSpPr>
        <p:spPr>
          <a:xfrm>
            <a:off x="180975" y="5084763"/>
            <a:ext cx="2032000" cy="461962"/>
          </a:xfrm>
          <a:prstGeom prst="rect">
            <a:avLst/>
          </a:prstGeom>
          <a:noFill/>
          <a:ln w="9525">
            <a:noFill/>
          </a:ln>
        </p:spPr>
        <p:txBody>
          <a:bodyPr wrap="none" anchor="t">
            <a:spAutoFit/>
          </a:bodyPr>
          <a:p>
            <a:pPr algn="r" eaLnBrk="0" hangingPunct="0"/>
            <a:r>
              <a:rPr lang="zh-CN" altLang="en-US" dirty="0">
                <a:latin typeface="Times New Roman" panose="02020603050405020304" pitchFamily="18" charset="0"/>
                <a:ea typeface="黑体" panose="02010609060101010101" pitchFamily="49" charset="-122"/>
              </a:rPr>
              <a:t>寄存器状态表</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idx="12"/>
          </p:nvPr>
        </p:nvSpPr>
        <p:spPr>
          <a:noFill/>
          <a:ln>
            <a:noFill/>
          </a:ln>
        </p:spPr>
        <p:txBody>
          <a:bodyPr anchor="ctr"/>
          <a:lstStyle>
            <a:lvl1pPr marL="0" lvl="0" indent="0" algn="r"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l"/>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76803" name="Text Box 4"/>
          <p:cNvSpPr txBox="1"/>
          <p:nvPr/>
        </p:nvSpPr>
        <p:spPr>
          <a:xfrm>
            <a:off x="611188" y="1082675"/>
            <a:ext cx="8137525" cy="3907790"/>
          </a:xfrm>
          <a:prstGeom prst="rect">
            <a:avLst/>
          </a:prstGeom>
          <a:noFill/>
          <a:ln w="9525">
            <a:noFill/>
          </a:ln>
        </p:spPr>
        <p:txBody>
          <a:bodyPr>
            <a:spAutoFit/>
          </a:bodyPr>
          <a:p>
            <a:pPr>
              <a:spcBef>
                <a:spcPct val="50000"/>
              </a:spcBef>
            </a:pPr>
            <a:r>
              <a:rPr lang="zh-CN" altLang="en-US" sz="3200" dirty="0">
                <a:latin typeface="Times New Roman" panose="02020603050405020304" pitchFamily="18" charset="0"/>
              </a:rPr>
              <a:t>小结</a:t>
            </a:r>
            <a:endParaRPr lang="zh-CN" altLang="en-US" sz="3200" dirty="0">
              <a:latin typeface="Times New Roman" panose="02020603050405020304" pitchFamily="18" charset="0"/>
            </a:endParaRPr>
          </a:p>
          <a:p>
            <a:pPr>
              <a:spcBef>
                <a:spcPct val="50000"/>
              </a:spcBef>
            </a:pPr>
            <a:r>
              <a:rPr lang="en-US" altLang="zh-CN" dirty="0">
                <a:latin typeface="Times New Roman" panose="02020603050405020304" pitchFamily="18" charset="0"/>
              </a:rPr>
              <a:t>1</a:t>
            </a:r>
            <a:r>
              <a:rPr lang="zh-CN" altLang="en-US" dirty="0">
                <a:latin typeface="Times New Roman" panose="02020603050405020304" pitchFamily="18" charset="0"/>
              </a:rPr>
              <a:t>、指令顺序调整后带来的读后写和写后写问题</a:t>
            </a:r>
            <a:endParaRPr lang="en-US" altLang="zh-CN" dirty="0">
              <a:latin typeface="Times New Roman" panose="02020603050405020304" pitchFamily="18" charset="0"/>
            </a:endParaRPr>
          </a:p>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、静态调度的循环展开方法，寄存器换名（编译器实现）</a:t>
            </a:r>
            <a:endParaRPr lang="zh-CN" altLang="en-US" dirty="0">
              <a:latin typeface="Times New Roman" panose="02020603050405020304" pitchFamily="18" charset="0"/>
            </a:endParaRPr>
          </a:p>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、动态调度：</a:t>
            </a:r>
            <a:r>
              <a:rPr lang="zh-CN" altLang="en-US" b="1" dirty="0">
                <a:latin typeface="Times New Roman" panose="02020603050405020304" pitchFamily="18" charset="0"/>
              </a:rPr>
              <a:t>记分牌算法</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4</a:t>
            </a:r>
            <a:r>
              <a:rPr lang="zh-CN" altLang="en-US" b="1" dirty="0">
                <a:latin typeface="Times New Roman" panose="02020603050405020304" pitchFamily="18" charset="0"/>
              </a:rPr>
              <a:t>、</a:t>
            </a:r>
            <a:r>
              <a:rPr lang="en-US" altLang="zh-CN" b="1" dirty="0">
                <a:solidFill>
                  <a:schemeClr val="tx1"/>
                </a:solidFill>
                <a:sym typeface="+mn-ea"/>
              </a:rPr>
              <a:t>Tomasulo</a:t>
            </a:r>
            <a:r>
              <a:rPr lang="zh-CN" altLang="en-US" b="1" dirty="0">
                <a:solidFill>
                  <a:schemeClr val="tx1"/>
                </a:solidFill>
                <a:sym typeface="+mn-ea"/>
              </a:rPr>
              <a:t>算法</a:t>
            </a:r>
            <a:endParaRPr lang="zh-CN" altLang="en-US" dirty="0">
              <a:latin typeface="Times New Roman" panose="02020603050405020304" pitchFamily="18" charset="0"/>
            </a:endParaRPr>
          </a:p>
          <a:p>
            <a:pPr>
              <a:spcBef>
                <a:spcPct val="50000"/>
              </a:spcBef>
            </a:pPr>
            <a:endParaRPr lang="zh-CN" altLang="en-US" dirty="0">
              <a:latin typeface="Times New Roman" panose="02020603050405020304" pitchFamily="18" charset="0"/>
            </a:endParaRPr>
          </a:p>
          <a:p>
            <a:pPr>
              <a:spcBef>
                <a:spcPct val="50000"/>
              </a:spcBef>
            </a:pPr>
            <a:endParaRPr lang="zh-CN" altLang="en-US"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2"/>
          <p:cNvSpPr txBox="1">
            <a:spLocks noChangeArrowheads="1"/>
          </p:cNvSpPr>
          <p:nvPr/>
        </p:nvSpPr>
        <p:spPr>
          <a:xfrm>
            <a:off x="395288" y="1054100"/>
            <a:ext cx="8353425" cy="10795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4.5.3</a:t>
            </a: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并行和高级指令集并行</a:t>
            </a:r>
            <a:endParaRPr kumimoji="0" lang="zh-CN" altLang="en-US" sz="5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
        <p:nvSpPr>
          <p:cNvPr id="4" name="Rectangle 2"/>
          <p:cNvSpPr txBox="1">
            <a:spLocks noChangeArrowheads="1"/>
          </p:cNvSpPr>
          <p:nvPr/>
        </p:nvSpPr>
        <p:spPr>
          <a:xfrm>
            <a:off x="1908175" y="2781300"/>
            <a:ext cx="4887913" cy="2519363"/>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1.</a:t>
            </a:r>
            <a:r>
              <a:rPr kumimoji="0" lang="zh-CN" altLang="en-US"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静态多发射处理器</a:t>
            </a:r>
            <a:endPar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endParaRPr>
          </a:p>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2.</a:t>
            </a:r>
            <a:r>
              <a:rPr kumimoji="0" lang="zh-CN" altLang="en-US"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动态多发射处理器</a:t>
            </a:r>
            <a:endParaRPr kumimoji="0" lang="zh-CN" altLang="en-US" sz="32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446088" y="836613"/>
            <a:ext cx="8399463" cy="51847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流水线挖掘了指令间潜在的并行性（指令级并行）：</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增加流水线的深度以重叠更多的指令（方法一）</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复制处理器内部部件的数量（方法二）</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每个流水级可以启动多条指令，称为</a:t>
            </a:r>
            <a:r>
              <a:rPr kumimoji="0" lang="zh-CN" altLang="en-US" sz="22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多发射；</a:t>
            </a:r>
            <a:endParaRPr kumimoji="0" lang="zh-CN" altLang="en-US" sz="22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en-US" altLang="zh-CN" sz="22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CPI&lt;1</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，例如四路多发射处理器的</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CPI</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可达</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0.25</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1/4</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），如果是</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级流水线，可有</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20</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条指令在流水线中；</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实现的方式：编译器完成（</a:t>
            </a:r>
            <a:r>
              <a:rPr kumimoji="0" lang="zh-CN" altLang="en-US" sz="22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静态多发射：在编译时</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硬件完成（</a:t>
            </a:r>
            <a:r>
              <a:rPr kumimoji="0" lang="zh-CN" altLang="en-US" sz="22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动态多发射：在处理器执行时</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这两种方法不是完全独立的，经常会互相借用</a:t>
            </a:r>
            <a:endPar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617220" marR="0" lvl="1" indent="-34290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Ø"/>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需考虑的问题：</a:t>
            </a:r>
            <a:endPar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None/>
              <a:defRPr/>
            </a:pP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1.</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在每个时钟周期发射多少条指令及什么指令？</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2.</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处理数据冒险和控制冒险</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tags/tag1.xml><?xml version="1.0" encoding="utf-8"?>
<p:tagLst xmlns:p="http://schemas.openxmlformats.org/presentationml/2006/main">
  <p:tag name="KSO_WM_UNIT_TABLE_BEAUTIFY" val="smartTable{7d1e7cc2-9ff2-41ed-8ee8-cc1ada06ae8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30167</Words>
  <Application>WPS 演示</Application>
  <PresentationFormat>全屏显示(4:3)</PresentationFormat>
  <Paragraphs>2785</Paragraphs>
  <Slides>115</Slides>
  <Notes>2</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115</vt:i4>
      </vt:variant>
    </vt:vector>
  </HeadingPairs>
  <TitlesOfParts>
    <vt:vector size="142" baseType="lpstr">
      <vt:lpstr>Arial</vt:lpstr>
      <vt:lpstr>宋体</vt:lpstr>
      <vt:lpstr>Wingdings</vt:lpstr>
      <vt:lpstr>Times New Roman</vt:lpstr>
      <vt:lpstr>黑体</vt:lpstr>
      <vt:lpstr>Gill Sans MT</vt:lpstr>
      <vt:lpstr>华文中宋</vt:lpstr>
      <vt:lpstr>Calibri</vt:lpstr>
      <vt:lpstr>华文行楷</vt:lpstr>
      <vt:lpstr>仿宋</vt:lpstr>
      <vt:lpstr>微软雅黑</vt:lpstr>
      <vt:lpstr>Arial Unicode MS</vt:lpstr>
      <vt:lpstr>Wingdings 2</vt:lpstr>
      <vt:lpstr>楷体_GB2312</vt:lpstr>
      <vt:lpstr>新宋体</vt:lpstr>
      <vt:lpstr>Courier New</vt:lpstr>
      <vt:lpstr>Symbol</vt:lpstr>
      <vt:lpstr>华文新魏</vt:lpstr>
      <vt:lpstr>Wingdings</vt:lpstr>
      <vt:lpstr>Lucida Console</vt:lpstr>
      <vt:lpstr>方正舒体</vt:lpstr>
      <vt:lpstr>Symbol</vt:lpstr>
      <vt:lpstr>楷体_GB2312</vt:lpstr>
      <vt:lpstr>Goudy Old Style</vt:lpstr>
      <vt:lpstr>仿宋_GB2312</vt:lpstr>
      <vt:lpstr>Segoe Print</vt:lpstr>
      <vt:lpstr>透明</vt:lpstr>
      <vt:lpstr>PowerPoint 演示文稿</vt:lpstr>
      <vt:lpstr>第4章-3 流水线技术及指令级并行技术</vt:lpstr>
      <vt:lpstr>4.5.1 指令级并行的限制因素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循环展开技术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双发射处理器</vt:lpstr>
      <vt:lpstr>PowerPoint 演示文稿</vt:lpstr>
      <vt:lpstr>PowerPoint 演示文稿</vt:lpstr>
      <vt:lpstr>PowerPoint 演示文稿</vt:lpstr>
      <vt:lpstr>PowerPoint 演示文稿</vt:lpstr>
      <vt:lpstr>PowerPoint 演示文稿</vt:lpstr>
      <vt:lpstr>PowerPoint 演示文稿</vt:lpstr>
      <vt:lpstr>流水线被划分为：取值与发射单元、多个功能单元、一个提交单元。</vt:lpstr>
      <vt:lpstr>流水线被划分为：取值与发射单元、多个功能单元、一个提交单元。</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leaf</cp:lastModifiedBy>
  <cp:revision>51</cp:revision>
  <dcterms:created xsi:type="dcterms:W3CDTF">2001-09-03T11:49:00Z</dcterms:created>
  <dcterms:modified xsi:type="dcterms:W3CDTF">2021-11-05T05:43:38Z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