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
      <p:font typeface="Source Code Pro"/>
      <p:regular r:id="rId28"/>
      <p:bold r:id="rId29"/>
      <p:italic r:id="rId30"/>
      <p:boldItalic r:id="rId31"/>
    </p:embeddedFont>
    <p:embeddedFont>
      <p:font typeface="Oswald"/>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SourceCodePro-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ourceCodePr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SourceCodePro-boldItalic.fntdata"/><Relationship Id="rId30" Type="http://schemas.openxmlformats.org/officeDocument/2006/relationships/font" Target="fonts/SourceCodePro-italic.fntdata"/><Relationship Id="rId11" Type="http://schemas.openxmlformats.org/officeDocument/2006/relationships/slide" Target="slides/slide6.xml"/><Relationship Id="rId33" Type="http://schemas.openxmlformats.org/officeDocument/2006/relationships/font" Target="fonts/Oswald-bold.fntdata"/><Relationship Id="rId10" Type="http://schemas.openxmlformats.org/officeDocument/2006/relationships/slide" Target="slides/slide5.xml"/><Relationship Id="rId32" Type="http://schemas.openxmlformats.org/officeDocument/2006/relationships/font" Target="fonts/Oswald-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ppt/slides/slide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37b96b94c6_3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37b96b94c6_3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Specific Algorithms have been hand-selected and  tuned for models.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Supervised learning employed use of single random decision trees and various sizes of random decision forests in determining variable significance and predicting outcomes in such a way to minimize bias.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Unsupervised learning using K-means and Hierarchical clustering enabled models to cluster variables based on similarities while reducing dimensionality and ambiguity behind the models.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Bayesian Inference provided leveraging of previous data to make future </a:t>
            </a:r>
            <a:r>
              <a:rPr lang="en"/>
              <a:t>predictions. This allowed for a re-evaluation of existing expert norms and the leveraging of these trends in a scalable, dynamic way.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Hidden Markov Models allowed the addition of valuable variables to the gradient boosted tree, which would have otherwise not been utilized to full potential. The leveraging of time-based data allowed for algorithms that improve the performance metrics of our model in a way that is nuanced to this particular dataset. </a:t>
            </a:r>
            <a:r>
              <a:rPr lang="en"/>
              <a:t>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37b96b94c6_3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37b96b94c6_3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Throughout the data </a:t>
            </a:r>
            <a:r>
              <a:rPr lang="en"/>
              <a:t>preparation</a:t>
            </a:r>
            <a:r>
              <a:rPr lang="en"/>
              <a:t> and modeling phases, the performance of the model was incrementally evaluated against the previous baseline.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evaluating and determining whether or not an algorithm or preparation decision improved the performance of the </a:t>
            </a:r>
            <a:r>
              <a:rPr lang="en"/>
              <a:t>classification</a:t>
            </a:r>
            <a:r>
              <a:rPr lang="en"/>
              <a:t> algorithm, we looked at multiple metrics - the first </a:t>
            </a:r>
            <a:r>
              <a:rPr lang="en"/>
              <a:t>being accuracy, which is intuitive to the layman’s definition.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Precision was looked at in near equal grounds with accuracy, which takes into account false positives and bias resulting from poor distributions of classes - which was particularly relevant to the data behind these models. </a:t>
            </a:r>
            <a:endParaRPr/>
          </a:p>
          <a:p>
            <a:pPr indent="0" lvl="0" marL="0" rtl="0" algn="l">
              <a:spcBef>
                <a:spcPts val="0"/>
              </a:spcBef>
              <a:spcAft>
                <a:spcPts val="0"/>
              </a:spcAft>
              <a:buNone/>
            </a:pPr>
            <a:r>
              <a:rPr lang="en"/>
              <a:t>Many categorical variables, and the loan defaulting variable of interest were moderately or severely imbalance (though measures were taken in the data preparation phase). Precision was regarded as particularly important when evaluating the models because of the false positive cost. Failing to offer a loan to a customer who would have been likely to pay it back costs on average $70,000 of profit with the unseen business costs of losing customer regard and feeding our competition. So improving the precision by 1% is more valuable than improving the accuracy by 1% due to the cost of false positives.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Recall was also evaluated behind the model’s classification output.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These metrics were largely baselined against the performance of predictions made by the model fitted to the gradient boosted tree.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accuracy produced by the model sees fairly high accuracies, which are already likely higher than that of expert opinion, and have room for improvement.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37b96b94c6_3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37b96b94c6_3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rgbClr val="424242"/>
                </a:solidFill>
                <a:latin typeface="Source Code Pro"/>
                <a:ea typeface="Source Code Pro"/>
                <a:cs typeface="Source Code Pro"/>
                <a:sym typeface="Source Code Pro"/>
              </a:rPr>
              <a:t>Federal Regulators must be convinced that demographic variables &amp; their surrogates were not used to make decisions. While in other industries this may have solely been an ethical risk, in financial loan industry, this is truly an organizational risk. In order to mitigate this risk, any demographically-correlated user data was identified during data understanding phase, analyzed, and eliminated from the models.</a:t>
            </a:r>
            <a:endParaRPr sz="1400">
              <a:solidFill>
                <a:srgbClr val="424242"/>
              </a:solidFill>
              <a:latin typeface="Source Code Pro"/>
              <a:ea typeface="Source Code Pro"/>
              <a:cs typeface="Source Code Pro"/>
              <a:sym typeface="Source Code Pro"/>
            </a:endParaRPr>
          </a:p>
          <a:p>
            <a:pPr indent="0" lvl="0" marL="0" rtl="0" algn="l">
              <a:lnSpc>
                <a:spcPct val="115000"/>
              </a:lnSpc>
              <a:spcBef>
                <a:spcPts val="1200"/>
              </a:spcBef>
              <a:spcAft>
                <a:spcPts val="0"/>
              </a:spcAft>
              <a:buNone/>
            </a:pPr>
            <a:r>
              <a:rPr lang="en" sz="1400">
                <a:solidFill>
                  <a:srgbClr val="424242"/>
                </a:solidFill>
                <a:latin typeface="Source Code Pro"/>
                <a:ea typeface="Source Code Pro"/>
                <a:cs typeface="Source Code Pro"/>
                <a:sym typeface="Source Code Pro"/>
              </a:rPr>
              <a:t>There is some ambiguity about the storage, maintenance, and transfer of the user data. When building machine learning models, it is best</a:t>
            </a:r>
            <a:r>
              <a:rPr lang="en" sz="1400">
                <a:solidFill>
                  <a:srgbClr val="424242"/>
                </a:solidFill>
                <a:latin typeface="Source Code Pro"/>
                <a:ea typeface="Source Code Pro"/>
                <a:cs typeface="Source Code Pro"/>
                <a:sym typeface="Source Code Pro"/>
              </a:rPr>
              <a:t> to be absolutely assured of the security and privacy of the underlying data. While this measure may not be easily taken from a machine learning perspective, it’s important to work alongside the data custodian and ensure best practices are being taken (k-anonymity, data aggregation, etc.) to ensure user data privacy and security. </a:t>
            </a:r>
            <a:endParaRPr sz="1400">
              <a:solidFill>
                <a:srgbClr val="424242"/>
              </a:solidFill>
              <a:latin typeface="Source Code Pro"/>
              <a:ea typeface="Source Code Pro"/>
              <a:cs typeface="Source Code Pro"/>
              <a:sym typeface="Source Code Pro"/>
            </a:endParaRPr>
          </a:p>
          <a:p>
            <a:pPr indent="0" lvl="0" marL="0" rtl="0" algn="l">
              <a:lnSpc>
                <a:spcPct val="115000"/>
              </a:lnSpc>
              <a:spcBef>
                <a:spcPts val="1200"/>
              </a:spcBef>
              <a:spcAft>
                <a:spcPts val="0"/>
              </a:spcAft>
              <a:buNone/>
            </a:pPr>
            <a:r>
              <a:t/>
            </a:r>
            <a:endParaRPr sz="1400">
              <a:solidFill>
                <a:srgbClr val="424242"/>
              </a:solidFill>
              <a:latin typeface="Source Code Pro"/>
              <a:ea typeface="Source Code Pro"/>
              <a:cs typeface="Source Code Pro"/>
              <a:sym typeface="Source Code Pro"/>
            </a:endParaRPr>
          </a:p>
          <a:p>
            <a:pPr indent="0" lvl="0" marL="0" rtl="0" algn="l">
              <a:spcBef>
                <a:spcPts val="12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37b96b94c6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37b96b94c6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rgbClr val="424242"/>
                </a:solidFill>
                <a:latin typeface="Source Code Pro"/>
                <a:ea typeface="Source Code Pro"/>
                <a:cs typeface="Source Code Pro"/>
                <a:sym typeface="Source Code Pro"/>
              </a:rPr>
              <a:t>The operational risks involved </a:t>
            </a:r>
            <a:r>
              <a:rPr lang="en" sz="1400">
                <a:solidFill>
                  <a:srgbClr val="424242"/>
                </a:solidFill>
                <a:latin typeface="Source Code Pro"/>
                <a:ea typeface="Source Code Pro"/>
                <a:cs typeface="Source Code Pro"/>
                <a:sym typeface="Source Code Pro"/>
              </a:rPr>
              <a:t>with</a:t>
            </a:r>
            <a:r>
              <a:rPr lang="en" sz="1400">
                <a:solidFill>
                  <a:srgbClr val="424242"/>
                </a:solidFill>
                <a:latin typeface="Source Code Pro"/>
                <a:ea typeface="Source Code Pro"/>
                <a:cs typeface="Source Code Pro"/>
                <a:sym typeface="Source Code Pro"/>
              </a:rPr>
              <a:t> adopting machine learning techniques are largely technical in nature.</a:t>
            </a:r>
            <a:endParaRPr sz="1400">
              <a:solidFill>
                <a:srgbClr val="424242"/>
              </a:solidFill>
              <a:latin typeface="Source Code Pro"/>
              <a:ea typeface="Source Code Pro"/>
              <a:cs typeface="Source Code Pro"/>
              <a:sym typeface="Source Code Pro"/>
            </a:endParaRPr>
          </a:p>
          <a:p>
            <a:pPr indent="0" lvl="0" marL="0" rtl="0" algn="l">
              <a:lnSpc>
                <a:spcPct val="115000"/>
              </a:lnSpc>
              <a:spcBef>
                <a:spcPts val="1200"/>
              </a:spcBef>
              <a:spcAft>
                <a:spcPts val="0"/>
              </a:spcAft>
              <a:buNone/>
            </a:pPr>
            <a:r>
              <a:rPr lang="en" sz="1400">
                <a:solidFill>
                  <a:srgbClr val="424242"/>
                </a:solidFill>
                <a:latin typeface="Source Code Pro"/>
                <a:ea typeface="Source Code Pro"/>
                <a:cs typeface="Source Code Pro"/>
                <a:sym typeface="Source Code Pro"/>
              </a:rPr>
              <a:t>T</a:t>
            </a:r>
            <a:r>
              <a:rPr lang="en" sz="1400">
                <a:solidFill>
                  <a:srgbClr val="424242"/>
                </a:solidFill>
                <a:latin typeface="Source Code Pro"/>
                <a:ea typeface="Source Code Pro"/>
                <a:cs typeface="Source Code Pro"/>
                <a:sym typeface="Source Code Pro"/>
              </a:rPr>
              <a:t>here were data gaps which can indicate flawed capturing and maintenance processes and may compromise future models. For now all models are trained to drop or possibly infer from other highly-correlated variables. </a:t>
            </a:r>
            <a:endParaRPr sz="1400">
              <a:solidFill>
                <a:srgbClr val="424242"/>
              </a:solidFill>
              <a:latin typeface="Source Code Pro"/>
              <a:ea typeface="Source Code Pro"/>
              <a:cs typeface="Source Code Pro"/>
              <a:sym typeface="Source Code Pro"/>
            </a:endParaRPr>
          </a:p>
          <a:p>
            <a:pPr indent="0" lvl="0" marL="0" rtl="0" algn="l">
              <a:lnSpc>
                <a:spcPct val="115000"/>
              </a:lnSpc>
              <a:spcBef>
                <a:spcPts val="1200"/>
              </a:spcBef>
              <a:spcAft>
                <a:spcPts val="0"/>
              </a:spcAft>
              <a:buClr>
                <a:schemeClr val="dk1"/>
              </a:buClr>
              <a:buSzPts val="1100"/>
              <a:buFont typeface="Arial"/>
              <a:buNone/>
            </a:pPr>
            <a:r>
              <a:rPr lang="en" sz="1400">
                <a:solidFill>
                  <a:srgbClr val="424242"/>
                </a:solidFill>
                <a:latin typeface="Source Code Pro"/>
                <a:ea typeface="Source Code Pro"/>
                <a:cs typeface="Source Code Pro"/>
                <a:sym typeface="Source Code Pro"/>
              </a:rPr>
              <a:t>For this process, we additionally were unaware of the particulars of the data generation and storage, which can be of great risk regarding the privacy of user data. This risk may not necessarily be particular to the ML process. But it would be best practice certainly to become closely familiar of the gathering and gatekeeping process behind the data. It is also quite likely that much of the data (e.g. EXT_SOURCE_&lt;&gt;) is generated from external credit sources, which are some of the most valuable variables in the model as well. Maintaining privacy and confidentiality with external bureau sources is also key in mitigating these certain operational risks.</a:t>
            </a:r>
            <a:endParaRPr sz="1600">
              <a:solidFill>
                <a:srgbClr val="424242"/>
              </a:solidFill>
              <a:latin typeface="Source Code Pro"/>
              <a:ea typeface="Source Code Pro"/>
              <a:cs typeface="Source Code Pro"/>
              <a:sym typeface="Source Code Pro"/>
            </a:endParaRPr>
          </a:p>
          <a:p>
            <a:pPr indent="0" lvl="0" marL="0" rtl="0" algn="l">
              <a:spcBef>
                <a:spcPts val="120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37b96b94c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37b96b94c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424242"/>
                </a:solidFill>
                <a:latin typeface="Source Code Pro"/>
                <a:ea typeface="Source Code Pro"/>
                <a:cs typeface="Source Code Pro"/>
                <a:sym typeface="Source Code Pro"/>
              </a:rPr>
              <a:t>Maybe we reduce out the gender flag and the regional ratings so that we aren’t favoring specific genders or users from lower income areas. Here we also can show that we still have some statistical significance and some highly correlated variables so we aren’t losing value in our dataset. This could function as a good mitigation towards these risks.  </a:t>
            </a:r>
            <a:endParaRPr sz="1800">
              <a:solidFill>
                <a:srgbClr val="424242"/>
              </a:solidFill>
              <a:latin typeface="Source Code Pro"/>
              <a:ea typeface="Source Code Pro"/>
              <a:cs typeface="Source Code Pro"/>
              <a:sym typeface="Source Code Pro"/>
            </a:endParaRPr>
          </a:p>
          <a:p>
            <a:pPr indent="0" lvl="0" marL="0" rtl="0" algn="l">
              <a:lnSpc>
                <a:spcPct val="115000"/>
              </a:lnSpc>
              <a:spcBef>
                <a:spcPts val="1200"/>
              </a:spcBef>
              <a:spcAft>
                <a:spcPts val="0"/>
              </a:spcAft>
              <a:buNone/>
            </a:pPr>
            <a:r>
              <a:rPr lang="en" sz="1800">
                <a:solidFill>
                  <a:srgbClr val="424242"/>
                </a:solidFill>
                <a:latin typeface="Source Code Pro"/>
                <a:ea typeface="Source Code Pro"/>
                <a:cs typeface="Source Code Pro"/>
                <a:sym typeface="Source Code Pro"/>
              </a:rPr>
              <a:t>Maybe throw in some charts on how we could be doing this right now with gender_flag and Target, and then with gender_flag and amt_income. </a:t>
            </a:r>
            <a:endParaRPr sz="1800">
              <a:solidFill>
                <a:srgbClr val="424242"/>
              </a:solidFill>
              <a:latin typeface="Source Code Pro"/>
              <a:ea typeface="Source Code Pro"/>
              <a:cs typeface="Source Code Pro"/>
              <a:sym typeface="Source Code Pro"/>
            </a:endParaRPr>
          </a:p>
          <a:p>
            <a:pPr indent="0" lvl="0" marL="0" rtl="0" algn="l">
              <a:lnSpc>
                <a:spcPct val="115000"/>
              </a:lnSpc>
              <a:spcBef>
                <a:spcPts val="1200"/>
              </a:spcBef>
              <a:spcAft>
                <a:spcPts val="0"/>
              </a:spcAft>
              <a:buNone/>
            </a:pPr>
            <a:r>
              <a:rPr lang="en" sz="1800">
                <a:solidFill>
                  <a:srgbClr val="424242"/>
                </a:solidFill>
                <a:latin typeface="Source Code Pro"/>
                <a:ea typeface="Source Code Pro"/>
                <a:cs typeface="Source Code Pro"/>
                <a:sym typeface="Source Code Pro"/>
              </a:rPr>
              <a:t>Likewise with the regional ratings and amt income. </a:t>
            </a:r>
            <a:endParaRPr sz="1800">
              <a:solidFill>
                <a:srgbClr val="424242"/>
              </a:solidFill>
              <a:latin typeface="Source Code Pro"/>
              <a:ea typeface="Source Code Pro"/>
              <a:cs typeface="Source Code Pro"/>
              <a:sym typeface="Source Code Pro"/>
            </a:endParaRPr>
          </a:p>
          <a:p>
            <a:pPr indent="0" lvl="0" marL="0" rtl="0" algn="l">
              <a:lnSpc>
                <a:spcPct val="115000"/>
              </a:lnSpc>
              <a:spcBef>
                <a:spcPts val="1200"/>
              </a:spcBef>
              <a:spcAft>
                <a:spcPts val="0"/>
              </a:spcAft>
              <a:buNone/>
            </a:pPr>
            <a:r>
              <a:rPr lang="en" sz="1800">
                <a:solidFill>
                  <a:srgbClr val="424242"/>
                </a:solidFill>
                <a:latin typeface="Source Code Pro"/>
                <a:ea typeface="Source Code Pro"/>
                <a:cs typeface="Source Code Pro"/>
                <a:sym typeface="Source Code Pro"/>
              </a:rPr>
              <a:t>So while the models’ decisions may remain sound, they are not directly influenced by biased variables</a:t>
            </a:r>
            <a:endParaRPr sz="1800">
              <a:solidFill>
                <a:srgbClr val="424242"/>
              </a:solidFill>
              <a:latin typeface="Source Code Pro"/>
              <a:ea typeface="Source Code Pro"/>
              <a:cs typeface="Source Code Pro"/>
              <a:sym typeface="Source Code Pro"/>
            </a:endParaRPr>
          </a:p>
          <a:p>
            <a:pPr indent="0" lvl="0" marL="0" rtl="0" algn="l">
              <a:lnSpc>
                <a:spcPct val="115000"/>
              </a:lnSpc>
              <a:spcBef>
                <a:spcPts val="1200"/>
              </a:spcBef>
              <a:spcAft>
                <a:spcPts val="0"/>
              </a:spcAft>
              <a:buNone/>
            </a:pPr>
            <a:r>
              <a:rPr lang="en" sz="1800">
                <a:solidFill>
                  <a:srgbClr val="424242"/>
                </a:solidFill>
                <a:latin typeface="Source Code Pro"/>
                <a:ea typeface="Source Code Pro"/>
                <a:cs typeface="Source Code Pro"/>
                <a:sym typeface="Source Code Pro"/>
              </a:rPr>
              <a:t>This aligns with our company’s value of “Leading by Example,” and “Shaping Solutions with SOUND JUDGEMENT”</a:t>
            </a:r>
            <a:endParaRPr sz="1800">
              <a:solidFill>
                <a:srgbClr val="424242"/>
              </a:solidFill>
              <a:latin typeface="Source Code Pro"/>
              <a:ea typeface="Source Code Pro"/>
              <a:cs typeface="Source Code Pro"/>
              <a:sym typeface="Source Code Pro"/>
            </a:endParaRPr>
          </a:p>
          <a:p>
            <a:pPr indent="0" lvl="0" marL="0" rtl="0" algn="l">
              <a:lnSpc>
                <a:spcPct val="115000"/>
              </a:lnSpc>
              <a:spcBef>
                <a:spcPts val="1200"/>
              </a:spcBef>
              <a:spcAft>
                <a:spcPts val="0"/>
              </a:spcAft>
              <a:buClr>
                <a:schemeClr val="dk1"/>
              </a:buClr>
              <a:buSzPts val="1100"/>
              <a:buFont typeface="Arial"/>
              <a:buNone/>
            </a:pPr>
            <a:r>
              <a:t/>
            </a:r>
            <a:endParaRPr sz="1800">
              <a:solidFill>
                <a:srgbClr val="424242"/>
              </a:solidFill>
              <a:latin typeface="Source Code Pro"/>
              <a:ea typeface="Source Code Pro"/>
              <a:cs typeface="Source Code Pro"/>
              <a:sym typeface="Source Code Pro"/>
            </a:endParaRPr>
          </a:p>
          <a:p>
            <a:pPr indent="0" lvl="0" marL="0" rtl="0" algn="l">
              <a:spcBef>
                <a:spcPts val="120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37b96b94c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37b96b94c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424242"/>
                </a:solidFill>
                <a:latin typeface="Source Code Pro"/>
                <a:ea typeface="Source Code Pro"/>
                <a:cs typeface="Source Code Pro"/>
                <a:sym typeface="Source Code Pro"/>
              </a:rPr>
              <a:t>Maybe we reduce out the gender flag and the regional ratings so that we aren’t favoring specific genders or users from lower income areas. Here we also can show that we still have some statistical significance and some highly correlated variables so we aren’t losing value in our dataset. This could function as a good mitigation towards these risks.  </a:t>
            </a:r>
            <a:endParaRPr sz="1800">
              <a:solidFill>
                <a:srgbClr val="424242"/>
              </a:solidFill>
              <a:latin typeface="Source Code Pro"/>
              <a:ea typeface="Source Code Pro"/>
              <a:cs typeface="Source Code Pro"/>
              <a:sym typeface="Source Code Pro"/>
            </a:endParaRPr>
          </a:p>
          <a:p>
            <a:pPr indent="0" lvl="0" marL="0" rtl="0" algn="l">
              <a:lnSpc>
                <a:spcPct val="115000"/>
              </a:lnSpc>
              <a:spcBef>
                <a:spcPts val="1200"/>
              </a:spcBef>
              <a:spcAft>
                <a:spcPts val="0"/>
              </a:spcAft>
              <a:buNone/>
            </a:pPr>
            <a:r>
              <a:rPr lang="en" sz="1800">
                <a:solidFill>
                  <a:srgbClr val="424242"/>
                </a:solidFill>
                <a:latin typeface="Source Code Pro"/>
                <a:ea typeface="Source Code Pro"/>
                <a:cs typeface="Source Code Pro"/>
                <a:sym typeface="Source Code Pro"/>
              </a:rPr>
              <a:t>Maybe throw in some charts on how we could be doing this right now with gender_flag and Target, and then with gender_flag and amt_income. </a:t>
            </a:r>
            <a:endParaRPr sz="1800">
              <a:solidFill>
                <a:srgbClr val="424242"/>
              </a:solidFill>
              <a:latin typeface="Source Code Pro"/>
              <a:ea typeface="Source Code Pro"/>
              <a:cs typeface="Source Code Pro"/>
              <a:sym typeface="Source Code Pro"/>
            </a:endParaRPr>
          </a:p>
          <a:p>
            <a:pPr indent="0" lvl="0" marL="0" rtl="0" algn="l">
              <a:lnSpc>
                <a:spcPct val="115000"/>
              </a:lnSpc>
              <a:spcBef>
                <a:spcPts val="1200"/>
              </a:spcBef>
              <a:spcAft>
                <a:spcPts val="0"/>
              </a:spcAft>
              <a:buNone/>
            </a:pPr>
            <a:r>
              <a:rPr lang="en" sz="1800">
                <a:solidFill>
                  <a:srgbClr val="424242"/>
                </a:solidFill>
                <a:latin typeface="Source Code Pro"/>
                <a:ea typeface="Source Code Pro"/>
                <a:cs typeface="Source Code Pro"/>
                <a:sym typeface="Source Code Pro"/>
              </a:rPr>
              <a:t>Likewise with the regional ratings and amt income. </a:t>
            </a:r>
            <a:endParaRPr sz="1800">
              <a:solidFill>
                <a:srgbClr val="424242"/>
              </a:solidFill>
              <a:latin typeface="Source Code Pro"/>
              <a:ea typeface="Source Code Pro"/>
              <a:cs typeface="Source Code Pro"/>
              <a:sym typeface="Source Code Pro"/>
            </a:endParaRPr>
          </a:p>
          <a:p>
            <a:pPr indent="0" lvl="0" marL="0" rtl="0" algn="l">
              <a:lnSpc>
                <a:spcPct val="115000"/>
              </a:lnSpc>
              <a:spcBef>
                <a:spcPts val="1200"/>
              </a:spcBef>
              <a:spcAft>
                <a:spcPts val="0"/>
              </a:spcAft>
              <a:buNone/>
            </a:pPr>
            <a:r>
              <a:rPr lang="en" sz="1800">
                <a:solidFill>
                  <a:srgbClr val="424242"/>
                </a:solidFill>
                <a:latin typeface="Source Code Pro"/>
                <a:ea typeface="Source Code Pro"/>
                <a:cs typeface="Source Code Pro"/>
                <a:sym typeface="Source Code Pro"/>
              </a:rPr>
              <a:t>So while the models’ decisions may remain sound, they are not directly influenced by biased variables</a:t>
            </a:r>
            <a:endParaRPr sz="1800">
              <a:solidFill>
                <a:srgbClr val="424242"/>
              </a:solidFill>
              <a:latin typeface="Source Code Pro"/>
              <a:ea typeface="Source Code Pro"/>
              <a:cs typeface="Source Code Pro"/>
              <a:sym typeface="Source Code Pro"/>
            </a:endParaRPr>
          </a:p>
          <a:p>
            <a:pPr indent="0" lvl="0" marL="0" rtl="0" algn="l">
              <a:lnSpc>
                <a:spcPct val="115000"/>
              </a:lnSpc>
              <a:spcBef>
                <a:spcPts val="1200"/>
              </a:spcBef>
              <a:spcAft>
                <a:spcPts val="0"/>
              </a:spcAft>
              <a:buNone/>
            </a:pPr>
            <a:r>
              <a:rPr lang="en" sz="1800">
                <a:solidFill>
                  <a:srgbClr val="424242"/>
                </a:solidFill>
                <a:latin typeface="Source Code Pro"/>
                <a:ea typeface="Source Code Pro"/>
                <a:cs typeface="Source Code Pro"/>
                <a:sym typeface="Source Code Pro"/>
              </a:rPr>
              <a:t>This aligns with our company’s value of “Leading by Example,” and “Shaping Solutions with SOUND JUDGEMENT”</a:t>
            </a:r>
            <a:endParaRPr sz="1800">
              <a:solidFill>
                <a:srgbClr val="424242"/>
              </a:solidFill>
              <a:latin typeface="Source Code Pro"/>
              <a:ea typeface="Source Code Pro"/>
              <a:cs typeface="Source Code Pro"/>
              <a:sym typeface="Source Code Pro"/>
            </a:endParaRPr>
          </a:p>
          <a:p>
            <a:pPr indent="0" lvl="0" marL="0" rtl="0" algn="l">
              <a:lnSpc>
                <a:spcPct val="115000"/>
              </a:lnSpc>
              <a:spcBef>
                <a:spcPts val="1200"/>
              </a:spcBef>
              <a:spcAft>
                <a:spcPts val="0"/>
              </a:spcAft>
              <a:buNone/>
            </a:pPr>
            <a:r>
              <a:t/>
            </a:r>
            <a:endParaRPr sz="1800">
              <a:solidFill>
                <a:srgbClr val="424242"/>
              </a:solidFill>
              <a:latin typeface="Source Code Pro"/>
              <a:ea typeface="Source Code Pro"/>
              <a:cs typeface="Source Code Pro"/>
              <a:sym typeface="Source Code Pro"/>
            </a:endParaRPr>
          </a:p>
          <a:p>
            <a:pPr indent="0" lvl="0" marL="0" rtl="0" algn="l">
              <a:spcBef>
                <a:spcPts val="120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37b96b94c6_3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37b96b94c6_3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37b96b94c6_3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37b96b94c6_3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37b2e66e0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137b2e66e0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37b96b94c6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37b96b94c6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bureau is currently spending millions of dollars each year employing expert teams. These teams are constantly bogged down with work factoring in hundreds of variables for each credit report. Experts in these teams need to keep track of a massive amount of information about these variables and their trends over time. Quite a lot of this information is kept ad-hoc, and passing it down can often result in information loss on turnover. Additionally, these experts are still susceptible to human error and even possibly susceptible to human bias.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current expert decision practices may not be perfect in terms of accuracy and precision. It’s possible that they could just be looking at 2 or 3 variables (for example just the credit documents) without leveraging other underlying features that truly have more weight in the predictions. We can get the right answer for wrong reasons and vice versa.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Each loan takes quite a lot of time for our experts to process.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37b2e66e0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37b2e66e0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it right principles should be integral to this process. We would rather lose out on potential gains and spend more budget on R&amp;D than lose money to pick up ML with not enough time to flush-out by deadline and have this be wasted and become on of those companies that “tried machine learning and it didn’t work.”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Following the principles of the Industry Standard CRISP-DM process of developing this </a:t>
            </a:r>
            <a:r>
              <a:rPr lang="en"/>
              <a:t>iteratively and multi-phased process. Each step in development requires that the previous was done well, because they subsequently depend on each other. The gain must be understood.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37b96b94c6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37b96b94c6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is essentially the way computers learn relationships between data through statistical and mathematical techniques.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During training, the </a:t>
            </a:r>
            <a:r>
              <a:rPr lang="en"/>
              <a:t>computers</a:t>
            </a:r>
            <a:r>
              <a:rPr lang="en"/>
              <a:t> will have various techniques applied to configurations of the data, and during projection, the models will spit out values - usually either a classification or a number.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Engineers employing machine learning techniques will go through phases of data understanding/analysis, data preparation, modeling, evaluation, and deployment. These </a:t>
            </a:r>
            <a:r>
              <a:rPr lang="en"/>
              <a:t>phases</a:t>
            </a:r>
            <a:r>
              <a:rPr lang="en"/>
              <a:t> are incremental and may cycle and back track as they build off one another. If one stage is rushed or not explored properly, then the output of the model will see a difference.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37b2e66e0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37b2e66e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bureau is currently spending millions of dollars each year </a:t>
            </a:r>
            <a:r>
              <a:rPr lang="en"/>
              <a:t>employing</a:t>
            </a:r>
            <a:r>
              <a:rPr lang="en"/>
              <a:t> </a:t>
            </a:r>
            <a:r>
              <a:rPr lang="en"/>
              <a:t>expert</a:t>
            </a:r>
            <a:r>
              <a:rPr lang="en"/>
              <a:t> teams. These teams are constantly bogged down with work factoring in hundreds of variables for each credit report. Experts in these teams need to keep track of a massive amount of information about these variables and their trends over time. Quite a lot of this information is kept ad-hoc, and passing it down can often result in information loss on turnover. Additionally, these experts are still susceptible to human error and even possibly susceptible to human bias.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current expert decision practices may not be perfect in terms of accuracy and precision. It’s possible that they could just be looking at 2 or 3 variables (for example just the credit documents) without leveraging other underlying features that truly have more weight in the predictions. We can get the right answer for wrong reasons and vice versa.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Each loan takes quite a lot of time for our experts to process.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36515d6ec0_1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36515d6ec0_1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50">
                <a:solidFill>
                  <a:srgbClr val="202124"/>
                </a:solidFill>
                <a:highlight>
                  <a:srgbClr val="FFFFFF"/>
                </a:highlight>
                <a:latin typeface="Roboto"/>
                <a:ea typeface="Roboto"/>
                <a:cs typeface="Roboto"/>
                <a:sym typeface="Roboto"/>
              </a:rPr>
              <a:t>This value was calculated at a low-ball mortgage rate and did not account for the fact that failing to predict defaulters brings in significantly-more value in savings (since the bureau would need to pocket out the entire loan principle averaging 160k plus overhead as opposed to losing potential profits of 68k)</a:t>
            </a:r>
            <a:endParaRPr sz="1250">
              <a:solidFill>
                <a:srgbClr val="202124"/>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en" sz="1250">
                <a:solidFill>
                  <a:srgbClr val="202124"/>
                </a:solidFill>
                <a:highlight>
                  <a:srgbClr val="FFFFFF"/>
                </a:highlight>
                <a:latin typeface="Roboto"/>
                <a:ea typeface="Roboto"/>
                <a:cs typeface="Roboto"/>
                <a:sym typeface="Roboto"/>
              </a:rPr>
              <a:t>Truly there is MUCH more value in the business case. Between expert utility, competitive edge, future trend analytics, increased prediction speed, and internal investment in models that could apply to other loan forms, and other hidden values. This number could easily be much more than this. </a:t>
            </a:r>
            <a:endParaRPr sz="1250">
              <a:solidFill>
                <a:srgbClr val="202124"/>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en" sz="1250">
                <a:solidFill>
                  <a:srgbClr val="202124"/>
                </a:solidFill>
                <a:highlight>
                  <a:srgbClr val="FFFFFF"/>
                </a:highlight>
                <a:latin typeface="Roboto"/>
                <a:ea typeface="Roboto"/>
                <a:cs typeface="Roboto"/>
                <a:sym typeface="Roboto"/>
              </a:rPr>
              <a:t>So implementing machine learning for loan prediction could easily bring in $150 million which is otherwise falling out of our pockets.</a:t>
            </a:r>
            <a:endParaRPr sz="1250">
              <a:solidFill>
                <a:srgbClr val="202124"/>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sz="1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37b96b94c6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37b96b94c6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any algorithms are ran, the first part of the Machine Learning process past business understanding involves REALLY looking into the data. </a:t>
            </a:r>
            <a:endParaRPr/>
          </a:p>
          <a:p>
            <a:pPr indent="0" lvl="0" marL="0" rtl="0" algn="l">
              <a:spcBef>
                <a:spcPts val="0"/>
              </a:spcBef>
              <a:spcAft>
                <a:spcPts val="0"/>
              </a:spcAft>
              <a:buNone/>
            </a:pPr>
            <a:r>
              <a:rPr lang="en"/>
              <a:t>We need to understand that the data associations that our model is built upon are sound so that accuracy can truly be well-founded. </a:t>
            </a:r>
            <a:endParaRPr/>
          </a:p>
          <a:p>
            <a:pPr indent="0" lvl="0" marL="0" rtl="0" algn="l">
              <a:spcBef>
                <a:spcPts val="0"/>
              </a:spcBef>
              <a:spcAft>
                <a:spcPts val="0"/>
              </a:spcAft>
              <a:buNone/>
            </a:pPr>
            <a:r>
              <a:rPr lang="en"/>
              <a:t>Through having a strong understanding one can get clues for better leveraging expert knowledge, and determine risks and valuable insights well ahead of time.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Through the source code, one can see that the data was analyzed with a fine-toothed comb. Our ML engineers performed statistical analysis that was evaluated on EVERY variable in the dataset, noting important statistical points, viewing the distributions and heatmap correlations of each variable.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metadata was heavily documented  in homeColumnsDescription.csv. This metadata was verified with pie charts, bar plots, statistical descriptions, and sample analysis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37b96b94c6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37b96b94c6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Through variable and data analysis, we were able to ascertain several organizational and ethical risks, charted in later slides. Through thorough data understanding, these risks were able to be noted and mitigated starting very early in the ML process.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Looking at null entries, processing of DAYS_ variables, categorical distributions, and statistical values (particularly max/min outliers) we were able to gain insights that used in data cleaning improved model precision by 5%. Remember that </a:t>
            </a:r>
            <a:r>
              <a:rPr lang="en" u="sng">
                <a:solidFill>
                  <a:schemeClr val="hlink"/>
                </a:solidFill>
                <a:hlinkClick action="ppaction://hlinksldjump" r:id="rId2"/>
              </a:rPr>
              <a:t>slide</a:t>
            </a:r>
            <a:r>
              <a:rPr lang="en"/>
              <a:t> 6 has a price point of over 150 million for 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were also able to gain insights on algorithms to further improve accuracy down the line. Previous data applications allow for us to leverage expert opinion through bayesian inference. Time-stamped balances and payments also provided us insights for algorithms that improved accuracy as well.</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Finally, data exploration brought insights in improving the data collection process. Many of the variables are not stored in intuitive, consumable formats, and many of the categorical variables are quite nuanced. Many of the housing data variables are pre-processed as statistical data, which may not be </a:t>
            </a:r>
            <a:r>
              <a:rPr lang="en"/>
              <a:t>preferable</a:t>
            </a:r>
            <a:r>
              <a:rPr lang="en"/>
              <a:t> compared to an absolute source of truth in raw data. There were </a:t>
            </a:r>
            <a:r>
              <a:rPr lang="en"/>
              <a:t>quite a few missing values, which aside from being a potential risk, should be looked into.</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37b96b94c6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37b96b94c6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Similar to </a:t>
            </a:r>
            <a:r>
              <a:rPr lang="en"/>
              <a:t>cooking</a:t>
            </a:r>
            <a:r>
              <a:rPr lang="en"/>
              <a:t> - the finest dishes require the finest ingredients. To prepare a fantastic dish, the cooks clean the produce, select ingredients only ingredients that add to the recipe, and prepare seasonings &amp; sauces from ingredients that enhance the final quality of the dish. Likewise in data preparation, we clean the data, select relevant features, and generate features that improve model performance.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After our analysis, we performed very </a:t>
            </a:r>
            <a:r>
              <a:rPr lang="en"/>
              <a:t>detailed</a:t>
            </a:r>
            <a:r>
              <a:rPr lang="en"/>
              <a:t> data preparation. This brings up the performance of our models, and the robustness of their precision from the underlying data. If we feed our algorithm garbage, it will produce garbage. So we took great measures to ensure that the data fed into the model was very well-prepared.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cleaning involved removing noise through dealing with outliers (which we tested the ramifications via removal, windsorization, and setting modal values), representing the days_ variables intuitively, and reducing out certain meaningless entries in categorical variables. Later, the categorical variables are also encoded into numerical representations for the models, and variables are scaled as well.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feature selection, many useless variables were removed, and various under-represented categories were removed as well to greatly reduce dimensionality.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feature generation, we found increased performance against the baseline in aggregating highly-correlated variables to reduce dimensionality. We created more generalized categories to gain value from categorical variables that would have otherwise greatly damaged the dimensionality. Additionally, we generated/combined various variables in correlations from known expert equations to enhance precision and target correlation.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FFCC4D"/>
        </a:solidFill>
      </p:bgPr>
    </p:bg>
    <p:spTree>
      <p:nvGrpSpPr>
        <p:cNvPr id="9" name="Shape 9"/>
        <p:cNvGrpSpPr/>
        <p:nvPr/>
      </p:nvGrpSpPr>
      <p:grpSpPr>
        <a:xfrm>
          <a:off x="0" y="0"/>
          <a:ext cx="0" cy="0"/>
          <a:chOff x="0" y="0"/>
          <a:chExt cx="0" cy="0"/>
        </a:xfrm>
      </p:grpSpPr>
      <p:sp>
        <p:nvSpPr>
          <p:cNvPr id="10" name="Google Shape;10;p2"/>
          <p:cNvSpPr/>
          <p:nvPr/>
        </p:nvSpPr>
        <p:spPr>
          <a:xfrm>
            <a:off x="-25" y="0"/>
            <a:ext cx="9144000" cy="3695100"/>
          </a:xfrm>
          <a:prstGeom prst="rect">
            <a:avLst/>
          </a:prstGeom>
          <a:solidFill>
            <a:srgbClr val="D922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2" name="Google Shape;12;p2"/>
          <p:cNvSpPr txBox="1"/>
          <p:nvPr>
            <p:ph idx="1" type="subTitle"/>
          </p:nvPr>
        </p:nvSpPr>
        <p:spPr>
          <a:xfrm>
            <a:off x="487375" y="3322050"/>
            <a:ext cx="8282400" cy="12606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4" name="Google Shape;14;p2"/>
          <p:cNvSpPr txBox="1"/>
          <p:nvPr/>
        </p:nvSpPr>
        <p:spPr>
          <a:xfrm>
            <a:off x="0" y="0"/>
            <a:ext cx="30000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 name="Shape 54"/>
        <p:cNvGrpSpPr/>
        <p:nvPr/>
      </p:nvGrpSpPr>
      <p:grpSpPr>
        <a:xfrm>
          <a:off x="0" y="0"/>
          <a:ext cx="0" cy="0"/>
          <a:chOff x="0" y="0"/>
          <a:chExt cx="0" cy="0"/>
        </a:xfrm>
      </p:grpSpPr>
      <p:cxnSp>
        <p:nvCxnSpPr>
          <p:cNvPr id="55" name="Google Shape;55;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6" name="Google Shape;5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7" name="Google Shape;57;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8" name="Google Shape;58;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rgbClr val="D922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32850"/>
            <a:ext cx="9144000" cy="778200"/>
          </a:xfrm>
          <a:prstGeom prst="rect">
            <a:avLst/>
          </a:prstGeom>
          <a:solidFill>
            <a:srgbClr val="C026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43600" y="698775"/>
            <a:ext cx="9187500" cy="45900"/>
          </a:xfrm>
          <a:prstGeom prst="rect">
            <a:avLst/>
          </a:prstGeom>
          <a:solidFill>
            <a:srgbClr val="FFCC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166500"/>
            <a:ext cx="8520600" cy="8073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000"/>
              <a:buNone/>
              <a:defRPr b="1">
                <a:solidFill>
                  <a:schemeClr val="lt1"/>
                </a:solidFill>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11700" y="906825"/>
            <a:ext cx="8520600" cy="3099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5" name="Google Shape;25;p4"/>
          <p:cNvSpPr/>
          <p:nvPr/>
        </p:nvSpPr>
        <p:spPr>
          <a:xfrm>
            <a:off x="0" y="4761975"/>
            <a:ext cx="9187500" cy="393600"/>
          </a:xfrm>
          <a:prstGeom prst="rect">
            <a:avLst/>
          </a:prstGeom>
          <a:solidFill>
            <a:srgbClr val="FFCC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26" name="Google Shape;26;p4"/>
          <p:cNvSpPr txBox="1"/>
          <p:nvPr>
            <p:ph idx="2" type="title"/>
          </p:nvPr>
        </p:nvSpPr>
        <p:spPr>
          <a:xfrm>
            <a:off x="0" y="4749900"/>
            <a:ext cx="9144000" cy="3936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1000"/>
              <a:buNone/>
              <a:defRPr sz="100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upid_theme" type="twoColTx">
  <p:cSld name="TITLE_AND_TWO_COLUMNS">
    <p:spTree>
      <p:nvGrpSpPr>
        <p:cNvPr id="27" name="Shape 27"/>
        <p:cNvGrpSpPr/>
        <p:nvPr/>
      </p:nvGrpSpPr>
      <p:grpSpPr>
        <a:xfrm>
          <a:off x="0" y="0"/>
          <a:ext cx="0" cy="0"/>
          <a:chOff x="0" y="0"/>
          <a:chExt cx="0" cy="0"/>
        </a:xfrm>
      </p:grpSpPr>
      <p:cxnSp>
        <p:nvCxnSpPr>
          <p:cNvPr id="28" name="Google Shape;28;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9" name="Google Shape;29;p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5"/>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5"/>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cxnSp>
        <p:nvCxnSpPr>
          <p:cNvPr id="37" name="Google Shape;37;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8" name="Google Shape;38;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618204"/>
            <a:ext cx="2808000" cy="2950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490250" y="528900"/>
            <a:ext cx="5678100" cy="40857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4" name="Shape 44"/>
        <p:cNvGrpSpPr/>
        <p:nvPr/>
      </p:nvGrpSpPr>
      <p:grpSpPr>
        <a:xfrm>
          <a:off x="0" y="0"/>
          <a:ext cx="0" cy="0"/>
          <a:chOff x="0" y="0"/>
          <a:chExt cx="0" cy="0"/>
        </a:xfrm>
      </p:grpSpPr>
      <p:sp>
        <p:nvSpPr>
          <p:cNvPr id="45" name="Google Shape;45;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 name="Google Shape;46;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7" name="Google Shape;47;p9"/>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8" name="Google Shape;48;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9" name="Google Shape;4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0" name="Google Shape;5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1" name="Shape 51"/>
        <p:cNvGrpSpPr/>
        <p:nvPr/>
      </p:nvGrpSpPr>
      <p:grpSpPr>
        <a:xfrm>
          <a:off x="0" y="0"/>
          <a:ext cx="0" cy="0"/>
          <a:chOff x="0" y="0"/>
          <a:chExt cx="0" cy="0"/>
        </a:xfrm>
      </p:grpSpPr>
      <p:sp>
        <p:nvSpPr>
          <p:cNvPr id="52" name="Google Shape;5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analyticsindiamag.com/solving-machine-learning-problems-on-kaggle-vs-real-life/" TargetMode="External"/><Relationship Id="rId4" Type="http://schemas.openxmlformats.org/officeDocument/2006/relationships/hyperlink" Target="https://github.com/USD-AAI/aai-510-01-su22-new-ianfeekes-sandiego/blob/main/Module_7/Feature%20Selection.ipynb" TargetMode="External"/><Relationship Id="rId5" Type="http://schemas.openxmlformats.org/officeDocument/2006/relationships/hyperlink" Target="https://github.com/USD-AAI/aai-510-01-su22-new-ianfeekes-sandiego/blob/main/Module_7/Feature%20Selection.ipynb"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github.com/USD-AAI/aai-510-01-su22-new-ianfeekes-sandiego/blob/main/Module_7/Data%20Analysis.ipynb" TargetMode="Externa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hyperlink" Target="http://dx.doi.org/10.3390/electronics8080832" TargetMode="External"/><Relationship Id="rId4" Type="http://schemas.openxmlformats.org/officeDocument/2006/relationships/hyperlink" Target="https://ssrn.com/abstract=3724374" TargetMode="External"/><Relationship Id="rId5" Type="http://schemas.openxmlformats.org/officeDocument/2006/relationships/hyperlink" Target="https://dx.doi.org/10.2139/ssrn.3724374" TargetMode="External"/><Relationship Id="rId6" Type="http://schemas.openxmlformats.org/officeDocument/2006/relationships/hyperlink" Target="http://dx.doi.org/10.3390/electronics808083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papers.ssrn.com/sol3/papers.cfm?abstract_id=3724374"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github.com/USD-AAI/aai-510-01-su22-new-ianfeekes-sandiego/blob/main/Module_7/Data%20Analysis.ipynb"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slide" Target="/ppt/slides/slide13.xml"/><Relationship Id="rId4" Type="http://schemas.openxmlformats.org/officeDocument/2006/relationships/slide" Target="/ppt/slides/slide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1.png"/><Relationship Id="rId10" Type="http://schemas.openxmlformats.org/officeDocument/2006/relationships/hyperlink" Target="https://github.com/USD-AAI/aai-510-01-su22-new-ianfeekes-sandiego/blob/main/Module_7/Feature%20Selection.ipynb" TargetMode="External"/><Relationship Id="rId9" Type="http://schemas.openxmlformats.org/officeDocument/2006/relationships/image" Target="../media/image8.png"/><Relationship Id="rId5" Type="http://schemas.openxmlformats.org/officeDocument/2006/relationships/image" Target="../media/image14.png"/><Relationship Id="rId6" Type="http://schemas.openxmlformats.org/officeDocument/2006/relationships/image" Target="../media/image3.png"/><Relationship Id="rId7" Type="http://schemas.openxmlformats.org/officeDocument/2006/relationships/image" Target="../media/image4.png"/><Relationship Id="rId8"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pic>
        <p:nvPicPr>
          <p:cNvPr id="65" name="Google Shape;65;p13"/>
          <p:cNvPicPr preferRelativeResize="0"/>
          <p:nvPr/>
        </p:nvPicPr>
        <p:blipFill rotWithShape="1">
          <a:blip r:embed="rId3">
            <a:alphaModFix/>
          </a:blip>
          <a:srcRect b="0" l="0" r="0" t="4933"/>
          <a:stretch/>
        </p:blipFill>
        <p:spPr>
          <a:xfrm>
            <a:off x="0" y="0"/>
            <a:ext cx="3893299" cy="4934851"/>
          </a:xfrm>
          <a:prstGeom prst="rect">
            <a:avLst/>
          </a:prstGeom>
          <a:noFill/>
          <a:ln>
            <a:noFill/>
          </a:ln>
        </p:spPr>
      </p:pic>
      <p:sp>
        <p:nvSpPr>
          <p:cNvPr id="66" name="Google Shape;66;p13"/>
          <p:cNvSpPr txBox="1"/>
          <p:nvPr>
            <p:ph idx="1" type="subTitle"/>
          </p:nvPr>
        </p:nvSpPr>
        <p:spPr>
          <a:xfrm>
            <a:off x="469375" y="3776250"/>
            <a:ext cx="8282400" cy="126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Let the model do the modeling.</a:t>
            </a:r>
            <a:endParaRPr/>
          </a:p>
        </p:txBody>
      </p:sp>
      <p:sp>
        <p:nvSpPr>
          <p:cNvPr id="67" name="Google Shape;67;p13"/>
          <p:cNvSpPr txBox="1"/>
          <p:nvPr>
            <p:ph type="ctrTitle"/>
          </p:nvPr>
        </p:nvSpPr>
        <p:spPr>
          <a:xfrm>
            <a:off x="1706575" y="-879700"/>
            <a:ext cx="8282400" cy="2109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Debit Union Analytics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2"/>
          <p:cNvSpPr txBox="1"/>
          <p:nvPr>
            <p:ph type="title"/>
          </p:nvPr>
        </p:nvSpPr>
        <p:spPr>
          <a:xfrm>
            <a:off x="311700" y="-166500"/>
            <a:ext cx="8520600" cy="807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Modeling</a:t>
            </a:r>
            <a:endParaRPr/>
          </a:p>
        </p:txBody>
      </p:sp>
      <p:sp>
        <p:nvSpPr>
          <p:cNvPr id="210" name="Google Shape;210;p22"/>
          <p:cNvSpPr txBox="1"/>
          <p:nvPr>
            <p:ph idx="2" type="title"/>
          </p:nvPr>
        </p:nvSpPr>
        <p:spPr>
          <a:xfrm>
            <a:off x="2158425" y="4749900"/>
            <a:ext cx="9500400" cy="39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202124"/>
                </a:solidFill>
              </a:rPr>
              <a:t>The exception of the analogy is that you repeat data preparation many times, and only wash the food once.</a:t>
            </a:r>
            <a:endParaRPr>
              <a:solidFill>
                <a:srgbClr val="202124"/>
              </a:solidFill>
            </a:endParaRPr>
          </a:p>
        </p:txBody>
      </p:sp>
      <p:sp>
        <p:nvSpPr>
          <p:cNvPr id="211" name="Google Shape;211;p22"/>
          <p:cNvSpPr/>
          <p:nvPr/>
        </p:nvSpPr>
        <p:spPr>
          <a:xfrm>
            <a:off x="5389100" y="1996850"/>
            <a:ext cx="1853700" cy="1618800"/>
          </a:xfrm>
          <a:prstGeom prst="rect">
            <a:avLst/>
          </a:prstGeom>
          <a:noFill/>
          <a:ln cap="flat" cmpd="sng" w="28575">
            <a:solidFill>
              <a:srgbClr val="C0262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2"/>
          <p:cNvSpPr/>
          <p:nvPr/>
        </p:nvSpPr>
        <p:spPr>
          <a:xfrm>
            <a:off x="5389100" y="2808350"/>
            <a:ext cx="949800" cy="807300"/>
          </a:xfrm>
          <a:prstGeom prst="rect">
            <a:avLst/>
          </a:prstGeom>
          <a:noFill/>
          <a:ln cap="flat" cmpd="sng" w="28575">
            <a:solidFill>
              <a:srgbClr val="C0262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2"/>
          <p:cNvSpPr/>
          <p:nvPr/>
        </p:nvSpPr>
        <p:spPr>
          <a:xfrm>
            <a:off x="6338900" y="2808350"/>
            <a:ext cx="903900" cy="807300"/>
          </a:xfrm>
          <a:prstGeom prst="rect">
            <a:avLst/>
          </a:prstGeom>
          <a:noFill/>
          <a:ln cap="flat" cmpd="sng" w="28575">
            <a:solidFill>
              <a:srgbClr val="C0262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2"/>
          <p:cNvSpPr/>
          <p:nvPr/>
        </p:nvSpPr>
        <p:spPr>
          <a:xfrm>
            <a:off x="5389100" y="1996850"/>
            <a:ext cx="949800" cy="807300"/>
          </a:xfrm>
          <a:prstGeom prst="rect">
            <a:avLst/>
          </a:prstGeom>
          <a:noFill/>
          <a:ln cap="flat" cmpd="sng" w="28575">
            <a:solidFill>
              <a:srgbClr val="C0262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2"/>
          <p:cNvSpPr/>
          <p:nvPr/>
        </p:nvSpPr>
        <p:spPr>
          <a:xfrm>
            <a:off x="6338900" y="1996850"/>
            <a:ext cx="903900" cy="807300"/>
          </a:xfrm>
          <a:prstGeom prst="rect">
            <a:avLst/>
          </a:prstGeom>
          <a:noFill/>
          <a:ln cap="flat" cmpd="sng" w="28575">
            <a:solidFill>
              <a:srgbClr val="C0262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2"/>
          <p:cNvSpPr/>
          <p:nvPr/>
        </p:nvSpPr>
        <p:spPr>
          <a:xfrm>
            <a:off x="5389100" y="1996850"/>
            <a:ext cx="490500" cy="427200"/>
          </a:xfrm>
          <a:prstGeom prst="rect">
            <a:avLst/>
          </a:prstGeom>
          <a:noFill/>
          <a:ln cap="flat" cmpd="sng" w="28575">
            <a:solidFill>
              <a:srgbClr val="C0262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2"/>
          <p:cNvSpPr/>
          <p:nvPr/>
        </p:nvSpPr>
        <p:spPr>
          <a:xfrm>
            <a:off x="5894300" y="1996850"/>
            <a:ext cx="444600" cy="427200"/>
          </a:xfrm>
          <a:prstGeom prst="rect">
            <a:avLst/>
          </a:prstGeom>
          <a:noFill/>
          <a:ln cap="flat" cmpd="sng" w="28575">
            <a:solidFill>
              <a:srgbClr val="C0262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2"/>
          <p:cNvSpPr/>
          <p:nvPr/>
        </p:nvSpPr>
        <p:spPr>
          <a:xfrm>
            <a:off x="5389100" y="2423900"/>
            <a:ext cx="490500" cy="393600"/>
          </a:xfrm>
          <a:prstGeom prst="rect">
            <a:avLst/>
          </a:prstGeom>
          <a:noFill/>
          <a:ln cap="flat" cmpd="sng" w="28575">
            <a:solidFill>
              <a:srgbClr val="C0262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2"/>
          <p:cNvSpPr/>
          <p:nvPr/>
        </p:nvSpPr>
        <p:spPr>
          <a:xfrm>
            <a:off x="5894300" y="2423900"/>
            <a:ext cx="444600" cy="393600"/>
          </a:xfrm>
          <a:prstGeom prst="rect">
            <a:avLst/>
          </a:prstGeom>
          <a:noFill/>
          <a:ln cap="flat" cmpd="sng" w="28575">
            <a:solidFill>
              <a:srgbClr val="C0262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2"/>
          <p:cNvSpPr/>
          <p:nvPr/>
        </p:nvSpPr>
        <p:spPr>
          <a:xfrm>
            <a:off x="5389100" y="2801675"/>
            <a:ext cx="490500" cy="427200"/>
          </a:xfrm>
          <a:prstGeom prst="rect">
            <a:avLst/>
          </a:prstGeom>
          <a:noFill/>
          <a:ln cap="flat" cmpd="sng" w="28575">
            <a:solidFill>
              <a:srgbClr val="C0262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2"/>
          <p:cNvSpPr/>
          <p:nvPr/>
        </p:nvSpPr>
        <p:spPr>
          <a:xfrm>
            <a:off x="5894300" y="2801675"/>
            <a:ext cx="444600" cy="427200"/>
          </a:xfrm>
          <a:prstGeom prst="rect">
            <a:avLst/>
          </a:prstGeom>
          <a:noFill/>
          <a:ln cap="flat" cmpd="sng" w="28575">
            <a:solidFill>
              <a:srgbClr val="C0262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2"/>
          <p:cNvSpPr/>
          <p:nvPr/>
        </p:nvSpPr>
        <p:spPr>
          <a:xfrm>
            <a:off x="5389100" y="3228725"/>
            <a:ext cx="490500" cy="393600"/>
          </a:xfrm>
          <a:prstGeom prst="rect">
            <a:avLst/>
          </a:prstGeom>
          <a:noFill/>
          <a:ln cap="flat" cmpd="sng" w="28575">
            <a:solidFill>
              <a:srgbClr val="C0262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2"/>
          <p:cNvSpPr/>
          <p:nvPr/>
        </p:nvSpPr>
        <p:spPr>
          <a:xfrm>
            <a:off x="5894300" y="3228725"/>
            <a:ext cx="444600" cy="393600"/>
          </a:xfrm>
          <a:prstGeom prst="rect">
            <a:avLst/>
          </a:prstGeom>
          <a:noFill/>
          <a:ln cap="flat" cmpd="sng" w="28575">
            <a:solidFill>
              <a:srgbClr val="C0262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2"/>
          <p:cNvSpPr/>
          <p:nvPr/>
        </p:nvSpPr>
        <p:spPr>
          <a:xfrm>
            <a:off x="6315950" y="1990175"/>
            <a:ext cx="490500" cy="427200"/>
          </a:xfrm>
          <a:prstGeom prst="rect">
            <a:avLst/>
          </a:prstGeom>
          <a:noFill/>
          <a:ln cap="flat" cmpd="sng" w="28575">
            <a:solidFill>
              <a:srgbClr val="C0262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2"/>
          <p:cNvSpPr/>
          <p:nvPr/>
        </p:nvSpPr>
        <p:spPr>
          <a:xfrm>
            <a:off x="6821150" y="1990175"/>
            <a:ext cx="444600" cy="427200"/>
          </a:xfrm>
          <a:prstGeom prst="rect">
            <a:avLst/>
          </a:prstGeom>
          <a:noFill/>
          <a:ln cap="flat" cmpd="sng" w="28575">
            <a:solidFill>
              <a:srgbClr val="C0262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2"/>
          <p:cNvSpPr/>
          <p:nvPr/>
        </p:nvSpPr>
        <p:spPr>
          <a:xfrm>
            <a:off x="6315950" y="2417225"/>
            <a:ext cx="490500" cy="393600"/>
          </a:xfrm>
          <a:prstGeom prst="rect">
            <a:avLst/>
          </a:prstGeom>
          <a:noFill/>
          <a:ln cap="flat" cmpd="sng" w="28575">
            <a:solidFill>
              <a:srgbClr val="C0262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2"/>
          <p:cNvSpPr/>
          <p:nvPr/>
        </p:nvSpPr>
        <p:spPr>
          <a:xfrm>
            <a:off x="6821150" y="2417225"/>
            <a:ext cx="444600" cy="393600"/>
          </a:xfrm>
          <a:prstGeom prst="rect">
            <a:avLst/>
          </a:prstGeom>
          <a:noFill/>
          <a:ln cap="flat" cmpd="sng" w="28575">
            <a:solidFill>
              <a:srgbClr val="C0262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2"/>
          <p:cNvSpPr/>
          <p:nvPr/>
        </p:nvSpPr>
        <p:spPr>
          <a:xfrm>
            <a:off x="6315950" y="2801675"/>
            <a:ext cx="490500" cy="427200"/>
          </a:xfrm>
          <a:prstGeom prst="rect">
            <a:avLst/>
          </a:prstGeom>
          <a:noFill/>
          <a:ln cap="flat" cmpd="sng" w="28575">
            <a:solidFill>
              <a:srgbClr val="C0262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2"/>
          <p:cNvSpPr/>
          <p:nvPr/>
        </p:nvSpPr>
        <p:spPr>
          <a:xfrm>
            <a:off x="6821150" y="2801675"/>
            <a:ext cx="444600" cy="427200"/>
          </a:xfrm>
          <a:prstGeom prst="rect">
            <a:avLst/>
          </a:prstGeom>
          <a:noFill/>
          <a:ln cap="flat" cmpd="sng" w="28575">
            <a:solidFill>
              <a:srgbClr val="C0262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2"/>
          <p:cNvSpPr/>
          <p:nvPr/>
        </p:nvSpPr>
        <p:spPr>
          <a:xfrm>
            <a:off x="6315950" y="3228725"/>
            <a:ext cx="490500" cy="393600"/>
          </a:xfrm>
          <a:prstGeom prst="rect">
            <a:avLst/>
          </a:prstGeom>
          <a:noFill/>
          <a:ln cap="flat" cmpd="sng" w="28575">
            <a:solidFill>
              <a:srgbClr val="C0262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2"/>
          <p:cNvSpPr/>
          <p:nvPr/>
        </p:nvSpPr>
        <p:spPr>
          <a:xfrm>
            <a:off x="6821150" y="3228725"/>
            <a:ext cx="444600" cy="393600"/>
          </a:xfrm>
          <a:prstGeom prst="rect">
            <a:avLst/>
          </a:prstGeom>
          <a:noFill/>
          <a:ln cap="flat" cmpd="sng" w="28575">
            <a:solidFill>
              <a:srgbClr val="C0262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2" name="Google Shape;232;p22"/>
          <p:cNvCxnSpPr/>
          <p:nvPr/>
        </p:nvCxnSpPr>
        <p:spPr>
          <a:xfrm flipH="1" rot="10800000">
            <a:off x="7397175" y="2060000"/>
            <a:ext cx="900000" cy="679800"/>
          </a:xfrm>
          <a:prstGeom prst="straightConnector1">
            <a:avLst/>
          </a:prstGeom>
          <a:noFill/>
          <a:ln cap="flat" cmpd="sng" w="28575">
            <a:solidFill>
              <a:srgbClr val="FFCC4D"/>
            </a:solidFill>
            <a:prstDash val="solid"/>
            <a:round/>
            <a:headEnd len="med" w="med" type="none"/>
            <a:tailEnd len="med" w="med" type="triangle"/>
          </a:ln>
        </p:spPr>
      </p:cxnSp>
      <p:cxnSp>
        <p:nvCxnSpPr>
          <p:cNvPr id="233" name="Google Shape;233;p22"/>
          <p:cNvCxnSpPr/>
          <p:nvPr/>
        </p:nvCxnSpPr>
        <p:spPr>
          <a:xfrm>
            <a:off x="7397175" y="2856475"/>
            <a:ext cx="926700" cy="505200"/>
          </a:xfrm>
          <a:prstGeom prst="straightConnector1">
            <a:avLst/>
          </a:prstGeom>
          <a:noFill/>
          <a:ln cap="flat" cmpd="sng" w="28575">
            <a:solidFill>
              <a:srgbClr val="FFCC4D"/>
            </a:solidFill>
            <a:prstDash val="solid"/>
            <a:round/>
            <a:headEnd len="med" w="med" type="none"/>
            <a:tailEnd len="med" w="med" type="triangle"/>
          </a:ln>
        </p:spPr>
      </p:cxnSp>
      <p:cxnSp>
        <p:nvCxnSpPr>
          <p:cNvPr id="234" name="Google Shape;234;p22"/>
          <p:cNvCxnSpPr/>
          <p:nvPr/>
        </p:nvCxnSpPr>
        <p:spPr>
          <a:xfrm>
            <a:off x="8365325" y="1830000"/>
            <a:ext cx="158700" cy="181500"/>
          </a:xfrm>
          <a:prstGeom prst="straightConnector1">
            <a:avLst/>
          </a:prstGeom>
          <a:noFill/>
          <a:ln cap="flat" cmpd="sng" w="38100">
            <a:solidFill>
              <a:srgbClr val="0B5394"/>
            </a:solidFill>
            <a:prstDash val="solid"/>
            <a:round/>
            <a:headEnd len="med" w="med" type="none"/>
            <a:tailEnd len="med" w="med" type="none"/>
          </a:ln>
        </p:spPr>
      </p:cxnSp>
      <p:cxnSp>
        <p:nvCxnSpPr>
          <p:cNvPr id="235" name="Google Shape;235;p22"/>
          <p:cNvCxnSpPr/>
          <p:nvPr/>
        </p:nvCxnSpPr>
        <p:spPr>
          <a:xfrm flipH="1" rot="10800000">
            <a:off x="8519525" y="1614575"/>
            <a:ext cx="469800" cy="375600"/>
          </a:xfrm>
          <a:prstGeom prst="straightConnector1">
            <a:avLst/>
          </a:prstGeom>
          <a:noFill/>
          <a:ln cap="flat" cmpd="sng" w="38100">
            <a:solidFill>
              <a:srgbClr val="0B5394"/>
            </a:solidFill>
            <a:prstDash val="solid"/>
            <a:round/>
            <a:headEnd len="med" w="med" type="none"/>
            <a:tailEnd len="med" w="med" type="none"/>
          </a:ln>
        </p:spPr>
      </p:cxnSp>
      <p:sp>
        <p:nvSpPr>
          <p:cNvPr id="236" name="Google Shape;236;p22"/>
          <p:cNvSpPr txBox="1"/>
          <p:nvPr/>
        </p:nvSpPr>
        <p:spPr>
          <a:xfrm>
            <a:off x="8257425" y="2858088"/>
            <a:ext cx="40872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600">
                <a:solidFill>
                  <a:srgbClr val="C0262D"/>
                </a:solidFill>
                <a:latin typeface="Source Code Pro"/>
                <a:ea typeface="Source Code Pro"/>
                <a:cs typeface="Source Code Pro"/>
                <a:sym typeface="Source Code Pro"/>
              </a:rPr>
              <a:t>x</a:t>
            </a:r>
            <a:endParaRPr sz="4600">
              <a:solidFill>
                <a:srgbClr val="C0262D"/>
              </a:solidFill>
              <a:latin typeface="Source Code Pro"/>
              <a:ea typeface="Source Code Pro"/>
              <a:cs typeface="Source Code Pro"/>
              <a:sym typeface="Source Code Pro"/>
            </a:endParaRPr>
          </a:p>
        </p:txBody>
      </p:sp>
      <p:cxnSp>
        <p:nvCxnSpPr>
          <p:cNvPr id="237" name="Google Shape;237;p22"/>
          <p:cNvCxnSpPr/>
          <p:nvPr/>
        </p:nvCxnSpPr>
        <p:spPr>
          <a:xfrm>
            <a:off x="5263575" y="1408675"/>
            <a:ext cx="926700" cy="505200"/>
          </a:xfrm>
          <a:prstGeom prst="straightConnector1">
            <a:avLst/>
          </a:prstGeom>
          <a:noFill/>
          <a:ln cap="flat" cmpd="sng" w="28575">
            <a:solidFill>
              <a:srgbClr val="FFCC4D"/>
            </a:solidFill>
            <a:prstDash val="solid"/>
            <a:round/>
            <a:headEnd len="med" w="med" type="none"/>
            <a:tailEnd len="med" w="med" type="triangle"/>
          </a:ln>
        </p:spPr>
      </p:cxnSp>
      <p:pic>
        <p:nvPicPr>
          <p:cNvPr id="238" name="Google Shape;238;p22"/>
          <p:cNvPicPr preferRelativeResize="0"/>
          <p:nvPr/>
        </p:nvPicPr>
        <p:blipFill rotWithShape="1">
          <a:blip r:embed="rId3">
            <a:alphaModFix/>
          </a:blip>
          <a:srcRect b="24670" l="4857" r="7935" t="0"/>
          <a:stretch/>
        </p:blipFill>
        <p:spPr>
          <a:xfrm>
            <a:off x="2056725" y="877475"/>
            <a:ext cx="3487499" cy="758849"/>
          </a:xfrm>
          <a:prstGeom prst="rect">
            <a:avLst/>
          </a:prstGeom>
          <a:noFill/>
          <a:ln>
            <a:noFill/>
          </a:ln>
        </p:spPr>
      </p:pic>
      <p:cxnSp>
        <p:nvCxnSpPr>
          <p:cNvPr id="239" name="Google Shape;239;p22"/>
          <p:cNvCxnSpPr/>
          <p:nvPr/>
        </p:nvCxnSpPr>
        <p:spPr>
          <a:xfrm flipH="1" rot="10800000">
            <a:off x="4425375" y="3584000"/>
            <a:ext cx="900000" cy="679800"/>
          </a:xfrm>
          <a:prstGeom prst="straightConnector1">
            <a:avLst/>
          </a:prstGeom>
          <a:noFill/>
          <a:ln cap="flat" cmpd="sng" w="28575">
            <a:solidFill>
              <a:srgbClr val="FFCC4D"/>
            </a:solidFill>
            <a:prstDash val="solid"/>
            <a:round/>
            <a:headEnd len="med" w="med" type="none"/>
            <a:tailEnd len="med" w="med" type="triangle"/>
          </a:ln>
        </p:spPr>
      </p:cxnSp>
      <p:pic>
        <p:nvPicPr>
          <p:cNvPr id="240" name="Google Shape;240;p22"/>
          <p:cNvPicPr preferRelativeResize="0"/>
          <p:nvPr/>
        </p:nvPicPr>
        <p:blipFill>
          <a:blip r:embed="rId4">
            <a:alphaModFix/>
          </a:blip>
          <a:stretch>
            <a:fillRect/>
          </a:stretch>
        </p:blipFill>
        <p:spPr>
          <a:xfrm>
            <a:off x="2818725" y="3847650"/>
            <a:ext cx="2477276" cy="679799"/>
          </a:xfrm>
          <a:prstGeom prst="rect">
            <a:avLst/>
          </a:prstGeom>
          <a:noFill/>
          <a:ln>
            <a:noFill/>
          </a:ln>
        </p:spPr>
      </p:pic>
      <p:cxnSp>
        <p:nvCxnSpPr>
          <p:cNvPr id="241" name="Google Shape;241;p22"/>
          <p:cNvCxnSpPr/>
          <p:nvPr/>
        </p:nvCxnSpPr>
        <p:spPr>
          <a:xfrm flipH="1" rot="10800000">
            <a:off x="4120575" y="3168800"/>
            <a:ext cx="1186200" cy="409200"/>
          </a:xfrm>
          <a:prstGeom prst="straightConnector1">
            <a:avLst/>
          </a:prstGeom>
          <a:noFill/>
          <a:ln cap="flat" cmpd="sng" w="28575">
            <a:solidFill>
              <a:srgbClr val="FFCC4D"/>
            </a:solidFill>
            <a:prstDash val="solid"/>
            <a:round/>
            <a:headEnd len="med" w="med" type="none"/>
            <a:tailEnd len="med" w="med" type="triangle"/>
          </a:ln>
        </p:spPr>
      </p:cxnSp>
      <p:pic>
        <p:nvPicPr>
          <p:cNvPr id="242" name="Google Shape;242;p22"/>
          <p:cNvPicPr preferRelativeResize="0"/>
          <p:nvPr/>
        </p:nvPicPr>
        <p:blipFill>
          <a:blip r:embed="rId5">
            <a:alphaModFix/>
          </a:blip>
          <a:stretch>
            <a:fillRect/>
          </a:stretch>
        </p:blipFill>
        <p:spPr>
          <a:xfrm>
            <a:off x="3291990" y="2927988"/>
            <a:ext cx="1225943" cy="758851"/>
          </a:xfrm>
          <a:prstGeom prst="rect">
            <a:avLst/>
          </a:prstGeom>
          <a:noFill/>
          <a:ln>
            <a:noFill/>
          </a:ln>
        </p:spPr>
      </p:pic>
      <p:cxnSp>
        <p:nvCxnSpPr>
          <p:cNvPr id="243" name="Google Shape;243;p22"/>
          <p:cNvCxnSpPr/>
          <p:nvPr/>
        </p:nvCxnSpPr>
        <p:spPr>
          <a:xfrm>
            <a:off x="4272975" y="1942075"/>
            <a:ext cx="926700" cy="505200"/>
          </a:xfrm>
          <a:prstGeom prst="straightConnector1">
            <a:avLst/>
          </a:prstGeom>
          <a:noFill/>
          <a:ln cap="flat" cmpd="sng" w="28575">
            <a:solidFill>
              <a:srgbClr val="FFCC4D"/>
            </a:solidFill>
            <a:prstDash val="solid"/>
            <a:round/>
            <a:headEnd len="med" w="med" type="none"/>
            <a:tailEnd len="med" w="med" type="triangle"/>
          </a:ln>
        </p:spPr>
      </p:cxnSp>
      <p:pic>
        <p:nvPicPr>
          <p:cNvPr id="244" name="Google Shape;244;p22"/>
          <p:cNvPicPr preferRelativeResize="0"/>
          <p:nvPr/>
        </p:nvPicPr>
        <p:blipFill>
          <a:blip r:embed="rId6">
            <a:alphaModFix/>
          </a:blip>
          <a:stretch>
            <a:fillRect/>
          </a:stretch>
        </p:blipFill>
        <p:spPr>
          <a:xfrm>
            <a:off x="2124700" y="1837775"/>
            <a:ext cx="2464263" cy="758850"/>
          </a:xfrm>
          <a:prstGeom prst="rect">
            <a:avLst/>
          </a:prstGeom>
          <a:noFill/>
          <a:ln>
            <a:noFill/>
          </a:ln>
        </p:spPr>
      </p:pic>
      <p:sp>
        <p:nvSpPr>
          <p:cNvPr id="245" name="Google Shape;245;p22"/>
          <p:cNvSpPr txBox="1"/>
          <p:nvPr>
            <p:ph idx="1" type="body"/>
          </p:nvPr>
        </p:nvSpPr>
        <p:spPr>
          <a:xfrm>
            <a:off x="254825" y="875850"/>
            <a:ext cx="1965600" cy="679800"/>
          </a:xfrm>
          <a:prstGeom prst="rect">
            <a:avLst/>
          </a:prstGeom>
          <a:solidFill>
            <a:srgbClr val="424242"/>
          </a:solidFill>
        </p:spPr>
        <p:txBody>
          <a:bodyPr anchorCtr="0" anchor="t" bIns="91425" lIns="91425" spcFirstLastPara="1" rIns="91425" wrap="square" tIns="91425">
            <a:noAutofit/>
          </a:bodyPr>
          <a:lstStyle/>
          <a:p>
            <a:pPr indent="0" lvl="0" marL="0" rtl="0" algn="l">
              <a:spcBef>
                <a:spcPts val="0"/>
              </a:spcBef>
              <a:spcAft>
                <a:spcPts val="1200"/>
              </a:spcAft>
              <a:buSzPts val="935"/>
              <a:buNone/>
            </a:pPr>
            <a:r>
              <a:rPr b="1" lang="en" sz="1629">
                <a:solidFill>
                  <a:schemeClr val="lt1"/>
                </a:solidFill>
              </a:rPr>
              <a:t>Classification Trees</a:t>
            </a:r>
            <a:endParaRPr b="1" sz="1629">
              <a:solidFill>
                <a:schemeClr val="lt1"/>
              </a:solidFill>
            </a:endParaRPr>
          </a:p>
        </p:txBody>
      </p:sp>
      <p:sp>
        <p:nvSpPr>
          <p:cNvPr id="246" name="Google Shape;246;p22"/>
          <p:cNvSpPr txBox="1"/>
          <p:nvPr>
            <p:ph idx="1" type="body"/>
          </p:nvPr>
        </p:nvSpPr>
        <p:spPr>
          <a:xfrm>
            <a:off x="254825" y="1866450"/>
            <a:ext cx="1965600" cy="679800"/>
          </a:xfrm>
          <a:prstGeom prst="rect">
            <a:avLst/>
          </a:prstGeom>
          <a:solidFill>
            <a:srgbClr val="424242"/>
          </a:solidFill>
        </p:spPr>
        <p:txBody>
          <a:bodyPr anchorCtr="0" anchor="t" bIns="91425" lIns="91425" spcFirstLastPara="1" rIns="91425" wrap="square" tIns="91425">
            <a:noAutofit/>
          </a:bodyPr>
          <a:lstStyle/>
          <a:p>
            <a:pPr indent="0" lvl="0" marL="0" rtl="0" algn="l">
              <a:spcBef>
                <a:spcPts val="0"/>
              </a:spcBef>
              <a:spcAft>
                <a:spcPts val="1200"/>
              </a:spcAft>
              <a:buSzPts val="935"/>
              <a:buNone/>
            </a:pPr>
            <a:r>
              <a:rPr b="1" lang="en" sz="1629">
                <a:solidFill>
                  <a:schemeClr val="lt1"/>
                </a:solidFill>
              </a:rPr>
              <a:t>Unsupervised Learning</a:t>
            </a:r>
            <a:endParaRPr b="1" sz="1629">
              <a:solidFill>
                <a:schemeClr val="lt1"/>
              </a:solidFill>
            </a:endParaRPr>
          </a:p>
        </p:txBody>
      </p:sp>
      <p:sp>
        <p:nvSpPr>
          <p:cNvPr id="247" name="Google Shape;247;p22"/>
          <p:cNvSpPr txBox="1"/>
          <p:nvPr>
            <p:ph idx="1" type="body"/>
          </p:nvPr>
        </p:nvSpPr>
        <p:spPr>
          <a:xfrm>
            <a:off x="254825" y="2857050"/>
            <a:ext cx="1965600" cy="679800"/>
          </a:xfrm>
          <a:prstGeom prst="rect">
            <a:avLst/>
          </a:prstGeom>
          <a:solidFill>
            <a:srgbClr val="424242"/>
          </a:solidFill>
        </p:spPr>
        <p:txBody>
          <a:bodyPr anchorCtr="0" anchor="t" bIns="91425" lIns="91425" spcFirstLastPara="1" rIns="91425" wrap="square" tIns="91425">
            <a:noAutofit/>
          </a:bodyPr>
          <a:lstStyle/>
          <a:p>
            <a:pPr indent="0" lvl="0" marL="0" rtl="0" algn="l">
              <a:spcBef>
                <a:spcPts val="0"/>
              </a:spcBef>
              <a:spcAft>
                <a:spcPts val="1200"/>
              </a:spcAft>
              <a:buSzPts val="935"/>
              <a:buNone/>
            </a:pPr>
            <a:r>
              <a:rPr b="1" lang="en" sz="1629">
                <a:solidFill>
                  <a:schemeClr val="lt1"/>
                </a:solidFill>
              </a:rPr>
              <a:t>Bayesian Methods</a:t>
            </a:r>
            <a:endParaRPr b="1" sz="1629">
              <a:solidFill>
                <a:schemeClr val="lt1"/>
              </a:solidFill>
            </a:endParaRPr>
          </a:p>
        </p:txBody>
      </p:sp>
      <p:sp>
        <p:nvSpPr>
          <p:cNvPr id="248" name="Google Shape;248;p22"/>
          <p:cNvSpPr txBox="1"/>
          <p:nvPr>
            <p:ph idx="1" type="body"/>
          </p:nvPr>
        </p:nvSpPr>
        <p:spPr>
          <a:xfrm>
            <a:off x="304800" y="3847650"/>
            <a:ext cx="1965600" cy="679800"/>
          </a:xfrm>
          <a:prstGeom prst="rect">
            <a:avLst/>
          </a:prstGeom>
          <a:solidFill>
            <a:srgbClr val="424242"/>
          </a:solidFill>
        </p:spPr>
        <p:txBody>
          <a:bodyPr anchorCtr="0" anchor="t" bIns="91425" lIns="91425" spcFirstLastPara="1" rIns="91425" wrap="square" tIns="91425">
            <a:noAutofit/>
          </a:bodyPr>
          <a:lstStyle/>
          <a:p>
            <a:pPr indent="0" lvl="0" marL="0" rtl="0" algn="l">
              <a:spcBef>
                <a:spcPts val="0"/>
              </a:spcBef>
              <a:spcAft>
                <a:spcPts val="1200"/>
              </a:spcAft>
              <a:buSzPts val="935"/>
              <a:buNone/>
            </a:pPr>
            <a:r>
              <a:rPr b="1" lang="en" sz="1629">
                <a:solidFill>
                  <a:schemeClr val="lt1"/>
                </a:solidFill>
              </a:rPr>
              <a:t>Hidden</a:t>
            </a:r>
            <a:r>
              <a:rPr b="1" lang="en" sz="1629">
                <a:solidFill>
                  <a:schemeClr val="lt1"/>
                </a:solidFill>
              </a:rPr>
              <a:t> Markov Models</a:t>
            </a:r>
            <a:endParaRPr b="1" sz="1629">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3"/>
          <p:cNvSpPr txBox="1"/>
          <p:nvPr>
            <p:ph type="title"/>
          </p:nvPr>
        </p:nvSpPr>
        <p:spPr>
          <a:xfrm>
            <a:off x="311700" y="-166500"/>
            <a:ext cx="8520600" cy="807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Evaluation</a:t>
            </a:r>
            <a:endParaRPr/>
          </a:p>
        </p:txBody>
      </p:sp>
      <p:sp>
        <p:nvSpPr>
          <p:cNvPr id="254" name="Google Shape;254;p23"/>
          <p:cNvSpPr/>
          <p:nvPr/>
        </p:nvSpPr>
        <p:spPr>
          <a:xfrm>
            <a:off x="1782200" y="913050"/>
            <a:ext cx="1304400" cy="220500"/>
          </a:xfrm>
          <a:prstGeom prst="rect">
            <a:avLst/>
          </a:prstGeom>
          <a:noFill/>
          <a:ln cap="flat" cmpd="sng" w="19050">
            <a:solidFill>
              <a:srgbClr val="C0262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3"/>
          <p:cNvSpPr txBox="1"/>
          <p:nvPr>
            <p:ph type="title"/>
          </p:nvPr>
        </p:nvSpPr>
        <p:spPr>
          <a:xfrm>
            <a:off x="311700" y="443100"/>
            <a:ext cx="1377300" cy="807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000">
                <a:solidFill>
                  <a:srgbClr val="202124"/>
                </a:solidFill>
              </a:rPr>
              <a:t>Metrics</a:t>
            </a:r>
            <a:endParaRPr sz="2000">
              <a:solidFill>
                <a:srgbClr val="202124"/>
              </a:solidFill>
            </a:endParaRPr>
          </a:p>
        </p:txBody>
      </p:sp>
      <p:sp>
        <p:nvSpPr>
          <p:cNvPr id="256" name="Google Shape;256;p23"/>
          <p:cNvSpPr txBox="1"/>
          <p:nvPr/>
        </p:nvSpPr>
        <p:spPr>
          <a:xfrm>
            <a:off x="1699200" y="965425"/>
            <a:ext cx="1607100" cy="26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00">
                <a:solidFill>
                  <a:srgbClr val="C0262D"/>
                </a:solidFill>
                <a:latin typeface="Source Code Pro"/>
                <a:ea typeface="Source Code Pro"/>
                <a:cs typeface="Source Code Pro"/>
                <a:sym typeface="Source Code Pro"/>
              </a:rPr>
              <a:t> </a:t>
            </a:r>
            <a:r>
              <a:rPr lang="en" sz="500">
                <a:solidFill>
                  <a:srgbClr val="C0262D"/>
                </a:solidFill>
              </a:rPr>
              <a:t>IiiiiiiIIiiiiiIiiiIiiiiiiiiiiiiiiiiiiiiiiiiiiiiiiiiiiiiiiiiiiiiiiiiiiiiiiiiiiiiiiiiiiiiii</a:t>
            </a:r>
            <a:endParaRPr sz="500">
              <a:solidFill>
                <a:srgbClr val="C0262D"/>
              </a:solidFill>
            </a:endParaRPr>
          </a:p>
        </p:txBody>
      </p:sp>
      <p:sp>
        <p:nvSpPr>
          <p:cNvPr id="257" name="Google Shape;257;p23"/>
          <p:cNvSpPr txBox="1"/>
          <p:nvPr/>
        </p:nvSpPr>
        <p:spPr>
          <a:xfrm>
            <a:off x="1782200" y="942325"/>
            <a:ext cx="13773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rgbClr val="C0262D"/>
                </a:solidFill>
              </a:rPr>
              <a:t>I   I   I   I   I   I   I   I   I   I   I</a:t>
            </a:r>
            <a:endParaRPr sz="800">
              <a:solidFill>
                <a:srgbClr val="C0262D"/>
              </a:solidFill>
            </a:endParaRPr>
          </a:p>
        </p:txBody>
      </p:sp>
      <p:sp>
        <p:nvSpPr>
          <p:cNvPr id="258" name="Google Shape;258;p23"/>
          <p:cNvSpPr txBox="1"/>
          <p:nvPr>
            <p:ph type="title"/>
          </p:nvPr>
        </p:nvSpPr>
        <p:spPr>
          <a:xfrm>
            <a:off x="235500" y="1918600"/>
            <a:ext cx="4699800" cy="627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SzPct val="49499"/>
              <a:buNone/>
            </a:pPr>
            <a:r>
              <a:rPr lang="en" sz="2000">
                <a:solidFill>
                  <a:srgbClr val="202124"/>
                </a:solidFill>
              </a:rPr>
              <a:t>Model Generated from Gradient-Boosted Tree</a:t>
            </a:r>
            <a:endParaRPr sz="2000">
              <a:solidFill>
                <a:srgbClr val="202124"/>
              </a:solidFill>
            </a:endParaRPr>
          </a:p>
        </p:txBody>
      </p:sp>
      <p:sp>
        <p:nvSpPr>
          <p:cNvPr id="259" name="Google Shape;259;p23"/>
          <p:cNvSpPr txBox="1"/>
          <p:nvPr>
            <p:ph idx="1" type="body"/>
          </p:nvPr>
        </p:nvSpPr>
        <p:spPr>
          <a:xfrm>
            <a:off x="159300" y="2592175"/>
            <a:ext cx="5098500" cy="38877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sz="1200"/>
              <a:t>Powerful classification algorithm, solving </a:t>
            </a:r>
            <a:r>
              <a:rPr lang="en" sz="1200" u="sng">
                <a:solidFill>
                  <a:schemeClr val="hlink"/>
                </a:solidFill>
                <a:hlinkClick r:id="rId3"/>
              </a:rPr>
              <a:t>62%</a:t>
            </a:r>
            <a:r>
              <a:rPr lang="en" sz="1200"/>
              <a:t> of the winning Kaggle solutions</a:t>
            </a:r>
            <a:endParaRPr sz="1200"/>
          </a:p>
          <a:p>
            <a:pPr indent="-304800" lvl="0" marL="457200" rtl="0" algn="l">
              <a:spcBef>
                <a:spcPts val="0"/>
              </a:spcBef>
              <a:spcAft>
                <a:spcPts val="0"/>
              </a:spcAft>
              <a:buSzPts val="1200"/>
              <a:buChar char="●"/>
            </a:pPr>
            <a:r>
              <a:rPr lang="en" sz="1200"/>
              <a:t>Provides high classification accuracy</a:t>
            </a:r>
            <a:endParaRPr sz="1200"/>
          </a:p>
          <a:p>
            <a:pPr indent="-304800" lvl="0" marL="457200" rtl="0" algn="l">
              <a:spcBef>
                <a:spcPts val="0"/>
              </a:spcBef>
              <a:spcAft>
                <a:spcPts val="0"/>
              </a:spcAft>
              <a:buSzPts val="1200"/>
              <a:buChar char="●"/>
            </a:pPr>
            <a:r>
              <a:rPr lang="en" sz="1200"/>
              <a:t>Specifically robust against misclassification &amp; false positives through weighting</a:t>
            </a:r>
            <a:endParaRPr sz="1200"/>
          </a:p>
          <a:p>
            <a:pPr indent="-304800" lvl="0" marL="457200" rtl="0" algn="l">
              <a:spcBef>
                <a:spcPts val="0"/>
              </a:spcBef>
              <a:spcAft>
                <a:spcPts val="0"/>
              </a:spcAft>
              <a:buSzPts val="1200"/>
              <a:buChar char="●"/>
            </a:pPr>
            <a:r>
              <a:rPr lang="en" sz="1200"/>
              <a:t>Fast response time if no refitting necessary</a:t>
            </a:r>
            <a:endParaRPr sz="1200"/>
          </a:p>
        </p:txBody>
      </p:sp>
      <p:sp>
        <p:nvSpPr>
          <p:cNvPr id="260" name="Google Shape;260;p23"/>
          <p:cNvSpPr txBox="1"/>
          <p:nvPr>
            <p:ph idx="2" type="title"/>
          </p:nvPr>
        </p:nvSpPr>
        <p:spPr>
          <a:xfrm>
            <a:off x="3248700" y="4749900"/>
            <a:ext cx="7419300" cy="39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202124"/>
                </a:solidFill>
              </a:rPr>
              <a:t>The measuring tape is also constructed of ‘i’s</a:t>
            </a:r>
            <a:endParaRPr>
              <a:solidFill>
                <a:srgbClr val="202124"/>
              </a:solidFill>
            </a:endParaRPr>
          </a:p>
        </p:txBody>
      </p:sp>
      <p:sp>
        <p:nvSpPr>
          <p:cNvPr id="261" name="Google Shape;261;p23"/>
          <p:cNvSpPr txBox="1"/>
          <p:nvPr>
            <p:ph idx="1" type="body"/>
          </p:nvPr>
        </p:nvSpPr>
        <p:spPr>
          <a:xfrm>
            <a:off x="7233300" y="983025"/>
            <a:ext cx="837900" cy="346200"/>
          </a:xfrm>
          <a:prstGeom prst="rect">
            <a:avLst/>
          </a:prstGeom>
          <a:solidFill>
            <a:srgbClr val="424242"/>
          </a:solidFill>
        </p:spPr>
        <p:txBody>
          <a:bodyPr anchorCtr="0" anchor="t" bIns="91425" lIns="91425" spcFirstLastPara="1" rIns="91425" wrap="square" tIns="91425">
            <a:normAutofit fontScale="25000" lnSpcReduction="20000"/>
          </a:bodyPr>
          <a:lstStyle/>
          <a:p>
            <a:pPr indent="0" lvl="0" marL="0" rtl="0" algn="l">
              <a:spcBef>
                <a:spcPts val="0"/>
              </a:spcBef>
              <a:spcAft>
                <a:spcPts val="1200"/>
              </a:spcAft>
              <a:buNone/>
            </a:pPr>
            <a:r>
              <a:rPr b="1" lang="en">
                <a:solidFill>
                  <a:schemeClr val="lt1"/>
                </a:solidFill>
              </a:rPr>
              <a:t>       </a:t>
            </a:r>
            <a:r>
              <a:rPr b="1" lang="en" sz="3350" u="sng">
                <a:solidFill>
                  <a:schemeClr val="lt1"/>
                </a:solidFill>
                <a:hlinkClick r:id="rId4">
                  <a:extLst>
                    <a:ext uri="{A12FA001-AC4F-418D-AE19-62706E023703}">
                      <ahyp:hlinkClr val="tx"/>
                    </a:ext>
                  </a:extLst>
                </a:hlinkClick>
              </a:rPr>
              <a:t>Selection</a:t>
            </a:r>
            <a:endParaRPr b="1" sz="3350">
              <a:solidFill>
                <a:schemeClr val="lt1"/>
              </a:solidFill>
            </a:endParaRPr>
          </a:p>
        </p:txBody>
      </p:sp>
      <p:sp>
        <p:nvSpPr>
          <p:cNvPr id="262" name="Google Shape;262;p23"/>
          <p:cNvSpPr txBox="1"/>
          <p:nvPr>
            <p:ph idx="1" type="body"/>
          </p:nvPr>
        </p:nvSpPr>
        <p:spPr>
          <a:xfrm>
            <a:off x="7233300" y="1373300"/>
            <a:ext cx="837900" cy="346200"/>
          </a:xfrm>
          <a:prstGeom prst="rect">
            <a:avLst/>
          </a:prstGeom>
          <a:solidFill>
            <a:srgbClr val="F3F3F3"/>
          </a:solidFill>
          <a:ln cap="flat" cmpd="sng" w="9525">
            <a:solidFill>
              <a:srgbClr val="FFCC4D"/>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852"/>
              <a:buNone/>
            </a:pPr>
            <a:r>
              <a:rPr b="1" lang="en" sz="1500">
                <a:solidFill>
                  <a:srgbClr val="202124"/>
                </a:solidFill>
              </a:rPr>
              <a:t>95.5%</a:t>
            </a:r>
            <a:endParaRPr b="1" sz="1500">
              <a:solidFill>
                <a:srgbClr val="202124"/>
              </a:solidFill>
            </a:endParaRPr>
          </a:p>
        </p:txBody>
      </p:sp>
      <p:sp>
        <p:nvSpPr>
          <p:cNvPr id="263" name="Google Shape;263;p23"/>
          <p:cNvSpPr txBox="1"/>
          <p:nvPr>
            <p:ph idx="1" type="body"/>
          </p:nvPr>
        </p:nvSpPr>
        <p:spPr>
          <a:xfrm>
            <a:off x="6318900" y="983025"/>
            <a:ext cx="837900" cy="346200"/>
          </a:xfrm>
          <a:prstGeom prst="rect">
            <a:avLst/>
          </a:prstGeom>
          <a:solidFill>
            <a:srgbClr val="424242"/>
          </a:solidFill>
        </p:spPr>
        <p:txBody>
          <a:bodyPr anchorCtr="0" anchor="t" bIns="91425" lIns="91425" spcFirstLastPara="1" rIns="91425" wrap="square" tIns="91425">
            <a:normAutofit fontScale="25000" lnSpcReduction="20000"/>
          </a:bodyPr>
          <a:lstStyle/>
          <a:p>
            <a:pPr indent="0" lvl="0" marL="0" rtl="0" algn="l">
              <a:spcBef>
                <a:spcPts val="0"/>
              </a:spcBef>
              <a:spcAft>
                <a:spcPts val="1200"/>
              </a:spcAft>
              <a:buNone/>
            </a:pPr>
            <a:r>
              <a:rPr b="1" lang="en">
                <a:solidFill>
                  <a:schemeClr val="lt1"/>
                </a:solidFill>
              </a:rPr>
              <a:t>       </a:t>
            </a:r>
            <a:r>
              <a:rPr b="1" lang="en" sz="4000" u="sng">
                <a:solidFill>
                  <a:schemeClr val="lt1"/>
                </a:solidFill>
                <a:hlinkClick r:id="rId5">
                  <a:extLst>
                    <a:ext uri="{A12FA001-AC4F-418D-AE19-62706E023703}">
                      <ahyp:hlinkClr val="tx"/>
                    </a:ext>
                  </a:extLst>
                </a:hlinkClick>
              </a:rPr>
              <a:t>Baseline</a:t>
            </a:r>
            <a:endParaRPr b="1" sz="4000">
              <a:solidFill>
                <a:schemeClr val="lt1"/>
              </a:solidFill>
            </a:endParaRPr>
          </a:p>
        </p:txBody>
      </p:sp>
      <p:sp>
        <p:nvSpPr>
          <p:cNvPr id="264" name="Google Shape;264;p23"/>
          <p:cNvSpPr txBox="1"/>
          <p:nvPr>
            <p:ph idx="1" type="body"/>
          </p:nvPr>
        </p:nvSpPr>
        <p:spPr>
          <a:xfrm>
            <a:off x="6318900" y="1366225"/>
            <a:ext cx="837900" cy="346200"/>
          </a:xfrm>
          <a:prstGeom prst="rect">
            <a:avLst/>
          </a:prstGeom>
          <a:solidFill>
            <a:srgbClr val="F3F3F3"/>
          </a:solidFill>
          <a:ln cap="flat" cmpd="sng" w="9525">
            <a:solidFill>
              <a:srgbClr val="FFCC4D"/>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852"/>
              <a:buNone/>
            </a:pPr>
            <a:r>
              <a:rPr b="1" lang="en" sz="1500">
                <a:solidFill>
                  <a:srgbClr val="202124"/>
                </a:solidFill>
              </a:rPr>
              <a:t>94%</a:t>
            </a:r>
            <a:endParaRPr b="1" sz="1500">
              <a:solidFill>
                <a:srgbClr val="202124"/>
              </a:solidFill>
            </a:endParaRPr>
          </a:p>
        </p:txBody>
      </p:sp>
      <p:sp>
        <p:nvSpPr>
          <p:cNvPr id="265" name="Google Shape;265;p23"/>
          <p:cNvSpPr txBox="1"/>
          <p:nvPr>
            <p:ph idx="1" type="body"/>
          </p:nvPr>
        </p:nvSpPr>
        <p:spPr>
          <a:xfrm>
            <a:off x="7233300" y="1763575"/>
            <a:ext cx="837900" cy="346200"/>
          </a:xfrm>
          <a:prstGeom prst="rect">
            <a:avLst/>
          </a:prstGeom>
          <a:solidFill>
            <a:srgbClr val="F3F3F3"/>
          </a:solidFill>
          <a:ln cap="flat" cmpd="sng" w="9525">
            <a:solidFill>
              <a:srgbClr val="FFCC4D"/>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852"/>
              <a:buNone/>
            </a:pPr>
            <a:r>
              <a:rPr b="1" lang="en" sz="1500">
                <a:solidFill>
                  <a:srgbClr val="202124"/>
                </a:solidFill>
              </a:rPr>
              <a:t>33%</a:t>
            </a:r>
            <a:endParaRPr b="1" sz="1500">
              <a:solidFill>
                <a:srgbClr val="202124"/>
              </a:solidFill>
            </a:endParaRPr>
          </a:p>
        </p:txBody>
      </p:sp>
      <p:sp>
        <p:nvSpPr>
          <p:cNvPr id="266" name="Google Shape;266;p23"/>
          <p:cNvSpPr txBox="1"/>
          <p:nvPr>
            <p:ph idx="1" type="body"/>
          </p:nvPr>
        </p:nvSpPr>
        <p:spPr>
          <a:xfrm>
            <a:off x="5240100" y="1364025"/>
            <a:ext cx="975000" cy="346200"/>
          </a:xfrm>
          <a:prstGeom prst="rect">
            <a:avLst/>
          </a:prstGeom>
          <a:solidFill>
            <a:srgbClr val="424242"/>
          </a:solidFill>
        </p:spPr>
        <p:txBody>
          <a:bodyPr anchorCtr="0" anchor="t" bIns="91425" lIns="91425" spcFirstLastPara="1" rIns="91425" wrap="square" tIns="91425">
            <a:normAutofit fontScale="62500" lnSpcReduction="20000"/>
          </a:bodyPr>
          <a:lstStyle/>
          <a:p>
            <a:pPr indent="0" lvl="0" marL="0" rtl="0" algn="l">
              <a:spcBef>
                <a:spcPts val="0"/>
              </a:spcBef>
              <a:spcAft>
                <a:spcPts val="1200"/>
              </a:spcAft>
              <a:buNone/>
            </a:pPr>
            <a:r>
              <a:rPr b="1" lang="en">
                <a:solidFill>
                  <a:schemeClr val="lt1"/>
                </a:solidFill>
              </a:rPr>
              <a:t>Accuracy</a:t>
            </a:r>
            <a:endParaRPr b="1">
              <a:solidFill>
                <a:schemeClr val="lt1"/>
              </a:solidFill>
            </a:endParaRPr>
          </a:p>
        </p:txBody>
      </p:sp>
      <p:sp>
        <p:nvSpPr>
          <p:cNvPr id="267" name="Google Shape;267;p23"/>
          <p:cNvSpPr txBox="1"/>
          <p:nvPr>
            <p:ph idx="1" type="body"/>
          </p:nvPr>
        </p:nvSpPr>
        <p:spPr>
          <a:xfrm>
            <a:off x="5240150" y="1745025"/>
            <a:ext cx="975000" cy="346200"/>
          </a:xfrm>
          <a:prstGeom prst="rect">
            <a:avLst/>
          </a:prstGeom>
          <a:solidFill>
            <a:srgbClr val="424242"/>
          </a:solidFill>
        </p:spPr>
        <p:txBody>
          <a:bodyPr anchorCtr="0" anchor="t" bIns="91425" lIns="91425" spcFirstLastPara="1" rIns="91425" wrap="square" tIns="91425">
            <a:normAutofit fontScale="62500" lnSpcReduction="20000"/>
          </a:bodyPr>
          <a:lstStyle/>
          <a:p>
            <a:pPr indent="0" lvl="0" marL="0" rtl="0" algn="l">
              <a:spcBef>
                <a:spcPts val="0"/>
              </a:spcBef>
              <a:spcAft>
                <a:spcPts val="1200"/>
              </a:spcAft>
              <a:buNone/>
            </a:pPr>
            <a:r>
              <a:rPr b="1" lang="en">
                <a:solidFill>
                  <a:schemeClr val="lt1"/>
                </a:solidFill>
              </a:rPr>
              <a:t>Precision</a:t>
            </a:r>
            <a:endParaRPr b="1">
              <a:solidFill>
                <a:schemeClr val="lt1"/>
              </a:solidFill>
            </a:endParaRPr>
          </a:p>
        </p:txBody>
      </p:sp>
      <p:sp>
        <p:nvSpPr>
          <p:cNvPr id="268" name="Google Shape;268;p23"/>
          <p:cNvSpPr txBox="1"/>
          <p:nvPr>
            <p:ph idx="1" type="body"/>
          </p:nvPr>
        </p:nvSpPr>
        <p:spPr>
          <a:xfrm>
            <a:off x="6318900" y="1747225"/>
            <a:ext cx="837900" cy="346200"/>
          </a:xfrm>
          <a:prstGeom prst="rect">
            <a:avLst/>
          </a:prstGeom>
          <a:solidFill>
            <a:srgbClr val="F3F3F3"/>
          </a:solidFill>
          <a:ln cap="flat" cmpd="sng" w="9525">
            <a:solidFill>
              <a:srgbClr val="FFCC4D"/>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852"/>
              <a:buNone/>
            </a:pPr>
            <a:r>
              <a:rPr b="1" lang="en" sz="1500">
                <a:solidFill>
                  <a:srgbClr val="202124"/>
                </a:solidFill>
              </a:rPr>
              <a:t>31</a:t>
            </a:r>
            <a:r>
              <a:rPr b="1" lang="en" sz="1500">
                <a:solidFill>
                  <a:srgbClr val="202124"/>
                </a:solidFill>
              </a:rPr>
              <a:t>%</a:t>
            </a:r>
            <a:endParaRPr b="1" sz="1500">
              <a:solidFill>
                <a:srgbClr val="202124"/>
              </a:solidFill>
            </a:endParaRPr>
          </a:p>
        </p:txBody>
      </p:sp>
      <p:sp>
        <p:nvSpPr>
          <p:cNvPr id="269" name="Google Shape;269;p23"/>
          <p:cNvSpPr/>
          <p:nvPr/>
        </p:nvSpPr>
        <p:spPr>
          <a:xfrm>
            <a:off x="7089900" y="1827219"/>
            <a:ext cx="214200" cy="220500"/>
          </a:xfrm>
          <a:prstGeom prst="mathPlus">
            <a:avLst>
              <a:gd fmla="val 23520" name="adj1"/>
            </a:avLst>
          </a:prstGeom>
          <a:noFill/>
          <a:ln cap="flat" cmpd="sng" w="3810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3"/>
          <p:cNvSpPr/>
          <p:nvPr/>
        </p:nvSpPr>
        <p:spPr>
          <a:xfrm>
            <a:off x="7089900" y="1446219"/>
            <a:ext cx="214200" cy="220500"/>
          </a:xfrm>
          <a:prstGeom prst="mathPlus">
            <a:avLst>
              <a:gd fmla="val 23520" name="adj1"/>
            </a:avLst>
          </a:prstGeom>
          <a:noFill/>
          <a:ln cap="flat" cmpd="sng" w="3810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3"/>
          <p:cNvSpPr txBox="1"/>
          <p:nvPr>
            <p:ph idx="1" type="body"/>
          </p:nvPr>
        </p:nvSpPr>
        <p:spPr>
          <a:xfrm>
            <a:off x="311700" y="1068175"/>
            <a:ext cx="4623600" cy="896700"/>
          </a:xfrm>
          <a:prstGeom prst="rect">
            <a:avLst/>
          </a:prstGeom>
        </p:spPr>
        <p:txBody>
          <a:bodyPr anchorCtr="0" anchor="t" bIns="91425" lIns="91425" spcFirstLastPara="1" rIns="91425" wrap="square" tIns="91425">
            <a:normAutofit fontScale="85000" lnSpcReduction="20000"/>
          </a:bodyPr>
          <a:lstStyle/>
          <a:p>
            <a:pPr indent="-304165" lvl="0" marL="457200" rtl="0" algn="l">
              <a:spcBef>
                <a:spcPts val="0"/>
              </a:spcBef>
              <a:spcAft>
                <a:spcPts val="0"/>
              </a:spcAft>
              <a:buSzPct val="100000"/>
              <a:buAutoNum type="arabicParenR"/>
            </a:pPr>
            <a:r>
              <a:rPr lang="en" sz="1400"/>
              <a:t>Accuracy</a:t>
            </a:r>
            <a:endParaRPr sz="1400"/>
          </a:p>
          <a:p>
            <a:pPr indent="-304165" lvl="0" marL="457200" rtl="0" algn="l">
              <a:spcBef>
                <a:spcPts val="0"/>
              </a:spcBef>
              <a:spcAft>
                <a:spcPts val="0"/>
              </a:spcAft>
              <a:buSzPct val="100000"/>
              <a:buAutoNum type="arabicParenR"/>
            </a:pPr>
            <a:r>
              <a:rPr lang="en" sz="1400"/>
              <a:t>Precision</a:t>
            </a:r>
            <a:endParaRPr sz="1400"/>
          </a:p>
          <a:p>
            <a:pPr indent="-304165" lvl="0" marL="457200" rtl="0" algn="l">
              <a:spcBef>
                <a:spcPts val="0"/>
              </a:spcBef>
              <a:spcAft>
                <a:spcPts val="0"/>
              </a:spcAft>
              <a:buSzPct val="100000"/>
              <a:buAutoNum type="arabicParenR"/>
            </a:pPr>
            <a:r>
              <a:rPr lang="en" sz="1400"/>
              <a:t>Recall</a:t>
            </a:r>
            <a:endParaRPr sz="1400"/>
          </a:p>
          <a:p>
            <a:pPr indent="-304165" lvl="0" marL="457200" rtl="0" algn="l">
              <a:spcBef>
                <a:spcPts val="0"/>
              </a:spcBef>
              <a:spcAft>
                <a:spcPts val="0"/>
              </a:spcAft>
              <a:buSzPct val="100000"/>
              <a:buAutoNum type="arabicParenR"/>
            </a:pPr>
            <a:r>
              <a:rPr lang="en" sz="1400"/>
              <a:t>F1-Score</a:t>
            </a:r>
            <a:endParaRPr sz="1400"/>
          </a:p>
        </p:txBody>
      </p:sp>
      <p:sp>
        <p:nvSpPr>
          <p:cNvPr id="272" name="Google Shape;272;p23"/>
          <p:cNvSpPr txBox="1"/>
          <p:nvPr>
            <p:ph idx="1" type="body"/>
          </p:nvPr>
        </p:nvSpPr>
        <p:spPr>
          <a:xfrm>
            <a:off x="5240150" y="2126025"/>
            <a:ext cx="975000" cy="346200"/>
          </a:xfrm>
          <a:prstGeom prst="rect">
            <a:avLst/>
          </a:prstGeom>
          <a:solidFill>
            <a:srgbClr val="424242"/>
          </a:solidFill>
        </p:spPr>
        <p:txBody>
          <a:bodyPr anchorCtr="0" anchor="t" bIns="91425" lIns="91425" spcFirstLastPara="1" rIns="91425" wrap="square" tIns="91425">
            <a:normAutofit fontScale="62500" lnSpcReduction="20000"/>
          </a:bodyPr>
          <a:lstStyle/>
          <a:p>
            <a:pPr indent="0" lvl="0" marL="0" rtl="0" algn="l">
              <a:spcBef>
                <a:spcPts val="0"/>
              </a:spcBef>
              <a:spcAft>
                <a:spcPts val="1200"/>
              </a:spcAft>
              <a:buNone/>
            </a:pPr>
            <a:r>
              <a:rPr b="1" lang="en">
                <a:solidFill>
                  <a:schemeClr val="lt1"/>
                </a:solidFill>
              </a:rPr>
              <a:t>Recall</a:t>
            </a:r>
            <a:endParaRPr b="1">
              <a:solidFill>
                <a:schemeClr val="lt1"/>
              </a:solidFill>
            </a:endParaRPr>
          </a:p>
        </p:txBody>
      </p:sp>
      <p:sp>
        <p:nvSpPr>
          <p:cNvPr id="273" name="Google Shape;273;p23"/>
          <p:cNvSpPr txBox="1"/>
          <p:nvPr>
            <p:ph idx="1" type="body"/>
          </p:nvPr>
        </p:nvSpPr>
        <p:spPr>
          <a:xfrm>
            <a:off x="6318900" y="2128225"/>
            <a:ext cx="837900" cy="346200"/>
          </a:xfrm>
          <a:prstGeom prst="rect">
            <a:avLst/>
          </a:prstGeom>
          <a:solidFill>
            <a:srgbClr val="F3F3F3"/>
          </a:solidFill>
          <a:ln cap="flat" cmpd="sng" w="9525">
            <a:solidFill>
              <a:srgbClr val="FFCC4D"/>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852"/>
              <a:buNone/>
            </a:pPr>
            <a:r>
              <a:rPr b="1" lang="en" sz="1500">
                <a:solidFill>
                  <a:srgbClr val="202124"/>
                </a:solidFill>
              </a:rPr>
              <a:t>1%</a:t>
            </a:r>
            <a:endParaRPr b="1" sz="1500">
              <a:solidFill>
                <a:srgbClr val="202124"/>
              </a:solidFill>
            </a:endParaRPr>
          </a:p>
        </p:txBody>
      </p:sp>
      <p:sp>
        <p:nvSpPr>
          <p:cNvPr id="274" name="Google Shape;274;p23"/>
          <p:cNvSpPr txBox="1"/>
          <p:nvPr>
            <p:ph idx="1" type="body"/>
          </p:nvPr>
        </p:nvSpPr>
        <p:spPr>
          <a:xfrm>
            <a:off x="7233300" y="2128225"/>
            <a:ext cx="837900" cy="346200"/>
          </a:xfrm>
          <a:prstGeom prst="rect">
            <a:avLst/>
          </a:prstGeom>
          <a:solidFill>
            <a:srgbClr val="F3F3F3"/>
          </a:solidFill>
          <a:ln cap="flat" cmpd="sng" w="9525">
            <a:solidFill>
              <a:srgbClr val="FFCC4D"/>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852"/>
              <a:buNone/>
            </a:pPr>
            <a:r>
              <a:rPr b="1" lang="en" sz="1500">
                <a:solidFill>
                  <a:srgbClr val="202124"/>
                </a:solidFill>
              </a:rPr>
              <a:t>2</a:t>
            </a:r>
            <a:r>
              <a:rPr b="1" lang="en" sz="1500">
                <a:solidFill>
                  <a:srgbClr val="202124"/>
                </a:solidFill>
              </a:rPr>
              <a:t>%</a:t>
            </a:r>
            <a:endParaRPr b="1" sz="1500">
              <a:solidFill>
                <a:srgbClr val="202124"/>
              </a:solidFill>
            </a:endParaRPr>
          </a:p>
        </p:txBody>
      </p:sp>
      <p:sp>
        <p:nvSpPr>
          <p:cNvPr id="275" name="Google Shape;275;p23"/>
          <p:cNvSpPr/>
          <p:nvPr/>
        </p:nvSpPr>
        <p:spPr>
          <a:xfrm>
            <a:off x="7089900" y="2208219"/>
            <a:ext cx="214200" cy="220500"/>
          </a:xfrm>
          <a:prstGeom prst="mathPlus">
            <a:avLst>
              <a:gd fmla="val 23520" name="adj1"/>
            </a:avLst>
          </a:prstGeom>
          <a:noFill/>
          <a:ln cap="flat" cmpd="sng" w="3810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3"/>
          <p:cNvSpPr txBox="1"/>
          <p:nvPr>
            <p:ph idx="1" type="body"/>
          </p:nvPr>
        </p:nvSpPr>
        <p:spPr>
          <a:xfrm>
            <a:off x="5240150" y="2507025"/>
            <a:ext cx="975000" cy="346200"/>
          </a:xfrm>
          <a:prstGeom prst="rect">
            <a:avLst/>
          </a:prstGeom>
          <a:solidFill>
            <a:srgbClr val="424242"/>
          </a:solidFill>
        </p:spPr>
        <p:txBody>
          <a:bodyPr anchorCtr="0" anchor="t" bIns="91425" lIns="91425" spcFirstLastPara="1" rIns="91425" wrap="square" tIns="91425">
            <a:normAutofit fontScale="62500" lnSpcReduction="20000"/>
          </a:bodyPr>
          <a:lstStyle/>
          <a:p>
            <a:pPr indent="0" lvl="0" marL="0" rtl="0" algn="l">
              <a:spcBef>
                <a:spcPts val="0"/>
              </a:spcBef>
              <a:spcAft>
                <a:spcPts val="1200"/>
              </a:spcAft>
              <a:buNone/>
            </a:pPr>
            <a:r>
              <a:rPr b="1" lang="en">
                <a:solidFill>
                  <a:schemeClr val="lt1"/>
                </a:solidFill>
              </a:rPr>
              <a:t>F1-Score</a:t>
            </a:r>
            <a:endParaRPr b="1">
              <a:solidFill>
                <a:schemeClr val="lt1"/>
              </a:solidFill>
            </a:endParaRPr>
          </a:p>
        </p:txBody>
      </p:sp>
      <p:sp>
        <p:nvSpPr>
          <p:cNvPr id="277" name="Google Shape;277;p23"/>
          <p:cNvSpPr txBox="1"/>
          <p:nvPr>
            <p:ph idx="1" type="body"/>
          </p:nvPr>
        </p:nvSpPr>
        <p:spPr>
          <a:xfrm>
            <a:off x="6318900" y="2509225"/>
            <a:ext cx="837900" cy="346200"/>
          </a:xfrm>
          <a:prstGeom prst="rect">
            <a:avLst/>
          </a:prstGeom>
          <a:solidFill>
            <a:srgbClr val="F3F3F3"/>
          </a:solidFill>
          <a:ln cap="flat" cmpd="sng" w="9525">
            <a:solidFill>
              <a:srgbClr val="FFCC4D"/>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852"/>
              <a:buNone/>
            </a:pPr>
            <a:r>
              <a:rPr b="1" lang="en" sz="1500">
                <a:solidFill>
                  <a:srgbClr val="202124"/>
                </a:solidFill>
              </a:rPr>
              <a:t>3</a:t>
            </a:r>
            <a:r>
              <a:rPr b="1" lang="en" sz="1500">
                <a:solidFill>
                  <a:srgbClr val="202124"/>
                </a:solidFill>
              </a:rPr>
              <a:t>%</a:t>
            </a:r>
            <a:endParaRPr b="1" sz="1500">
              <a:solidFill>
                <a:srgbClr val="202124"/>
              </a:solidFill>
            </a:endParaRPr>
          </a:p>
        </p:txBody>
      </p:sp>
      <p:sp>
        <p:nvSpPr>
          <p:cNvPr id="278" name="Google Shape;278;p23"/>
          <p:cNvSpPr txBox="1"/>
          <p:nvPr>
            <p:ph idx="1" type="body"/>
          </p:nvPr>
        </p:nvSpPr>
        <p:spPr>
          <a:xfrm>
            <a:off x="7233300" y="2509225"/>
            <a:ext cx="837900" cy="346200"/>
          </a:xfrm>
          <a:prstGeom prst="rect">
            <a:avLst/>
          </a:prstGeom>
          <a:solidFill>
            <a:srgbClr val="F3F3F3"/>
          </a:solidFill>
          <a:ln cap="flat" cmpd="sng" w="9525">
            <a:solidFill>
              <a:srgbClr val="FFCC4D"/>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852"/>
              <a:buNone/>
            </a:pPr>
            <a:r>
              <a:rPr b="1" lang="en" sz="1500">
                <a:solidFill>
                  <a:srgbClr val="202124"/>
                </a:solidFill>
              </a:rPr>
              <a:t>1</a:t>
            </a:r>
            <a:r>
              <a:rPr b="1" lang="en" sz="1500">
                <a:solidFill>
                  <a:srgbClr val="202124"/>
                </a:solidFill>
              </a:rPr>
              <a:t>%</a:t>
            </a:r>
            <a:endParaRPr b="1" sz="1500">
              <a:solidFill>
                <a:srgbClr val="202124"/>
              </a:solidFill>
            </a:endParaRPr>
          </a:p>
        </p:txBody>
      </p:sp>
      <p:sp>
        <p:nvSpPr>
          <p:cNvPr id="279" name="Google Shape;279;p23"/>
          <p:cNvSpPr/>
          <p:nvPr/>
        </p:nvSpPr>
        <p:spPr>
          <a:xfrm>
            <a:off x="7124850" y="2686638"/>
            <a:ext cx="144300" cy="17400"/>
          </a:xfrm>
          <a:prstGeom prst="rect">
            <a:avLst/>
          </a:prstGeom>
          <a:noFill/>
          <a:ln cap="flat" cmpd="sng" w="38100">
            <a:solidFill>
              <a:srgbClr val="C0262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3"/>
          <p:cNvSpPr txBox="1"/>
          <p:nvPr>
            <p:ph idx="1" type="body"/>
          </p:nvPr>
        </p:nvSpPr>
        <p:spPr>
          <a:xfrm>
            <a:off x="8147700" y="973500"/>
            <a:ext cx="837900" cy="346200"/>
          </a:xfrm>
          <a:prstGeom prst="rect">
            <a:avLst/>
          </a:prstGeom>
          <a:solidFill>
            <a:srgbClr val="424242"/>
          </a:solidFill>
        </p:spPr>
        <p:txBody>
          <a:bodyPr anchorCtr="0" anchor="t" bIns="91425" lIns="91425" spcFirstLastPara="1" rIns="91425" wrap="square" tIns="91425">
            <a:noAutofit/>
          </a:bodyPr>
          <a:lstStyle/>
          <a:p>
            <a:pPr indent="0" lvl="0" marL="0" rtl="0" algn="l">
              <a:spcBef>
                <a:spcPts val="0"/>
              </a:spcBef>
              <a:spcAft>
                <a:spcPts val="1200"/>
              </a:spcAft>
              <a:buSzPts val="935"/>
              <a:buNone/>
            </a:pPr>
            <a:r>
              <a:rPr b="1" lang="en" sz="830">
                <a:solidFill>
                  <a:schemeClr val="lt1"/>
                </a:solidFill>
              </a:rPr>
              <a:t>Generation</a:t>
            </a:r>
            <a:r>
              <a:rPr b="1" lang="en" sz="1030">
                <a:solidFill>
                  <a:schemeClr val="lt1"/>
                </a:solidFill>
              </a:rPr>
              <a:t> </a:t>
            </a:r>
            <a:endParaRPr b="1" sz="1030">
              <a:solidFill>
                <a:schemeClr val="lt1"/>
              </a:solidFill>
            </a:endParaRPr>
          </a:p>
        </p:txBody>
      </p:sp>
      <p:sp>
        <p:nvSpPr>
          <p:cNvPr id="281" name="Google Shape;281;p23"/>
          <p:cNvSpPr txBox="1"/>
          <p:nvPr>
            <p:ph idx="1" type="body"/>
          </p:nvPr>
        </p:nvSpPr>
        <p:spPr>
          <a:xfrm>
            <a:off x="8147700" y="1373300"/>
            <a:ext cx="837900" cy="346200"/>
          </a:xfrm>
          <a:prstGeom prst="rect">
            <a:avLst/>
          </a:prstGeom>
          <a:solidFill>
            <a:srgbClr val="F3F3F3"/>
          </a:solidFill>
          <a:ln cap="flat" cmpd="sng" w="9525">
            <a:solidFill>
              <a:srgbClr val="FFCC4D"/>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852"/>
              <a:buNone/>
            </a:pPr>
            <a:r>
              <a:rPr b="1" lang="en" sz="1500">
                <a:solidFill>
                  <a:srgbClr val="202124"/>
                </a:solidFill>
              </a:rPr>
              <a:t>96%</a:t>
            </a:r>
            <a:endParaRPr b="1" sz="1500">
              <a:solidFill>
                <a:srgbClr val="202124"/>
              </a:solidFill>
            </a:endParaRPr>
          </a:p>
        </p:txBody>
      </p:sp>
      <p:sp>
        <p:nvSpPr>
          <p:cNvPr id="282" name="Google Shape;282;p23"/>
          <p:cNvSpPr txBox="1"/>
          <p:nvPr>
            <p:ph idx="1" type="body"/>
          </p:nvPr>
        </p:nvSpPr>
        <p:spPr>
          <a:xfrm>
            <a:off x="8147700" y="1763575"/>
            <a:ext cx="837900" cy="346200"/>
          </a:xfrm>
          <a:prstGeom prst="rect">
            <a:avLst/>
          </a:prstGeom>
          <a:solidFill>
            <a:srgbClr val="F3F3F3"/>
          </a:solidFill>
          <a:ln cap="flat" cmpd="sng" w="9525">
            <a:solidFill>
              <a:srgbClr val="FFCC4D"/>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852"/>
              <a:buNone/>
            </a:pPr>
            <a:r>
              <a:rPr b="1" lang="en" sz="1500">
                <a:solidFill>
                  <a:srgbClr val="202124"/>
                </a:solidFill>
              </a:rPr>
              <a:t>34%</a:t>
            </a:r>
            <a:endParaRPr b="1" sz="1500">
              <a:solidFill>
                <a:srgbClr val="202124"/>
              </a:solidFill>
            </a:endParaRPr>
          </a:p>
        </p:txBody>
      </p:sp>
      <p:sp>
        <p:nvSpPr>
          <p:cNvPr id="283" name="Google Shape;283;p23"/>
          <p:cNvSpPr txBox="1"/>
          <p:nvPr>
            <p:ph idx="1" type="body"/>
          </p:nvPr>
        </p:nvSpPr>
        <p:spPr>
          <a:xfrm>
            <a:off x="8147700" y="2128225"/>
            <a:ext cx="837900" cy="346200"/>
          </a:xfrm>
          <a:prstGeom prst="rect">
            <a:avLst/>
          </a:prstGeom>
          <a:solidFill>
            <a:srgbClr val="F3F3F3"/>
          </a:solidFill>
          <a:ln cap="flat" cmpd="sng" w="9525">
            <a:solidFill>
              <a:srgbClr val="FFCC4D"/>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852"/>
              <a:buNone/>
            </a:pPr>
            <a:r>
              <a:rPr b="1" lang="en" sz="1500">
                <a:solidFill>
                  <a:srgbClr val="202124"/>
                </a:solidFill>
              </a:rPr>
              <a:t>2%</a:t>
            </a:r>
            <a:endParaRPr b="1" sz="1500">
              <a:solidFill>
                <a:srgbClr val="202124"/>
              </a:solidFill>
            </a:endParaRPr>
          </a:p>
        </p:txBody>
      </p:sp>
      <p:sp>
        <p:nvSpPr>
          <p:cNvPr id="284" name="Google Shape;284;p23"/>
          <p:cNvSpPr txBox="1"/>
          <p:nvPr>
            <p:ph idx="1" type="body"/>
          </p:nvPr>
        </p:nvSpPr>
        <p:spPr>
          <a:xfrm>
            <a:off x="8147700" y="2509225"/>
            <a:ext cx="837900" cy="346200"/>
          </a:xfrm>
          <a:prstGeom prst="rect">
            <a:avLst/>
          </a:prstGeom>
          <a:solidFill>
            <a:srgbClr val="F3F3F3"/>
          </a:solidFill>
          <a:ln cap="flat" cmpd="sng" w="9525">
            <a:solidFill>
              <a:srgbClr val="FFCC4D"/>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852"/>
              <a:buNone/>
            </a:pPr>
            <a:r>
              <a:rPr b="1" lang="en" sz="1500">
                <a:solidFill>
                  <a:srgbClr val="202124"/>
                </a:solidFill>
              </a:rPr>
              <a:t>1%</a:t>
            </a:r>
            <a:endParaRPr b="1" sz="1500">
              <a:solidFill>
                <a:srgbClr val="202124"/>
              </a:solidFill>
            </a:endParaRPr>
          </a:p>
        </p:txBody>
      </p:sp>
      <p:sp>
        <p:nvSpPr>
          <p:cNvPr id="285" name="Google Shape;285;p23"/>
          <p:cNvSpPr/>
          <p:nvPr/>
        </p:nvSpPr>
        <p:spPr>
          <a:xfrm>
            <a:off x="8004300" y="1827219"/>
            <a:ext cx="214200" cy="220500"/>
          </a:xfrm>
          <a:prstGeom prst="mathPlus">
            <a:avLst>
              <a:gd fmla="val 23520" name="adj1"/>
            </a:avLst>
          </a:prstGeom>
          <a:noFill/>
          <a:ln cap="flat" cmpd="sng" w="3810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3"/>
          <p:cNvSpPr/>
          <p:nvPr/>
        </p:nvSpPr>
        <p:spPr>
          <a:xfrm>
            <a:off x="8004300" y="1446219"/>
            <a:ext cx="214200" cy="220500"/>
          </a:xfrm>
          <a:prstGeom prst="mathPlus">
            <a:avLst>
              <a:gd fmla="val 23520" name="adj1"/>
            </a:avLst>
          </a:prstGeom>
          <a:noFill/>
          <a:ln cap="flat" cmpd="sng" w="3810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4"/>
          <p:cNvSpPr txBox="1"/>
          <p:nvPr>
            <p:ph type="title"/>
          </p:nvPr>
        </p:nvSpPr>
        <p:spPr>
          <a:xfrm>
            <a:off x="311700" y="-166500"/>
            <a:ext cx="8520600" cy="807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Regulatory</a:t>
            </a:r>
            <a:r>
              <a:rPr lang="en"/>
              <a:t> Risks</a:t>
            </a:r>
            <a:endParaRPr/>
          </a:p>
        </p:txBody>
      </p:sp>
      <p:sp>
        <p:nvSpPr>
          <p:cNvPr id="292" name="Google Shape;292;p24"/>
          <p:cNvSpPr txBox="1"/>
          <p:nvPr>
            <p:ph idx="1" type="body"/>
          </p:nvPr>
        </p:nvSpPr>
        <p:spPr>
          <a:xfrm>
            <a:off x="222900" y="906825"/>
            <a:ext cx="2791500" cy="516000"/>
          </a:xfrm>
          <a:prstGeom prst="rect">
            <a:avLst/>
          </a:prstGeom>
          <a:solidFill>
            <a:srgbClr val="424242"/>
          </a:solidFill>
        </p:spPr>
        <p:txBody>
          <a:bodyPr anchorCtr="0" anchor="t" bIns="91425" lIns="91425" spcFirstLastPara="1" rIns="91425" wrap="square" tIns="91425">
            <a:normAutofit/>
          </a:bodyPr>
          <a:lstStyle/>
          <a:p>
            <a:pPr indent="0" lvl="0" marL="0" rtl="0" algn="l">
              <a:spcBef>
                <a:spcPts val="0"/>
              </a:spcBef>
              <a:spcAft>
                <a:spcPts val="1200"/>
              </a:spcAft>
              <a:buNone/>
            </a:pPr>
            <a:r>
              <a:rPr b="1" lang="en">
                <a:solidFill>
                  <a:schemeClr val="lt1"/>
                </a:solidFill>
              </a:rPr>
              <a:t>       Risk</a:t>
            </a:r>
            <a:endParaRPr b="1">
              <a:solidFill>
                <a:schemeClr val="lt1"/>
              </a:solidFill>
            </a:endParaRPr>
          </a:p>
        </p:txBody>
      </p:sp>
      <p:sp>
        <p:nvSpPr>
          <p:cNvPr id="293" name="Google Shape;293;p24"/>
          <p:cNvSpPr txBox="1"/>
          <p:nvPr>
            <p:ph idx="1" type="body"/>
          </p:nvPr>
        </p:nvSpPr>
        <p:spPr>
          <a:xfrm>
            <a:off x="3116700" y="888200"/>
            <a:ext cx="5804100" cy="516000"/>
          </a:xfrm>
          <a:prstGeom prst="rect">
            <a:avLst/>
          </a:prstGeom>
          <a:solidFill>
            <a:srgbClr val="424242"/>
          </a:solidFill>
        </p:spPr>
        <p:txBody>
          <a:bodyPr anchorCtr="0" anchor="t" bIns="91425" lIns="91425" spcFirstLastPara="1" rIns="91425" wrap="square" tIns="91425">
            <a:normAutofit/>
          </a:bodyPr>
          <a:lstStyle/>
          <a:p>
            <a:pPr indent="0" lvl="0" marL="914400" rtl="0" algn="l">
              <a:spcBef>
                <a:spcPts val="0"/>
              </a:spcBef>
              <a:spcAft>
                <a:spcPts val="1200"/>
              </a:spcAft>
              <a:buNone/>
            </a:pPr>
            <a:r>
              <a:rPr b="1" lang="en">
                <a:solidFill>
                  <a:schemeClr val="lt1"/>
                </a:solidFill>
              </a:rPr>
              <a:t>         Mitigation</a:t>
            </a:r>
            <a:endParaRPr b="1">
              <a:solidFill>
                <a:schemeClr val="lt1"/>
              </a:solidFill>
            </a:endParaRPr>
          </a:p>
        </p:txBody>
      </p:sp>
      <p:sp>
        <p:nvSpPr>
          <p:cNvPr id="294" name="Google Shape;294;p24"/>
          <p:cNvSpPr txBox="1"/>
          <p:nvPr>
            <p:ph idx="1" type="body"/>
          </p:nvPr>
        </p:nvSpPr>
        <p:spPr>
          <a:xfrm>
            <a:off x="222900" y="1477650"/>
            <a:ext cx="2791500" cy="609600"/>
          </a:xfrm>
          <a:prstGeom prst="rect">
            <a:avLst/>
          </a:prstGeom>
          <a:solidFill>
            <a:srgbClr val="F3F3F3"/>
          </a:solidFill>
          <a:ln cap="flat" cmpd="sng" w="9525">
            <a:solidFill>
              <a:srgbClr val="FFCC4D"/>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852"/>
              <a:buNone/>
            </a:pPr>
            <a:r>
              <a:rPr b="1" lang="en" sz="1500">
                <a:solidFill>
                  <a:srgbClr val="202124"/>
                </a:solidFill>
              </a:rPr>
              <a:t>Non-Financial User Demographics</a:t>
            </a:r>
            <a:endParaRPr b="1" sz="1500">
              <a:solidFill>
                <a:srgbClr val="202124"/>
              </a:solidFill>
            </a:endParaRPr>
          </a:p>
        </p:txBody>
      </p:sp>
      <p:sp>
        <p:nvSpPr>
          <p:cNvPr id="295" name="Google Shape;295;p24"/>
          <p:cNvSpPr txBox="1"/>
          <p:nvPr>
            <p:ph idx="1" type="body"/>
          </p:nvPr>
        </p:nvSpPr>
        <p:spPr>
          <a:xfrm>
            <a:off x="3116700" y="1477800"/>
            <a:ext cx="5804100" cy="609600"/>
          </a:xfrm>
          <a:prstGeom prst="rect">
            <a:avLst/>
          </a:prstGeom>
          <a:solidFill>
            <a:srgbClr val="F3F3F3"/>
          </a:solidFill>
          <a:ln cap="flat" cmpd="sng" w="9525">
            <a:solidFill>
              <a:srgbClr val="FFCC4D"/>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lang="en" sz="1300"/>
              <a:t>Removing background-based parameters CODE_GENDER, REGION_RATING, REGION_RATING_CLIENT_W_CITY</a:t>
            </a:r>
            <a:endParaRPr sz="1300"/>
          </a:p>
        </p:txBody>
      </p:sp>
      <p:sp>
        <p:nvSpPr>
          <p:cNvPr id="296" name="Google Shape;296;p24"/>
          <p:cNvSpPr txBox="1"/>
          <p:nvPr>
            <p:ph idx="1" type="body"/>
          </p:nvPr>
        </p:nvSpPr>
        <p:spPr>
          <a:xfrm>
            <a:off x="222900" y="2163450"/>
            <a:ext cx="2791500" cy="609600"/>
          </a:xfrm>
          <a:prstGeom prst="rect">
            <a:avLst/>
          </a:prstGeom>
          <a:solidFill>
            <a:srgbClr val="F3F3F3"/>
          </a:solidFill>
          <a:ln cap="flat" cmpd="sng" w="9525">
            <a:solidFill>
              <a:srgbClr val="FFCC4D"/>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852"/>
              <a:buNone/>
            </a:pPr>
            <a:r>
              <a:rPr b="1" lang="en" sz="1500">
                <a:solidFill>
                  <a:srgbClr val="202124"/>
                </a:solidFill>
              </a:rPr>
              <a:t>User Data Privacy</a:t>
            </a:r>
            <a:endParaRPr b="1" sz="1500">
              <a:solidFill>
                <a:srgbClr val="202124"/>
              </a:solidFill>
            </a:endParaRPr>
          </a:p>
        </p:txBody>
      </p:sp>
      <p:sp>
        <p:nvSpPr>
          <p:cNvPr id="297" name="Google Shape;297;p24"/>
          <p:cNvSpPr txBox="1"/>
          <p:nvPr>
            <p:ph idx="1" type="body"/>
          </p:nvPr>
        </p:nvSpPr>
        <p:spPr>
          <a:xfrm>
            <a:off x="3116700" y="2163600"/>
            <a:ext cx="5804100" cy="609600"/>
          </a:xfrm>
          <a:prstGeom prst="rect">
            <a:avLst/>
          </a:prstGeom>
          <a:solidFill>
            <a:srgbClr val="F3F3F3"/>
          </a:solidFill>
          <a:ln cap="flat" cmpd="sng" w="9525">
            <a:solidFill>
              <a:srgbClr val="FFCC4D"/>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lang="en" sz="1300"/>
              <a:t>Removing demographic parameters, ensure data governance best practices for anonymity</a:t>
            </a:r>
            <a:endParaRPr sz="1300"/>
          </a:p>
        </p:txBody>
      </p:sp>
      <p:sp>
        <p:nvSpPr>
          <p:cNvPr id="298" name="Google Shape;298;p24"/>
          <p:cNvSpPr txBox="1"/>
          <p:nvPr>
            <p:ph idx="2" type="title"/>
          </p:nvPr>
        </p:nvSpPr>
        <p:spPr>
          <a:xfrm>
            <a:off x="304800" y="4749900"/>
            <a:ext cx="9144000" cy="39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202124"/>
                </a:solidFill>
              </a:rPr>
              <a:t>    It would be a disaster if private user data leaks and is used as open source for a Kaggle competition. Digital equivalent to having pre-med students operate on ones cadaver.</a:t>
            </a:r>
            <a:endParaRPr>
              <a:solidFill>
                <a:srgbClr val="202124"/>
              </a:solidFill>
            </a:endParaRPr>
          </a:p>
        </p:txBody>
      </p:sp>
      <p:sp>
        <p:nvSpPr>
          <p:cNvPr id="299" name="Google Shape;299;p24"/>
          <p:cNvSpPr txBox="1"/>
          <p:nvPr>
            <p:ph idx="1" type="body"/>
          </p:nvPr>
        </p:nvSpPr>
        <p:spPr>
          <a:xfrm>
            <a:off x="222900" y="2849250"/>
            <a:ext cx="2791500" cy="609600"/>
          </a:xfrm>
          <a:prstGeom prst="rect">
            <a:avLst/>
          </a:prstGeom>
          <a:solidFill>
            <a:srgbClr val="F3F3F3"/>
          </a:solidFill>
          <a:ln cap="flat" cmpd="sng" w="9525">
            <a:solidFill>
              <a:srgbClr val="FFCC4D"/>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852"/>
              <a:buNone/>
            </a:pPr>
            <a:r>
              <a:rPr b="1" lang="en" sz="1500">
                <a:solidFill>
                  <a:srgbClr val="202124"/>
                </a:solidFill>
              </a:rPr>
              <a:t>Auditability</a:t>
            </a:r>
            <a:endParaRPr b="1" sz="1500">
              <a:solidFill>
                <a:srgbClr val="202124"/>
              </a:solidFill>
            </a:endParaRPr>
          </a:p>
        </p:txBody>
      </p:sp>
      <p:sp>
        <p:nvSpPr>
          <p:cNvPr id="300" name="Google Shape;300;p24"/>
          <p:cNvSpPr txBox="1"/>
          <p:nvPr>
            <p:ph idx="1" type="body"/>
          </p:nvPr>
        </p:nvSpPr>
        <p:spPr>
          <a:xfrm>
            <a:off x="3116700" y="2849400"/>
            <a:ext cx="5804100" cy="609600"/>
          </a:xfrm>
          <a:prstGeom prst="rect">
            <a:avLst/>
          </a:prstGeom>
          <a:solidFill>
            <a:srgbClr val="F3F3F3"/>
          </a:solidFill>
          <a:ln cap="flat" cmpd="sng" w="9525">
            <a:solidFill>
              <a:srgbClr val="FFCC4D"/>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lang="en" sz="1300"/>
              <a:t>Maintain absolute source of truth for data governance</a:t>
            </a:r>
            <a:endParaRPr sz="13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5"/>
          <p:cNvSpPr txBox="1"/>
          <p:nvPr>
            <p:ph type="title"/>
          </p:nvPr>
        </p:nvSpPr>
        <p:spPr>
          <a:xfrm>
            <a:off x="311700" y="-166500"/>
            <a:ext cx="8520600" cy="807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Operational Risks</a:t>
            </a:r>
            <a:endParaRPr/>
          </a:p>
        </p:txBody>
      </p:sp>
      <p:sp>
        <p:nvSpPr>
          <p:cNvPr id="306" name="Google Shape;306;p25"/>
          <p:cNvSpPr txBox="1"/>
          <p:nvPr>
            <p:ph idx="1" type="body"/>
          </p:nvPr>
        </p:nvSpPr>
        <p:spPr>
          <a:xfrm>
            <a:off x="222900" y="906825"/>
            <a:ext cx="2791500" cy="516000"/>
          </a:xfrm>
          <a:prstGeom prst="rect">
            <a:avLst/>
          </a:prstGeom>
          <a:solidFill>
            <a:srgbClr val="424242"/>
          </a:solidFill>
        </p:spPr>
        <p:txBody>
          <a:bodyPr anchorCtr="0" anchor="t" bIns="91425" lIns="91425" spcFirstLastPara="1" rIns="91425" wrap="square" tIns="91425">
            <a:normAutofit/>
          </a:bodyPr>
          <a:lstStyle/>
          <a:p>
            <a:pPr indent="0" lvl="0" marL="0" rtl="0" algn="l">
              <a:spcBef>
                <a:spcPts val="0"/>
              </a:spcBef>
              <a:spcAft>
                <a:spcPts val="1200"/>
              </a:spcAft>
              <a:buNone/>
            </a:pPr>
            <a:r>
              <a:rPr b="1" lang="en">
                <a:solidFill>
                  <a:schemeClr val="lt1"/>
                </a:solidFill>
              </a:rPr>
              <a:t>       Risk</a:t>
            </a:r>
            <a:endParaRPr b="1">
              <a:solidFill>
                <a:schemeClr val="lt1"/>
              </a:solidFill>
            </a:endParaRPr>
          </a:p>
        </p:txBody>
      </p:sp>
      <p:sp>
        <p:nvSpPr>
          <p:cNvPr id="307" name="Google Shape;307;p25"/>
          <p:cNvSpPr txBox="1"/>
          <p:nvPr>
            <p:ph idx="1" type="body"/>
          </p:nvPr>
        </p:nvSpPr>
        <p:spPr>
          <a:xfrm>
            <a:off x="3116700" y="888200"/>
            <a:ext cx="5804100" cy="516000"/>
          </a:xfrm>
          <a:prstGeom prst="rect">
            <a:avLst/>
          </a:prstGeom>
          <a:solidFill>
            <a:srgbClr val="424242"/>
          </a:solidFill>
        </p:spPr>
        <p:txBody>
          <a:bodyPr anchorCtr="0" anchor="t" bIns="91425" lIns="91425" spcFirstLastPara="1" rIns="91425" wrap="square" tIns="91425">
            <a:normAutofit/>
          </a:bodyPr>
          <a:lstStyle/>
          <a:p>
            <a:pPr indent="0" lvl="0" marL="914400" rtl="0" algn="l">
              <a:spcBef>
                <a:spcPts val="0"/>
              </a:spcBef>
              <a:spcAft>
                <a:spcPts val="1200"/>
              </a:spcAft>
              <a:buNone/>
            </a:pPr>
            <a:r>
              <a:rPr b="1" lang="en">
                <a:solidFill>
                  <a:schemeClr val="lt1"/>
                </a:solidFill>
              </a:rPr>
              <a:t>         Mitigation</a:t>
            </a:r>
            <a:endParaRPr b="1">
              <a:solidFill>
                <a:schemeClr val="lt1"/>
              </a:solidFill>
            </a:endParaRPr>
          </a:p>
        </p:txBody>
      </p:sp>
      <p:sp>
        <p:nvSpPr>
          <p:cNvPr id="308" name="Google Shape;308;p25"/>
          <p:cNvSpPr txBox="1"/>
          <p:nvPr>
            <p:ph idx="1" type="body"/>
          </p:nvPr>
        </p:nvSpPr>
        <p:spPr>
          <a:xfrm>
            <a:off x="222900" y="2163450"/>
            <a:ext cx="2791500" cy="609600"/>
          </a:xfrm>
          <a:prstGeom prst="rect">
            <a:avLst/>
          </a:prstGeom>
          <a:solidFill>
            <a:srgbClr val="F3F3F3"/>
          </a:solidFill>
          <a:ln cap="flat" cmpd="sng" w="9525">
            <a:solidFill>
              <a:srgbClr val="FFCC4D"/>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852"/>
              <a:buNone/>
            </a:pPr>
            <a:r>
              <a:rPr b="1" lang="en" sz="1500">
                <a:solidFill>
                  <a:srgbClr val="202124"/>
                </a:solidFill>
              </a:rPr>
              <a:t>Unknown Data Governance</a:t>
            </a:r>
            <a:endParaRPr b="1" sz="1500">
              <a:solidFill>
                <a:srgbClr val="202124"/>
              </a:solidFill>
            </a:endParaRPr>
          </a:p>
        </p:txBody>
      </p:sp>
      <p:sp>
        <p:nvSpPr>
          <p:cNvPr id="309" name="Google Shape;309;p25"/>
          <p:cNvSpPr txBox="1"/>
          <p:nvPr>
            <p:ph idx="1" type="body"/>
          </p:nvPr>
        </p:nvSpPr>
        <p:spPr>
          <a:xfrm>
            <a:off x="222900" y="1477650"/>
            <a:ext cx="2791500" cy="609600"/>
          </a:xfrm>
          <a:prstGeom prst="rect">
            <a:avLst/>
          </a:prstGeom>
          <a:solidFill>
            <a:srgbClr val="F3F3F3"/>
          </a:solidFill>
          <a:ln cap="flat" cmpd="sng" w="9525">
            <a:solidFill>
              <a:srgbClr val="FFCC4D"/>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852"/>
              <a:buNone/>
            </a:pPr>
            <a:r>
              <a:rPr b="1" lang="en" sz="1500">
                <a:solidFill>
                  <a:srgbClr val="202124"/>
                </a:solidFill>
              </a:rPr>
              <a:t>Data Gaps/Prediction Stability</a:t>
            </a:r>
            <a:endParaRPr b="1" sz="1500">
              <a:solidFill>
                <a:srgbClr val="202124"/>
              </a:solidFill>
            </a:endParaRPr>
          </a:p>
        </p:txBody>
      </p:sp>
      <p:sp>
        <p:nvSpPr>
          <p:cNvPr id="310" name="Google Shape;310;p25"/>
          <p:cNvSpPr txBox="1"/>
          <p:nvPr>
            <p:ph idx="1" type="body"/>
          </p:nvPr>
        </p:nvSpPr>
        <p:spPr>
          <a:xfrm>
            <a:off x="3116700" y="1477800"/>
            <a:ext cx="5804100" cy="609600"/>
          </a:xfrm>
          <a:prstGeom prst="rect">
            <a:avLst/>
          </a:prstGeom>
          <a:solidFill>
            <a:srgbClr val="F3F3F3"/>
          </a:solidFill>
          <a:ln cap="flat" cmpd="sng" w="9525">
            <a:solidFill>
              <a:srgbClr val="FFCC4D"/>
            </a:solidFill>
            <a:prstDash val="solid"/>
            <a:round/>
            <a:headEnd len="sm" w="sm" type="none"/>
            <a:tailEnd len="sm" w="sm" type="none"/>
          </a:ln>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sz="1300"/>
              <a:t>Missing data dropped or inferred during data preparation. Models created from algorithms designed to optimize precision</a:t>
            </a:r>
            <a:endParaRPr sz="1300"/>
          </a:p>
        </p:txBody>
      </p:sp>
      <p:sp>
        <p:nvSpPr>
          <p:cNvPr id="311" name="Google Shape;311;p25"/>
          <p:cNvSpPr txBox="1"/>
          <p:nvPr>
            <p:ph idx="1" type="body"/>
          </p:nvPr>
        </p:nvSpPr>
        <p:spPr>
          <a:xfrm>
            <a:off x="3116700" y="2163600"/>
            <a:ext cx="5804100" cy="609600"/>
          </a:xfrm>
          <a:prstGeom prst="rect">
            <a:avLst/>
          </a:prstGeom>
          <a:solidFill>
            <a:srgbClr val="F3F3F3"/>
          </a:solidFill>
          <a:ln cap="flat" cmpd="sng" w="9525">
            <a:solidFill>
              <a:srgbClr val="FFCC4D"/>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lang="en" sz="1200"/>
              <a:t>Request to familiarize data gathering and gatekeeping process</a:t>
            </a:r>
            <a:endParaRPr sz="1200"/>
          </a:p>
        </p:txBody>
      </p:sp>
      <p:sp>
        <p:nvSpPr>
          <p:cNvPr id="312" name="Google Shape;312;p25"/>
          <p:cNvSpPr txBox="1"/>
          <p:nvPr>
            <p:ph idx="2" type="title"/>
          </p:nvPr>
        </p:nvSpPr>
        <p:spPr>
          <a:xfrm>
            <a:off x="3324900" y="4749900"/>
            <a:ext cx="7419300" cy="39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202124"/>
                </a:solidFill>
              </a:rPr>
              <a:t>Copyright Debit Union 2022©</a:t>
            </a:r>
            <a:endParaRPr>
              <a:solidFill>
                <a:srgbClr val="202124"/>
              </a:solidFill>
            </a:endParaRPr>
          </a:p>
        </p:txBody>
      </p:sp>
      <p:sp>
        <p:nvSpPr>
          <p:cNvPr id="313" name="Google Shape;313;p25"/>
          <p:cNvSpPr txBox="1"/>
          <p:nvPr>
            <p:ph idx="1" type="body"/>
          </p:nvPr>
        </p:nvSpPr>
        <p:spPr>
          <a:xfrm>
            <a:off x="222900" y="2849250"/>
            <a:ext cx="2791500" cy="609600"/>
          </a:xfrm>
          <a:prstGeom prst="rect">
            <a:avLst/>
          </a:prstGeom>
          <a:solidFill>
            <a:srgbClr val="F3F3F3"/>
          </a:solidFill>
          <a:ln cap="flat" cmpd="sng" w="9525">
            <a:solidFill>
              <a:srgbClr val="FFCC4D"/>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852"/>
              <a:buNone/>
            </a:pPr>
            <a:r>
              <a:rPr b="1" lang="en" sz="1500">
                <a:solidFill>
                  <a:srgbClr val="202124"/>
                </a:solidFill>
              </a:rPr>
              <a:t>Cyber</a:t>
            </a:r>
            <a:endParaRPr b="1" sz="1500">
              <a:solidFill>
                <a:srgbClr val="202124"/>
              </a:solidFill>
            </a:endParaRPr>
          </a:p>
        </p:txBody>
      </p:sp>
      <p:sp>
        <p:nvSpPr>
          <p:cNvPr id="314" name="Google Shape;314;p25"/>
          <p:cNvSpPr txBox="1"/>
          <p:nvPr>
            <p:ph idx="1" type="body"/>
          </p:nvPr>
        </p:nvSpPr>
        <p:spPr>
          <a:xfrm>
            <a:off x="3116700" y="2849400"/>
            <a:ext cx="5804100" cy="609600"/>
          </a:xfrm>
          <a:prstGeom prst="rect">
            <a:avLst/>
          </a:prstGeom>
          <a:solidFill>
            <a:srgbClr val="F3F3F3"/>
          </a:solidFill>
          <a:ln cap="flat" cmpd="sng" w="9525">
            <a:solidFill>
              <a:srgbClr val="FFCC4D"/>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lang="en" sz="1200"/>
              <a:t>Ensure following gold standards for security in data management</a:t>
            </a:r>
            <a:endParaRPr sz="1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6"/>
          <p:cNvSpPr/>
          <p:nvPr/>
        </p:nvSpPr>
        <p:spPr>
          <a:xfrm>
            <a:off x="7425" y="-29700"/>
            <a:ext cx="9144000" cy="719400"/>
          </a:xfrm>
          <a:prstGeom prst="rect">
            <a:avLst/>
          </a:prstGeom>
          <a:solidFill>
            <a:srgbClr val="D922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6"/>
          <p:cNvSpPr txBox="1"/>
          <p:nvPr>
            <p:ph type="title"/>
          </p:nvPr>
        </p:nvSpPr>
        <p:spPr>
          <a:xfrm>
            <a:off x="311700" y="-166500"/>
            <a:ext cx="8520600" cy="807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Ethics and Loan Decisions: Background</a:t>
            </a:r>
            <a:endParaRPr/>
          </a:p>
        </p:txBody>
      </p:sp>
      <p:pic>
        <p:nvPicPr>
          <p:cNvPr id="321" name="Google Shape;321;p26"/>
          <p:cNvPicPr preferRelativeResize="0"/>
          <p:nvPr/>
        </p:nvPicPr>
        <p:blipFill rotWithShape="1">
          <a:blip r:embed="rId3">
            <a:alphaModFix/>
          </a:blip>
          <a:srcRect b="46863" l="18136" r="15721" t="39728"/>
          <a:stretch/>
        </p:blipFill>
        <p:spPr>
          <a:xfrm>
            <a:off x="6556550" y="0"/>
            <a:ext cx="2551549" cy="689623"/>
          </a:xfrm>
          <a:prstGeom prst="rect">
            <a:avLst/>
          </a:prstGeom>
          <a:noFill/>
          <a:ln>
            <a:noFill/>
          </a:ln>
        </p:spPr>
      </p:pic>
      <p:sp>
        <p:nvSpPr>
          <p:cNvPr id="322" name="Google Shape;322;p26"/>
          <p:cNvSpPr txBox="1"/>
          <p:nvPr>
            <p:ph idx="1" type="body"/>
          </p:nvPr>
        </p:nvSpPr>
        <p:spPr>
          <a:xfrm>
            <a:off x="311700" y="14402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Loan decisions are impactful: our users trust us</a:t>
            </a:r>
            <a:endParaRPr/>
          </a:p>
          <a:p>
            <a:pPr indent="0" lvl="0" marL="0" rtl="0" algn="l">
              <a:spcBef>
                <a:spcPts val="1200"/>
              </a:spcBef>
              <a:spcAft>
                <a:spcPts val="0"/>
              </a:spcAft>
              <a:buNone/>
            </a:pPr>
            <a:r>
              <a:rPr lang="en"/>
              <a:t>We make business decisions regardless of one’s background</a:t>
            </a:r>
            <a:endParaRPr/>
          </a:p>
          <a:p>
            <a:pPr indent="-342900" lvl="0" marL="457200" rtl="0" algn="l">
              <a:spcBef>
                <a:spcPts val="1200"/>
              </a:spcBef>
              <a:spcAft>
                <a:spcPts val="0"/>
              </a:spcAft>
              <a:buSzPts val="1800"/>
              <a:buChar char="●"/>
            </a:pPr>
            <a:r>
              <a:rPr lang="en"/>
              <a:t>This is good business practice</a:t>
            </a:r>
            <a:endParaRPr/>
          </a:p>
          <a:p>
            <a:pPr indent="-342900" lvl="0" marL="457200" rtl="0" algn="l">
              <a:spcBef>
                <a:spcPts val="0"/>
              </a:spcBef>
              <a:spcAft>
                <a:spcPts val="0"/>
              </a:spcAft>
              <a:buSzPts val="1800"/>
              <a:buChar char="●"/>
            </a:pPr>
            <a:r>
              <a:rPr lang="en"/>
              <a:t>Our company holds highest value in “</a:t>
            </a:r>
            <a:r>
              <a:rPr b="1" lang="en"/>
              <a:t>Shaping Solutions with SOUND JUDGEMENT</a:t>
            </a:r>
            <a:r>
              <a:rPr lang="en"/>
              <a:t>”</a:t>
            </a:r>
            <a:endParaRPr/>
          </a:p>
        </p:txBody>
      </p:sp>
      <p:sp>
        <p:nvSpPr>
          <p:cNvPr id="323" name="Google Shape;323;p26"/>
          <p:cNvSpPr txBox="1"/>
          <p:nvPr>
            <p:ph idx="2" type="title"/>
          </p:nvPr>
        </p:nvSpPr>
        <p:spPr>
          <a:xfrm>
            <a:off x="1524000" y="4749900"/>
            <a:ext cx="9144000" cy="39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202124"/>
                </a:solidFill>
              </a:rPr>
              <a:t>                                         We get our best and brightest interns to update copyright headers every single year ©</a:t>
            </a:r>
            <a:endParaRPr>
              <a:solidFill>
                <a:srgbClr val="202124"/>
              </a:solidFill>
            </a:endParaRPr>
          </a:p>
        </p:txBody>
      </p:sp>
      <p:sp>
        <p:nvSpPr>
          <p:cNvPr id="324" name="Google Shape;324;p26"/>
          <p:cNvSpPr txBox="1"/>
          <p:nvPr>
            <p:ph type="title"/>
          </p:nvPr>
        </p:nvSpPr>
        <p:spPr>
          <a:xfrm>
            <a:off x="311700" y="747900"/>
            <a:ext cx="8520600" cy="807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202124"/>
                </a:solidFill>
              </a:rPr>
              <a:t>Background</a:t>
            </a:r>
            <a:endParaRPr>
              <a:solidFill>
                <a:srgbClr val="202124"/>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7"/>
          <p:cNvSpPr txBox="1"/>
          <p:nvPr>
            <p:ph type="title"/>
          </p:nvPr>
        </p:nvSpPr>
        <p:spPr>
          <a:xfrm>
            <a:off x="0" y="-90300"/>
            <a:ext cx="9144000" cy="807300"/>
          </a:xfrm>
          <a:prstGeom prst="rect">
            <a:avLst/>
          </a:prstGeom>
          <a:solidFill>
            <a:srgbClr val="D9222B"/>
          </a:solidFill>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330" name="Google Shape;330;p27"/>
          <p:cNvSpPr/>
          <p:nvPr/>
        </p:nvSpPr>
        <p:spPr>
          <a:xfrm>
            <a:off x="7425" y="-29700"/>
            <a:ext cx="9144000" cy="719400"/>
          </a:xfrm>
          <a:prstGeom prst="rect">
            <a:avLst/>
          </a:prstGeom>
          <a:solidFill>
            <a:srgbClr val="D922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7"/>
          <p:cNvSpPr txBox="1"/>
          <p:nvPr>
            <p:ph type="title"/>
          </p:nvPr>
        </p:nvSpPr>
        <p:spPr>
          <a:xfrm>
            <a:off x="311700" y="-166500"/>
            <a:ext cx="8520600" cy="807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Ethical Risk Analysis</a:t>
            </a:r>
            <a:endParaRPr/>
          </a:p>
        </p:txBody>
      </p:sp>
      <p:sp>
        <p:nvSpPr>
          <p:cNvPr id="332" name="Google Shape;332;p27"/>
          <p:cNvSpPr txBox="1"/>
          <p:nvPr/>
        </p:nvSpPr>
        <p:spPr>
          <a:xfrm>
            <a:off x="151500" y="4510875"/>
            <a:ext cx="84714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Source Code Pro"/>
                <a:ea typeface="Source Code Pro"/>
                <a:cs typeface="Source Code Pro"/>
                <a:sym typeface="Source Code Pro"/>
              </a:rPr>
              <a:t>Ethical Risks are explored and evaluated in-depth in the </a:t>
            </a:r>
            <a:r>
              <a:rPr lang="en" sz="800" u="sng">
                <a:solidFill>
                  <a:schemeClr val="hlink"/>
                </a:solidFill>
                <a:latin typeface="Source Code Pro"/>
                <a:ea typeface="Source Code Pro"/>
                <a:cs typeface="Source Code Pro"/>
                <a:sym typeface="Source Code Pro"/>
                <a:hlinkClick r:id="rId3"/>
              </a:rPr>
              <a:t>Ethical Analysis</a:t>
            </a:r>
            <a:r>
              <a:rPr lang="en" sz="800">
                <a:latin typeface="Source Code Pro"/>
                <a:ea typeface="Source Code Pro"/>
                <a:cs typeface="Source Code Pro"/>
                <a:sym typeface="Source Code Pro"/>
              </a:rPr>
              <a:t> section</a:t>
            </a:r>
            <a:endParaRPr sz="800">
              <a:latin typeface="Source Code Pro"/>
              <a:ea typeface="Source Code Pro"/>
              <a:cs typeface="Source Code Pro"/>
              <a:sym typeface="Source Code Pro"/>
            </a:endParaRPr>
          </a:p>
        </p:txBody>
      </p:sp>
      <p:sp>
        <p:nvSpPr>
          <p:cNvPr id="333" name="Google Shape;333;p27"/>
          <p:cNvSpPr txBox="1"/>
          <p:nvPr>
            <p:ph idx="1" type="body"/>
          </p:nvPr>
        </p:nvSpPr>
        <p:spPr>
          <a:xfrm>
            <a:off x="222900" y="906825"/>
            <a:ext cx="2791500" cy="516000"/>
          </a:xfrm>
          <a:prstGeom prst="rect">
            <a:avLst/>
          </a:prstGeom>
          <a:solidFill>
            <a:srgbClr val="424242"/>
          </a:solidFill>
        </p:spPr>
        <p:txBody>
          <a:bodyPr anchorCtr="0" anchor="t" bIns="91425" lIns="91425" spcFirstLastPara="1" rIns="91425" wrap="square" tIns="91425">
            <a:normAutofit/>
          </a:bodyPr>
          <a:lstStyle/>
          <a:p>
            <a:pPr indent="0" lvl="0" marL="0" rtl="0" algn="l">
              <a:spcBef>
                <a:spcPts val="0"/>
              </a:spcBef>
              <a:spcAft>
                <a:spcPts val="1200"/>
              </a:spcAft>
              <a:buNone/>
            </a:pPr>
            <a:r>
              <a:rPr b="1" lang="en">
                <a:solidFill>
                  <a:schemeClr val="lt1"/>
                </a:solidFill>
              </a:rPr>
              <a:t>       Risk</a:t>
            </a:r>
            <a:endParaRPr b="1">
              <a:solidFill>
                <a:schemeClr val="lt1"/>
              </a:solidFill>
            </a:endParaRPr>
          </a:p>
        </p:txBody>
      </p:sp>
      <p:sp>
        <p:nvSpPr>
          <p:cNvPr id="334" name="Google Shape;334;p27"/>
          <p:cNvSpPr txBox="1"/>
          <p:nvPr>
            <p:ph idx="1" type="body"/>
          </p:nvPr>
        </p:nvSpPr>
        <p:spPr>
          <a:xfrm>
            <a:off x="3116700" y="888200"/>
            <a:ext cx="5804100" cy="516000"/>
          </a:xfrm>
          <a:prstGeom prst="rect">
            <a:avLst/>
          </a:prstGeom>
          <a:solidFill>
            <a:srgbClr val="424242"/>
          </a:solidFill>
        </p:spPr>
        <p:txBody>
          <a:bodyPr anchorCtr="0" anchor="t" bIns="91425" lIns="91425" spcFirstLastPara="1" rIns="91425" wrap="square" tIns="91425">
            <a:normAutofit/>
          </a:bodyPr>
          <a:lstStyle/>
          <a:p>
            <a:pPr indent="0" lvl="0" marL="914400" rtl="0" algn="l">
              <a:spcBef>
                <a:spcPts val="0"/>
              </a:spcBef>
              <a:spcAft>
                <a:spcPts val="1200"/>
              </a:spcAft>
              <a:buNone/>
            </a:pPr>
            <a:r>
              <a:rPr b="1" lang="en">
                <a:solidFill>
                  <a:schemeClr val="lt1"/>
                </a:solidFill>
              </a:rPr>
              <a:t>         Mitigation</a:t>
            </a:r>
            <a:endParaRPr b="1">
              <a:solidFill>
                <a:schemeClr val="lt1"/>
              </a:solidFill>
            </a:endParaRPr>
          </a:p>
        </p:txBody>
      </p:sp>
      <p:pic>
        <p:nvPicPr>
          <p:cNvPr id="335" name="Google Shape;335;p27"/>
          <p:cNvPicPr preferRelativeResize="0"/>
          <p:nvPr/>
        </p:nvPicPr>
        <p:blipFill rotWithShape="1">
          <a:blip r:embed="rId4">
            <a:alphaModFix/>
          </a:blip>
          <a:srcRect b="46863" l="18136" r="15721" t="39728"/>
          <a:stretch/>
        </p:blipFill>
        <p:spPr>
          <a:xfrm>
            <a:off x="6556550" y="0"/>
            <a:ext cx="2551549" cy="689623"/>
          </a:xfrm>
          <a:prstGeom prst="rect">
            <a:avLst/>
          </a:prstGeom>
          <a:noFill/>
          <a:ln>
            <a:noFill/>
          </a:ln>
        </p:spPr>
      </p:pic>
      <p:sp>
        <p:nvSpPr>
          <p:cNvPr id="336" name="Google Shape;336;p27"/>
          <p:cNvSpPr txBox="1"/>
          <p:nvPr>
            <p:ph idx="1" type="body"/>
          </p:nvPr>
        </p:nvSpPr>
        <p:spPr>
          <a:xfrm>
            <a:off x="222900" y="1477650"/>
            <a:ext cx="2791500" cy="609600"/>
          </a:xfrm>
          <a:prstGeom prst="rect">
            <a:avLst/>
          </a:prstGeom>
          <a:solidFill>
            <a:srgbClr val="F3F3F3"/>
          </a:solidFill>
          <a:ln cap="flat" cmpd="sng" w="9525">
            <a:solidFill>
              <a:srgbClr val="FFCC4D"/>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b="1" lang="en" sz="1500">
                <a:solidFill>
                  <a:srgbClr val="202124"/>
                </a:solidFill>
              </a:rPr>
              <a:t>Biased Variables</a:t>
            </a:r>
            <a:endParaRPr b="1" sz="1500">
              <a:solidFill>
                <a:srgbClr val="202124"/>
              </a:solidFill>
            </a:endParaRPr>
          </a:p>
        </p:txBody>
      </p:sp>
      <p:sp>
        <p:nvSpPr>
          <p:cNvPr id="337" name="Google Shape;337;p27"/>
          <p:cNvSpPr txBox="1"/>
          <p:nvPr>
            <p:ph idx="1" type="body"/>
          </p:nvPr>
        </p:nvSpPr>
        <p:spPr>
          <a:xfrm>
            <a:off x="222900" y="2163450"/>
            <a:ext cx="2791500" cy="609600"/>
          </a:xfrm>
          <a:prstGeom prst="rect">
            <a:avLst/>
          </a:prstGeom>
          <a:solidFill>
            <a:srgbClr val="F3F3F3"/>
          </a:solidFill>
          <a:ln cap="flat" cmpd="sng" w="9525">
            <a:solidFill>
              <a:srgbClr val="FFCC4D"/>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852"/>
              <a:buNone/>
            </a:pPr>
            <a:r>
              <a:rPr b="1" lang="en" sz="1500">
                <a:solidFill>
                  <a:srgbClr val="202124"/>
                </a:solidFill>
              </a:rPr>
              <a:t>Non-Financial User Demographics</a:t>
            </a:r>
            <a:endParaRPr b="1" sz="1500">
              <a:solidFill>
                <a:srgbClr val="202124"/>
              </a:solidFill>
            </a:endParaRPr>
          </a:p>
        </p:txBody>
      </p:sp>
      <p:sp>
        <p:nvSpPr>
          <p:cNvPr id="338" name="Google Shape;338;p27"/>
          <p:cNvSpPr txBox="1"/>
          <p:nvPr>
            <p:ph idx="1" type="body"/>
          </p:nvPr>
        </p:nvSpPr>
        <p:spPr>
          <a:xfrm>
            <a:off x="222900" y="2849250"/>
            <a:ext cx="2791500" cy="609600"/>
          </a:xfrm>
          <a:prstGeom prst="rect">
            <a:avLst/>
          </a:prstGeom>
          <a:solidFill>
            <a:srgbClr val="F3F3F3"/>
          </a:solidFill>
          <a:ln cap="flat" cmpd="sng" w="9525">
            <a:solidFill>
              <a:srgbClr val="FFCC4D"/>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852"/>
              <a:buNone/>
            </a:pPr>
            <a:r>
              <a:rPr b="1" lang="en" sz="1500">
                <a:solidFill>
                  <a:srgbClr val="202124"/>
                </a:solidFill>
              </a:rPr>
              <a:t>Model Making Financial Decisions</a:t>
            </a:r>
            <a:endParaRPr b="1" sz="1500">
              <a:solidFill>
                <a:srgbClr val="202124"/>
              </a:solidFill>
            </a:endParaRPr>
          </a:p>
        </p:txBody>
      </p:sp>
      <p:sp>
        <p:nvSpPr>
          <p:cNvPr id="339" name="Google Shape;339;p27"/>
          <p:cNvSpPr txBox="1"/>
          <p:nvPr>
            <p:ph idx="1" type="body"/>
          </p:nvPr>
        </p:nvSpPr>
        <p:spPr>
          <a:xfrm>
            <a:off x="222900" y="3535050"/>
            <a:ext cx="2791500" cy="609600"/>
          </a:xfrm>
          <a:prstGeom prst="rect">
            <a:avLst/>
          </a:prstGeom>
          <a:solidFill>
            <a:srgbClr val="F3F3F3"/>
          </a:solidFill>
          <a:ln cap="flat" cmpd="sng" w="9525">
            <a:solidFill>
              <a:srgbClr val="FFCC4D"/>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b="1" lang="en" sz="1500">
                <a:solidFill>
                  <a:srgbClr val="202124"/>
                </a:solidFill>
              </a:rPr>
              <a:t>AI Taking Jobs</a:t>
            </a:r>
            <a:endParaRPr b="1" sz="1500">
              <a:solidFill>
                <a:srgbClr val="202124"/>
              </a:solidFill>
            </a:endParaRPr>
          </a:p>
        </p:txBody>
      </p:sp>
      <p:sp>
        <p:nvSpPr>
          <p:cNvPr id="340" name="Google Shape;340;p27"/>
          <p:cNvSpPr txBox="1"/>
          <p:nvPr>
            <p:ph idx="1" type="body"/>
          </p:nvPr>
        </p:nvSpPr>
        <p:spPr>
          <a:xfrm>
            <a:off x="3116700" y="1477800"/>
            <a:ext cx="5804100" cy="609600"/>
          </a:xfrm>
          <a:prstGeom prst="rect">
            <a:avLst/>
          </a:prstGeom>
          <a:solidFill>
            <a:srgbClr val="F3F3F3"/>
          </a:solidFill>
          <a:ln cap="flat" cmpd="sng" w="9525">
            <a:solidFill>
              <a:srgbClr val="FFCC4D"/>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lang="en" sz="1300"/>
              <a:t>Random Oversampling, Underweighting, Various Techniques</a:t>
            </a:r>
            <a:endParaRPr sz="1300"/>
          </a:p>
        </p:txBody>
      </p:sp>
      <p:sp>
        <p:nvSpPr>
          <p:cNvPr id="341" name="Google Shape;341;p27"/>
          <p:cNvSpPr txBox="1"/>
          <p:nvPr>
            <p:ph idx="1" type="body"/>
          </p:nvPr>
        </p:nvSpPr>
        <p:spPr>
          <a:xfrm>
            <a:off x="3116700" y="2163600"/>
            <a:ext cx="5804100" cy="609600"/>
          </a:xfrm>
          <a:prstGeom prst="rect">
            <a:avLst/>
          </a:prstGeom>
          <a:solidFill>
            <a:srgbClr val="F3F3F3"/>
          </a:solidFill>
          <a:ln cap="flat" cmpd="sng" w="9525">
            <a:solidFill>
              <a:srgbClr val="FFCC4D"/>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lang="en" sz="1300"/>
              <a:t>Removing background-based parameters</a:t>
            </a:r>
            <a:endParaRPr sz="1300"/>
          </a:p>
        </p:txBody>
      </p:sp>
      <p:sp>
        <p:nvSpPr>
          <p:cNvPr id="342" name="Google Shape;342;p27"/>
          <p:cNvSpPr txBox="1"/>
          <p:nvPr>
            <p:ph idx="1" type="body"/>
          </p:nvPr>
        </p:nvSpPr>
        <p:spPr>
          <a:xfrm>
            <a:off x="3116700" y="2849400"/>
            <a:ext cx="5804100" cy="609600"/>
          </a:xfrm>
          <a:prstGeom prst="rect">
            <a:avLst/>
          </a:prstGeom>
          <a:solidFill>
            <a:srgbClr val="F3F3F3"/>
          </a:solidFill>
          <a:ln cap="flat" cmpd="sng" w="9525">
            <a:solidFill>
              <a:srgbClr val="FFCC4D"/>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lang="en" sz="1300"/>
              <a:t>ML makes recommendations, experts get final say</a:t>
            </a:r>
            <a:endParaRPr sz="1300"/>
          </a:p>
        </p:txBody>
      </p:sp>
      <p:sp>
        <p:nvSpPr>
          <p:cNvPr id="343" name="Google Shape;343;p27"/>
          <p:cNvSpPr txBox="1"/>
          <p:nvPr>
            <p:ph idx="1" type="body"/>
          </p:nvPr>
        </p:nvSpPr>
        <p:spPr>
          <a:xfrm>
            <a:off x="3116700" y="3535200"/>
            <a:ext cx="5804100" cy="609600"/>
          </a:xfrm>
          <a:prstGeom prst="rect">
            <a:avLst/>
          </a:prstGeom>
          <a:solidFill>
            <a:srgbClr val="F3F3F3"/>
          </a:solidFill>
          <a:ln cap="flat" cmpd="sng" w="9525">
            <a:solidFill>
              <a:srgbClr val="FFCC4D"/>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lang="en" sz="1300"/>
              <a:t>Experts used to improve process. High skill jobs added for Machine Learning &amp; Data Collection</a:t>
            </a:r>
            <a:endParaRPr sz="1300"/>
          </a:p>
        </p:txBody>
      </p:sp>
      <p:sp>
        <p:nvSpPr>
          <p:cNvPr id="344" name="Google Shape;344;p27"/>
          <p:cNvSpPr txBox="1"/>
          <p:nvPr>
            <p:ph idx="2" type="title"/>
          </p:nvPr>
        </p:nvSpPr>
        <p:spPr>
          <a:xfrm>
            <a:off x="2438400" y="4749900"/>
            <a:ext cx="9144000" cy="39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202124"/>
                </a:solidFill>
              </a:rPr>
              <a:t>The biggest risk here is adding </a:t>
            </a:r>
            <a:r>
              <a:rPr lang="en">
                <a:solidFill>
                  <a:srgbClr val="202124"/>
                </a:solidFill>
              </a:rPr>
              <a:t>silly</a:t>
            </a:r>
            <a:r>
              <a:rPr lang="en">
                <a:solidFill>
                  <a:srgbClr val="202124"/>
                </a:solidFill>
              </a:rPr>
              <a:t> footer comments to a final presentation slideshow</a:t>
            </a:r>
            <a:endParaRPr>
              <a:solidFill>
                <a:srgbClr val="202124"/>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8"/>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
        <p:nvSpPr>
          <p:cNvPr id="350" name="Google Shape;350;p28"/>
          <p:cNvSpPr txBox="1"/>
          <p:nvPr>
            <p:ph idx="4294967295" type="body"/>
          </p:nvPr>
        </p:nvSpPr>
        <p:spPr>
          <a:xfrm>
            <a:off x="311700" y="3579375"/>
            <a:ext cx="8401500" cy="3887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t>While I found it painful at times to have all assignments based on a single dataset I struggled with from the beginning, I learned quite a lot in your class. I appreciated the opportunity to code rather than study. So thanks for taking the time to look at my work and I appreciate all of your feedback and the thoughtfulness you have shown me and my peers. -Ian</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9"/>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References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0"/>
          <p:cNvSpPr txBox="1"/>
          <p:nvPr>
            <p:ph type="title"/>
          </p:nvPr>
        </p:nvSpPr>
        <p:spPr>
          <a:xfrm>
            <a:off x="311700" y="5249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361" name="Google Shape;361;p30"/>
          <p:cNvSpPr txBox="1"/>
          <p:nvPr>
            <p:ph idx="2" type="body"/>
          </p:nvPr>
        </p:nvSpPr>
        <p:spPr>
          <a:xfrm>
            <a:off x="355475" y="1298800"/>
            <a:ext cx="4344300" cy="382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rgbClr val="202124"/>
                </a:solidFill>
              </a:rPr>
              <a:t>Machine Learning Metrics:</a:t>
            </a:r>
            <a:endParaRPr b="1" sz="900">
              <a:solidFill>
                <a:srgbClr val="202124"/>
              </a:solidFill>
            </a:endParaRPr>
          </a:p>
          <a:p>
            <a:pPr indent="0" lvl="0" marL="0" rtl="0" algn="l">
              <a:spcBef>
                <a:spcPts val="1200"/>
              </a:spcBef>
              <a:spcAft>
                <a:spcPts val="0"/>
              </a:spcAft>
              <a:buNone/>
            </a:pPr>
            <a:r>
              <a:rPr lang="en" sz="900">
                <a:solidFill>
                  <a:srgbClr val="222222"/>
                </a:solidFill>
                <a:highlight>
                  <a:srgbClr val="FFFFFF"/>
                </a:highlight>
                <a:latin typeface="Arial"/>
                <a:ea typeface="Arial"/>
                <a:cs typeface="Arial"/>
                <a:sym typeface="Arial"/>
              </a:rPr>
              <a:t>Carvalho, D. V., Pereira, E. M., &amp; Cardoso, J. S. (2019). Machine Learning Interpretability: A Survey on Methods and Metrics. </a:t>
            </a:r>
            <a:r>
              <a:rPr i="1" lang="en" sz="900">
                <a:solidFill>
                  <a:srgbClr val="222222"/>
                </a:solidFill>
                <a:highlight>
                  <a:srgbClr val="FFFFFF"/>
                </a:highlight>
                <a:latin typeface="Arial"/>
                <a:ea typeface="Arial"/>
                <a:cs typeface="Arial"/>
                <a:sym typeface="Arial"/>
              </a:rPr>
              <a:t>Electronics</a:t>
            </a:r>
            <a:r>
              <a:rPr lang="en" sz="900">
                <a:solidFill>
                  <a:srgbClr val="222222"/>
                </a:solidFill>
                <a:highlight>
                  <a:srgbClr val="FFFFFF"/>
                </a:highlight>
                <a:latin typeface="Arial"/>
                <a:ea typeface="Arial"/>
                <a:cs typeface="Arial"/>
                <a:sym typeface="Arial"/>
              </a:rPr>
              <a:t>, </a:t>
            </a:r>
            <a:r>
              <a:rPr i="1" lang="en" sz="900">
                <a:solidFill>
                  <a:srgbClr val="222222"/>
                </a:solidFill>
                <a:highlight>
                  <a:srgbClr val="FFFFFF"/>
                </a:highlight>
                <a:latin typeface="Arial"/>
                <a:ea typeface="Arial"/>
                <a:cs typeface="Arial"/>
                <a:sym typeface="Arial"/>
              </a:rPr>
              <a:t>8</a:t>
            </a:r>
            <a:r>
              <a:rPr lang="en" sz="900">
                <a:solidFill>
                  <a:srgbClr val="222222"/>
                </a:solidFill>
                <a:highlight>
                  <a:srgbClr val="FFFFFF"/>
                </a:highlight>
                <a:latin typeface="Arial"/>
                <a:ea typeface="Arial"/>
                <a:cs typeface="Arial"/>
                <a:sym typeface="Arial"/>
              </a:rPr>
              <a:t>(8), 832. MDPI AG. Retrieved from </a:t>
            </a:r>
            <a:r>
              <a:rPr lang="en" sz="900" u="sng">
                <a:solidFill>
                  <a:schemeClr val="hlink"/>
                </a:solidFill>
                <a:highlight>
                  <a:srgbClr val="FFFFFF"/>
                </a:highlight>
                <a:latin typeface="Arial"/>
                <a:ea typeface="Arial"/>
                <a:cs typeface="Arial"/>
                <a:sym typeface="Arial"/>
                <a:hlinkClick r:id="rId3"/>
              </a:rPr>
              <a:t>http://dx.doi.org/10.3390/electronics8080832</a:t>
            </a:r>
            <a:endParaRPr sz="900">
              <a:solidFill>
                <a:srgbClr val="222222"/>
              </a:solidFill>
              <a:highlight>
                <a:srgbClr val="FFFFFF"/>
              </a:highlight>
              <a:latin typeface="Arial"/>
              <a:ea typeface="Arial"/>
              <a:cs typeface="Arial"/>
              <a:sym typeface="Arial"/>
            </a:endParaRPr>
          </a:p>
          <a:p>
            <a:pPr indent="0" lvl="0" marL="0" rtl="0" algn="l">
              <a:spcBef>
                <a:spcPts val="1100"/>
              </a:spcBef>
              <a:spcAft>
                <a:spcPts val="0"/>
              </a:spcAft>
              <a:buNone/>
            </a:pPr>
            <a:r>
              <a:t/>
            </a:r>
            <a:endParaRPr sz="900">
              <a:solidFill>
                <a:srgbClr val="222222"/>
              </a:solidFill>
              <a:highlight>
                <a:srgbClr val="FFFFFF"/>
              </a:highlight>
              <a:latin typeface="Arial"/>
              <a:ea typeface="Arial"/>
              <a:cs typeface="Arial"/>
              <a:sym typeface="Arial"/>
            </a:endParaRPr>
          </a:p>
          <a:p>
            <a:pPr indent="0" lvl="0" marL="0" rtl="0" algn="l">
              <a:spcBef>
                <a:spcPts val="0"/>
              </a:spcBef>
              <a:spcAft>
                <a:spcPts val="0"/>
              </a:spcAft>
              <a:buNone/>
            </a:pPr>
            <a:r>
              <a:rPr b="1" lang="en" sz="900">
                <a:solidFill>
                  <a:srgbClr val="202124"/>
                </a:solidFill>
              </a:rPr>
              <a:t>Predictive Gains Compared to Statistical Analysis, Metrics, Risks:</a:t>
            </a:r>
            <a:endParaRPr b="1" sz="900">
              <a:solidFill>
                <a:srgbClr val="202124"/>
              </a:solidFill>
            </a:endParaRPr>
          </a:p>
          <a:p>
            <a:pPr indent="0" lvl="0" marL="0" rtl="0" algn="l">
              <a:spcBef>
                <a:spcPts val="1200"/>
              </a:spcBef>
              <a:spcAft>
                <a:spcPts val="0"/>
              </a:spcAft>
              <a:buNone/>
            </a:pPr>
            <a:r>
              <a:rPr lang="en" sz="900">
                <a:solidFill>
                  <a:srgbClr val="505050"/>
                </a:solidFill>
                <a:highlight>
                  <a:srgbClr val="FFFFFF"/>
                </a:highlight>
                <a:latin typeface="Arial"/>
                <a:ea typeface="Arial"/>
                <a:cs typeface="Arial"/>
                <a:sym typeface="Arial"/>
              </a:rPr>
              <a:t>Alonso, Andrés and Carbó, José Manuel, Machine Learning in Credit Risk: Measuring the Dilemma Between Prediction and Supervisory Cost (November 3, 2020). Banco de Espana Working Paper No. 2032, Available at SSRN: </a:t>
            </a:r>
            <a:r>
              <a:rPr lang="en" sz="900" u="sng">
                <a:solidFill>
                  <a:srgbClr val="505050"/>
                </a:solidFill>
                <a:highlight>
                  <a:srgbClr val="FFFFFF"/>
                </a:highlight>
                <a:latin typeface="Arial"/>
                <a:ea typeface="Arial"/>
                <a:cs typeface="Arial"/>
                <a:sym typeface="Arial"/>
                <a:hlinkClick r:id="rId4">
                  <a:extLst>
                    <a:ext uri="{A12FA001-AC4F-418D-AE19-62706E023703}">
                      <ahyp:hlinkClr val="tx"/>
                    </a:ext>
                  </a:extLst>
                </a:hlinkClick>
              </a:rPr>
              <a:t>https://ssrn.com/abstract=3724374</a:t>
            </a:r>
            <a:r>
              <a:rPr lang="en" sz="900">
                <a:solidFill>
                  <a:srgbClr val="505050"/>
                </a:solidFill>
                <a:highlight>
                  <a:srgbClr val="FFFFFF"/>
                </a:highlight>
                <a:latin typeface="Arial"/>
                <a:ea typeface="Arial"/>
                <a:cs typeface="Arial"/>
                <a:sym typeface="Arial"/>
              </a:rPr>
              <a:t> or </a:t>
            </a:r>
            <a:r>
              <a:rPr lang="en" sz="900" u="sng">
                <a:solidFill>
                  <a:srgbClr val="505050"/>
                </a:solidFill>
                <a:highlight>
                  <a:srgbClr val="FFFFFF"/>
                </a:highlight>
                <a:latin typeface="Arial"/>
                <a:ea typeface="Arial"/>
                <a:cs typeface="Arial"/>
                <a:sym typeface="Arial"/>
                <a:hlinkClick r:id="rId5">
                  <a:extLst>
                    <a:ext uri="{A12FA001-AC4F-418D-AE19-62706E023703}">
                      <ahyp:hlinkClr val="tx"/>
                    </a:ext>
                  </a:extLst>
                </a:hlinkClick>
              </a:rPr>
              <a:t>http://dx.doi.org/10.2139/ssrn.3724374</a:t>
            </a:r>
            <a:endParaRPr sz="900"/>
          </a:p>
          <a:p>
            <a:pPr indent="0" lvl="0" marL="0" rtl="0" algn="l">
              <a:spcBef>
                <a:spcPts val="1200"/>
              </a:spcBef>
              <a:spcAft>
                <a:spcPts val="0"/>
              </a:spcAft>
              <a:buNone/>
            </a:pPr>
            <a:r>
              <a:rPr b="1" lang="en" sz="900">
                <a:solidFill>
                  <a:srgbClr val="202124"/>
                </a:solidFill>
              </a:rPr>
              <a:t>Risks and Potential for Improvement</a:t>
            </a:r>
            <a:endParaRPr b="1" sz="900">
              <a:solidFill>
                <a:srgbClr val="202124"/>
              </a:solidFill>
            </a:endParaRPr>
          </a:p>
          <a:p>
            <a:pPr indent="0" lvl="0" marL="0" rtl="0" algn="l">
              <a:spcBef>
                <a:spcPts val="1200"/>
              </a:spcBef>
              <a:spcAft>
                <a:spcPts val="0"/>
              </a:spcAft>
              <a:buNone/>
            </a:pPr>
            <a:r>
              <a:rPr lang="en" sz="900"/>
              <a:t>Bacham, D. and J. Zhao (2017). “Machine Learning: Challenges, Lessons, and Opportunities in Credit Risk Modeling”, Moody’s Analytics Risk Perspectives, 9. </a:t>
            </a:r>
            <a:endParaRPr sz="900"/>
          </a:p>
          <a:p>
            <a:pPr indent="0" lvl="0" marL="0" rtl="0" algn="l">
              <a:spcBef>
                <a:spcPts val="1200"/>
              </a:spcBef>
              <a:spcAft>
                <a:spcPts val="0"/>
              </a:spcAft>
              <a:buNone/>
            </a:pPr>
            <a:r>
              <a:t/>
            </a:r>
            <a:endParaRPr sz="900">
              <a:solidFill>
                <a:srgbClr val="222222"/>
              </a:solidFill>
              <a:highlight>
                <a:srgbClr val="FFFFFF"/>
              </a:highlight>
              <a:latin typeface="Arial"/>
              <a:ea typeface="Arial"/>
              <a:cs typeface="Arial"/>
              <a:sym typeface="Arial"/>
            </a:endParaRPr>
          </a:p>
          <a:p>
            <a:pPr indent="0" lvl="0" marL="0" rtl="0" algn="l">
              <a:spcBef>
                <a:spcPts val="0"/>
              </a:spcBef>
              <a:spcAft>
                <a:spcPts val="1200"/>
              </a:spcAft>
              <a:buNone/>
            </a:pPr>
            <a:r>
              <a:t/>
            </a:r>
            <a:endParaRPr sz="900"/>
          </a:p>
        </p:txBody>
      </p:sp>
      <p:sp>
        <p:nvSpPr>
          <p:cNvPr id="362" name="Google Shape;362;p30"/>
          <p:cNvSpPr txBox="1"/>
          <p:nvPr>
            <p:ph idx="2" type="body"/>
          </p:nvPr>
        </p:nvSpPr>
        <p:spPr>
          <a:xfrm>
            <a:off x="4842100" y="1375000"/>
            <a:ext cx="4344300" cy="38247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SzPts val="935"/>
              <a:buNone/>
            </a:pPr>
            <a:r>
              <a:rPr b="1" lang="en" sz="900">
                <a:solidFill>
                  <a:srgbClr val="202124"/>
                </a:solidFill>
              </a:rPr>
              <a:t>Machine Learning Metrics:</a:t>
            </a:r>
            <a:endParaRPr b="1" sz="900">
              <a:solidFill>
                <a:srgbClr val="202124"/>
              </a:solidFill>
            </a:endParaRPr>
          </a:p>
          <a:p>
            <a:pPr indent="0" lvl="0" marL="0" rtl="0" algn="l">
              <a:lnSpc>
                <a:spcPct val="95000"/>
              </a:lnSpc>
              <a:spcBef>
                <a:spcPts val="1200"/>
              </a:spcBef>
              <a:spcAft>
                <a:spcPts val="0"/>
              </a:spcAft>
              <a:buSzPts val="935"/>
              <a:buNone/>
            </a:pPr>
            <a:r>
              <a:rPr lang="en" sz="900">
                <a:solidFill>
                  <a:srgbClr val="222222"/>
                </a:solidFill>
                <a:highlight>
                  <a:srgbClr val="FFFFFF"/>
                </a:highlight>
                <a:latin typeface="Arial"/>
                <a:ea typeface="Arial"/>
                <a:cs typeface="Arial"/>
                <a:sym typeface="Arial"/>
              </a:rPr>
              <a:t>Carvalho, D. V., Pereira, E. M., &amp; Cardoso, J. S. (2019). Machine Learning Interpretability: A Survey on Methods and Metrics. </a:t>
            </a:r>
            <a:r>
              <a:rPr i="1" lang="en" sz="900">
                <a:solidFill>
                  <a:srgbClr val="222222"/>
                </a:solidFill>
                <a:highlight>
                  <a:srgbClr val="FFFFFF"/>
                </a:highlight>
                <a:latin typeface="Arial"/>
                <a:ea typeface="Arial"/>
                <a:cs typeface="Arial"/>
                <a:sym typeface="Arial"/>
              </a:rPr>
              <a:t>Electronics</a:t>
            </a:r>
            <a:r>
              <a:rPr lang="en" sz="900">
                <a:solidFill>
                  <a:srgbClr val="222222"/>
                </a:solidFill>
                <a:highlight>
                  <a:srgbClr val="FFFFFF"/>
                </a:highlight>
                <a:latin typeface="Arial"/>
                <a:ea typeface="Arial"/>
                <a:cs typeface="Arial"/>
                <a:sym typeface="Arial"/>
              </a:rPr>
              <a:t>, </a:t>
            </a:r>
            <a:r>
              <a:rPr i="1" lang="en" sz="900">
                <a:solidFill>
                  <a:srgbClr val="222222"/>
                </a:solidFill>
                <a:highlight>
                  <a:srgbClr val="FFFFFF"/>
                </a:highlight>
                <a:latin typeface="Arial"/>
                <a:ea typeface="Arial"/>
                <a:cs typeface="Arial"/>
                <a:sym typeface="Arial"/>
              </a:rPr>
              <a:t>8</a:t>
            </a:r>
            <a:r>
              <a:rPr lang="en" sz="900">
                <a:solidFill>
                  <a:srgbClr val="222222"/>
                </a:solidFill>
                <a:highlight>
                  <a:srgbClr val="FFFFFF"/>
                </a:highlight>
                <a:latin typeface="Arial"/>
                <a:ea typeface="Arial"/>
                <a:cs typeface="Arial"/>
                <a:sym typeface="Arial"/>
              </a:rPr>
              <a:t>(8), 832. MDPI AG. Retrieved from </a:t>
            </a:r>
            <a:r>
              <a:rPr lang="en" sz="900" u="sng">
                <a:solidFill>
                  <a:schemeClr val="hlink"/>
                </a:solidFill>
                <a:highlight>
                  <a:srgbClr val="FFFFFF"/>
                </a:highlight>
                <a:latin typeface="Arial"/>
                <a:ea typeface="Arial"/>
                <a:cs typeface="Arial"/>
                <a:sym typeface="Arial"/>
                <a:hlinkClick r:id="rId6"/>
              </a:rPr>
              <a:t>http://dx.doi.org/10.3390/electronics8080832</a:t>
            </a:r>
            <a:endParaRPr sz="900"/>
          </a:p>
          <a:p>
            <a:pPr indent="0" lvl="0" marL="0" rtl="0" algn="l">
              <a:lnSpc>
                <a:spcPct val="95000"/>
              </a:lnSpc>
              <a:spcBef>
                <a:spcPts val="1100"/>
              </a:spcBef>
              <a:spcAft>
                <a:spcPts val="0"/>
              </a:spcAft>
              <a:buSzPts val="935"/>
              <a:buNone/>
            </a:pPr>
            <a:r>
              <a:t/>
            </a:r>
            <a:endParaRPr sz="900"/>
          </a:p>
          <a:p>
            <a:pPr indent="0" lvl="0" marL="0" rtl="0" algn="l">
              <a:lnSpc>
                <a:spcPct val="95000"/>
              </a:lnSpc>
              <a:spcBef>
                <a:spcPts val="0"/>
              </a:spcBef>
              <a:spcAft>
                <a:spcPts val="0"/>
              </a:spcAft>
              <a:buSzPts val="935"/>
              <a:buNone/>
            </a:pPr>
            <a:r>
              <a:rPr b="1" lang="en" sz="900">
                <a:solidFill>
                  <a:srgbClr val="000000"/>
                </a:solidFill>
              </a:rPr>
              <a:t>Ethical Risk Analysis:</a:t>
            </a:r>
            <a:endParaRPr b="1" sz="900">
              <a:solidFill>
                <a:srgbClr val="000000"/>
              </a:solidFill>
            </a:endParaRPr>
          </a:p>
          <a:p>
            <a:pPr indent="0" lvl="0" marL="0" rtl="0" algn="l">
              <a:lnSpc>
                <a:spcPct val="95000"/>
              </a:lnSpc>
              <a:spcBef>
                <a:spcPts val="1200"/>
              </a:spcBef>
              <a:spcAft>
                <a:spcPts val="0"/>
              </a:spcAft>
              <a:buSzPts val="935"/>
              <a:buNone/>
            </a:pPr>
            <a:r>
              <a:rPr lang="en" sz="900"/>
              <a:t>De Andrés, P., R. Gimeno and R. Mateos (2019). “The gender gap in bank credit access”, Working Paper No 1945. Banco de España</a:t>
            </a:r>
            <a:endParaRPr sz="900"/>
          </a:p>
          <a:p>
            <a:pPr indent="0" lvl="0" marL="0" rtl="0" algn="l">
              <a:lnSpc>
                <a:spcPct val="95000"/>
              </a:lnSpc>
              <a:spcBef>
                <a:spcPts val="1200"/>
              </a:spcBef>
              <a:spcAft>
                <a:spcPts val="0"/>
              </a:spcAft>
              <a:buSzPts val="935"/>
              <a:buNone/>
            </a:pPr>
            <a:r>
              <a:rPr b="1" lang="en" sz="900">
                <a:solidFill>
                  <a:srgbClr val="000000"/>
                </a:solidFill>
              </a:rPr>
              <a:t>Gradient Boosted Trees Metric:</a:t>
            </a:r>
            <a:endParaRPr b="1" sz="900">
              <a:solidFill>
                <a:srgbClr val="000000"/>
              </a:solidFill>
            </a:endParaRPr>
          </a:p>
          <a:p>
            <a:pPr indent="0" lvl="0" marL="0" rtl="0" algn="l">
              <a:lnSpc>
                <a:spcPct val="95000"/>
              </a:lnSpc>
              <a:spcBef>
                <a:spcPts val="1200"/>
              </a:spcBef>
              <a:spcAft>
                <a:spcPts val="1200"/>
              </a:spcAft>
              <a:buSzPts val="935"/>
              <a:buNone/>
            </a:pPr>
            <a:r>
              <a:rPr lang="en" sz="900"/>
              <a:t>Petropoulos et al (2019a, b). “A robust machine learning approach for credit risk analysis of large loan level datasets using deep learning and extreme gradient boosting”, Are Postcrisis Statistical Initiatives Completed, No. 49. </a:t>
            </a:r>
            <a:endParaRPr sz="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166500"/>
            <a:ext cx="8520600" cy="807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Current Prediction Approach - Flaws</a:t>
            </a:r>
            <a:endParaRPr/>
          </a:p>
        </p:txBody>
      </p:sp>
      <p:sp>
        <p:nvSpPr>
          <p:cNvPr id="73" name="Google Shape;73;p14"/>
          <p:cNvSpPr txBox="1"/>
          <p:nvPr/>
        </p:nvSpPr>
        <p:spPr>
          <a:xfrm>
            <a:off x="497225" y="892125"/>
            <a:ext cx="6947700" cy="554100"/>
          </a:xfrm>
          <a:prstGeom prst="rect">
            <a:avLst/>
          </a:prstGeom>
          <a:solidFill>
            <a:schemeClr val="lt1"/>
          </a:solidFill>
          <a:ln cap="flat" cmpd="sng" w="9525">
            <a:solidFill>
              <a:srgbClr val="42424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2"/>
                </a:solidFill>
                <a:latin typeface="Source Code Pro"/>
                <a:ea typeface="Source Code Pro"/>
                <a:cs typeface="Source Code Pro"/>
                <a:sym typeface="Source Code Pro"/>
              </a:rPr>
              <a:t>Large amounts of time analyzing case-by-case, bottlenecks speed</a:t>
            </a:r>
            <a:endParaRPr b="1" sz="12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b="1" lang="en" sz="1200">
                <a:solidFill>
                  <a:schemeClr val="dk2"/>
                </a:solidFill>
                <a:latin typeface="Source Code Pro"/>
                <a:ea typeface="Source Code Pro"/>
                <a:cs typeface="Source Code Pro"/>
                <a:sym typeface="Source Code Pro"/>
              </a:rPr>
              <a:t> </a:t>
            </a:r>
            <a:endParaRPr b="1" sz="1200">
              <a:solidFill>
                <a:schemeClr val="dk2"/>
              </a:solidFill>
              <a:latin typeface="Source Code Pro"/>
              <a:ea typeface="Source Code Pro"/>
              <a:cs typeface="Source Code Pro"/>
              <a:sym typeface="Source Code Pro"/>
            </a:endParaRPr>
          </a:p>
        </p:txBody>
      </p:sp>
      <p:sp>
        <p:nvSpPr>
          <p:cNvPr id="74" name="Google Shape;74;p14"/>
          <p:cNvSpPr txBox="1"/>
          <p:nvPr/>
        </p:nvSpPr>
        <p:spPr>
          <a:xfrm>
            <a:off x="497225" y="1667325"/>
            <a:ext cx="6947700" cy="554100"/>
          </a:xfrm>
          <a:prstGeom prst="rect">
            <a:avLst/>
          </a:prstGeom>
          <a:solidFill>
            <a:schemeClr val="lt1"/>
          </a:solidFill>
          <a:ln cap="flat" cmpd="sng" w="9525">
            <a:solidFill>
              <a:srgbClr val="42424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424242"/>
                </a:solidFill>
                <a:latin typeface="Source Code Pro"/>
                <a:ea typeface="Source Code Pro"/>
                <a:cs typeface="Source Code Pro"/>
                <a:sym typeface="Source Code Pro"/>
              </a:rPr>
              <a:t>Accuracy Plateau: high cost for diminishing returns</a:t>
            </a:r>
            <a:endParaRPr b="1" sz="1200">
              <a:solidFill>
                <a:srgbClr val="424242"/>
              </a:solidFill>
              <a:latin typeface="Source Code Pro"/>
              <a:ea typeface="Source Code Pro"/>
              <a:cs typeface="Source Code Pro"/>
              <a:sym typeface="Source Code Pro"/>
            </a:endParaRPr>
          </a:p>
          <a:p>
            <a:pPr indent="0" lvl="0" marL="0" rtl="0" algn="l">
              <a:spcBef>
                <a:spcPts val="0"/>
              </a:spcBef>
              <a:spcAft>
                <a:spcPts val="0"/>
              </a:spcAft>
              <a:buNone/>
            </a:pPr>
            <a:r>
              <a:t/>
            </a:r>
            <a:endParaRPr b="1" sz="1200">
              <a:solidFill>
                <a:srgbClr val="424242"/>
              </a:solidFill>
              <a:latin typeface="Source Code Pro"/>
              <a:ea typeface="Source Code Pro"/>
              <a:cs typeface="Source Code Pro"/>
              <a:sym typeface="Source Code Pro"/>
            </a:endParaRPr>
          </a:p>
        </p:txBody>
      </p:sp>
      <p:sp>
        <p:nvSpPr>
          <p:cNvPr id="75" name="Google Shape;75;p14"/>
          <p:cNvSpPr txBox="1"/>
          <p:nvPr/>
        </p:nvSpPr>
        <p:spPr>
          <a:xfrm>
            <a:off x="497225" y="2429325"/>
            <a:ext cx="6947700" cy="569400"/>
          </a:xfrm>
          <a:prstGeom prst="rect">
            <a:avLst/>
          </a:prstGeom>
          <a:solidFill>
            <a:schemeClr val="lt1"/>
          </a:solidFill>
          <a:ln cap="flat" cmpd="sng" w="9525">
            <a:solidFill>
              <a:srgbClr val="42424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424242"/>
                </a:solidFill>
                <a:highlight>
                  <a:schemeClr val="lt1"/>
                </a:highlight>
                <a:latin typeface="Source Code Pro"/>
                <a:ea typeface="Source Code Pro"/>
                <a:cs typeface="Source Code Pro"/>
                <a:sym typeface="Source Code Pro"/>
              </a:rPr>
              <a:t>Ad-Hoc processes may have underlying faults and biases worth reexamination</a:t>
            </a:r>
            <a:endParaRPr b="1" sz="1100">
              <a:solidFill>
                <a:srgbClr val="424242"/>
              </a:solidFill>
              <a:highlight>
                <a:schemeClr val="lt1"/>
              </a:highlight>
              <a:latin typeface="Source Code Pro"/>
              <a:ea typeface="Source Code Pro"/>
              <a:cs typeface="Source Code Pro"/>
              <a:sym typeface="Source Code Pro"/>
            </a:endParaRPr>
          </a:p>
          <a:p>
            <a:pPr indent="0" lvl="0" marL="0" rtl="0" algn="l">
              <a:spcBef>
                <a:spcPts val="0"/>
              </a:spcBef>
              <a:spcAft>
                <a:spcPts val="0"/>
              </a:spcAft>
              <a:buNone/>
            </a:pPr>
            <a:r>
              <a:t/>
            </a:r>
            <a:endParaRPr b="1">
              <a:solidFill>
                <a:schemeClr val="lt1"/>
              </a:solidFill>
              <a:highlight>
                <a:srgbClr val="424242"/>
              </a:highlight>
              <a:latin typeface="Source Code Pro"/>
              <a:ea typeface="Source Code Pro"/>
              <a:cs typeface="Source Code Pro"/>
              <a:sym typeface="Source Code Pro"/>
            </a:endParaRPr>
          </a:p>
        </p:txBody>
      </p:sp>
      <p:sp>
        <p:nvSpPr>
          <p:cNvPr id="76" name="Google Shape;76;p14"/>
          <p:cNvSpPr txBox="1"/>
          <p:nvPr/>
        </p:nvSpPr>
        <p:spPr>
          <a:xfrm>
            <a:off x="497225" y="3191325"/>
            <a:ext cx="6947700" cy="554100"/>
          </a:xfrm>
          <a:prstGeom prst="rect">
            <a:avLst/>
          </a:prstGeom>
          <a:solidFill>
            <a:schemeClr val="lt1"/>
          </a:solidFill>
          <a:ln cap="flat" cmpd="sng" w="9525">
            <a:solidFill>
              <a:srgbClr val="42424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424242"/>
                </a:solidFill>
                <a:latin typeface="Source Code Pro"/>
                <a:ea typeface="Source Code Pro"/>
                <a:cs typeface="Source Code Pro"/>
                <a:sym typeface="Source Code Pro"/>
              </a:rPr>
              <a:t>Process maintenance &amp; information turnover has possible loss</a:t>
            </a:r>
            <a:endParaRPr b="1" sz="1200">
              <a:solidFill>
                <a:srgbClr val="424242"/>
              </a:solidFill>
              <a:latin typeface="Source Code Pro"/>
              <a:ea typeface="Source Code Pro"/>
              <a:cs typeface="Source Code Pro"/>
              <a:sym typeface="Source Code Pro"/>
            </a:endParaRPr>
          </a:p>
          <a:p>
            <a:pPr indent="0" lvl="0" marL="0" rtl="0" algn="l">
              <a:spcBef>
                <a:spcPts val="0"/>
              </a:spcBef>
              <a:spcAft>
                <a:spcPts val="0"/>
              </a:spcAft>
              <a:buNone/>
            </a:pPr>
            <a:r>
              <a:t/>
            </a:r>
            <a:endParaRPr b="1" sz="1200">
              <a:solidFill>
                <a:schemeClr val="lt1"/>
              </a:solidFill>
              <a:latin typeface="Source Code Pro"/>
              <a:ea typeface="Source Code Pro"/>
              <a:cs typeface="Source Code Pro"/>
              <a:sym typeface="Source Code Pro"/>
            </a:endParaRPr>
          </a:p>
        </p:txBody>
      </p:sp>
      <p:sp>
        <p:nvSpPr>
          <p:cNvPr id="77" name="Google Shape;77;p14"/>
          <p:cNvSpPr txBox="1"/>
          <p:nvPr/>
        </p:nvSpPr>
        <p:spPr>
          <a:xfrm>
            <a:off x="497225" y="3953325"/>
            <a:ext cx="6947700" cy="585000"/>
          </a:xfrm>
          <a:prstGeom prst="rect">
            <a:avLst/>
          </a:prstGeom>
          <a:solidFill>
            <a:schemeClr val="lt1"/>
          </a:solidFill>
          <a:ln cap="flat" cmpd="sng" w="9525">
            <a:solidFill>
              <a:srgbClr val="42424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424242"/>
                </a:solidFill>
                <a:latin typeface="Source Code Pro"/>
                <a:ea typeface="Source Code Pro"/>
                <a:cs typeface="Source Code Pro"/>
                <a:sym typeface="Source Code Pro"/>
              </a:rPr>
              <a:t>Possibility of human bias and error</a:t>
            </a:r>
            <a:endParaRPr b="1" sz="1200">
              <a:solidFill>
                <a:srgbClr val="424242"/>
              </a:solidFill>
              <a:latin typeface="Source Code Pro"/>
              <a:ea typeface="Source Code Pro"/>
              <a:cs typeface="Source Code Pro"/>
              <a:sym typeface="Source Code Pro"/>
            </a:endParaRPr>
          </a:p>
          <a:p>
            <a:pPr indent="0" lvl="0" marL="0" rtl="0" algn="l">
              <a:spcBef>
                <a:spcPts val="0"/>
              </a:spcBef>
              <a:spcAft>
                <a:spcPts val="0"/>
              </a:spcAft>
              <a:buNone/>
            </a:pPr>
            <a:r>
              <a:t/>
            </a:r>
            <a:endParaRPr b="1">
              <a:solidFill>
                <a:schemeClr val="lt1"/>
              </a:solidFill>
              <a:latin typeface="Source Code Pro"/>
              <a:ea typeface="Source Code Pro"/>
              <a:cs typeface="Source Code Pro"/>
              <a:sym typeface="Source Code Pro"/>
            </a:endParaRPr>
          </a:p>
        </p:txBody>
      </p:sp>
      <p:sp>
        <p:nvSpPr>
          <p:cNvPr id="78" name="Google Shape;78;p14"/>
          <p:cNvSpPr/>
          <p:nvPr/>
        </p:nvSpPr>
        <p:spPr>
          <a:xfrm>
            <a:off x="154950" y="1160625"/>
            <a:ext cx="214800" cy="82800"/>
          </a:xfrm>
          <a:prstGeom prst="rect">
            <a:avLst/>
          </a:prstGeom>
          <a:noFill/>
          <a:ln cap="flat" cmpd="sng" w="38100">
            <a:solidFill>
              <a:srgbClr val="C0262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p:nvPr/>
        </p:nvSpPr>
        <p:spPr>
          <a:xfrm>
            <a:off x="154950" y="1922625"/>
            <a:ext cx="214800" cy="82800"/>
          </a:xfrm>
          <a:prstGeom prst="rect">
            <a:avLst/>
          </a:prstGeom>
          <a:noFill/>
          <a:ln cap="flat" cmpd="sng" w="38100">
            <a:solidFill>
              <a:srgbClr val="C0262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p:cNvSpPr/>
          <p:nvPr/>
        </p:nvSpPr>
        <p:spPr>
          <a:xfrm>
            <a:off x="154950" y="2684625"/>
            <a:ext cx="214800" cy="82800"/>
          </a:xfrm>
          <a:prstGeom prst="rect">
            <a:avLst/>
          </a:prstGeom>
          <a:noFill/>
          <a:ln cap="flat" cmpd="sng" w="38100">
            <a:solidFill>
              <a:srgbClr val="C0262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4"/>
          <p:cNvSpPr/>
          <p:nvPr/>
        </p:nvSpPr>
        <p:spPr>
          <a:xfrm>
            <a:off x="154950" y="3446625"/>
            <a:ext cx="214800" cy="82800"/>
          </a:xfrm>
          <a:prstGeom prst="rect">
            <a:avLst/>
          </a:prstGeom>
          <a:noFill/>
          <a:ln cap="flat" cmpd="sng" w="38100">
            <a:solidFill>
              <a:srgbClr val="C0262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4"/>
          <p:cNvSpPr/>
          <p:nvPr/>
        </p:nvSpPr>
        <p:spPr>
          <a:xfrm>
            <a:off x="154950" y="4208625"/>
            <a:ext cx="214800" cy="82800"/>
          </a:xfrm>
          <a:prstGeom prst="rect">
            <a:avLst/>
          </a:prstGeom>
          <a:noFill/>
          <a:ln cap="flat" cmpd="sng" w="38100">
            <a:solidFill>
              <a:srgbClr val="C0262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4"/>
          <p:cNvSpPr txBox="1"/>
          <p:nvPr>
            <p:ph idx="2" type="title"/>
          </p:nvPr>
        </p:nvSpPr>
        <p:spPr>
          <a:xfrm>
            <a:off x="3324900" y="4749900"/>
            <a:ext cx="7419300" cy="39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202124"/>
                </a:solidFill>
              </a:rPr>
              <a:t>Copyright Debit Union 2022©</a:t>
            </a:r>
            <a:endParaRPr>
              <a:solidFill>
                <a:srgbClr val="202124"/>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5"/>
          <p:cNvSpPr txBox="1"/>
          <p:nvPr>
            <p:ph type="title"/>
          </p:nvPr>
        </p:nvSpPr>
        <p:spPr>
          <a:xfrm>
            <a:off x="430800" y="1280100"/>
            <a:ext cx="8282400" cy="1516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Proposal: Employ Machine Learning </a:t>
            </a:r>
            <a:endParaRPr/>
          </a:p>
        </p:txBody>
      </p:sp>
      <p:sp>
        <p:nvSpPr>
          <p:cNvPr id="89" name="Google Shape;89;p15"/>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endParaRPr/>
          </a:p>
        </p:txBody>
      </p:sp>
      <p:pic>
        <p:nvPicPr>
          <p:cNvPr id="90" name="Google Shape;90;p15"/>
          <p:cNvPicPr preferRelativeResize="0"/>
          <p:nvPr/>
        </p:nvPicPr>
        <p:blipFill rotWithShape="1">
          <a:blip r:embed="rId3">
            <a:alphaModFix/>
          </a:blip>
          <a:srcRect b="19950" l="47456" r="0" t="48188"/>
          <a:stretch/>
        </p:blipFill>
        <p:spPr>
          <a:xfrm>
            <a:off x="5339300" y="2437450"/>
            <a:ext cx="1390476" cy="1124173"/>
          </a:xfrm>
          <a:prstGeom prst="rect">
            <a:avLst/>
          </a:prstGeom>
          <a:noFill/>
          <a:ln>
            <a:noFill/>
          </a:ln>
        </p:spPr>
      </p:pic>
      <p:pic>
        <p:nvPicPr>
          <p:cNvPr id="91" name="Google Shape;91;p15"/>
          <p:cNvPicPr preferRelativeResize="0"/>
          <p:nvPr/>
        </p:nvPicPr>
        <p:blipFill rotWithShape="1">
          <a:blip r:embed="rId3">
            <a:alphaModFix/>
          </a:blip>
          <a:srcRect b="19950" l="0" r="49456" t="48188"/>
          <a:stretch/>
        </p:blipFill>
        <p:spPr>
          <a:xfrm>
            <a:off x="3092800" y="2437450"/>
            <a:ext cx="1337549" cy="1124173"/>
          </a:xfrm>
          <a:prstGeom prst="rect">
            <a:avLst/>
          </a:prstGeom>
          <a:noFill/>
          <a:ln>
            <a:noFill/>
          </a:ln>
        </p:spPr>
      </p:pic>
      <p:sp>
        <p:nvSpPr>
          <p:cNvPr id="92" name="Google Shape;92;p15"/>
          <p:cNvSpPr/>
          <p:nvPr/>
        </p:nvSpPr>
        <p:spPr>
          <a:xfrm>
            <a:off x="4602875" y="2785650"/>
            <a:ext cx="706500" cy="378000"/>
          </a:xfrm>
          <a:prstGeom prst="rightArrow">
            <a:avLst>
              <a:gd fmla="val 50000" name="adj1"/>
              <a:gd fmla="val 5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5"/>
          <p:cNvSpPr txBox="1"/>
          <p:nvPr/>
        </p:nvSpPr>
        <p:spPr>
          <a:xfrm>
            <a:off x="90200" y="3634675"/>
            <a:ext cx="4416600" cy="431100"/>
          </a:xfrm>
          <a:prstGeom prst="rect">
            <a:avLst/>
          </a:prstGeom>
          <a:solidFill>
            <a:srgbClr val="FFCC4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Source Code Pro"/>
                <a:ea typeface="Source Code Pro"/>
                <a:cs typeface="Source Code Pro"/>
                <a:sym typeface="Source Code Pro"/>
              </a:rPr>
              <a:t>           Design It Right</a:t>
            </a:r>
            <a:endParaRPr b="1" sz="1600">
              <a:latin typeface="Source Code Pro"/>
              <a:ea typeface="Source Code Pro"/>
              <a:cs typeface="Source Code Pro"/>
              <a:sym typeface="Source Code Pro"/>
            </a:endParaRPr>
          </a:p>
        </p:txBody>
      </p:sp>
      <p:sp>
        <p:nvSpPr>
          <p:cNvPr id="94" name="Google Shape;94;p15"/>
          <p:cNvSpPr txBox="1"/>
          <p:nvPr/>
        </p:nvSpPr>
        <p:spPr>
          <a:xfrm>
            <a:off x="4586000" y="3634675"/>
            <a:ext cx="4416600" cy="431100"/>
          </a:xfrm>
          <a:prstGeom prst="rect">
            <a:avLst/>
          </a:prstGeom>
          <a:solidFill>
            <a:srgbClr val="FFCC4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Source Code Pro"/>
                <a:ea typeface="Source Code Pro"/>
                <a:cs typeface="Source Code Pro"/>
                <a:sym typeface="Source Code Pro"/>
              </a:rPr>
              <a:t>      Give Diligence to Process</a:t>
            </a:r>
            <a:endParaRPr b="1" sz="1600">
              <a:latin typeface="Source Code Pro"/>
              <a:ea typeface="Source Code Pro"/>
              <a:cs typeface="Source Code Pro"/>
              <a:sym typeface="Source Code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6"/>
          <p:cNvSpPr txBox="1"/>
          <p:nvPr>
            <p:ph type="title"/>
          </p:nvPr>
        </p:nvSpPr>
        <p:spPr>
          <a:xfrm>
            <a:off x="311700" y="-166500"/>
            <a:ext cx="8520600" cy="807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Introduction to Machine Learning</a:t>
            </a:r>
            <a:endParaRPr/>
          </a:p>
        </p:txBody>
      </p:sp>
      <p:sp>
        <p:nvSpPr>
          <p:cNvPr id="100" name="Google Shape;100;p16"/>
          <p:cNvSpPr txBox="1"/>
          <p:nvPr/>
        </p:nvSpPr>
        <p:spPr>
          <a:xfrm>
            <a:off x="486800" y="989250"/>
            <a:ext cx="5290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solidFill>
                  <a:srgbClr val="C0262D"/>
                </a:solidFill>
                <a:latin typeface="Source Code Pro"/>
                <a:ea typeface="Source Code Pro"/>
                <a:cs typeface="Source Code Pro"/>
                <a:sym typeface="Source Code Pro"/>
              </a:rPr>
              <a:t>?</a:t>
            </a:r>
            <a:endParaRPr b="1" sz="3600">
              <a:solidFill>
                <a:srgbClr val="C0262D"/>
              </a:solidFill>
              <a:latin typeface="Source Code Pro"/>
              <a:ea typeface="Source Code Pro"/>
              <a:cs typeface="Source Code Pro"/>
              <a:sym typeface="Source Code Pro"/>
            </a:endParaRPr>
          </a:p>
        </p:txBody>
      </p:sp>
      <p:sp>
        <p:nvSpPr>
          <p:cNvPr id="101" name="Google Shape;101;p16"/>
          <p:cNvSpPr txBox="1"/>
          <p:nvPr>
            <p:ph idx="1" type="body"/>
          </p:nvPr>
        </p:nvSpPr>
        <p:spPr>
          <a:xfrm>
            <a:off x="921300" y="1014675"/>
            <a:ext cx="7795200" cy="713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a:t>Machine Learning is computers learning data relationships using algorithms.</a:t>
            </a:r>
            <a:endParaRPr/>
          </a:p>
        </p:txBody>
      </p:sp>
      <p:sp>
        <p:nvSpPr>
          <p:cNvPr id="102" name="Google Shape;102;p16"/>
          <p:cNvSpPr txBox="1"/>
          <p:nvPr>
            <p:ph idx="1" type="body"/>
          </p:nvPr>
        </p:nvSpPr>
        <p:spPr>
          <a:xfrm>
            <a:off x="921300" y="1776675"/>
            <a:ext cx="7795200" cy="713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It can be broken into </a:t>
            </a:r>
            <a:r>
              <a:rPr b="1" lang="en"/>
              <a:t>Training</a:t>
            </a:r>
            <a:r>
              <a:rPr lang="en"/>
              <a:t> and </a:t>
            </a:r>
            <a:r>
              <a:rPr b="1" lang="en"/>
              <a:t>Projection</a:t>
            </a:r>
            <a:endParaRPr b="1"/>
          </a:p>
        </p:txBody>
      </p:sp>
      <p:sp>
        <p:nvSpPr>
          <p:cNvPr id="103" name="Google Shape;103;p16"/>
          <p:cNvSpPr txBox="1"/>
          <p:nvPr>
            <p:ph idx="1" type="body"/>
          </p:nvPr>
        </p:nvSpPr>
        <p:spPr>
          <a:xfrm>
            <a:off x="868225" y="2964575"/>
            <a:ext cx="1320000" cy="609600"/>
          </a:xfrm>
          <a:prstGeom prst="rect">
            <a:avLst/>
          </a:prstGeom>
          <a:solidFill>
            <a:srgbClr val="F3F3F3"/>
          </a:solidFill>
          <a:ln cap="flat" cmpd="sng" w="9525">
            <a:solidFill>
              <a:srgbClr val="FFCC4D"/>
            </a:solidFill>
            <a:prstDash val="solid"/>
            <a:round/>
            <a:headEnd len="sm" w="sm" type="none"/>
            <a:tailEnd len="sm" w="sm" type="none"/>
          </a:ln>
        </p:spPr>
        <p:txBody>
          <a:bodyPr anchorCtr="0" anchor="t" bIns="91425" lIns="91425" spcFirstLastPara="1" rIns="91425" wrap="square" tIns="91425">
            <a:normAutofit fontScale="92500"/>
          </a:bodyPr>
          <a:lstStyle/>
          <a:p>
            <a:pPr indent="0" lvl="0" marL="0" rtl="0" algn="l">
              <a:spcBef>
                <a:spcPts val="0"/>
              </a:spcBef>
              <a:spcAft>
                <a:spcPts val="1200"/>
              </a:spcAft>
              <a:buNone/>
            </a:pPr>
            <a:r>
              <a:rPr b="1" lang="en" sz="1200">
                <a:solidFill>
                  <a:srgbClr val="202124"/>
                </a:solidFill>
              </a:rPr>
              <a:t>Data Understanding</a:t>
            </a:r>
            <a:endParaRPr b="1" sz="1200">
              <a:solidFill>
                <a:srgbClr val="202124"/>
              </a:solidFill>
            </a:endParaRPr>
          </a:p>
        </p:txBody>
      </p:sp>
      <p:sp>
        <p:nvSpPr>
          <p:cNvPr id="104" name="Google Shape;104;p16"/>
          <p:cNvSpPr txBox="1"/>
          <p:nvPr>
            <p:ph idx="1" type="body"/>
          </p:nvPr>
        </p:nvSpPr>
        <p:spPr>
          <a:xfrm>
            <a:off x="2392225" y="2964575"/>
            <a:ext cx="1320000" cy="609600"/>
          </a:xfrm>
          <a:prstGeom prst="rect">
            <a:avLst/>
          </a:prstGeom>
          <a:solidFill>
            <a:srgbClr val="F3F3F3"/>
          </a:solidFill>
          <a:ln cap="flat" cmpd="sng" w="9525">
            <a:solidFill>
              <a:srgbClr val="FFCC4D"/>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b="1" lang="en" sz="1200">
                <a:solidFill>
                  <a:srgbClr val="202124"/>
                </a:solidFill>
              </a:rPr>
              <a:t>Data Preparation</a:t>
            </a:r>
            <a:endParaRPr b="1" sz="1200">
              <a:solidFill>
                <a:srgbClr val="202124"/>
              </a:solidFill>
            </a:endParaRPr>
          </a:p>
        </p:txBody>
      </p:sp>
      <p:sp>
        <p:nvSpPr>
          <p:cNvPr id="105" name="Google Shape;105;p16"/>
          <p:cNvSpPr txBox="1"/>
          <p:nvPr>
            <p:ph idx="1" type="body"/>
          </p:nvPr>
        </p:nvSpPr>
        <p:spPr>
          <a:xfrm>
            <a:off x="3916225" y="2964575"/>
            <a:ext cx="1320000" cy="609600"/>
          </a:xfrm>
          <a:prstGeom prst="rect">
            <a:avLst/>
          </a:prstGeom>
          <a:solidFill>
            <a:srgbClr val="F3F3F3"/>
          </a:solidFill>
          <a:ln cap="flat" cmpd="sng" w="9525">
            <a:solidFill>
              <a:srgbClr val="FFCC4D"/>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b="1" lang="en" sz="1200">
                <a:solidFill>
                  <a:srgbClr val="202124"/>
                </a:solidFill>
              </a:rPr>
              <a:t>Modeling</a:t>
            </a:r>
            <a:endParaRPr b="1" sz="1200">
              <a:solidFill>
                <a:srgbClr val="202124"/>
              </a:solidFill>
            </a:endParaRPr>
          </a:p>
        </p:txBody>
      </p:sp>
      <p:sp>
        <p:nvSpPr>
          <p:cNvPr id="106" name="Google Shape;106;p16"/>
          <p:cNvSpPr txBox="1"/>
          <p:nvPr>
            <p:ph idx="1" type="body"/>
          </p:nvPr>
        </p:nvSpPr>
        <p:spPr>
          <a:xfrm>
            <a:off x="5440225" y="2964575"/>
            <a:ext cx="1320000" cy="609600"/>
          </a:xfrm>
          <a:prstGeom prst="rect">
            <a:avLst/>
          </a:prstGeom>
          <a:solidFill>
            <a:srgbClr val="F3F3F3"/>
          </a:solidFill>
          <a:ln cap="flat" cmpd="sng" w="9525">
            <a:solidFill>
              <a:srgbClr val="FFCC4D"/>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b="1" lang="en" sz="1200">
                <a:solidFill>
                  <a:srgbClr val="202124"/>
                </a:solidFill>
              </a:rPr>
              <a:t>Evaluation</a:t>
            </a:r>
            <a:endParaRPr b="1" sz="1200">
              <a:solidFill>
                <a:srgbClr val="202124"/>
              </a:solidFill>
            </a:endParaRPr>
          </a:p>
        </p:txBody>
      </p:sp>
      <p:sp>
        <p:nvSpPr>
          <p:cNvPr id="107" name="Google Shape;107;p16"/>
          <p:cNvSpPr txBox="1"/>
          <p:nvPr>
            <p:ph idx="1" type="body"/>
          </p:nvPr>
        </p:nvSpPr>
        <p:spPr>
          <a:xfrm>
            <a:off x="6964225" y="2964575"/>
            <a:ext cx="1320000" cy="609600"/>
          </a:xfrm>
          <a:prstGeom prst="rect">
            <a:avLst/>
          </a:prstGeom>
          <a:solidFill>
            <a:srgbClr val="F3F3F3"/>
          </a:solidFill>
          <a:ln cap="flat" cmpd="sng" w="9525">
            <a:solidFill>
              <a:srgbClr val="FFCC4D"/>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b="1" lang="en" sz="1200">
                <a:solidFill>
                  <a:srgbClr val="202124"/>
                </a:solidFill>
              </a:rPr>
              <a:t>Deployment</a:t>
            </a:r>
            <a:endParaRPr b="1" sz="1200">
              <a:solidFill>
                <a:srgbClr val="202124"/>
              </a:solidFill>
            </a:endParaRPr>
          </a:p>
        </p:txBody>
      </p:sp>
      <p:sp>
        <p:nvSpPr>
          <p:cNvPr id="108" name="Google Shape;108;p16"/>
          <p:cNvSpPr txBox="1"/>
          <p:nvPr>
            <p:ph idx="1" type="body"/>
          </p:nvPr>
        </p:nvSpPr>
        <p:spPr>
          <a:xfrm>
            <a:off x="868225" y="2436150"/>
            <a:ext cx="4368000" cy="393600"/>
          </a:xfrm>
          <a:prstGeom prst="rect">
            <a:avLst/>
          </a:prstGeom>
          <a:solidFill>
            <a:srgbClr val="424242"/>
          </a:solidFill>
        </p:spPr>
        <p:txBody>
          <a:bodyPr anchorCtr="0" anchor="t" bIns="91425" lIns="91425" spcFirstLastPara="1" rIns="91425" wrap="square" tIns="91425">
            <a:normAutofit fontScale="77500" lnSpcReduction="20000"/>
          </a:bodyPr>
          <a:lstStyle/>
          <a:p>
            <a:pPr indent="0" lvl="0" marL="0" rtl="0" algn="l">
              <a:spcBef>
                <a:spcPts val="0"/>
              </a:spcBef>
              <a:spcAft>
                <a:spcPts val="1200"/>
              </a:spcAft>
              <a:buNone/>
            </a:pPr>
            <a:r>
              <a:rPr b="1" lang="en">
                <a:solidFill>
                  <a:schemeClr val="lt1"/>
                </a:solidFill>
              </a:rPr>
              <a:t>               Training</a:t>
            </a:r>
            <a:endParaRPr b="1">
              <a:solidFill>
                <a:schemeClr val="lt1"/>
              </a:solidFill>
            </a:endParaRPr>
          </a:p>
        </p:txBody>
      </p:sp>
      <p:sp>
        <p:nvSpPr>
          <p:cNvPr id="109" name="Google Shape;109;p16"/>
          <p:cNvSpPr txBox="1"/>
          <p:nvPr>
            <p:ph idx="1" type="body"/>
          </p:nvPr>
        </p:nvSpPr>
        <p:spPr>
          <a:xfrm>
            <a:off x="5440225" y="2436150"/>
            <a:ext cx="2844000" cy="393600"/>
          </a:xfrm>
          <a:prstGeom prst="rect">
            <a:avLst/>
          </a:prstGeom>
          <a:solidFill>
            <a:srgbClr val="424242"/>
          </a:solidFill>
        </p:spPr>
        <p:txBody>
          <a:bodyPr anchorCtr="0" anchor="t" bIns="91425" lIns="91425" spcFirstLastPara="1" rIns="91425" wrap="square" tIns="91425">
            <a:normAutofit fontScale="77500" lnSpcReduction="20000"/>
          </a:bodyPr>
          <a:lstStyle/>
          <a:p>
            <a:pPr indent="0" lvl="0" marL="0" rtl="0" algn="l">
              <a:spcBef>
                <a:spcPts val="0"/>
              </a:spcBef>
              <a:spcAft>
                <a:spcPts val="1200"/>
              </a:spcAft>
              <a:buNone/>
            </a:pPr>
            <a:r>
              <a:rPr b="1" lang="en">
                <a:solidFill>
                  <a:schemeClr val="lt1"/>
                </a:solidFill>
              </a:rPr>
              <a:t>         Projection</a:t>
            </a:r>
            <a:endParaRPr b="1">
              <a:solidFill>
                <a:schemeClr val="lt1"/>
              </a:solidFill>
            </a:endParaRPr>
          </a:p>
        </p:txBody>
      </p:sp>
      <p:sp>
        <p:nvSpPr>
          <p:cNvPr id="110" name="Google Shape;110;p16"/>
          <p:cNvSpPr txBox="1"/>
          <p:nvPr>
            <p:ph idx="2" type="title"/>
          </p:nvPr>
        </p:nvSpPr>
        <p:spPr>
          <a:xfrm>
            <a:off x="3324900" y="4749900"/>
            <a:ext cx="7419300" cy="39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202124"/>
                </a:solidFill>
              </a:rPr>
              <a:t>Copyright Debit Union 2022©</a:t>
            </a:r>
            <a:endParaRPr>
              <a:solidFill>
                <a:srgbClr val="202124"/>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311700" y="-166500"/>
            <a:ext cx="8520600" cy="807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Benefits of Using Machine Learning</a:t>
            </a:r>
            <a:endParaRPr/>
          </a:p>
        </p:txBody>
      </p:sp>
      <p:sp>
        <p:nvSpPr>
          <p:cNvPr id="116" name="Google Shape;116;p17"/>
          <p:cNvSpPr txBox="1"/>
          <p:nvPr/>
        </p:nvSpPr>
        <p:spPr>
          <a:xfrm>
            <a:off x="497225" y="892125"/>
            <a:ext cx="6947700" cy="615600"/>
          </a:xfrm>
          <a:prstGeom prst="rect">
            <a:avLst/>
          </a:prstGeom>
          <a:solidFill>
            <a:schemeClr val="lt1"/>
          </a:solidFill>
          <a:ln cap="flat" cmpd="sng" w="9525">
            <a:solidFill>
              <a:srgbClr val="42424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2"/>
                </a:solidFill>
                <a:latin typeface="Source Code Pro"/>
                <a:ea typeface="Source Code Pro"/>
                <a:cs typeface="Source Code Pro"/>
                <a:sym typeface="Source Code Pro"/>
              </a:rPr>
              <a:t>Faster Predictions, better Expert Utility</a:t>
            </a:r>
            <a:endParaRPr b="1">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b="1" lang="en">
                <a:solidFill>
                  <a:schemeClr val="dk2"/>
                </a:solidFill>
                <a:latin typeface="Source Code Pro"/>
                <a:ea typeface="Source Code Pro"/>
                <a:cs typeface="Source Code Pro"/>
                <a:sym typeface="Source Code Pro"/>
              </a:rPr>
              <a:t> </a:t>
            </a:r>
            <a:endParaRPr b="1">
              <a:solidFill>
                <a:schemeClr val="dk2"/>
              </a:solidFill>
              <a:latin typeface="Source Code Pro"/>
              <a:ea typeface="Source Code Pro"/>
              <a:cs typeface="Source Code Pro"/>
              <a:sym typeface="Source Code Pro"/>
            </a:endParaRPr>
          </a:p>
        </p:txBody>
      </p:sp>
      <p:sp>
        <p:nvSpPr>
          <p:cNvPr id="117" name="Google Shape;117;p17"/>
          <p:cNvSpPr txBox="1"/>
          <p:nvPr/>
        </p:nvSpPr>
        <p:spPr>
          <a:xfrm>
            <a:off x="497225" y="1667325"/>
            <a:ext cx="6947700" cy="615600"/>
          </a:xfrm>
          <a:prstGeom prst="rect">
            <a:avLst/>
          </a:prstGeom>
          <a:solidFill>
            <a:schemeClr val="lt1"/>
          </a:solidFill>
          <a:ln cap="flat" cmpd="sng" w="9525">
            <a:solidFill>
              <a:srgbClr val="42424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424242"/>
                </a:solidFill>
                <a:latin typeface="Source Code Pro"/>
                <a:ea typeface="Source Code Pro"/>
                <a:cs typeface="Source Code Pro"/>
                <a:sym typeface="Source Code Pro"/>
              </a:rPr>
              <a:t>Increased Precision &amp; Accuracy of Predictions (up to </a:t>
            </a:r>
            <a:r>
              <a:rPr b="1" lang="en" u="sng">
                <a:solidFill>
                  <a:schemeClr val="hlink"/>
                </a:solidFill>
                <a:latin typeface="Source Code Pro"/>
                <a:ea typeface="Source Code Pro"/>
                <a:cs typeface="Source Code Pro"/>
                <a:sym typeface="Source Code Pro"/>
                <a:hlinkClick r:id="rId3"/>
              </a:rPr>
              <a:t>20%</a:t>
            </a:r>
            <a:r>
              <a:rPr b="1" lang="en">
                <a:solidFill>
                  <a:srgbClr val="424242"/>
                </a:solidFill>
                <a:latin typeface="Source Code Pro"/>
                <a:ea typeface="Source Code Pro"/>
                <a:cs typeface="Source Code Pro"/>
                <a:sym typeface="Source Code Pro"/>
              </a:rPr>
              <a:t>)</a:t>
            </a:r>
            <a:endParaRPr b="1">
              <a:solidFill>
                <a:srgbClr val="424242"/>
              </a:solidFill>
              <a:latin typeface="Source Code Pro"/>
              <a:ea typeface="Source Code Pro"/>
              <a:cs typeface="Source Code Pro"/>
              <a:sym typeface="Source Code Pro"/>
            </a:endParaRPr>
          </a:p>
          <a:p>
            <a:pPr indent="0" lvl="0" marL="0" rtl="0" algn="l">
              <a:spcBef>
                <a:spcPts val="0"/>
              </a:spcBef>
              <a:spcAft>
                <a:spcPts val="0"/>
              </a:spcAft>
              <a:buNone/>
            </a:pPr>
            <a:r>
              <a:t/>
            </a:r>
            <a:endParaRPr b="1">
              <a:solidFill>
                <a:srgbClr val="424242"/>
              </a:solidFill>
              <a:latin typeface="Source Code Pro"/>
              <a:ea typeface="Source Code Pro"/>
              <a:cs typeface="Source Code Pro"/>
              <a:sym typeface="Source Code Pro"/>
            </a:endParaRPr>
          </a:p>
        </p:txBody>
      </p:sp>
      <p:sp>
        <p:nvSpPr>
          <p:cNvPr id="118" name="Google Shape;118;p17"/>
          <p:cNvSpPr txBox="1"/>
          <p:nvPr/>
        </p:nvSpPr>
        <p:spPr>
          <a:xfrm>
            <a:off x="497225" y="2429325"/>
            <a:ext cx="6947700" cy="615600"/>
          </a:xfrm>
          <a:prstGeom prst="rect">
            <a:avLst/>
          </a:prstGeom>
          <a:solidFill>
            <a:schemeClr val="lt1"/>
          </a:solidFill>
          <a:ln cap="flat" cmpd="sng" w="9525">
            <a:solidFill>
              <a:srgbClr val="42424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424242"/>
                </a:solidFill>
                <a:highlight>
                  <a:schemeClr val="lt1"/>
                </a:highlight>
                <a:latin typeface="Source Code Pro"/>
                <a:ea typeface="Source Code Pro"/>
                <a:cs typeface="Source Code Pro"/>
                <a:sym typeface="Source Code Pro"/>
              </a:rPr>
              <a:t>Future Improvements</a:t>
            </a:r>
            <a:endParaRPr b="1">
              <a:solidFill>
                <a:srgbClr val="424242"/>
              </a:solidFill>
              <a:highlight>
                <a:schemeClr val="lt1"/>
              </a:highlight>
              <a:latin typeface="Source Code Pro"/>
              <a:ea typeface="Source Code Pro"/>
              <a:cs typeface="Source Code Pro"/>
              <a:sym typeface="Source Code Pro"/>
            </a:endParaRPr>
          </a:p>
          <a:p>
            <a:pPr indent="0" lvl="0" marL="0" rtl="0" algn="l">
              <a:spcBef>
                <a:spcPts val="0"/>
              </a:spcBef>
              <a:spcAft>
                <a:spcPts val="0"/>
              </a:spcAft>
              <a:buNone/>
            </a:pPr>
            <a:r>
              <a:t/>
            </a:r>
            <a:endParaRPr b="1">
              <a:solidFill>
                <a:schemeClr val="lt1"/>
              </a:solidFill>
              <a:highlight>
                <a:srgbClr val="424242"/>
              </a:highlight>
              <a:latin typeface="Source Code Pro"/>
              <a:ea typeface="Source Code Pro"/>
              <a:cs typeface="Source Code Pro"/>
              <a:sym typeface="Source Code Pro"/>
            </a:endParaRPr>
          </a:p>
        </p:txBody>
      </p:sp>
      <p:sp>
        <p:nvSpPr>
          <p:cNvPr id="119" name="Google Shape;119;p17"/>
          <p:cNvSpPr txBox="1"/>
          <p:nvPr/>
        </p:nvSpPr>
        <p:spPr>
          <a:xfrm>
            <a:off x="497225" y="3191325"/>
            <a:ext cx="6947700" cy="615600"/>
          </a:xfrm>
          <a:prstGeom prst="rect">
            <a:avLst/>
          </a:prstGeom>
          <a:solidFill>
            <a:schemeClr val="lt1"/>
          </a:solidFill>
          <a:ln cap="flat" cmpd="sng" w="9525">
            <a:solidFill>
              <a:srgbClr val="42424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424242"/>
                </a:solidFill>
                <a:highlight>
                  <a:schemeClr val="lt1"/>
                </a:highlight>
                <a:latin typeface="Source Code Pro"/>
                <a:ea typeface="Source Code Pro"/>
                <a:cs typeface="Source Code Pro"/>
                <a:sym typeface="Source Code Pro"/>
              </a:rPr>
              <a:t>Future Applications</a:t>
            </a:r>
            <a:endParaRPr b="1">
              <a:solidFill>
                <a:srgbClr val="424242"/>
              </a:solidFill>
              <a:highlight>
                <a:schemeClr val="lt1"/>
              </a:highlight>
              <a:latin typeface="Source Code Pro"/>
              <a:ea typeface="Source Code Pro"/>
              <a:cs typeface="Source Code Pro"/>
              <a:sym typeface="Source Code Pro"/>
            </a:endParaRPr>
          </a:p>
          <a:p>
            <a:pPr indent="0" lvl="0" marL="0" rtl="0" algn="l">
              <a:spcBef>
                <a:spcPts val="0"/>
              </a:spcBef>
              <a:spcAft>
                <a:spcPts val="0"/>
              </a:spcAft>
              <a:buNone/>
            </a:pPr>
            <a:r>
              <a:t/>
            </a:r>
            <a:endParaRPr b="1">
              <a:solidFill>
                <a:schemeClr val="lt1"/>
              </a:solidFill>
              <a:highlight>
                <a:srgbClr val="424242"/>
              </a:highlight>
              <a:latin typeface="Source Code Pro"/>
              <a:ea typeface="Source Code Pro"/>
              <a:cs typeface="Source Code Pro"/>
              <a:sym typeface="Source Code Pro"/>
            </a:endParaRPr>
          </a:p>
        </p:txBody>
      </p:sp>
      <p:sp>
        <p:nvSpPr>
          <p:cNvPr id="120" name="Google Shape;120;p17"/>
          <p:cNvSpPr txBox="1"/>
          <p:nvPr/>
        </p:nvSpPr>
        <p:spPr>
          <a:xfrm>
            <a:off x="497225" y="3953325"/>
            <a:ext cx="6947700" cy="615600"/>
          </a:xfrm>
          <a:prstGeom prst="rect">
            <a:avLst/>
          </a:prstGeom>
          <a:solidFill>
            <a:schemeClr val="lt1"/>
          </a:solidFill>
          <a:ln cap="flat" cmpd="sng" w="9525">
            <a:solidFill>
              <a:srgbClr val="42424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424242"/>
                </a:solidFill>
                <a:highlight>
                  <a:schemeClr val="lt1"/>
                </a:highlight>
                <a:latin typeface="Source Code Pro"/>
                <a:ea typeface="Source Code Pro"/>
                <a:cs typeface="Source Code Pro"/>
                <a:sym typeface="Source Code Pro"/>
              </a:rPr>
              <a:t>Edge on </a:t>
            </a:r>
            <a:r>
              <a:rPr b="1" lang="en">
                <a:solidFill>
                  <a:srgbClr val="424242"/>
                </a:solidFill>
                <a:highlight>
                  <a:schemeClr val="lt1"/>
                </a:highlight>
                <a:latin typeface="Source Code Pro"/>
                <a:ea typeface="Source Code Pro"/>
                <a:cs typeface="Source Code Pro"/>
                <a:sym typeface="Source Code Pro"/>
              </a:rPr>
              <a:t>Competition</a:t>
            </a:r>
            <a:endParaRPr b="1">
              <a:solidFill>
                <a:srgbClr val="424242"/>
              </a:solidFill>
              <a:highlight>
                <a:schemeClr val="lt1"/>
              </a:highlight>
              <a:latin typeface="Source Code Pro"/>
              <a:ea typeface="Source Code Pro"/>
              <a:cs typeface="Source Code Pro"/>
              <a:sym typeface="Source Code Pro"/>
            </a:endParaRPr>
          </a:p>
          <a:p>
            <a:pPr indent="0" lvl="0" marL="0" rtl="0" algn="l">
              <a:spcBef>
                <a:spcPts val="0"/>
              </a:spcBef>
              <a:spcAft>
                <a:spcPts val="0"/>
              </a:spcAft>
              <a:buNone/>
            </a:pPr>
            <a:r>
              <a:t/>
            </a:r>
            <a:endParaRPr b="1">
              <a:solidFill>
                <a:schemeClr val="lt1"/>
              </a:solidFill>
              <a:highlight>
                <a:srgbClr val="424242"/>
              </a:highlight>
              <a:latin typeface="Source Code Pro"/>
              <a:ea typeface="Source Code Pro"/>
              <a:cs typeface="Source Code Pro"/>
              <a:sym typeface="Source Code Pro"/>
            </a:endParaRPr>
          </a:p>
        </p:txBody>
      </p:sp>
      <p:sp>
        <p:nvSpPr>
          <p:cNvPr id="121" name="Google Shape;121;p17"/>
          <p:cNvSpPr/>
          <p:nvPr/>
        </p:nvSpPr>
        <p:spPr>
          <a:xfrm>
            <a:off x="79500" y="968313"/>
            <a:ext cx="358200" cy="393600"/>
          </a:xfrm>
          <a:prstGeom prst="mathPlus">
            <a:avLst>
              <a:gd fmla="val 23520" name="adj1"/>
            </a:avLst>
          </a:prstGeom>
          <a:noFill/>
          <a:ln cap="flat" cmpd="sng" w="3810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7"/>
          <p:cNvSpPr/>
          <p:nvPr/>
        </p:nvSpPr>
        <p:spPr>
          <a:xfrm>
            <a:off x="79500" y="1730313"/>
            <a:ext cx="358200" cy="393600"/>
          </a:xfrm>
          <a:prstGeom prst="mathPlus">
            <a:avLst>
              <a:gd fmla="val 23520" name="adj1"/>
            </a:avLst>
          </a:prstGeom>
          <a:noFill/>
          <a:ln cap="flat" cmpd="sng" w="3810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7"/>
          <p:cNvSpPr/>
          <p:nvPr/>
        </p:nvSpPr>
        <p:spPr>
          <a:xfrm>
            <a:off x="79500" y="2568513"/>
            <a:ext cx="358200" cy="393600"/>
          </a:xfrm>
          <a:prstGeom prst="mathPlus">
            <a:avLst>
              <a:gd fmla="val 23520" name="adj1"/>
            </a:avLst>
          </a:prstGeom>
          <a:noFill/>
          <a:ln cap="flat" cmpd="sng" w="3810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7"/>
          <p:cNvSpPr/>
          <p:nvPr/>
        </p:nvSpPr>
        <p:spPr>
          <a:xfrm>
            <a:off x="79500" y="3254313"/>
            <a:ext cx="358200" cy="393600"/>
          </a:xfrm>
          <a:prstGeom prst="mathPlus">
            <a:avLst>
              <a:gd fmla="val 23520" name="adj1"/>
            </a:avLst>
          </a:prstGeom>
          <a:noFill/>
          <a:ln cap="flat" cmpd="sng" w="3810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7"/>
          <p:cNvSpPr/>
          <p:nvPr/>
        </p:nvSpPr>
        <p:spPr>
          <a:xfrm>
            <a:off x="79500" y="4016313"/>
            <a:ext cx="358200" cy="393600"/>
          </a:xfrm>
          <a:prstGeom prst="mathPlus">
            <a:avLst>
              <a:gd fmla="val 23520" name="adj1"/>
            </a:avLst>
          </a:prstGeom>
          <a:noFill/>
          <a:ln cap="flat" cmpd="sng" w="3810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7"/>
          <p:cNvSpPr txBox="1"/>
          <p:nvPr>
            <p:ph idx="2" type="title"/>
          </p:nvPr>
        </p:nvSpPr>
        <p:spPr>
          <a:xfrm>
            <a:off x="2441125" y="4749900"/>
            <a:ext cx="9674700" cy="39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202124"/>
                </a:solidFill>
              </a:rPr>
              <a:t>Disadvantages of Machine Learning: Learning Machine Learning</a:t>
            </a:r>
            <a:endParaRPr>
              <a:solidFill>
                <a:srgbClr val="202124"/>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8"/>
          <p:cNvSpPr txBox="1"/>
          <p:nvPr>
            <p:ph type="title"/>
          </p:nvPr>
        </p:nvSpPr>
        <p:spPr>
          <a:xfrm>
            <a:off x="311700" y="-166500"/>
            <a:ext cx="8520600" cy="807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How Much Better? Low-Ball Business Potential</a:t>
            </a:r>
            <a:endParaRPr/>
          </a:p>
        </p:txBody>
      </p:sp>
      <p:sp>
        <p:nvSpPr>
          <p:cNvPr id="132" name="Google Shape;132;p18"/>
          <p:cNvSpPr txBox="1"/>
          <p:nvPr>
            <p:ph idx="1" type="body"/>
          </p:nvPr>
        </p:nvSpPr>
        <p:spPr>
          <a:xfrm>
            <a:off x="311700" y="906825"/>
            <a:ext cx="8520600" cy="3099900"/>
          </a:xfrm>
          <a:prstGeom prst="rect">
            <a:avLst/>
          </a:prstGeom>
          <a:solidFill>
            <a:schemeClr val="lt1"/>
          </a:solidFill>
        </p:spPr>
        <p:txBody>
          <a:bodyPr anchorCtr="0" anchor="t" bIns="91425" lIns="91425" spcFirstLastPara="1" rIns="91425" wrap="square" tIns="91425">
            <a:normAutofit/>
          </a:bodyPr>
          <a:lstStyle/>
          <a:p>
            <a:pPr indent="0" lvl="0" marL="0" rtl="0" algn="l">
              <a:spcBef>
                <a:spcPts val="0"/>
              </a:spcBef>
              <a:spcAft>
                <a:spcPts val="1200"/>
              </a:spcAft>
              <a:buNone/>
            </a:pPr>
            <a:r>
              <a:rPr b="1" lang="en" sz="10800">
                <a:solidFill>
                  <a:srgbClr val="202124"/>
                </a:solidFill>
                <a:latin typeface="Oswald"/>
                <a:ea typeface="Oswald"/>
                <a:cs typeface="Oswald"/>
                <a:sym typeface="Oswald"/>
              </a:rPr>
              <a:t>$167,000,000</a:t>
            </a:r>
            <a:endParaRPr b="1" sz="10800">
              <a:solidFill>
                <a:srgbClr val="202124"/>
              </a:solidFill>
              <a:latin typeface="Oswald"/>
              <a:ea typeface="Oswald"/>
              <a:cs typeface="Oswald"/>
              <a:sym typeface="Oswald"/>
            </a:endParaRPr>
          </a:p>
        </p:txBody>
      </p:sp>
      <p:sp>
        <p:nvSpPr>
          <p:cNvPr id="133" name="Google Shape;133;p18"/>
          <p:cNvSpPr txBox="1"/>
          <p:nvPr>
            <p:ph idx="2" type="title"/>
          </p:nvPr>
        </p:nvSpPr>
        <p:spPr>
          <a:xfrm>
            <a:off x="2514600" y="4749900"/>
            <a:ext cx="9144000" cy="39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202124"/>
                </a:solidFill>
              </a:rPr>
              <a:t>The fact you are looking at this </a:t>
            </a:r>
            <a:r>
              <a:rPr lang="en">
                <a:solidFill>
                  <a:srgbClr val="202124"/>
                </a:solidFill>
              </a:rPr>
              <a:t>footer</a:t>
            </a:r>
            <a:r>
              <a:rPr lang="en">
                <a:solidFill>
                  <a:srgbClr val="202124"/>
                </a:solidFill>
              </a:rPr>
              <a:t> means the large number failed to grab your attention</a:t>
            </a:r>
            <a:endParaRPr>
              <a:solidFill>
                <a:srgbClr val="202124"/>
              </a:solidFill>
            </a:endParaRPr>
          </a:p>
        </p:txBody>
      </p:sp>
      <p:sp>
        <p:nvSpPr>
          <p:cNvPr id="134" name="Google Shape;134;p18"/>
          <p:cNvSpPr txBox="1"/>
          <p:nvPr/>
        </p:nvSpPr>
        <p:spPr>
          <a:xfrm>
            <a:off x="311700" y="2797150"/>
            <a:ext cx="8832300" cy="1663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dk2"/>
                </a:solidFill>
                <a:latin typeface="Source Code Pro"/>
                <a:ea typeface="Source Code Pro"/>
                <a:cs typeface="Source Code Pro"/>
                <a:sym typeface="Source Code Pro"/>
              </a:rPr>
              <a:t>How much at minimum a 1% prediction improvement brings per annum</a:t>
            </a:r>
            <a:r>
              <a:rPr lang="en" sz="1800" u="sng">
                <a:solidFill>
                  <a:schemeClr val="accent5"/>
                </a:solidFill>
                <a:latin typeface="Source Code Pro"/>
                <a:ea typeface="Source Code Pro"/>
                <a:cs typeface="Source Code Pro"/>
                <a:sym typeface="Source Code Pro"/>
                <a:hlinkClick>
                  <a:extLst>
                    <a:ext uri="{A12FA001-AC4F-418D-AE19-62706E023703}">
                      <ahyp:hlinkClr val="tx"/>
                    </a:ext>
                  </a:extLst>
                </a:hlinkClick>
              </a:rPr>
              <a:t>¹</a:t>
            </a:r>
            <a:endParaRPr sz="1800">
              <a:solidFill>
                <a:schemeClr val="dk2"/>
              </a:solidFill>
              <a:latin typeface="Source Code Pro"/>
              <a:ea typeface="Source Code Pro"/>
              <a:cs typeface="Source Code Pro"/>
              <a:sym typeface="Source Code Pro"/>
            </a:endParaRPr>
          </a:p>
          <a:p>
            <a:pPr indent="0" lvl="0" marL="0" rtl="0" algn="l">
              <a:lnSpc>
                <a:spcPct val="115000"/>
              </a:lnSpc>
              <a:spcBef>
                <a:spcPts val="1200"/>
              </a:spcBef>
              <a:spcAft>
                <a:spcPts val="0"/>
              </a:spcAft>
              <a:buNone/>
            </a:pPr>
            <a:r>
              <a:t/>
            </a:r>
            <a:endParaRPr sz="1800">
              <a:solidFill>
                <a:schemeClr val="dk2"/>
              </a:solidFill>
              <a:latin typeface="Source Code Pro"/>
              <a:ea typeface="Source Code Pro"/>
              <a:cs typeface="Source Code Pro"/>
              <a:sym typeface="Source Code Pro"/>
            </a:endParaRPr>
          </a:p>
          <a:p>
            <a:pPr indent="0" lvl="0" marL="0" rtl="0" algn="l">
              <a:spcBef>
                <a:spcPts val="1200"/>
              </a:spcBef>
              <a:spcAft>
                <a:spcPts val="0"/>
              </a:spcAft>
              <a:buNone/>
            </a:pPr>
            <a:r>
              <a:t/>
            </a:r>
            <a:endParaRPr>
              <a:latin typeface="Source Code Pro"/>
              <a:ea typeface="Source Code Pro"/>
              <a:cs typeface="Source Code Pro"/>
              <a:sym typeface="Source Code Pro"/>
            </a:endParaRPr>
          </a:p>
        </p:txBody>
      </p:sp>
      <p:sp>
        <p:nvSpPr>
          <p:cNvPr id="135" name="Google Shape;135;p18"/>
          <p:cNvSpPr txBox="1"/>
          <p:nvPr/>
        </p:nvSpPr>
        <p:spPr>
          <a:xfrm>
            <a:off x="2641450" y="5066825"/>
            <a:ext cx="401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9"/>
          <p:cNvSpPr txBox="1"/>
          <p:nvPr>
            <p:ph type="title"/>
          </p:nvPr>
        </p:nvSpPr>
        <p:spPr>
          <a:xfrm>
            <a:off x="311700" y="-166500"/>
            <a:ext cx="8520600" cy="807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Understanding</a:t>
            </a:r>
            <a:endParaRPr/>
          </a:p>
        </p:txBody>
      </p:sp>
      <p:sp>
        <p:nvSpPr>
          <p:cNvPr id="141" name="Google Shape;141;p19"/>
          <p:cNvSpPr txBox="1"/>
          <p:nvPr/>
        </p:nvSpPr>
        <p:spPr>
          <a:xfrm>
            <a:off x="132450" y="4511000"/>
            <a:ext cx="84714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Source Code Pro"/>
                <a:ea typeface="Source Code Pro"/>
                <a:cs typeface="Source Code Pro"/>
                <a:sym typeface="Source Code Pro"/>
              </a:rPr>
              <a:t>Data Understanding is explored and evaluated in-depth in the </a:t>
            </a:r>
            <a:r>
              <a:rPr lang="en" sz="800" u="sng">
                <a:solidFill>
                  <a:schemeClr val="hlink"/>
                </a:solidFill>
                <a:latin typeface="Source Code Pro"/>
                <a:ea typeface="Source Code Pro"/>
                <a:cs typeface="Source Code Pro"/>
                <a:sym typeface="Source Code Pro"/>
                <a:hlinkClick r:id="rId3"/>
              </a:rPr>
              <a:t>Data Analysis</a:t>
            </a:r>
            <a:r>
              <a:rPr lang="en" sz="800">
                <a:latin typeface="Source Code Pro"/>
                <a:ea typeface="Source Code Pro"/>
                <a:cs typeface="Source Code Pro"/>
                <a:sym typeface="Source Code Pro"/>
              </a:rPr>
              <a:t> section</a:t>
            </a:r>
            <a:endParaRPr sz="800">
              <a:latin typeface="Source Code Pro"/>
              <a:ea typeface="Source Code Pro"/>
              <a:cs typeface="Source Code Pro"/>
              <a:sym typeface="Source Code Pro"/>
            </a:endParaRPr>
          </a:p>
        </p:txBody>
      </p:sp>
      <p:sp>
        <p:nvSpPr>
          <p:cNvPr id="142" name="Google Shape;142;p19"/>
          <p:cNvSpPr txBox="1"/>
          <p:nvPr>
            <p:ph idx="1" type="body"/>
          </p:nvPr>
        </p:nvSpPr>
        <p:spPr>
          <a:xfrm>
            <a:off x="222900" y="906825"/>
            <a:ext cx="2791500" cy="516000"/>
          </a:xfrm>
          <a:prstGeom prst="rect">
            <a:avLst/>
          </a:prstGeom>
          <a:solidFill>
            <a:srgbClr val="424242"/>
          </a:solidFill>
        </p:spPr>
        <p:txBody>
          <a:bodyPr anchorCtr="0" anchor="t" bIns="91425" lIns="91425" spcFirstLastPara="1" rIns="91425" wrap="square" tIns="91425">
            <a:normAutofit/>
          </a:bodyPr>
          <a:lstStyle/>
          <a:p>
            <a:pPr indent="0" lvl="0" marL="0" rtl="0" algn="l">
              <a:spcBef>
                <a:spcPts val="0"/>
              </a:spcBef>
              <a:spcAft>
                <a:spcPts val="1200"/>
              </a:spcAft>
              <a:buNone/>
            </a:pPr>
            <a:r>
              <a:rPr b="1" lang="en">
                <a:solidFill>
                  <a:schemeClr val="lt1"/>
                </a:solidFill>
              </a:rPr>
              <a:t>       Why?</a:t>
            </a:r>
            <a:endParaRPr b="1">
              <a:solidFill>
                <a:schemeClr val="lt1"/>
              </a:solidFill>
            </a:endParaRPr>
          </a:p>
        </p:txBody>
      </p:sp>
      <p:sp>
        <p:nvSpPr>
          <p:cNvPr id="143" name="Google Shape;143;p19"/>
          <p:cNvSpPr txBox="1"/>
          <p:nvPr>
            <p:ph idx="1" type="body"/>
          </p:nvPr>
        </p:nvSpPr>
        <p:spPr>
          <a:xfrm>
            <a:off x="222900" y="1553850"/>
            <a:ext cx="2791500" cy="609600"/>
          </a:xfrm>
          <a:prstGeom prst="rect">
            <a:avLst/>
          </a:prstGeom>
          <a:solidFill>
            <a:srgbClr val="F3F3F3"/>
          </a:solidFill>
          <a:ln cap="flat" cmpd="sng" w="9525">
            <a:solidFill>
              <a:srgbClr val="FFCC4D"/>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b="1" lang="en" sz="1200">
                <a:solidFill>
                  <a:srgbClr val="202124"/>
                </a:solidFill>
              </a:rPr>
              <a:t>Verifies Model is apt</a:t>
            </a:r>
            <a:endParaRPr b="1" sz="1200">
              <a:solidFill>
                <a:srgbClr val="202124"/>
              </a:solidFill>
            </a:endParaRPr>
          </a:p>
        </p:txBody>
      </p:sp>
      <p:sp>
        <p:nvSpPr>
          <p:cNvPr id="144" name="Google Shape;144;p19"/>
          <p:cNvSpPr txBox="1"/>
          <p:nvPr>
            <p:ph idx="1" type="body"/>
          </p:nvPr>
        </p:nvSpPr>
        <p:spPr>
          <a:xfrm>
            <a:off x="222900" y="2544450"/>
            <a:ext cx="2791500" cy="609600"/>
          </a:xfrm>
          <a:prstGeom prst="rect">
            <a:avLst/>
          </a:prstGeom>
          <a:solidFill>
            <a:srgbClr val="F3F3F3"/>
          </a:solidFill>
          <a:ln cap="flat" cmpd="sng" w="9525">
            <a:solidFill>
              <a:srgbClr val="FFCC4D"/>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SzPts val="935"/>
              <a:buNone/>
            </a:pPr>
            <a:r>
              <a:rPr b="1" lang="en" sz="1200">
                <a:solidFill>
                  <a:srgbClr val="202124"/>
                </a:solidFill>
              </a:rPr>
              <a:t>Obtains clues for obtaining expert </a:t>
            </a:r>
            <a:r>
              <a:rPr b="1" lang="en" sz="1200">
                <a:solidFill>
                  <a:srgbClr val="202124"/>
                </a:solidFill>
              </a:rPr>
              <a:t>knowledge</a:t>
            </a:r>
            <a:endParaRPr b="1" sz="1200">
              <a:solidFill>
                <a:srgbClr val="202124"/>
              </a:solidFill>
            </a:endParaRPr>
          </a:p>
        </p:txBody>
      </p:sp>
      <p:sp>
        <p:nvSpPr>
          <p:cNvPr id="145" name="Google Shape;145;p19"/>
          <p:cNvSpPr txBox="1"/>
          <p:nvPr>
            <p:ph idx="1" type="body"/>
          </p:nvPr>
        </p:nvSpPr>
        <p:spPr>
          <a:xfrm>
            <a:off x="222900" y="3458850"/>
            <a:ext cx="2791500" cy="609600"/>
          </a:xfrm>
          <a:prstGeom prst="rect">
            <a:avLst/>
          </a:prstGeom>
          <a:solidFill>
            <a:srgbClr val="F3F3F3"/>
          </a:solidFill>
          <a:ln cap="flat" cmpd="sng" w="9525">
            <a:solidFill>
              <a:srgbClr val="FFCC4D"/>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b="1" lang="en" sz="1200">
                <a:solidFill>
                  <a:srgbClr val="202124"/>
                </a:solidFill>
              </a:rPr>
              <a:t>Determines Risks</a:t>
            </a:r>
            <a:endParaRPr b="1" sz="1200">
              <a:solidFill>
                <a:srgbClr val="202124"/>
              </a:solidFill>
            </a:endParaRPr>
          </a:p>
        </p:txBody>
      </p:sp>
      <p:sp>
        <p:nvSpPr>
          <p:cNvPr id="146" name="Google Shape;146;p19"/>
          <p:cNvSpPr txBox="1"/>
          <p:nvPr>
            <p:ph idx="1" type="body"/>
          </p:nvPr>
        </p:nvSpPr>
        <p:spPr>
          <a:xfrm>
            <a:off x="3700925" y="906825"/>
            <a:ext cx="5131500" cy="516000"/>
          </a:xfrm>
          <a:prstGeom prst="rect">
            <a:avLst/>
          </a:prstGeom>
          <a:solidFill>
            <a:srgbClr val="424242"/>
          </a:solidFill>
        </p:spPr>
        <p:txBody>
          <a:bodyPr anchorCtr="0" anchor="t" bIns="91425" lIns="91425" spcFirstLastPara="1" rIns="91425" wrap="square" tIns="91425">
            <a:noAutofit/>
          </a:bodyPr>
          <a:lstStyle/>
          <a:p>
            <a:pPr indent="0" lvl="0" marL="0" rtl="0" algn="l">
              <a:spcBef>
                <a:spcPts val="0"/>
              </a:spcBef>
              <a:spcAft>
                <a:spcPts val="1200"/>
              </a:spcAft>
              <a:buSzPts val="770"/>
              <a:buNone/>
            </a:pPr>
            <a:r>
              <a:rPr b="1" lang="en">
                <a:solidFill>
                  <a:schemeClr val="lt1"/>
                </a:solidFill>
              </a:rPr>
              <a:t>       </a:t>
            </a:r>
            <a:r>
              <a:rPr b="1" lang="en">
                <a:solidFill>
                  <a:schemeClr val="lt1"/>
                </a:solidFill>
              </a:rPr>
              <a:t>What</a:t>
            </a:r>
            <a:r>
              <a:rPr b="1" lang="en">
                <a:solidFill>
                  <a:schemeClr val="lt1"/>
                </a:solidFill>
              </a:rPr>
              <a:t> was Performed</a:t>
            </a:r>
            <a:endParaRPr b="1">
              <a:solidFill>
                <a:schemeClr val="lt1"/>
              </a:solidFill>
            </a:endParaRPr>
          </a:p>
        </p:txBody>
      </p:sp>
      <p:sp>
        <p:nvSpPr>
          <p:cNvPr id="147" name="Google Shape;147;p19"/>
          <p:cNvSpPr txBox="1"/>
          <p:nvPr>
            <p:ph idx="1" type="body"/>
          </p:nvPr>
        </p:nvSpPr>
        <p:spPr>
          <a:xfrm>
            <a:off x="3700925" y="1553850"/>
            <a:ext cx="2417700" cy="609600"/>
          </a:xfrm>
          <a:prstGeom prst="rect">
            <a:avLst/>
          </a:prstGeom>
          <a:solidFill>
            <a:srgbClr val="F3F3F3"/>
          </a:solidFill>
          <a:ln cap="flat" cmpd="sng" w="9525">
            <a:solidFill>
              <a:srgbClr val="FFCC4D"/>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b="1" lang="en" sz="1200">
                <a:solidFill>
                  <a:srgbClr val="202124"/>
                </a:solidFill>
              </a:rPr>
              <a:t>Analyzed data with a fine-toothed comb</a:t>
            </a:r>
            <a:endParaRPr b="1" sz="1200">
              <a:solidFill>
                <a:srgbClr val="202124"/>
              </a:solidFill>
            </a:endParaRPr>
          </a:p>
        </p:txBody>
      </p:sp>
      <p:sp>
        <p:nvSpPr>
          <p:cNvPr id="148" name="Google Shape;148;p19"/>
          <p:cNvSpPr txBox="1"/>
          <p:nvPr>
            <p:ph idx="1" type="body"/>
          </p:nvPr>
        </p:nvSpPr>
        <p:spPr>
          <a:xfrm>
            <a:off x="3700800" y="2544450"/>
            <a:ext cx="2417700" cy="609600"/>
          </a:xfrm>
          <a:prstGeom prst="rect">
            <a:avLst/>
          </a:prstGeom>
          <a:solidFill>
            <a:srgbClr val="F3F3F3"/>
          </a:solidFill>
          <a:ln cap="flat" cmpd="sng" w="9525">
            <a:solidFill>
              <a:srgbClr val="FFCC4D"/>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b="1" lang="en" sz="1200">
                <a:solidFill>
                  <a:srgbClr val="202124"/>
                </a:solidFill>
              </a:rPr>
              <a:t>Heavily Researched metadata</a:t>
            </a:r>
            <a:endParaRPr b="1" sz="1200">
              <a:solidFill>
                <a:srgbClr val="202124"/>
              </a:solidFill>
            </a:endParaRPr>
          </a:p>
        </p:txBody>
      </p:sp>
      <p:sp>
        <p:nvSpPr>
          <p:cNvPr id="149" name="Google Shape;149;p19"/>
          <p:cNvSpPr txBox="1"/>
          <p:nvPr>
            <p:ph idx="1" type="body"/>
          </p:nvPr>
        </p:nvSpPr>
        <p:spPr>
          <a:xfrm>
            <a:off x="3700800" y="3458850"/>
            <a:ext cx="2417700" cy="609600"/>
          </a:xfrm>
          <a:prstGeom prst="rect">
            <a:avLst/>
          </a:prstGeom>
          <a:solidFill>
            <a:srgbClr val="F3F3F3"/>
          </a:solidFill>
          <a:ln cap="flat" cmpd="sng" w="9525">
            <a:solidFill>
              <a:srgbClr val="FFCC4D"/>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b="1" lang="en" sz="1200">
                <a:solidFill>
                  <a:srgbClr val="202124"/>
                </a:solidFill>
              </a:rPr>
              <a:t>Determined correlation, gaps, and data nuances</a:t>
            </a:r>
            <a:endParaRPr b="1" sz="1200">
              <a:solidFill>
                <a:srgbClr val="202124"/>
              </a:solidFill>
            </a:endParaRPr>
          </a:p>
        </p:txBody>
      </p:sp>
      <p:sp>
        <p:nvSpPr>
          <p:cNvPr id="150" name="Google Shape;150;p19"/>
          <p:cNvSpPr/>
          <p:nvPr/>
        </p:nvSpPr>
        <p:spPr>
          <a:xfrm>
            <a:off x="7101813" y="2384300"/>
            <a:ext cx="436200" cy="807300"/>
          </a:xfrm>
          <a:prstGeom prst="wave">
            <a:avLst>
              <a:gd fmla="val 12500" name="adj1"/>
              <a:gd fmla="val 0" name="adj2"/>
            </a:avLst>
          </a:prstGeom>
          <a:noFill/>
          <a:ln cap="flat" cmpd="sng" w="38100">
            <a:solidFill>
              <a:srgbClr val="C0262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9"/>
          <p:cNvSpPr/>
          <p:nvPr/>
        </p:nvSpPr>
        <p:spPr>
          <a:xfrm flipH="1">
            <a:off x="6665613" y="2384300"/>
            <a:ext cx="436200" cy="807300"/>
          </a:xfrm>
          <a:prstGeom prst="wave">
            <a:avLst>
              <a:gd fmla="val 12500" name="adj1"/>
              <a:gd fmla="val 0" name="adj2"/>
            </a:avLst>
          </a:prstGeom>
          <a:noFill/>
          <a:ln cap="flat" cmpd="sng" w="38100">
            <a:solidFill>
              <a:srgbClr val="C0262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9"/>
          <p:cNvSpPr/>
          <p:nvPr/>
        </p:nvSpPr>
        <p:spPr>
          <a:xfrm flipH="1" rot="10800000">
            <a:off x="6665650" y="1794425"/>
            <a:ext cx="875700" cy="86100"/>
          </a:xfrm>
          <a:prstGeom prst="round2SameRect">
            <a:avLst>
              <a:gd fmla="val 29925" name="adj1"/>
              <a:gd fmla="val 0" name="adj2"/>
            </a:avLst>
          </a:prstGeom>
          <a:solidFill>
            <a:srgbClr val="C026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9"/>
          <p:cNvSpPr txBox="1"/>
          <p:nvPr/>
        </p:nvSpPr>
        <p:spPr>
          <a:xfrm>
            <a:off x="6526375" y="1582350"/>
            <a:ext cx="1223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C0262D"/>
                </a:solidFill>
              </a:rPr>
              <a:t> </a:t>
            </a:r>
            <a:r>
              <a:rPr lang="en" sz="1200">
                <a:solidFill>
                  <a:srgbClr val="C0262D"/>
                </a:solidFill>
              </a:rPr>
              <a:t>IIIIIIIIIIIIIIIIIIIII</a:t>
            </a:r>
            <a:endParaRPr sz="1200">
              <a:solidFill>
                <a:srgbClr val="C0262D"/>
              </a:solidFill>
            </a:endParaRPr>
          </a:p>
        </p:txBody>
      </p:sp>
      <p:sp>
        <p:nvSpPr>
          <p:cNvPr id="154" name="Google Shape;154;p19"/>
          <p:cNvSpPr txBox="1"/>
          <p:nvPr/>
        </p:nvSpPr>
        <p:spPr>
          <a:xfrm>
            <a:off x="6486800" y="3651200"/>
            <a:ext cx="573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C0262D"/>
                </a:solidFill>
                <a:latin typeface="Source Code Pro"/>
                <a:ea typeface="Source Code Pro"/>
                <a:cs typeface="Source Code Pro"/>
                <a:sym typeface="Source Code Pro"/>
              </a:rPr>
              <a:t>0100  100110</a:t>
            </a:r>
            <a:endParaRPr>
              <a:solidFill>
                <a:srgbClr val="C0262D"/>
              </a:solidFill>
              <a:latin typeface="Source Code Pro"/>
              <a:ea typeface="Source Code Pro"/>
              <a:cs typeface="Source Code Pro"/>
              <a:sym typeface="Source Code Pro"/>
            </a:endParaRPr>
          </a:p>
        </p:txBody>
      </p:sp>
      <p:cxnSp>
        <p:nvCxnSpPr>
          <p:cNvPr id="155" name="Google Shape;155;p19"/>
          <p:cNvCxnSpPr/>
          <p:nvPr/>
        </p:nvCxnSpPr>
        <p:spPr>
          <a:xfrm>
            <a:off x="7003925" y="3979500"/>
            <a:ext cx="238800" cy="0"/>
          </a:xfrm>
          <a:prstGeom prst="straightConnector1">
            <a:avLst/>
          </a:prstGeom>
          <a:noFill/>
          <a:ln cap="flat" cmpd="sng" w="38100">
            <a:solidFill>
              <a:srgbClr val="C0262D"/>
            </a:solidFill>
            <a:prstDash val="solid"/>
            <a:round/>
            <a:headEnd len="med" w="med" type="none"/>
            <a:tailEnd len="med" w="med" type="none"/>
          </a:ln>
        </p:spPr>
      </p:cxnSp>
      <p:sp>
        <p:nvSpPr>
          <p:cNvPr id="156" name="Google Shape;156;p19"/>
          <p:cNvSpPr txBox="1"/>
          <p:nvPr>
            <p:ph idx="2" type="title"/>
          </p:nvPr>
        </p:nvSpPr>
        <p:spPr>
          <a:xfrm>
            <a:off x="2241100" y="4749900"/>
            <a:ext cx="9417600" cy="39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202124"/>
                </a:solidFill>
              </a:rPr>
              <a:t>If you truly understand the data of this slide, you’ll know that the comb is made of ‘I’ characters</a:t>
            </a:r>
            <a:endParaRPr>
              <a:solidFill>
                <a:srgbClr val="202124"/>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0"/>
          <p:cNvSpPr txBox="1"/>
          <p:nvPr>
            <p:ph type="title"/>
          </p:nvPr>
        </p:nvSpPr>
        <p:spPr>
          <a:xfrm>
            <a:off x="311700" y="-166500"/>
            <a:ext cx="8520600" cy="807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Understanding: Findings</a:t>
            </a:r>
            <a:endParaRPr/>
          </a:p>
        </p:txBody>
      </p:sp>
      <p:sp>
        <p:nvSpPr>
          <p:cNvPr id="162" name="Google Shape;162;p20"/>
          <p:cNvSpPr txBox="1"/>
          <p:nvPr>
            <p:ph idx="1" type="body"/>
          </p:nvPr>
        </p:nvSpPr>
        <p:spPr>
          <a:xfrm>
            <a:off x="311700" y="1059225"/>
            <a:ext cx="7440300" cy="3690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Determined </a:t>
            </a:r>
            <a:r>
              <a:rPr lang="en" u="sng">
                <a:solidFill>
                  <a:schemeClr val="hlink"/>
                </a:solidFill>
                <a:hlinkClick action="ppaction://hlinksldjump" r:id="rId3"/>
              </a:rPr>
              <a:t>organizational</a:t>
            </a:r>
            <a:r>
              <a:rPr lang="en"/>
              <a:t> and </a:t>
            </a:r>
            <a:r>
              <a:rPr lang="en" u="sng">
                <a:solidFill>
                  <a:schemeClr val="hlink"/>
                </a:solidFill>
                <a:hlinkClick action="ppaction://hlinksldjump" r:id="rId4"/>
              </a:rPr>
              <a:t>ethical</a:t>
            </a:r>
            <a:r>
              <a:rPr lang="en"/>
              <a:t> risk</a:t>
            </a:r>
            <a:r>
              <a:rPr lang="en"/>
              <a:t>s</a:t>
            </a:r>
            <a:endParaRPr/>
          </a:p>
        </p:txBody>
      </p:sp>
      <p:sp>
        <p:nvSpPr>
          <p:cNvPr id="163" name="Google Shape;163;p20"/>
          <p:cNvSpPr/>
          <p:nvPr/>
        </p:nvSpPr>
        <p:spPr>
          <a:xfrm>
            <a:off x="7980600" y="867125"/>
            <a:ext cx="182700" cy="565800"/>
          </a:xfrm>
          <a:prstGeom prst="roundRect">
            <a:avLst>
              <a:gd fmla="val 50000" name="adj"/>
            </a:avLst>
          </a:prstGeom>
          <a:noFill/>
          <a:ln cap="flat" cmpd="sng" w="38100">
            <a:solidFill>
              <a:srgbClr val="C0262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0"/>
          <p:cNvSpPr/>
          <p:nvPr/>
        </p:nvSpPr>
        <p:spPr>
          <a:xfrm>
            <a:off x="7980600" y="1497125"/>
            <a:ext cx="182700" cy="229500"/>
          </a:xfrm>
          <a:prstGeom prst="ellipse">
            <a:avLst/>
          </a:prstGeom>
          <a:noFill/>
          <a:ln cap="flat" cmpd="sng" w="38100">
            <a:solidFill>
              <a:srgbClr val="C0262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0"/>
          <p:cNvSpPr/>
          <p:nvPr/>
        </p:nvSpPr>
        <p:spPr>
          <a:xfrm>
            <a:off x="7980600" y="2335325"/>
            <a:ext cx="239700" cy="229500"/>
          </a:xfrm>
          <a:prstGeom prst="ellipse">
            <a:avLst/>
          </a:prstGeom>
          <a:noFill/>
          <a:ln cap="flat" cmpd="sng" w="38100">
            <a:solidFill>
              <a:srgbClr val="C0262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0"/>
          <p:cNvSpPr/>
          <p:nvPr/>
        </p:nvSpPr>
        <p:spPr>
          <a:xfrm>
            <a:off x="7896450" y="2253275"/>
            <a:ext cx="408000" cy="393600"/>
          </a:xfrm>
          <a:prstGeom prst="ellipse">
            <a:avLst/>
          </a:prstGeom>
          <a:noFill/>
          <a:ln cap="flat" cmpd="sng" w="38100">
            <a:solidFill>
              <a:srgbClr val="C0262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0"/>
          <p:cNvSpPr/>
          <p:nvPr/>
        </p:nvSpPr>
        <p:spPr>
          <a:xfrm>
            <a:off x="7807950" y="2167175"/>
            <a:ext cx="585000" cy="565800"/>
          </a:xfrm>
          <a:prstGeom prst="ellipse">
            <a:avLst/>
          </a:prstGeom>
          <a:noFill/>
          <a:ln cap="flat" cmpd="sng" w="38100">
            <a:solidFill>
              <a:srgbClr val="C0262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0"/>
          <p:cNvSpPr/>
          <p:nvPr/>
        </p:nvSpPr>
        <p:spPr>
          <a:xfrm>
            <a:off x="8048850" y="2393225"/>
            <a:ext cx="103200" cy="113700"/>
          </a:xfrm>
          <a:prstGeom prst="ellipse">
            <a:avLst/>
          </a:prstGeom>
          <a:solidFill>
            <a:srgbClr val="C0262D"/>
          </a:solidFill>
          <a:ln cap="flat" cmpd="sng" w="9525">
            <a:solidFill>
              <a:srgbClr val="C0262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0"/>
          <p:cNvSpPr txBox="1"/>
          <p:nvPr>
            <p:ph idx="1" type="body"/>
          </p:nvPr>
        </p:nvSpPr>
        <p:spPr>
          <a:xfrm>
            <a:off x="311700" y="2119800"/>
            <a:ext cx="74403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Data preparation insights that improved model precision by 5%</a:t>
            </a:r>
            <a:endParaRPr/>
          </a:p>
        </p:txBody>
      </p:sp>
      <p:sp>
        <p:nvSpPr>
          <p:cNvPr id="170" name="Google Shape;170;p20"/>
          <p:cNvSpPr txBox="1"/>
          <p:nvPr>
            <p:ph idx="1" type="body"/>
          </p:nvPr>
        </p:nvSpPr>
        <p:spPr>
          <a:xfrm>
            <a:off x="311700" y="3237275"/>
            <a:ext cx="74403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Insights towards potential algorithm applications</a:t>
            </a:r>
            <a:endParaRPr/>
          </a:p>
          <a:p>
            <a:pPr indent="0" lvl="0" marL="0" rtl="0" algn="l">
              <a:spcBef>
                <a:spcPts val="1200"/>
              </a:spcBef>
              <a:spcAft>
                <a:spcPts val="1200"/>
              </a:spcAft>
              <a:buNone/>
            </a:pPr>
            <a:r>
              <a:t/>
            </a:r>
            <a:endParaRPr/>
          </a:p>
        </p:txBody>
      </p:sp>
      <p:sp>
        <p:nvSpPr>
          <p:cNvPr id="171" name="Google Shape;171;p20"/>
          <p:cNvSpPr txBox="1"/>
          <p:nvPr>
            <p:ph idx="1" type="body"/>
          </p:nvPr>
        </p:nvSpPr>
        <p:spPr>
          <a:xfrm>
            <a:off x="311700" y="4133300"/>
            <a:ext cx="74403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Insights towards improving the collection process</a:t>
            </a:r>
            <a:endParaRPr/>
          </a:p>
          <a:p>
            <a:pPr indent="0" lvl="0" marL="0" rtl="0" algn="l">
              <a:spcBef>
                <a:spcPts val="1200"/>
              </a:spcBef>
              <a:spcAft>
                <a:spcPts val="1200"/>
              </a:spcAft>
              <a:buNone/>
            </a:pPr>
            <a:r>
              <a:t/>
            </a:r>
            <a:endParaRPr/>
          </a:p>
        </p:txBody>
      </p:sp>
      <p:sp>
        <p:nvSpPr>
          <p:cNvPr id="172" name="Google Shape;172;p20"/>
          <p:cNvSpPr/>
          <p:nvPr/>
        </p:nvSpPr>
        <p:spPr>
          <a:xfrm>
            <a:off x="7744050" y="3307625"/>
            <a:ext cx="103200" cy="113700"/>
          </a:xfrm>
          <a:prstGeom prst="ellipse">
            <a:avLst/>
          </a:prstGeom>
          <a:solidFill>
            <a:srgbClr val="C0262D"/>
          </a:solidFill>
          <a:ln cap="flat" cmpd="sng" w="9525">
            <a:solidFill>
              <a:srgbClr val="C0262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0"/>
          <p:cNvSpPr/>
          <p:nvPr/>
        </p:nvSpPr>
        <p:spPr>
          <a:xfrm>
            <a:off x="8048850" y="3307625"/>
            <a:ext cx="103200" cy="113700"/>
          </a:xfrm>
          <a:prstGeom prst="ellipse">
            <a:avLst/>
          </a:prstGeom>
          <a:solidFill>
            <a:srgbClr val="C0262D"/>
          </a:solidFill>
          <a:ln cap="flat" cmpd="sng" w="9525">
            <a:solidFill>
              <a:srgbClr val="C0262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0"/>
          <p:cNvSpPr/>
          <p:nvPr/>
        </p:nvSpPr>
        <p:spPr>
          <a:xfrm>
            <a:off x="8353650" y="3307625"/>
            <a:ext cx="103200" cy="113700"/>
          </a:xfrm>
          <a:prstGeom prst="ellipse">
            <a:avLst/>
          </a:prstGeom>
          <a:solidFill>
            <a:srgbClr val="C0262D"/>
          </a:solidFill>
          <a:ln cap="flat" cmpd="sng" w="9525">
            <a:solidFill>
              <a:srgbClr val="C0262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0"/>
          <p:cNvSpPr/>
          <p:nvPr/>
        </p:nvSpPr>
        <p:spPr>
          <a:xfrm>
            <a:off x="7972650" y="3612425"/>
            <a:ext cx="103200" cy="113700"/>
          </a:xfrm>
          <a:prstGeom prst="ellipse">
            <a:avLst/>
          </a:prstGeom>
          <a:solidFill>
            <a:srgbClr val="C0262D"/>
          </a:solidFill>
          <a:ln cap="flat" cmpd="sng" w="9525">
            <a:solidFill>
              <a:srgbClr val="C0262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0"/>
          <p:cNvSpPr/>
          <p:nvPr/>
        </p:nvSpPr>
        <p:spPr>
          <a:xfrm>
            <a:off x="8201250" y="3612425"/>
            <a:ext cx="103200" cy="113700"/>
          </a:xfrm>
          <a:prstGeom prst="ellipse">
            <a:avLst/>
          </a:prstGeom>
          <a:solidFill>
            <a:srgbClr val="C0262D"/>
          </a:solidFill>
          <a:ln cap="flat" cmpd="sng" w="9525">
            <a:solidFill>
              <a:srgbClr val="C0262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7" name="Google Shape;177;p20"/>
          <p:cNvCxnSpPr>
            <a:stCxn id="172" idx="5"/>
            <a:endCxn id="175" idx="1"/>
          </p:cNvCxnSpPr>
          <p:nvPr/>
        </p:nvCxnSpPr>
        <p:spPr>
          <a:xfrm>
            <a:off x="7832137" y="3404674"/>
            <a:ext cx="155700" cy="224400"/>
          </a:xfrm>
          <a:prstGeom prst="straightConnector1">
            <a:avLst/>
          </a:prstGeom>
          <a:noFill/>
          <a:ln cap="flat" cmpd="sng" w="9525">
            <a:solidFill>
              <a:srgbClr val="FFCC4D"/>
            </a:solidFill>
            <a:prstDash val="solid"/>
            <a:round/>
            <a:headEnd len="med" w="med" type="none"/>
            <a:tailEnd len="med" w="med" type="triangle"/>
          </a:ln>
        </p:spPr>
      </p:cxnSp>
      <p:cxnSp>
        <p:nvCxnSpPr>
          <p:cNvPr id="178" name="Google Shape;178;p20"/>
          <p:cNvCxnSpPr>
            <a:stCxn id="173" idx="4"/>
            <a:endCxn id="175" idx="7"/>
          </p:cNvCxnSpPr>
          <p:nvPr/>
        </p:nvCxnSpPr>
        <p:spPr>
          <a:xfrm flipH="1">
            <a:off x="8060850" y="3421325"/>
            <a:ext cx="39600" cy="207900"/>
          </a:xfrm>
          <a:prstGeom prst="straightConnector1">
            <a:avLst/>
          </a:prstGeom>
          <a:noFill/>
          <a:ln cap="flat" cmpd="sng" w="9525">
            <a:solidFill>
              <a:srgbClr val="FFCC4D"/>
            </a:solidFill>
            <a:prstDash val="solid"/>
            <a:round/>
            <a:headEnd len="med" w="med" type="none"/>
            <a:tailEnd len="med" w="med" type="triangle"/>
          </a:ln>
        </p:spPr>
      </p:cxnSp>
      <p:cxnSp>
        <p:nvCxnSpPr>
          <p:cNvPr id="179" name="Google Shape;179;p20"/>
          <p:cNvCxnSpPr>
            <a:stCxn id="176" idx="7"/>
            <a:endCxn id="174" idx="4"/>
          </p:cNvCxnSpPr>
          <p:nvPr/>
        </p:nvCxnSpPr>
        <p:spPr>
          <a:xfrm flipH="1" rot="10800000">
            <a:off x="8289337" y="3421176"/>
            <a:ext cx="115800" cy="207900"/>
          </a:xfrm>
          <a:prstGeom prst="straightConnector1">
            <a:avLst/>
          </a:prstGeom>
          <a:noFill/>
          <a:ln cap="flat" cmpd="sng" w="9525">
            <a:solidFill>
              <a:srgbClr val="FFCC4D"/>
            </a:solidFill>
            <a:prstDash val="solid"/>
            <a:round/>
            <a:headEnd len="med" w="med" type="none"/>
            <a:tailEnd len="med" w="med" type="triangle"/>
          </a:ln>
        </p:spPr>
      </p:cxnSp>
      <p:cxnSp>
        <p:nvCxnSpPr>
          <p:cNvPr id="180" name="Google Shape;180;p20"/>
          <p:cNvCxnSpPr>
            <a:stCxn id="174" idx="3"/>
            <a:endCxn id="173" idx="6"/>
          </p:cNvCxnSpPr>
          <p:nvPr/>
        </p:nvCxnSpPr>
        <p:spPr>
          <a:xfrm rot="10800000">
            <a:off x="8152163" y="3364474"/>
            <a:ext cx="216600" cy="40200"/>
          </a:xfrm>
          <a:prstGeom prst="straightConnector1">
            <a:avLst/>
          </a:prstGeom>
          <a:noFill/>
          <a:ln cap="flat" cmpd="sng" w="9525">
            <a:solidFill>
              <a:srgbClr val="FFCC4D"/>
            </a:solidFill>
            <a:prstDash val="solid"/>
            <a:round/>
            <a:headEnd len="med" w="med" type="none"/>
            <a:tailEnd len="med" w="med" type="triangle"/>
          </a:ln>
        </p:spPr>
      </p:cxnSp>
      <p:cxnSp>
        <p:nvCxnSpPr>
          <p:cNvPr id="181" name="Google Shape;181;p20"/>
          <p:cNvCxnSpPr>
            <a:stCxn id="176" idx="3"/>
            <a:endCxn id="175" idx="6"/>
          </p:cNvCxnSpPr>
          <p:nvPr/>
        </p:nvCxnSpPr>
        <p:spPr>
          <a:xfrm rot="10800000">
            <a:off x="8075963" y="3669274"/>
            <a:ext cx="140400" cy="40200"/>
          </a:xfrm>
          <a:prstGeom prst="straightConnector1">
            <a:avLst/>
          </a:prstGeom>
          <a:noFill/>
          <a:ln cap="flat" cmpd="sng" w="9525">
            <a:solidFill>
              <a:srgbClr val="FFCC4D"/>
            </a:solidFill>
            <a:prstDash val="solid"/>
            <a:round/>
            <a:headEnd len="med" w="med" type="none"/>
            <a:tailEnd len="med" w="med" type="triangle"/>
          </a:ln>
        </p:spPr>
      </p:cxnSp>
      <p:sp>
        <p:nvSpPr>
          <p:cNvPr id="182" name="Google Shape;182;p20"/>
          <p:cNvSpPr/>
          <p:nvPr/>
        </p:nvSpPr>
        <p:spPr>
          <a:xfrm>
            <a:off x="7896450" y="4292025"/>
            <a:ext cx="465600" cy="393600"/>
          </a:xfrm>
          <a:prstGeom prst="cube">
            <a:avLst>
              <a:gd fmla="val 25000" name="adj"/>
            </a:avLst>
          </a:prstGeom>
          <a:noFill/>
          <a:ln cap="flat" cmpd="sng" w="28575">
            <a:solidFill>
              <a:srgbClr val="C0262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0"/>
          <p:cNvSpPr txBox="1"/>
          <p:nvPr/>
        </p:nvSpPr>
        <p:spPr>
          <a:xfrm>
            <a:off x="7820250" y="3989388"/>
            <a:ext cx="573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C0262D"/>
                </a:solidFill>
                <a:latin typeface="Source Code Pro"/>
                <a:ea typeface="Source Code Pro"/>
                <a:cs typeface="Source Code Pro"/>
                <a:sym typeface="Source Code Pro"/>
              </a:rPr>
              <a:t>100110</a:t>
            </a:r>
            <a:endParaRPr>
              <a:solidFill>
                <a:srgbClr val="C0262D"/>
              </a:solidFill>
              <a:latin typeface="Source Code Pro"/>
              <a:ea typeface="Source Code Pro"/>
              <a:cs typeface="Source Code Pro"/>
              <a:sym typeface="Source Code Pro"/>
            </a:endParaRPr>
          </a:p>
        </p:txBody>
      </p:sp>
      <p:sp>
        <p:nvSpPr>
          <p:cNvPr id="184" name="Google Shape;184;p20"/>
          <p:cNvSpPr txBox="1"/>
          <p:nvPr>
            <p:ph idx="2" type="title"/>
          </p:nvPr>
        </p:nvSpPr>
        <p:spPr>
          <a:xfrm>
            <a:off x="3324900" y="4749900"/>
            <a:ext cx="7419300" cy="39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202124"/>
                </a:solidFill>
              </a:rPr>
              <a:t>Copyright Debit Union 2022©</a:t>
            </a:r>
            <a:endParaRPr>
              <a:solidFill>
                <a:srgbClr val="202124"/>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1"/>
          <p:cNvSpPr txBox="1"/>
          <p:nvPr>
            <p:ph type="title"/>
          </p:nvPr>
        </p:nvSpPr>
        <p:spPr>
          <a:xfrm>
            <a:off x="311700" y="-166500"/>
            <a:ext cx="8520600" cy="807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Preparation</a:t>
            </a:r>
            <a:endParaRPr/>
          </a:p>
        </p:txBody>
      </p:sp>
      <p:sp>
        <p:nvSpPr>
          <p:cNvPr id="190" name="Google Shape;190;p21"/>
          <p:cNvSpPr txBox="1"/>
          <p:nvPr>
            <p:ph idx="1" type="body"/>
          </p:nvPr>
        </p:nvSpPr>
        <p:spPr>
          <a:xfrm>
            <a:off x="222900" y="983025"/>
            <a:ext cx="2105100" cy="516000"/>
          </a:xfrm>
          <a:prstGeom prst="rect">
            <a:avLst/>
          </a:prstGeom>
          <a:solidFill>
            <a:srgbClr val="424242"/>
          </a:solidFill>
        </p:spPr>
        <p:txBody>
          <a:bodyPr anchorCtr="0" anchor="t" bIns="91425" lIns="91425" spcFirstLastPara="1" rIns="91425" wrap="square" tIns="91425">
            <a:normAutofit/>
          </a:bodyPr>
          <a:lstStyle/>
          <a:p>
            <a:pPr indent="0" lvl="0" marL="0" rtl="0" algn="l">
              <a:spcBef>
                <a:spcPts val="0"/>
              </a:spcBef>
              <a:spcAft>
                <a:spcPts val="1200"/>
              </a:spcAft>
              <a:buNone/>
            </a:pPr>
            <a:r>
              <a:rPr b="1" lang="en">
                <a:solidFill>
                  <a:schemeClr val="lt1"/>
                </a:solidFill>
              </a:rPr>
              <a:t>   Cleaning</a:t>
            </a:r>
            <a:endParaRPr b="1">
              <a:solidFill>
                <a:schemeClr val="lt1"/>
              </a:solidFill>
            </a:endParaRPr>
          </a:p>
        </p:txBody>
      </p:sp>
      <p:sp>
        <p:nvSpPr>
          <p:cNvPr id="191" name="Google Shape;191;p21"/>
          <p:cNvSpPr txBox="1"/>
          <p:nvPr>
            <p:ph idx="1" type="body"/>
          </p:nvPr>
        </p:nvSpPr>
        <p:spPr>
          <a:xfrm>
            <a:off x="222900" y="2354625"/>
            <a:ext cx="2105100" cy="516000"/>
          </a:xfrm>
          <a:prstGeom prst="rect">
            <a:avLst/>
          </a:prstGeom>
          <a:solidFill>
            <a:srgbClr val="424242"/>
          </a:solidFill>
        </p:spPr>
        <p:txBody>
          <a:bodyPr anchorCtr="0" anchor="t" bIns="91425" lIns="91425" spcFirstLastPara="1" rIns="91425" wrap="square" tIns="91425">
            <a:noAutofit/>
          </a:bodyPr>
          <a:lstStyle/>
          <a:p>
            <a:pPr indent="0" lvl="0" marL="0" rtl="0" algn="l">
              <a:spcBef>
                <a:spcPts val="0"/>
              </a:spcBef>
              <a:spcAft>
                <a:spcPts val="1200"/>
              </a:spcAft>
              <a:buSzPts val="935"/>
              <a:buNone/>
            </a:pPr>
            <a:r>
              <a:rPr b="1" lang="en" sz="1829">
                <a:solidFill>
                  <a:schemeClr val="lt1"/>
                </a:solidFill>
              </a:rPr>
              <a:t>  </a:t>
            </a:r>
            <a:r>
              <a:rPr b="1" lang="en" sz="1829">
                <a:solidFill>
                  <a:schemeClr val="lt1"/>
                </a:solidFill>
              </a:rPr>
              <a:t>Selection</a:t>
            </a:r>
            <a:endParaRPr b="1" sz="1829">
              <a:solidFill>
                <a:schemeClr val="lt1"/>
              </a:solidFill>
            </a:endParaRPr>
          </a:p>
        </p:txBody>
      </p:sp>
      <p:sp>
        <p:nvSpPr>
          <p:cNvPr id="192" name="Google Shape;192;p21"/>
          <p:cNvSpPr txBox="1"/>
          <p:nvPr>
            <p:ph idx="1" type="body"/>
          </p:nvPr>
        </p:nvSpPr>
        <p:spPr>
          <a:xfrm>
            <a:off x="222900" y="3650025"/>
            <a:ext cx="2105100" cy="516000"/>
          </a:xfrm>
          <a:prstGeom prst="rect">
            <a:avLst/>
          </a:prstGeom>
          <a:solidFill>
            <a:srgbClr val="424242"/>
          </a:solidFill>
        </p:spPr>
        <p:txBody>
          <a:bodyPr anchorCtr="0" anchor="t" bIns="91425" lIns="91425" spcFirstLastPara="1" rIns="91425" wrap="square" tIns="91425">
            <a:noAutofit/>
          </a:bodyPr>
          <a:lstStyle/>
          <a:p>
            <a:pPr indent="0" lvl="0" marL="0" rtl="0" algn="l">
              <a:spcBef>
                <a:spcPts val="0"/>
              </a:spcBef>
              <a:spcAft>
                <a:spcPts val="1200"/>
              </a:spcAft>
              <a:buSzPts val="935"/>
              <a:buNone/>
            </a:pPr>
            <a:r>
              <a:rPr b="1" lang="en" sz="1829">
                <a:solidFill>
                  <a:schemeClr val="lt1"/>
                </a:solidFill>
              </a:rPr>
              <a:t>  </a:t>
            </a:r>
            <a:r>
              <a:rPr b="1" lang="en" sz="1829">
                <a:solidFill>
                  <a:schemeClr val="lt1"/>
                </a:solidFill>
              </a:rPr>
              <a:t>Generation</a:t>
            </a:r>
            <a:endParaRPr b="1" sz="1829">
              <a:solidFill>
                <a:schemeClr val="lt1"/>
              </a:solidFill>
            </a:endParaRPr>
          </a:p>
        </p:txBody>
      </p:sp>
      <p:pic>
        <p:nvPicPr>
          <p:cNvPr id="193" name="Google Shape;193;p21"/>
          <p:cNvPicPr preferRelativeResize="0"/>
          <p:nvPr/>
        </p:nvPicPr>
        <p:blipFill rotWithShape="1">
          <a:blip r:embed="rId3">
            <a:alphaModFix/>
          </a:blip>
          <a:srcRect b="55872" l="12149" r="47054" t="21221"/>
          <a:stretch/>
        </p:blipFill>
        <p:spPr>
          <a:xfrm>
            <a:off x="2806200" y="793200"/>
            <a:ext cx="1164000" cy="871398"/>
          </a:xfrm>
          <a:prstGeom prst="rect">
            <a:avLst/>
          </a:prstGeom>
          <a:noFill/>
          <a:ln>
            <a:noFill/>
          </a:ln>
        </p:spPr>
      </p:pic>
      <p:pic>
        <p:nvPicPr>
          <p:cNvPr id="194" name="Google Shape;194;p21"/>
          <p:cNvPicPr preferRelativeResize="0"/>
          <p:nvPr/>
        </p:nvPicPr>
        <p:blipFill rotWithShape="1">
          <a:blip r:embed="rId4">
            <a:alphaModFix/>
          </a:blip>
          <a:srcRect b="53239" l="32537" r="39093" t="25540"/>
          <a:stretch/>
        </p:blipFill>
        <p:spPr>
          <a:xfrm>
            <a:off x="2633400" y="2045600"/>
            <a:ext cx="1303300" cy="1299799"/>
          </a:xfrm>
          <a:prstGeom prst="rect">
            <a:avLst/>
          </a:prstGeom>
          <a:noFill/>
          <a:ln>
            <a:noFill/>
          </a:ln>
        </p:spPr>
      </p:pic>
      <p:pic>
        <p:nvPicPr>
          <p:cNvPr id="195" name="Google Shape;195;p21"/>
          <p:cNvPicPr preferRelativeResize="0"/>
          <p:nvPr/>
        </p:nvPicPr>
        <p:blipFill rotWithShape="1">
          <a:blip r:embed="rId5">
            <a:alphaModFix/>
          </a:blip>
          <a:srcRect b="46249" l="22081" r="22825" t="29094"/>
          <a:stretch/>
        </p:blipFill>
        <p:spPr>
          <a:xfrm>
            <a:off x="2709600" y="3591449"/>
            <a:ext cx="1352943" cy="807301"/>
          </a:xfrm>
          <a:prstGeom prst="rect">
            <a:avLst/>
          </a:prstGeom>
          <a:noFill/>
          <a:ln>
            <a:noFill/>
          </a:ln>
        </p:spPr>
      </p:pic>
      <p:pic>
        <p:nvPicPr>
          <p:cNvPr id="196" name="Google Shape;196;p21"/>
          <p:cNvPicPr preferRelativeResize="0"/>
          <p:nvPr/>
        </p:nvPicPr>
        <p:blipFill rotWithShape="1">
          <a:blip r:embed="rId6">
            <a:alphaModFix/>
          </a:blip>
          <a:srcRect b="0" l="0" r="47693" t="0"/>
          <a:stretch/>
        </p:blipFill>
        <p:spPr>
          <a:xfrm>
            <a:off x="5076400" y="862850"/>
            <a:ext cx="1303299" cy="1084950"/>
          </a:xfrm>
          <a:prstGeom prst="rect">
            <a:avLst/>
          </a:prstGeom>
          <a:noFill/>
          <a:ln cap="flat" cmpd="sng" w="28575">
            <a:solidFill>
              <a:srgbClr val="C0262D"/>
            </a:solidFill>
            <a:prstDash val="solid"/>
            <a:round/>
            <a:headEnd len="sm" w="sm" type="none"/>
            <a:tailEnd len="sm" w="sm" type="none"/>
          </a:ln>
        </p:spPr>
      </p:pic>
      <p:sp>
        <p:nvSpPr>
          <p:cNvPr id="197" name="Google Shape;197;p21"/>
          <p:cNvSpPr/>
          <p:nvPr/>
        </p:nvSpPr>
        <p:spPr>
          <a:xfrm>
            <a:off x="6642800" y="1231350"/>
            <a:ext cx="597000" cy="328200"/>
          </a:xfrm>
          <a:prstGeom prst="rightArrow">
            <a:avLst>
              <a:gd fmla="val 50000" name="adj1"/>
              <a:gd fmla="val 50000" name="adj2"/>
            </a:avLst>
          </a:prstGeom>
          <a:noFill/>
          <a:ln cap="flat" cmpd="sng" w="28575">
            <a:solidFill>
              <a:srgbClr val="D9222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1"/>
          <p:cNvSpPr/>
          <p:nvPr/>
        </p:nvSpPr>
        <p:spPr>
          <a:xfrm>
            <a:off x="6642800" y="2450550"/>
            <a:ext cx="597000" cy="328200"/>
          </a:xfrm>
          <a:prstGeom prst="rightArrow">
            <a:avLst>
              <a:gd fmla="val 50000" name="adj1"/>
              <a:gd fmla="val 50000" name="adj2"/>
            </a:avLst>
          </a:prstGeom>
          <a:noFill/>
          <a:ln cap="flat" cmpd="sng" w="28575">
            <a:solidFill>
              <a:srgbClr val="D9222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9" name="Google Shape;199;p21"/>
          <p:cNvPicPr preferRelativeResize="0"/>
          <p:nvPr/>
        </p:nvPicPr>
        <p:blipFill rotWithShape="1">
          <a:blip r:embed="rId7">
            <a:alphaModFix/>
          </a:blip>
          <a:srcRect b="4743" l="7063" r="50891" t="0"/>
          <a:stretch/>
        </p:blipFill>
        <p:spPr>
          <a:xfrm>
            <a:off x="7502900" y="869400"/>
            <a:ext cx="1303299" cy="1084950"/>
          </a:xfrm>
          <a:prstGeom prst="rect">
            <a:avLst/>
          </a:prstGeom>
          <a:noFill/>
          <a:ln cap="flat" cmpd="sng" w="28575">
            <a:solidFill>
              <a:srgbClr val="C0262D"/>
            </a:solidFill>
            <a:prstDash val="solid"/>
            <a:round/>
            <a:headEnd len="sm" w="sm" type="none"/>
            <a:tailEnd len="sm" w="sm" type="none"/>
          </a:ln>
        </p:spPr>
      </p:pic>
      <p:pic>
        <p:nvPicPr>
          <p:cNvPr id="200" name="Google Shape;200;p21"/>
          <p:cNvPicPr preferRelativeResize="0"/>
          <p:nvPr/>
        </p:nvPicPr>
        <p:blipFill rotWithShape="1">
          <a:blip r:embed="rId8">
            <a:alphaModFix/>
          </a:blip>
          <a:srcRect b="23547" l="21562" r="12876" t="0"/>
          <a:stretch/>
        </p:blipFill>
        <p:spPr>
          <a:xfrm>
            <a:off x="5076400" y="2137325"/>
            <a:ext cx="1303300" cy="1084950"/>
          </a:xfrm>
          <a:prstGeom prst="rect">
            <a:avLst/>
          </a:prstGeom>
          <a:noFill/>
          <a:ln cap="flat" cmpd="sng" w="28575">
            <a:solidFill>
              <a:srgbClr val="C0262D"/>
            </a:solidFill>
            <a:prstDash val="solid"/>
            <a:round/>
            <a:headEnd len="sm" w="sm" type="none"/>
            <a:tailEnd len="sm" w="sm" type="none"/>
          </a:ln>
        </p:spPr>
      </p:pic>
      <p:pic>
        <p:nvPicPr>
          <p:cNvPr id="201" name="Google Shape;201;p21"/>
          <p:cNvPicPr preferRelativeResize="0"/>
          <p:nvPr/>
        </p:nvPicPr>
        <p:blipFill rotWithShape="1">
          <a:blip r:embed="rId8">
            <a:alphaModFix/>
          </a:blip>
          <a:srcRect b="46732" l="21564" r="31949" t="0"/>
          <a:stretch/>
        </p:blipFill>
        <p:spPr>
          <a:xfrm>
            <a:off x="7502900" y="2182950"/>
            <a:ext cx="1303300" cy="1066151"/>
          </a:xfrm>
          <a:prstGeom prst="rect">
            <a:avLst/>
          </a:prstGeom>
          <a:noFill/>
          <a:ln cap="flat" cmpd="sng" w="28575">
            <a:solidFill>
              <a:srgbClr val="C0262D"/>
            </a:solidFill>
            <a:prstDash val="solid"/>
            <a:round/>
            <a:headEnd len="sm" w="sm" type="none"/>
            <a:tailEnd len="sm" w="sm" type="none"/>
          </a:ln>
        </p:spPr>
      </p:pic>
      <p:pic>
        <p:nvPicPr>
          <p:cNvPr id="202" name="Google Shape;202;p21"/>
          <p:cNvPicPr preferRelativeResize="0"/>
          <p:nvPr/>
        </p:nvPicPr>
        <p:blipFill rotWithShape="1">
          <a:blip r:embed="rId9">
            <a:alphaModFix/>
          </a:blip>
          <a:srcRect b="36764" l="2918" r="3823" t="35093"/>
          <a:stretch/>
        </p:blipFill>
        <p:spPr>
          <a:xfrm>
            <a:off x="5089575" y="3745950"/>
            <a:ext cx="3720123" cy="516000"/>
          </a:xfrm>
          <a:prstGeom prst="rect">
            <a:avLst/>
          </a:prstGeom>
          <a:noFill/>
          <a:ln cap="flat" cmpd="sng" w="28575">
            <a:solidFill>
              <a:srgbClr val="C0262D"/>
            </a:solidFill>
            <a:prstDash val="solid"/>
            <a:round/>
            <a:headEnd len="sm" w="sm" type="none"/>
            <a:tailEnd len="sm" w="sm" type="none"/>
          </a:ln>
        </p:spPr>
      </p:pic>
      <p:sp>
        <p:nvSpPr>
          <p:cNvPr id="203" name="Google Shape;203;p21"/>
          <p:cNvSpPr txBox="1"/>
          <p:nvPr>
            <p:ph idx="2" type="title"/>
          </p:nvPr>
        </p:nvSpPr>
        <p:spPr>
          <a:xfrm>
            <a:off x="2158425" y="4749900"/>
            <a:ext cx="9500400" cy="39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202124"/>
                </a:solidFill>
              </a:rPr>
              <a:t>The exception of the analogy is that you repeat data preparation many times, and only wash the food once.</a:t>
            </a:r>
            <a:endParaRPr>
              <a:solidFill>
                <a:srgbClr val="202124"/>
              </a:solidFill>
            </a:endParaRPr>
          </a:p>
        </p:txBody>
      </p:sp>
      <p:sp>
        <p:nvSpPr>
          <p:cNvPr id="204" name="Google Shape;204;p21"/>
          <p:cNvSpPr txBox="1"/>
          <p:nvPr/>
        </p:nvSpPr>
        <p:spPr>
          <a:xfrm>
            <a:off x="132450" y="4501350"/>
            <a:ext cx="84714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Source Code Pro"/>
                <a:ea typeface="Source Code Pro"/>
                <a:cs typeface="Source Code Pro"/>
                <a:sym typeface="Source Code Pro"/>
              </a:rPr>
              <a:t>Data Preparation is explored and evaluated in-depth in the </a:t>
            </a:r>
            <a:r>
              <a:rPr lang="en" sz="800" u="sng">
                <a:solidFill>
                  <a:schemeClr val="hlink"/>
                </a:solidFill>
                <a:latin typeface="Source Code Pro"/>
                <a:ea typeface="Source Code Pro"/>
                <a:cs typeface="Source Code Pro"/>
                <a:sym typeface="Source Code Pro"/>
                <a:hlinkClick r:id="rId10"/>
              </a:rPr>
              <a:t>Feature Selection</a:t>
            </a:r>
            <a:r>
              <a:rPr lang="en" sz="800">
                <a:latin typeface="Source Code Pro"/>
                <a:ea typeface="Source Code Pro"/>
                <a:cs typeface="Source Code Pro"/>
                <a:sym typeface="Source Code Pro"/>
              </a:rPr>
              <a:t> section</a:t>
            </a:r>
            <a:endParaRPr sz="800">
              <a:latin typeface="Source Code Pro"/>
              <a:ea typeface="Source Code Pro"/>
              <a:cs typeface="Source Code Pro"/>
              <a:sym typeface="Source Code Pr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