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9" r:id="rId2"/>
    <p:sldId id="268" r:id="rId3"/>
    <p:sldId id="283" r:id="rId4"/>
    <p:sldId id="280" r:id="rId5"/>
    <p:sldId id="282" r:id="rId6"/>
  </p:sldIdLst>
  <p:sldSz cx="9144000" cy="6858000" type="screen4x3"/>
  <p:notesSz cx="6802438" cy="99345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FCC7"/>
    <a:srgbClr val="00CC00"/>
    <a:srgbClr val="66FF33"/>
    <a:srgbClr val="41DFA3"/>
    <a:srgbClr val="FDD1FA"/>
    <a:srgbClr val="FF9933"/>
    <a:srgbClr val="FF3300"/>
    <a:srgbClr val="FF9999"/>
    <a:srgbClr val="F5D7C7"/>
    <a:srgbClr val="D4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7336" autoAdjust="0"/>
  </p:normalViewPr>
  <p:slideViewPr>
    <p:cSldViewPr>
      <p:cViewPr varScale="1">
        <p:scale>
          <a:sx n="91" d="100"/>
          <a:sy n="91" d="100"/>
        </p:scale>
        <p:origin x="12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22" y="-90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464" cy="497285"/>
          </a:xfrm>
          <a:prstGeom prst="rect">
            <a:avLst/>
          </a:prstGeom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2386" y="0"/>
            <a:ext cx="2948464" cy="497285"/>
          </a:xfrm>
          <a:prstGeom prst="rect">
            <a:avLst/>
          </a:prstGeom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B3C7D4-05B9-427B-BD1F-526A93593092}" type="datetimeFigureOut">
              <a:rPr lang="en-US" altLang="en-US"/>
              <a:pPr>
                <a:defRPr/>
              </a:pPr>
              <a:t>7/3/2019</a:t>
            </a:fld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5702"/>
            <a:ext cx="2948464" cy="497284"/>
          </a:xfrm>
          <a:prstGeom prst="rect">
            <a:avLst/>
          </a:prstGeom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2386" y="9435702"/>
            <a:ext cx="2948464" cy="497284"/>
          </a:xfrm>
          <a:prstGeom prst="rect">
            <a:avLst/>
          </a:prstGeom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225ED7-251E-4972-BD55-0842237AC84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2346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464" cy="497285"/>
          </a:xfrm>
          <a:prstGeom prst="rect">
            <a:avLst/>
          </a:prstGeom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2386" y="0"/>
            <a:ext cx="2948464" cy="497285"/>
          </a:xfrm>
          <a:prstGeom prst="rect">
            <a:avLst/>
          </a:prstGeom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501B92-B8C3-40C6-BE40-BCFC3DC8A223}" type="datetimeFigureOut">
              <a:rPr lang="en-GB" altLang="en-US"/>
              <a:pPr>
                <a:defRPr/>
              </a:pPr>
              <a:t>03/07/2019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7288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8645"/>
            <a:ext cx="5442586" cy="4470797"/>
          </a:xfrm>
          <a:prstGeom prst="rect">
            <a:avLst/>
          </a:prstGeom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5702"/>
            <a:ext cx="2948464" cy="497284"/>
          </a:xfrm>
          <a:prstGeom prst="rect">
            <a:avLst/>
          </a:prstGeom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2386" y="9435702"/>
            <a:ext cx="2948464" cy="497284"/>
          </a:xfrm>
          <a:prstGeom prst="rect">
            <a:avLst/>
          </a:prstGeom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9D78F1-2E7F-4009-B461-9197666786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2820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BCD91-F606-4DF9-9D22-97CDD24B667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5123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FB51A-769A-4F90-8028-5ABE6B0D1F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7743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7D4D3-0690-4E7B-B564-CBE48E137FF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37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063C-B940-47A3-9D23-5439C216AB4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794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B6365-3A5F-422B-A9DB-E791E81DB9D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233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400ED-78E7-4F1C-AF3F-97DCFE43081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8861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A34A2-7F9A-4E57-854C-F1D2BF46660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986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C956A-92F2-4198-B048-E8566C906B2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935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116E5-6289-4BF5-8454-F24382E91A3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179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B2C20-6CE9-44F2-A337-394F891D879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0189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DA3E-88A6-4D4E-BD0C-120148B79C1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4608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852CC1-CAF0-4507-BF94-2D7F62E5294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9" descr="http://www.corporatecarrots.com/images2/orange-border-l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039"/>
            <a:ext cx="9707120" cy="57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64" y="404664"/>
            <a:ext cx="289242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642998" y="2155741"/>
            <a:ext cx="7947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400" b="1" dirty="0">
                <a:solidFill>
                  <a:srgbClr val="FF3300"/>
                </a:solidFill>
                <a:latin typeface="Tahoma" pitchFamily="34" charset="0"/>
                <a:ea typeface="Arial Unicode MS"/>
                <a:cs typeface="Arial Unicode MS"/>
              </a:rPr>
              <a:t>To apply, please fill in the application form </a:t>
            </a:r>
            <a:r>
              <a:rPr lang="en-AU" altLang="en-US" sz="1400" b="1" dirty="0" smtClean="0">
                <a:solidFill>
                  <a:srgbClr val="FF3300"/>
                </a:solidFill>
                <a:latin typeface="Tahoma" pitchFamily="34" charset="0"/>
                <a:ea typeface="Arial Unicode MS"/>
                <a:cs typeface="Arial Unicode MS"/>
              </a:rPr>
              <a:t>and </a:t>
            </a:r>
            <a:r>
              <a:rPr lang="en-AU" altLang="en-US" sz="1400" b="1" dirty="0">
                <a:solidFill>
                  <a:srgbClr val="FF3300"/>
                </a:solidFill>
                <a:latin typeface="Tahoma" pitchFamily="34" charset="0"/>
                <a:ea typeface="Arial Unicode MS"/>
                <a:cs typeface="Arial Unicode MS"/>
              </a:rPr>
              <a:t>submit the form via </a:t>
            </a:r>
            <a:r>
              <a:rPr lang="en-AU" altLang="en-US" sz="1400" b="1" dirty="0" smtClean="0">
                <a:solidFill>
                  <a:srgbClr val="FF3300"/>
                </a:solidFill>
                <a:latin typeface="Tahoma" pitchFamily="34" charset="0"/>
                <a:ea typeface="Arial Unicode MS"/>
                <a:cs typeface="Arial Unicode MS"/>
              </a:rPr>
              <a:t>email</a:t>
            </a:r>
            <a:r>
              <a:rPr lang="en-AU" altLang="en-US" sz="1400" b="1" dirty="0">
                <a:solidFill>
                  <a:srgbClr val="FF3300"/>
                </a:solidFill>
                <a:latin typeface="Tahoma" pitchFamily="34" charset="0"/>
                <a:ea typeface="Arial Unicode MS"/>
                <a:cs typeface="Arial Unicode MS"/>
              </a:rPr>
              <a:t>: </a:t>
            </a:r>
            <a:r>
              <a:rPr lang="en-AU" altLang="en-US" sz="1400" b="1" u="sng" dirty="0">
                <a:solidFill>
                  <a:srgbClr val="000000"/>
                </a:solidFill>
                <a:latin typeface="Tahoma" pitchFamily="34" charset="0"/>
                <a:ea typeface="Arial Unicode MS"/>
                <a:cs typeface="Arial Unicode MS"/>
              </a:rPr>
              <a:t>f</a:t>
            </a:r>
            <a:r>
              <a:rPr lang="en-AU" altLang="en-US" sz="1400" b="1" u="sng" dirty="0" smtClean="0">
                <a:solidFill>
                  <a:srgbClr val="000000"/>
                </a:solidFill>
                <a:latin typeface="Tahoma" pitchFamily="34" charset="0"/>
                <a:ea typeface="Arial Unicode MS"/>
                <a:cs typeface="Arial Unicode MS"/>
              </a:rPr>
              <a:t>oo.sweenee@stee.stengg.com</a:t>
            </a:r>
            <a:r>
              <a:rPr lang="en-AU" altLang="en-US" sz="1400" b="1" dirty="0" smtClean="0">
                <a:solidFill>
                  <a:srgbClr val="FF3300"/>
                </a:solidFill>
                <a:latin typeface="Tahoma" pitchFamily="34" charset="0"/>
                <a:ea typeface="Arial Unicode MS"/>
                <a:cs typeface="Arial Unicode MS"/>
              </a:rPr>
              <a:t> </a:t>
            </a:r>
            <a:endParaRPr lang="en-AU" altLang="en-US" sz="1400" b="1" dirty="0">
              <a:solidFill>
                <a:srgbClr val="FF3300"/>
              </a:solidFill>
              <a:latin typeface="Tahoma" pitchFamily="34" charset="0"/>
              <a:ea typeface="Arial Unicode MS"/>
              <a:cs typeface="Arial Unicode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5668" y="1347714"/>
            <a:ext cx="5261760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FIRST-COME-FIRST-SERVED</a:t>
            </a:r>
            <a:r>
              <a:rPr lang="en-US" sz="3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sz="32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05046"/>
              </p:ext>
            </p:extLst>
          </p:nvPr>
        </p:nvGraphicFramePr>
        <p:xfrm>
          <a:off x="2164085" y="3070017"/>
          <a:ext cx="5083343" cy="1811947"/>
        </p:xfrm>
        <a:graphic>
          <a:graphicData uri="http://schemas.openxmlformats.org/drawingml/2006/table">
            <a:tbl>
              <a:tblPr/>
              <a:tblGrid>
                <a:gridCol w="3355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Allocation Periods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7" marR="9527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Rates</a:t>
                      </a:r>
                    </a:p>
                  </a:txBody>
                  <a:tcPr marL="9527" marR="9527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4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 Jul 2019 to 24 Jul 2019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636648"/>
                  </a:ext>
                </a:extLst>
              </a:tr>
              <a:tr h="3812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 Aug 2019 to</a:t>
                      </a:r>
                      <a:r>
                        <a:rPr lang="en-A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16 Aug 2019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 Aug 2019 to 21 Aug 2019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 Aug 2019 to 23 Aug 2019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Explosion 1 1"/>
          <p:cNvSpPr/>
          <p:nvPr/>
        </p:nvSpPr>
        <p:spPr>
          <a:xfrm rot="20148174">
            <a:off x="368014" y="367738"/>
            <a:ext cx="2107605" cy="1418382"/>
          </a:xfrm>
          <a:prstGeom prst="irregularSeal1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GB" altLang="en-US" sz="1600" dirty="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02" name="TextBox 2"/>
          <p:cNvSpPr txBox="1">
            <a:spLocks noChangeArrowheads="1"/>
          </p:cNvSpPr>
          <p:nvPr/>
        </p:nvSpPr>
        <p:spPr bwMode="auto">
          <a:xfrm rot="-1974527">
            <a:off x="479701" y="632866"/>
            <a:ext cx="18638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Jul to Aug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2019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  Period</a:t>
            </a:r>
            <a:endParaRPr lang="en-GB" altLang="en-US" sz="1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http://www.uvassociates.in/sites/default/files/images/borders/Light-blue-elegant-3-separate-bands-rectangular-powerpoint-b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5" y="-3646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WordArt 74"/>
          <p:cNvSpPr>
            <a:spLocks noChangeArrowheads="1" noChangeShapeType="1" noTextEdit="1"/>
          </p:cNvSpPr>
          <p:nvPr/>
        </p:nvSpPr>
        <p:spPr bwMode="auto">
          <a:xfrm>
            <a:off x="2557760" y="1988840"/>
            <a:ext cx="4305300" cy="496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Closing Date:    </a:t>
            </a:r>
            <a:r>
              <a:rPr lang="en-SG" sz="2400" b="1" kern="10" spc="480" dirty="0" smtClean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25 Jul 2019 @ 1200 hrs</a:t>
            </a:r>
            <a: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/>
            </a:r>
            <a:b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</a:br>
            <a: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Balloting Date:  </a:t>
            </a:r>
            <a:r>
              <a:rPr lang="en-SG" sz="2400" b="1" kern="10" spc="480" dirty="0" smtClean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26 Jul 2019</a:t>
            </a:r>
            <a:endParaRPr lang="en-SG" sz="2400" b="1" kern="10" spc="480" dirty="0">
              <a:ln w="9525" algn="ctr">
                <a:solidFill>
                  <a:schemeClr val="tx1"/>
                </a:solidFill>
                <a:round/>
                <a:headEnd/>
                <a:tailEnd/>
              </a:ln>
              <a:solidFill>
                <a:srgbClr val="9ED3D7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/>
            </a:endParaRPr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47" y="548680"/>
            <a:ext cx="2711450" cy="71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1578273" y="1265560"/>
            <a:ext cx="62642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To apply, please fill in the application form </a:t>
            </a:r>
            <a:r>
              <a:rPr lang="en-AU" altLang="en-US" sz="1200" b="1" dirty="0" smtClean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and </a:t>
            </a: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submit the form </a:t>
            </a:r>
            <a:endParaRPr lang="en-AU" altLang="en-US" sz="1200" b="1" dirty="0" smtClean="0">
              <a:solidFill>
                <a:srgbClr val="4597A0"/>
              </a:solidFill>
              <a:latin typeface="Tahoma" pitchFamily="34" charset="0"/>
              <a:ea typeface="Arial Unicode MS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200" b="1" dirty="0" smtClean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via email</a:t>
            </a: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: </a:t>
            </a:r>
            <a:r>
              <a:rPr lang="en-AU" altLang="en-US" sz="1200" b="1" u="sng" dirty="0">
                <a:solidFill>
                  <a:srgbClr val="262673"/>
                </a:solidFill>
                <a:latin typeface="Tahoma" pitchFamily="34" charset="0"/>
                <a:ea typeface="Arial Unicode MS"/>
                <a:cs typeface="Arial Unicode MS"/>
              </a:rPr>
              <a:t>foo.sweenee@stee.stengg.com</a:t>
            </a:r>
            <a:r>
              <a:rPr lang="en-AU" altLang="en-US" sz="1200" b="1" dirty="0">
                <a:solidFill>
                  <a:srgbClr val="262673"/>
                </a:solidFill>
                <a:latin typeface="Tahoma" pitchFamily="34" charset="0"/>
                <a:ea typeface="Arial Unicode MS"/>
                <a:cs typeface="Arial Unicode MS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1200" b="1" dirty="0">
              <a:solidFill>
                <a:srgbClr val="3C8C93"/>
              </a:solidFill>
              <a:latin typeface="Tahoma" pitchFamily="34" charset="0"/>
              <a:ea typeface="Arial Unicode MS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1200" dirty="0">
              <a:solidFill>
                <a:schemeClr val="bg1"/>
              </a:solidFill>
              <a:latin typeface="Tahoma" pitchFamily="34" charset="0"/>
              <a:ea typeface="Arial Unicode MS"/>
              <a:cs typeface="Arial Unicode M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29927"/>
              </p:ext>
            </p:extLst>
          </p:nvPr>
        </p:nvGraphicFramePr>
        <p:xfrm>
          <a:off x="1907704" y="2617442"/>
          <a:ext cx="6138453" cy="3403845"/>
        </p:xfrm>
        <a:graphic>
          <a:graphicData uri="http://schemas.openxmlformats.org/drawingml/2006/table">
            <a:tbl>
              <a:tblPr/>
              <a:tblGrid>
                <a:gridCol w="218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50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Balloting Periods 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Rates  </a:t>
                      </a: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SBU</a:t>
                      </a: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 Sep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20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Corp + LSG</a:t>
                      </a: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 Sep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30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 Sep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02 Oct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 Oct 2019 to 04 Oct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5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 Oct 2019 to 21 Oct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17178"/>
                  </a:ext>
                </a:extLst>
              </a:tr>
              <a:tr h="30355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 Oct 2019 to 23 Oct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99780"/>
                  </a:ext>
                </a:extLst>
              </a:tr>
              <a:tr h="30355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 Oct</a:t>
                      </a:r>
                      <a:r>
                        <a:rPr lang="en-SG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2019 to 25 Oct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706955"/>
                  </a:ext>
                </a:extLst>
              </a:tr>
              <a:tr h="288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Nov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11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SatComs</a:t>
                      </a:r>
                      <a:endParaRPr lang="en-GB" sz="1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 Nov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13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 Nov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15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http://www.uvassociates.in/sites/default/files/images/borders/Light-blue-elegant-3-separate-bands-rectangular-powerpoint-b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7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WordArt 74"/>
          <p:cNvSpPr>
            <a:spLocks noChangeArrowheads="1" noChangeShapeType="1" noTextEdit="1"/>
          </p:cNvSpPr>
          <p:nvPr/>
        </p:nvSpPr>
        <p:spPr bwMode="auto">
          <a:xfrm>
            <a:off x="2557761" y="2348880"/>
            <a:ext cx="4305300" cy="496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Closing </a:t>
            </a:r>
            <a:r>
              <a:rPr lang="en-SG" sz="2400" b="1" kern="10" spc="480" dirty="0" smtClean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Date:    25 Jul 2019 @ 1200 hrs</a:t>
            </a:r>
            <a: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/>
            </a:r>
            <a:b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</a:br>
            <a: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Balloting Date:  </a:t>
            </a:r>
            <a:r>
              <a:rPr lang="en-SG" sz="2400" b="1" kern="10" spc="480" dirty="0" smtClean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26 Jul 2019</a:t>
            </a:r>
            <a:endParaRPr lang="en-SG" sz="2400" b="1" kern="10" spc="480" dirty="0">
              <a:ln w="9525" algn="ctr">
                <a:solidFill>
                  <a:schemeClr val="tx1"/>
                </a:solidFill>
                <a:round/>
                <a:headEnd/>
                <a:tailEnd/>
              </a:ln>
              <a:solidFill>
                <a:srgbClr val="9ED3D7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/>
            </a:endParaRPr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6" y="692696"/>
            <a:ext cx="2711450" cy="71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1444624" y="1556792"/>
            <a:ext cx="62642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To apply, please fill in the application form </a:t>
            </a:r>
            <a:r>
              <a:rPr lang="en-AU" altLang="en-US" sz="1200" b="1" dirty="0" smtClean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and </a:t>
            </a: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submit the form </a:t>
            </a:r>
            <a:endParaRPr lang="en-AU" altLang="en-US" sz="1200" b="1" dirty="0" smtClean="0">
              <a:solidFill>
                <a:srgbClr val="4597A0"/>
              </a:solidFill>
              <a:latin typeface="Tahoma" pitchFamily="34" charset="0"/>
              <a:ea typeface="Arial Unicode MS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200" b="1" dirty="0" smtClean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via email</a:t>
            </a: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: </a:t>
            </a:r>
            <a:r>
              <a:rPr lang="en-AU" altLang="en-US" sz="1200" b="1" u="sng" dirty="0">
                <a:solidFill>
                  <a:srgbClr val="262673"/>
                </a:solidFill>
                <a:latin typeface="Tahoma" pitchFamily="34" charset="0"/>
                <a:ea typeface="Arial Unicode MS"/>
                <a:cs typeface="Arial Unicode MS"/>
              </a:rPr>
              <a:t>foo.sweenee@stee.stengg.com</a:t>
            </a:r>
            <a:r>
              <a:rPr lang="en-AU" altLang="en-US" sz="1200" b="1" dirty="0">
                <a:solidFill>
                  <a:srgbClr val="262673"/>
                </a:solidFill>
                <a:latin typeface="Tahoma" pitchFamily="34" charset="0"/>
                <a:ea typeface="Arial Unicode MS"/>
                <a:cs typeface="Arial Unicode MS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1200" dirty="0">
              <a:solidFill>
                <a:schemeClr val="bg1"/>
              </a:solidFill>
              <a:latin typeface="Tahoma" pitchFamily="34" charset="0"/>
              <a:ea typeface="Arial Unicode MS"/>
              <a:cs typeface="Arial Unicode M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81451"/>
              </p:ext>
            </p:extLst>
          </p:nvPr>
        </p:nvGraphicFramePr>
        <p:xfrm>
          <a:off x="1692975" y="3068960"/>
          <a:ext cx="6138453" cy="2592288"/>
        </p:xfrm>
        <a:graphic>
          <a:graphicData uri="http://schemas.openxmlformats.org/drawingml/2006/table">
            <a:tbl>
              <a:tblPr/>
              <a:tblGrid>
                <a:gridCol w="218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Balloting Periods 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Rates  </a:t>
                      </a: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SBU</a:t>
                      </a: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Sep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18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InfoComm</a:t>
                      </a:r>
                      <a:endParaRPr lang="en-GB" sz="1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 Oct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14 Oct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 Nov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16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1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7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Nov 2019 to 18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Oct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28 Oct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 &amp; S</a:t>
                      </a:r>
                    </a:p>
                    <a:p>
                      <a:pPr algn="ctr"/>
                      <a:endParaRPr lang="en-GB" sz="1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 Oct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30 Oct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84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 Oct 2019</a:t>
                      </a:r>
                      <a:r>
                        <a:rPr lang="en-SG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 1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b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FCC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1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3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2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http://www.uvassociates.in/sites/default/files/images/borders/Light-blue-elegant-3-separate-bands-rectangular-powerpoint-b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WordArt 74"/>
          <p:cNvSpPr>
            <a:spLocks noChangeArrowheads="1" noChangeShapeType="1" noTextEdit="1"/>
          </p:cNvSpPr>
          <p:nvPr/>
        </p:nvSpPr>
        <p:spPr bwMode="auto">
          <a:xfrm>
            <a:off x="2527151" y="1942627"/>
            <a:ext cx="4305300" cy="496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Closing Date:    </a:t>
            </a:r>
            <a:r>
              <a:rPr lang="en-SG" sz="2400" b="1" kern="10" spc="480" dirty="0" smtClean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25 Jul 2019 @ 1200 hrs</a:t>
            </a:r>
            <a: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/>
            </a:r>
            <a:b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</a:br>
            <a: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Balloting Date:  </a:t>
            </a:r>
            <a:r>
              <a:rPr lang="en-SG" sz="2400" b="1" kern="10" spc="480" dirty="0" smtClean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26 Jul 2019</a:t>
            </a:r>
            <a:endParaRPr lang="en-SG" sz="2400" b="1" kern="10" spc="480" dirty="0">
              <a:ln w="9525" algn="ctr">
                <a:solidFill>
                  <a:schemeClr val="tx1"/>
                </a:solidFill>
                <a:round/>
                <a:headEnd/>
                <a:tailEnd/>
              </a:ln>
              <a:solidFill>
                <a:srgbClr val="9ED3D7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/>
            </a:endParaRPr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2" y="657220"/>
            <a:ext cx="2711450" cy="71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1523029" y="1355466"/>
            <a:ext cx="62642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To apply, please fill in the application form </a:t>
            </a:r>
            <a:r>
              <a:rPr lang="en-AU" altLang="en-US" sz="1200" b="1" dirty="0" smtClean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and </a:t>
            </a: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submit the form </a:t>
            </a:r>
            <a:endParaRPr lang="en-AU" altLang="en-US" sz="1200" b="1" dirty="0" smtClean="0">
              <a:solidFill>
                <a:srgbClr val="4597A0"/>
              </a:solidFill>
              <a:latin typeface="Tahoma" pitchFamily="34" charset="0"/>
              <a:ea typeface="Arial Unicode MS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200" b="1" dirty="0" smtClean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via email</a:t>
            </a: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: </a:t>
            </a:r>
            <a:r>
              <a:rPr lang="en-AU" altLang="en-US" sz="1200" b="1" u="sng" dirty="0">
                <a:solidFill>
                  <a:srgbClr val="262673"/>
                </a:solidFill>
                <a:latin typeface="Tahoma" pitchFamily="34" charset="0"/>
                <a:ea typeface="Arial Unicode MS"/>
                <a:cs typeface="Arial Unicode MS"/>
              </a:rPr>
              <a:t>foo.sweenee@stee.stengg.com</a:t>
            </a:r>
            <a:r>
              <a:rPr lang="en-AU" altLang="en-US" sz="1200" b="1" dirty="0">
                <a:solidFill>
                  <a:srgbClr val="262673"/>
                </a:solidFill>
                <a:latin typeface="Tahoma" pitchFamily="34" charset="0"/>
                <a:ea typeface="Arial Unicode MS"/>
                <a:cs typeface="Arial Unicode MS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1200" dirty="0">
              <a:solidFill>
                <a:schemeClr val="bg1"/>
              </a:solidFill>
              <a:latin typeface="Tahoma" pitchFamily="34" charset="0"/>
              <a:ea typeface="Arial Unicode MS"/>
              <a:cs typeface="Arial Unicode M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20501"/>
              </p:ext>
            </p:extLst>
          </p:nvPr>
        </p:nvGraphicFramePr>
        <p:xfrm>
          <a:off x="1547664" y="2577627"/>
          <a:ext cx="6480719" cy="3603305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339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Balloting Periods 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Rates  </a:t>
                      </a: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SBU</a:t>
                      </a: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 Sep 2019 to 04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InfoSoft + </a:t>
                      </a:r>
                      <a:r>
                        <a:rPr lang="en-GB" sz="12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eServ</a:t>
                      </a:r>
                      <a:r>
                        <a:rPr lang="en-GB" sz="12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+ COMAT</a:t>
                      </a:r>
                      <a:endParaRPr lang="en-GB" sz="1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 Sep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2019 to 06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32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 Sep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23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 Sep 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25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1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Sep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2019 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27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0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 Oct 2019 to 07 Oct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0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07 Oct 2019 to 09 Oct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1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252775"/>
                  </a:ext>
                </a:extLst>
              </a:tr>
              <a:tr h="30040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09 Oct 2019 to 11 Oct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1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147354"/>
                  </a:ext>
                </a:extLst>
              </a:tr>
              <a:tr h="30040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 Nov 2019 to 04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1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68621"/>
                  </a:ext>
                </a:extLst>
              </a:tr>
              <a:tr h="30040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 Nov 2019 to</a:t>
                      </a:r>
                      <a:r>
                        <a:rPr lang="en-SG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06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1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9657"/>
                  </a:ext>
                </a:extLst>
              </a:tr>
              <a:tr h="30040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06 Nov 2019 to 08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1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1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http://www.uvassociates.in/sites/default/files/images/borders/Light-blue-elegant-3-separate-bands-rectangular-powerpoint-b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WordArt 74"/>
          <p:cNvSpPr>
            <a:spLocks noChangeArrowheads="1" noChangeShapeType="1" noTextEdit="1"/>
          </p:cNvSpPr>
          <p:nvPr/>
        </p:nvSpPr>
        <p:spPr bwMode="auto">
          <a:xfrm>
            <a:off x="2414587" y="2116584"/>
            <a:ext cx="4305300" cy="496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Closing Date: </a:t>
            </a:r>
            <a:r>
              <a:rPr lang="en-SG" sz="2400" b="1" kern="10" spc="480" dirty="0" smtClean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25 Jul 2019 @ 1200 hrs</a:t>
            </a:r>
            <a:br>
              <a:rPr lang="en-SG" sz="2400" b="1" kern="10" spc="480" dirty="0" smtClean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</a:br>
            <a:r>
              <a:rPr lang="en-SG" sz="2400" b="1" kern="10" spc="480" dirty="0" smtClean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Balloting </a:t>
            </a:r>
            <a:r>
              <a:rPr lang="en-SG" sz="2400" b="1" kern="10" spc="480" dirty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Date:  </a:t>
            </a:r>
            <a:r>
              <a:rPr lang="en-SG" sz="2400" b="1" kern="10" spc="480" dirty="0" smtClean="0"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ED3D7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26 Jul 2019</a:t>
            </a:r>
            <a:endParaRPr lang="en-SG" sz="2400" b="1" kern="10" spc="480" dirty="0">
              <a:ln w="9525" algn="ctr">
                <a:solidFill>
                  <a:schemeClr val="tx1"/>
                </a:solidFill>
                <a:round/>
                <a:headEnd/>
                <a:tailEnd/>
              </a:ln>
              <a:solidFill>
                <a:srgbClr val="9ED3D7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/>
            </a:endParaRPr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2" y="764704"/>
            <a:ext cx="2711450" cy="71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1479972" y="1481584"/>
            <a:ext cx="62642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To apply, please fill in the application form </a:t>
            </a:r>
            <a:r>
              <a:rPr lang="en-AU" altLang="en-US" sz="1200" b="1" dirty="0" smtClean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and </a:t>
            </a: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submit the form </a:t>
            </a:r>
            <a:endParaRPr lang="en-AU" altLang="en-US" sz="1200" b="1" dirty="0" smtClean="0">
              <a:solidFill>
                <a:srgbClr val="4597A0"/>
              </a:solidFill>
              <a:latin typeface="Tahoma" pitchFamily="34" charset="0"/>
              <a:ea typeface="Arial Unicode MS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200" b="1" dirty="0" smtClean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via email</a:t>
            </a:r>
            <a:r>
              <a:rPr lang="en-AU" altLang="en-US" sz="1200" b="1" dirty="0">
                <a:solidFill>
                  <a:srgbClr val="4597A0"/>
                </a:solidFill>
                <a:latin typeface="Tahoma" pitchFamily="34" charset="0"/>
                <a:ea typeface="Arial Unicode MS"/>
                <a:cs typeface="Arial Unicode MS"/>
              </a:rPr>
              <a:t>: </a:t>
            </a:r>
            <a:r>
              <a:rPr lang="en-AU" altLang="en-US" sz="1200" b="1" u="sng" dirty="0">
                <a:solidFill>
                  <a:srgbClr val="262673"/>
                </a:solidFill>
                <a:latin typeface="Tahoma" pitchFamily="34" charset="0"/>
                <a:ea typeface="Arial Unicode MS"/>
                <a:cs typeface="Arial Unicode MS"/>
              </a:rPr>
              <a:t>foo.sweenee@stee.stengg.com</a:t>
            </a:r>
            <a:r>
              <a:rPr lang="en-AU" altLang="en-US" sz="1200" b="1" dirty="0">
                <a:solidFill>
                  <a:srgbClr val="262673"/>
                </a:solidFill>
                <a:latin typeface="Tahoma" pitchFamily="34" charset="0"/>
                <a:ea typeface="Arial Unicode MS"/>
                <a:cs typeface="Arial Unicode MS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1200" dirty="0">
              <a:solidFill>
                <a:schemeClr val="bg1"/>
              </a:solidFill>
              <a:latin typeface="Tahoma" pitchFamily="34" charset="0"/>
              <a:ea typeface="Arial Unicode MS"/>
              <a:cs typeface="Arial Unicode M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17543"/>
              </p:ext>
            </p:extLst>
          </p:nvPr>
        </p:nvGraphicFramePr>
        <p:xfrm>
          <a:off x="1691680" y="2959964"/>
          <a:ext cx="6264994" cy="2989316"/>
        </p:xfrm>
        <a:graphic>
          <a:graphicData uri="http://schemas.openxmlformats.org/drawingml/2006/table">
            <a:tbl>
              <a:tblPr/>
              <a:tblGrid>
                <a:gridCol w="2288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28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Balloting Periods 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Rates  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SBU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5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06 Sep 2019 to 09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Open to All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6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09 Sep2019 to 11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 Sep 2019 to 13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6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  <a:r>
                        <a:rPr lang="en-AU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Sep 2019 to 16 Sep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 Nov 2019 to 18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 Nov 2019 to 20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$100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5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 Nov 2019 to 22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 Nov 2019 to 25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Nov 2019 to 27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 Nov 2019 to 29 Nov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 Nov 2019 to 02 Dec 2019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3" marR="9523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9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554</Words>
  <Application>Microsoft Office PowerPoint</Application>
  <PresentationFormat>On-screen Show (4:3)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Unicode MS</vt:lpstr>
      <vt:lpstr>Calibri</vt:lpstr>
      <vt:lpstr>Comic Sans MS</vt:lpstr>
      <vt:lpstr>Tahoma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MINDEF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 Hwee Li</dc:creator>
  <cp:lastModifiedBy>FOO SWEE NEE</cp:lastModifiedBy>
  <cp:revision>258</cp:revision>
  <cp:lastPrinted>2019-07-03T08:29:11Z</cp:lastPrinted>
  <dcterms:created xsi:type="dcterms:W3CDTF">2012-06-15T03:14:31Z</dcterms:created>
  <dcterms:modified xsi:type="dcterms:W3CDTF">2019-07-03T08:32:31Z</dcterms:modified>
</cp:coreProperties>
</file>