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tif"/><Relationship Id="rId6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Excel to R</a:t>
            </a:r>
          </a:p>
          <a:p>
            <a:pPr/>
            <a:r>
              <a:t>An introduction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17-12-04 at 10.4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7423" y="4904070"/>
            <a:ext cx="7482677" cy="4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4269105" y="669865"/>
            <a:ext cx="44665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Import the data</a:t>
            </a:r>
          </a:p>
        </p:txBody>
      </p:sp>
      <p:sp>
        <p:nvSpPr>
          <p:cNvPr id="183" name="Shape 183"/>
          <p:cNvSpPr/>
          <p:nvPr/>
        </p:nvSpPr>
        <p:spPr>
          <a:xfrm>
            <a:off x="1129295" y="2703949"/>
            <a:ext cx="1108888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23333"/>
                </a:solidFill>
              </a:rPr>
              <a:t>dat &lt;-</a:t>
            </a:r>
            <a:r>
              <a:t> </a:t>
            </a:r>
            <a:r>
              <a:rPr>
                <a:solidFill>
                  <a:srgbClr val="0433FF"/>
                </a:solidFill>
              </a:rPr>
              <a:t>read_excel</a:t>
            </a:r>
            <a:r>
              <a:rPr>
                <a:solidFill>
                  <a:srgbClr val="323333"/>
                </a:solidFill>
              </a:rPr>
              <a:t>(</a:t>
            </a:r>
            <a:r>
              <a:t>"../data/ih-trial_results_20171020.xlsx"</a:t>
            </a:r>
            <a:r>
              <a:rPr>
                <a:solidFill>
                  <a:srgbClr val="323333"/>
                </a:solidFill>
              </a:rPr>
              <a:t>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24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sheet = 1)</a:t>
            </a:r>
          </a:p>
        </p:txBody>
      </p:sp>
      <p:pic>
        <p:nvPicPr>
          <p:cNvPr id="184" name="Screen Shot 2017-12-04 at 10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275" y="4712633"/>
            <a:ext cx="5036110" cy="459188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269105" y="6348893"/>
            <a:ext cx="295476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86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8760" y="6427290"/>
            <a:ext cx="2107849" cy="1113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96845" y="6143401"/>
            <a:ext cx="2169400" cy="168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090674" y="2980826"/>
            <a:ext cx="278935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&lt;-</a:t>
            </a:r>
            <a:r>
              <a:rPr>
                <a:solidFill>
                  <a:srgbClr val="008080"/>
                </a:solidFill>
              </a:rPr>
              <a:t> </a:t>
            </a:r>
            <a:r>
              <a:t>dat %&gt;%</a:t>
            </a:r>
            <a:r>
              <a:rPr>
                <a:solidFill>
                  <a:srgbClr val="008080"/>
                </a:solidFill>
              </a:rPr>
              <a:t>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fill</a:t>
            </a:r>
            <a:r>
              <a:t>(sex, age, treatment)</a:t>
            </a:r>
          </a:p>
        </p:txBody>
      </p:sp>
      <p:sp>
        <p:nvSpPr>
          <p:cNvPr id="190" name="Shape 190"/>
          <p:cNvSpPr/>
          <p:nvPr/>
        </p:nvSpPr>
        <p:spPr>
          <a:xfrm>
            <a:off x="3287394" y="669865"/>
            <a:ext cx="64300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Fill down missing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329251" y="3050996"/>
            <a:ext cx="64551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&lt;-</a:t>
            </a:r>
            <a:r>
              <a:rPr>
                <a:solidFill>
                  <a:srgbClr val="008080"/>
                </a:solidFill>
              </a:rPr>
              <a:t> </a:t>
            </a:r>
            <a:r>
              <a:t>dat %&gt;%</a:t>
            </a:r>
            <a:r>
              <a:rPr>
                <a:solidFill>
                  <a:srgbClr val="008080"/>
                </a:solidFill>
              </a:rPr>
              <a:t>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mutate</a:t>
            </a:r>
            <a:r>
              <a:t>(subject = </a:t>
            </a:r>
            <a:r>
              <a:rPr>
                <a:solidFill>
                  <a:srgbClr val="0433FF"/>
                </a:solidFill>
              </a:rPr>
              <a:t>str_c</a:t>
            </a:r>
            <a:r>
              <a:t>(</a:t>
            </a:r>
            <a:r>
              <a:rPr>
                <a:solidFill>
                  <a:srgbClr val="008080"/>
                </a:solidFill>
              </a:rPr>
              <a:t>"A"</a:t>
            </a:r>
            <a:r>
              <a:t>, </a:t>
            </a:r>
            <a:r>
              <a:rPr>
                <a:solidFill>
                  <a:srgbClr val="0433FF"/>
                </a:solidFill>
              </a:rPr>
              <a:t>str_pad</a:t>
            </a:r>
            <a:r>
              <a:t>(subject, 3, </a:t>
            </a:r>
            <a:r>
              <a:rPr>
                <a:solidFill>
                  <a:srgbClr val="008080"/>
                </a:solidFill>
              </a:rPr>
              <a:t>"left"</a:t>
            </a:r>
            <a:r>
              <a:t>, </a:t>
            </a:r>
            <a:r>
              <a:rPr>
                <a:solidFill>
                  <a:srgbClr val="008080"/>
                </a:solidFill>
              </a:rPr>
              <a:t>"0"</a:t>
            </a:r>
            <a:r>
              <a:t>)))</a:t>
            </a:r>
          </a:p>
        </p:txBody>
      </p:sp>
      <p:sp>
        <p:nvSpPr>
          <p:cNvPr id="193" name="Shape 193"/>
          <p:cNvSpPr/>
          <p:nvPr/>
        </p:nvSpPr>
        <p:spPr>
          <a:xfrm>
            <a:off x="2427922" y="669865"/>
            <a:ext cx="81489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Create a sensible subject ID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090674" y="2777626"/>
            <a:ext cx="24921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%&gt;%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group_by</a:t>
            </a:r>
            <a:r>
              <a:t>(sex) %&gt;%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tally</a:t>
            </a:r>
            <a:r>
              <a:t>() %&gt;%</a:t>
            </a:r>
            <a:r>
              <a:rPr>
                <a:solidFill>
                  <a:srgbClr val="008080"/>
                </a:solidFill>
              </a:rPr>
              <a:t>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kable</a:t>
            </a:r>
            <a:r>
              <a:t>(format = </a:t>
            </a:r>
            <a:r>
              <a:rPr>
                <a:solidFill>
                  <a:srgbClr val="008080"/>
                </a:solidFill>
              </a:rPr>
              <a:t>"html"</a:t>
            </a:r>
            <a:r>
              <a:t>)</a:t>
            </a:r>
          </a:p>
        </p:txBody>
      </p:sp>
      <p:sp>
        <p:nvSpPr>
          <p:cNvPr id="196" name="Shape 196"/>
          <p:cNvSpPr/>
          <p:nvPr/>
        </p:nvSpPr>
        <p:spPr>
          <a:xfrm>
            <a:off x="2051367" y="669865"/>
            <a:ext cx="89020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Examine the sex/status column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1539733" y="5497035"/>
          <a:ext cx="2540001" cy="2590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783205"/>
                <a:gridCol w="381635"/>
              </a:tblGrid>
              <a:tr h="550047">
                <a:tc>
                  <a:txBody>
                    <a:bodyPr/>
                    <a:lstStyle/>
                    <a:p>
                      <a:pPr algn="l" defTabSz="914400"/>
                      <a:r>
                        <a:rPr b="1">
                          <a:solidFill>
                            <a:srgbClr val="51515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sex</a:t>
                      </a:r>
                    </a:p>
                  </a:txBody>
                  <a:tcPr marL="114300" marR="114300" marT="228600" marB="2286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>
                          <a:solidFill>
                            <a:srgbClr val="51515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114300" marR="114300" marT="228600" marB="228600" anchor="ctr" anchorCtr="0" horzOverflow="overflow"/>
                </a:tc>
              </a:tr>
              <a:tr h="455537">
                <a:tc>
                  <a:txBody>
                    <a:bodyPr/>
                    <a:lstStyle/>
                    <a:p>
                      <a:pPr algn="l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female nneutered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396303">
                <a:tc>
                  <a:txBody>
                    <a:bodyPr/>
                    <a:lstStyle/>
                    <a:p>
                      <a:pPr algn="l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anchorCtr="0" horzOverflow="overflow"/>
                </a:tc>
              </a:tr>
              <a:tr h="396303">
                <a:tc>
                  <a:txBody>
                    <a:bodyPr/>
                    <a:lstStyle/>
                    <a:p>
                      <a:pPr algn="l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male entire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</a:tr>
              <a:tr h="396303">
                <a:tc>
                  <a:txBody>
                    <a:bodyPr/>
                    <a:lstStyle/>
                    <a:p>
                      <a:pPr algn="l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0" marR="0" marT="0" marB="0" anchor="ctr" anchorCtr="0" horzOverflow="overflow"/>
                </a:tc>
              </a:tr>
              <a:tr h="396303">
                <a:tc>
                  <a:txBody>
                    <a:bodyPr/>
                    <a:lstStyle/>
                    <a:p>
                      <a:pPr algn="l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2600">
                          <a:solidFill>
                            <a:srgbClr val="79797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2269172" y="669865"/>
            <a:ext cx="84664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Correct sex/status typos (etc)</a:t>
            </a:r>
          </a:p>
        </p:txBody>
      </p:sp>
      <p:sp>
        <p:nvSpPr>
          <p:cNvPr id="200" name="Shape 200"/>
          <p:cNvSpPr/>
          <p:nvPr/>
        </p:nvSpPr>
        <p:spPr>
          <a:xfrm>
            <a:off x="1256020" y="2542704"/>
            <a:ext cx="59597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&lt;-</a:t>
            </a:r>
            <a:r>
              <a:rPr>
                <a:solidFill>
                  <a:srgbClr val="008080"/>
                </a:solidFill>
              </a:rPr>
              <a:t> </a:t>
            </a:r>
            <a:r>
              <a:t>dat %&gt;%</a:t>
            </a: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mutate</a:t>
            </a:r>
            <a:r>
              <a:rPr>
                <a:solidFill>
                  <a:srgbClr val="323333"/>
                </a:solidFill>
              </a:rPr>
              <a:t>(sex = </a:t>
            </a:r>
            <a:r>
              <a:rPr>
                <a:solidFill>
                  <a:srgbClr val="0433FF"/>
                </a:solidFill>
              </a:rPr>
              <a:t>case_when</a:t>
            </a:r>
            <a:r>
              <a:rPr>
                <a:solidFill>
                  <a:srgbClr val="323333"/>
                </a:solidFill>
              </a:rPr>
              <a:t>(sex ==</a:t>
            </a:r>
            <a:r>
              <a:t> "female nneutered"</a:t>
            </a:r>
            <a:r>
              <a:rPr>
                <a:solidFill>
                  <a:srgbClr val="323333"/>
                </a:solidFill>
              </a:rPr>
              <a:t> ~</a:t>
            </a:r>
            <a:r>
              <a:t> "fn"</a:t>
            </a:r>
            <a:r>
              <a:rPr>
                <a:solidFill>
                  <a:srgbClr val="323333"/>
                </a:solidFill>
              </a:rPr>
              <a:t>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sex ==</a:t>
            </a:r>
            <a:r>
              <a:rPr>
                <a:solidFill>
                  <a:srgbClr val="008080"/>
                </a:solidFill>
              </a:rPr>
              <a:t> "male entire"</a:t>
            </a:r>
            <a:r>
              <a:t> ~</a:t>
            </a:r>
            <a:r>
              <a:rPr>
                <a:solidFill>
                  <a:srgbClr val="008080"/>
                </a:solidFill>
              </a:rPr>
              <a:t> "me"</a:t>
            </a:r>
            <a:r>
              <a:t>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sex ==</a:t>
            </a:r>
            <a:r>
              <a:rPr>
                <a:solidFill>
                  <a:srgbClr val="008080"/>
                </a:solidFill>
              </a:rPr>
              <a:t> "MN"</a:t>
            </a:r>
            <a:r>
              <a:t> ~</a:t>
            </a:r>
            <a:r>
              <a:rPr>
                <a:solidFill>
                  <a:srgbClr val="008080"/>
                </a:solidFill>
              </a:rPr>
              <a:t> "mn"</a:t>
            </a:r>
            <a:r>
              <a:t>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</a:t>
            </a:r>
            <a:r>
              <a:rPr>
                <a:solidFill>
                  <a:srgbClr val="FF4000"/>
                </a:solidFill>
              </a:rPr>
              <a:t>TRUE</a:t>
            </a:r>
            <a:r>
              <a:t> ~</a:t>
            </a:r>
            <a:r>
              <a:rPr>
                <a:solidFill>
                  <a:srgbClr val="008080"/>
                </a:solidFill>
              </a:rPr>
              <a:t> </a:t>
            </a:r>
            <a:r>
              <a:t>sex))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1169034" y="669865"/>
            <a:ext cx="106667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Separate sex/status into two columns</a:t>
            </a:r>
          </a:p>
        </p:txBody>
      </p:sp>
      <p:sp>
        <p:nvSpPr>
          <p:cNvPr id="203" name="Shape 203"/>
          <p:cNvSpPr/>
          <p:nvPr/>
        </p:nvSpPr>
        <p:spPr>
          <a:xfrm>
            <a:off x="1592835" y="2647959"/>
            <a:ext cx="59597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&lt;-</a:t>
            </a:r>
            <a:r>
              <a:rPr>
                <a:solidFill>
                  <a:srgbClr val="008080"/>
                </a:solidFill>
              </a:rPr>
              <a:t> </a:t>
            </a:r>
            <a:r>
              <a:t>dat %&gt;%</a:t>
            </a: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mutate</a:t>
            </a:r>
            <a:r>
              <a:rPr>
                <a:solidFill>
                  <a:srgbClr val="323333"/>
                </a:solidFill>
              </a:rPr>
              <a:t>(sex = </a:t>
            </a:r>
            <a:r>
              <a:rPr>
                <a:solidFill>
                  <a:srgbClr val="0433FF"/>
                </a:solidFill>
              </a:rPr>
              <a:t>case_when</a:t>
            </a:r>
            <a:r>
              <a:rPr>
                <a:solidFill>
                  <a:srgbClr val="323333"/>
                </a:solidFill>
              </a:rPr>
              <a:t>(sex ==</a:t>
            </a:r>
            <a:r>
              <a:t> "female nneutered"</a:t>
            </a:r>
            <a:r>
              <a:rPr>
                <a:solidFill>
                  <a:srgbClr val="323333"/>
                </a:solidFill>
              </a:rPr>
              <a:t> ~</a:t>
            </a:r>
            <a:r>
              <a:t> "fn"</a:t>
            </a:r>
            <a:r>
              <a:rPr>
                <a:solidFill>
                  <a:srgbClr val="323333"/>
                </a:solidFill>
              </a:rPr>
              <a:t>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sex ==</a:t>
            </a:r>
            <a:r>
              <a:rPr>
                <a:solidFill>
                  <a:srgbClr val="008080"/>
                </a:solidFill>
              </a:rPr>
              <a:t> "male entire"</a:t>
            </a:r>
            <a:r>
              <a:t> ~</a:t>
            </a:r>
            <a:r>
              <a:rPr>
                <a:solidFill>
                  <a:srgbClr val="008080"/>
                </a:solidFill>
              </a:rPr>
              <a:t> "me"</a:t>
            </a:r>
            <a:r>
              <a:t>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sex ==</a:t>
            </a:r>
            <a:r>
              <a:rPr>
                <a:solidFill>
                  <a:srgbClr val="008080"/>
                </a:solidFill>
              </a:rPr>
              <a:t> "MN"</a:t>
            </a:r>
            <a:r>
              <a:t> ~</a:t>
            </a:r>
            <a:r>
              <a:rPr>
                <a:solidFill>
                  <a:srgbClr val="008080"/>
                </a:solidFill>
              </a:rPr>
              <a:t> "mn"</a:t>
            </a:r>
            <a:r>
              <a:t>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</a:t>
            </a:r>
            <a:r>
              <a:rPr>
                <a:solidFill>
                  <a:srgbClr val="FF4000"/>
                </a:solidFill>
              </a:rPr>
              <a:t>TRUE</a:t>
            </a:r>
            <a:r>
              <a:t> ~</a:t>
            </a:r>
            <a:r>
              <a:rPr>
                <a:solidFill>
                  <a:srgbClr val="008080"/>
                </a:solidFill>
              </a:rPr>
              <a:t> </a:t>
            </a:r>
            <a:r>
              <a:t>sex))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2263457" y="669865"/>
            <a:ext cx="84778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Expand sex and status labels</a:t>
            </a:r>
          </a:p>
        </p:txBody>
      </p:sp>
      <p:sp>
        <p:nvSpPr>
          <p:cNvPr id="206" name="Shape 206"/>
          <p:cNvSpPr/>
          <p:nvPr/>
        </p:nvSpPr>
        <p:spPr>
          <a:xfrm>
            <a:off x="1644050" y="2486861"/>
            <a:ext cx="5464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&lt;-</a:t>
            </a:r>
            <a:r>
              <a:rPr>
                <a:solidFill>
                  <a:srgbClr val="008080"/>
                </a:solidFill>
              </a:rPr>
              <a:t> </a:t>
            </a:r>
            <a:r>
              <a:t>dat %&gt;%</a:t>
            </a:r>
            <a:r>
              <a:rPr>
                <a:solidFill>
                  <a:srgbClr val="008080"/>
                </a:solidFill>
              </a:rPr>
              <a:t> </a:t>
            </a:r>
          </a:p>
          <a:p>
            <a:pPr algn="l" defTabSz="457200"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t>mutate</a:t>
            </a:r>
            <a:r>
              <a:rPr>
                <a:solidFill>
                  <a:srgbClr val="323333"/>
                </a:solidFill>
              </a:rPr>
              <a:t>(sex = </a:t>
            </a:r>
            <a:r>
              <a:t>fct_recode</a:t>
            </a:r>
            <a:r>
              <a:rPr>
                <a:solidFill>
                  <a:srgbClr val="323333"/>
                </a:solidFill>
              </a:rPr>
              <a:t>(sex,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male = </a:t>
            </a:r>
            <a:r>
              <a:rPr>
                <a:solidFill>
                  <a:srgbClr val="008080"/>
                </a:solidFill>
              </a:rPr>
              <a:t>"m"</a:t>
            </a:r>
            <a:r>
              <a:t>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female = </a:t>
            </a:r>
            <a:r>
              <a:rPr>
                <a:solidFill>
                  <a:srgbClr val="008080"/>
                </a:solidFill>
              </a:rPr>
              <a:t>"f"</a:t>
            </a:r>
            <a:r>
              <a:t>),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neuter_status = </a:t>
            </a:r>
            <a:r>
              <a:rPr>
                <a:solidFill>
                  <a:srgbClr val="0433FF"/>
                </a:solidFill>
              </a:rPr>
              <a:t>fct_recode</a:t>
            </a:r>
            <a:r>
              <a:t>(neuter_status,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neutered = </a:t>
            </a:r>
            <a:r>
              <a:rPr>
                <a:solidFill>
                  <a:srgbClr val="008080"/>
                </a:solidFill>
              </a:rPr>
              <a:t>"n"</a:t>
            </a:r>
            <a:r>
              <a:t>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entire = </a:t>
            </a:r>
            <a:r>
              <a:rPr>
                <a:solidFill>
                  <a:srgbClr val="008080"/>
                </a:solidFill>
              </a:rPr>
              <a:t>"e"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569719" y="669865"/>
            <a:ext cx="9865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Convert ages in ‘months’ to ‘years’</a:t>
            </a:r>
          </a:p>
        </p:txBody>
      </p:sp>
      <p:sp>
        <p:nvSpPr>
          <p:cNvPr id="209" name="Shape 209"/>
          <p:cNvSpPr/>
          <p:nvPr/>
        </p:nvSpPr>
        <p:spPr>
          <a:xfrm>
            <a:off x="1208887" y="2686406"/>
            <a:ext cx="714870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&lt;-</a:t>
            </a:r>
            <a:r>
              <a:rPr>
                <a:solidFill>
                  <a:srgbClr val="008080"/>
                </a:solidFill>
              </a:rPr>
              <a:t> </a:t>
            </a:r>
            <a:r>
              <a:t>dat %&gt;%</a:t>
            </a:r>
          </a:p>
          <a:p>
            <a:pPr algn="l" defTabSz="457200"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t>mutate</a:t>
            </a:r>
            <a:r>
              <a:rPr>
                <a:solidFill>
                  <a:srgbClr val="323333"/>
                </a:solidFill>
              </a:rPr>
              <a:t>(age = </a:t>
            </a:r>
            <a:r>
              <a:t>case_when</a:t>
            </a:r>
            <a:r>
              <a:rPr>
                <a:solidFill>
                  <a:srgbClr val="323333"/>
                </a:solidFill>
              </a:rPr>
              <a:t>(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>
                <a:solidFill>
                  <a:srgbClr val="0433FF"/>
                </a:solidFill>
              </a:rPr>
              <a:t>str_detect</a:t>
            </a:r>
            <a:r>
              <a:t>(age, </a:t>
            </a:r>
            <a:r>
              <a:rPr>
                <a:solidFill>
                  <a:srgbClr val="008080"/>
                </a:solidFill>
              </a:rPr>
              <a:t>"month"</a:t>
            </a:r>
            <a:r>
              <a:t>) ~</a:t>
            </a:r>
            <a:r>
              <a:rPr>
                <a:solidFill>
                  <a:srgbClr val="00808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parse_number</a:t>
            </a:r>
            <a:r>
              <a:t>(age) /</a:t>
            </a:r>
            <a:r>
              <a:rPr>
                <a:solidFill>
                  <a:srgbClr val="008080"/>
                </a:solidFill>
              </a:rPr>
              <a:t> </a:t>
            </a:r>
            <a:r>
              <a:t>12,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>
                <a:solidFill>
                  <a:srgbClr val="FF4000"/>
                </a:solidFill>
              </a:rPr>
              <a:t>TRUE</a:t>
            </a:r>
            <a:r>
              <a:t> ~</a:t>
            </a:r>
            <a:r>
              <a:rPr>
                <a:solidFill>
                  <a:srgbClr val="00808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parse_number</a:t>
            </a:r>
            <a:r>
              <a:t>(age)))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374582" y="669865"/>
            <a:ext cx="82556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Gather the 4 results columns</a:t>
            </a:r>
          </a:p>
        </p:txBody>
      </p:sp>
      <p:sp>
        <p:nvSpPr>
          <p:cNvPr id="212" name="Shape 212"/>
          <p:cNvSpPr/>
          <p:nvPr/>
        </p:nvSpPr>
        <p:spPr>
          <a:xfrm>
            <a:off x="2017626" y="2738887"/>
            <a:ext cx="526626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&lt;-</a:t>
            </a:r>
            <a:r>
              <a:rPr>
                <a:solidFill>
                  <a:srgbClr val="008080"/>
                </a:solidFill>
              </a:rPr>
              <a:t> </a:t>
            </a:r>
            <a:r>
              <a:t>dat %&gt;%</a:t>
            </a: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gather</a:t>
            </a:r>
            <a:r>
              <a:rPr>
                <a:solidFill>
                  <a:srgbClr val="323333"/>
                </a:solidFill>
              </a:rPr>
              <a:t>(</a:t>
            </a:r>
            <a:r>
              <a:t>"week"</a:t>
            </a:r>
            <a:r>
              <a:rPr>
                <a:solidFill>
                  <a:srgbClr val="323333"/>
                </a:solidFill>
              </a:rPr>
              <a:t>, </a:t>
            </a:r>
            <a:r>
              <a:t>"glucose"</a:t>
            </a:r>
            <a:r>
              <a:rPr>
                <a:solidFill>
                  <a:srgbClr val="323333"/>
                </a:solidFill>
              </a:rPr>
              <a:t>, </a:t>
            </a:r>
            <a:r>
              <a:t>`</a:t>
            </a:r>
            <a:r>
              <a:rPr>
                <a:solidFill>
                  <a:srgbClr val="323333"/>
                </a:solidFill>
              </a:rPr>
              <a:t>week 1</a:t>
            </a:r>
            <a:r>
              <a:t>`</a:t>
            </a:r>
            <a:r>
              <a:rPr>
                <a:solidFill>
                  <a:srgbClr val="323333"/>
                </a:solidFill>
              </a:rPr>
              <a:t>:</a:t>
            </a:r>
            <a:r>
              <a:t>`</a:t>
            </a:r>
            <a:r>
              <a:rPr>
                <a:solidFill>
                  <a:srgbClr val="323333"/>
                </a:solidFill>
              </a:rPr>
              <a:t>week 4</a:t>
            </a:r>
            <a:r>
              <a:t>`</a:t>
            </a:r>
            <a:r>
              <a:rPr>
                <a:solidFill>
                  <a:srgbClr val="323333"/>
                </a:solidFill>
              </a:rPr>
              <a:t>) %&gt;%</a:t>
            </a:r>
            <a:r>
              <a:t> 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t>mutate</a:t>
            </a:r>
            <a:r>
              <a:rPr>
                <a:solidFill>
                  <a:srgbClr val="323333"/>
                </a:solidFill>
              </a:rPr>
              <a:t>(week = </a:t>
            </a:r>
            <a:r>
              <a:t>parse_number</a:t>
            </a:r>
            <a:r>
              <a:rPr>
                <a:solidFill>
                  <a:srgbClr val="323333"/>
                </a:solidFill>
              </a:rPr>
              <a:t>(week))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2657157" y="669865"/>
            <a:ext cx="76904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Check the biochem results</a:t>
            </a:r>
          </a:p>
        </p:txBody>
      </p:sp>
      <p:sp>
        <p:nvSpPr>
          <p:cNvPr id="215" name="Shape 215"/>
          <p:cNvSpPr/>
          <p:nvPr/>
        </p:nvSpPr>
        <p:spPr>
          <a:xfrm>
            <a:off x="1196330" y="2879227"/>
            <a:ext cx="34828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ggplot</a:t>
            </a:r>
            <a:r>
              <a:t>(dat, </a:t>
            </a:r>
            <a:r>
              <a:rPr>
                <a:solidFill>
                  <a:srgbClr val="0433FF"/>
                </a:solidFill>
              </a:rPr>
              <a:t>aes</a:t>
            </a:r>
            <a:r>
              <a:t>(x = glucose)) +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geom_histogram</a:t>
            </a:r>
            <a:r>
              <a:t>(binwidth = 5) +</a:t>
            </a:r>
          </a:p>
          <a:p>
            <a:pPr algn="l" defTabSz="457200"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t>coord_cartesian</a:t>
            </a:r>
            <a:r>
              <a:rPr>
                <a:solidFill>
                  <a:srgbClr val="323333"/>
                </a:solidFill>
              </a:rPr>
              <a:t>(ylim = </a:t>
            </a:r>
            <a:r>
              <a:t>c</a:t>
            </a:r>
            <a:r>
              <a:rPr>
                <a:solidFill>
                  <a:srgbClr val="323333"/>
                </a:solidFill>
              </a:rPr>
              <a:t>(0, 10))</a:t>
            </a:r>
          </a:p>
        </p:txBody>
      </p:sp>
      <p:sp>
        <p:nvSpPr>
          <p:cNvPr id="216" name="Shape 216"/>
          <p:cNvSpPr/>
          <p:nvPr/>
        </p:nvSpPr>
        <p:spPr>
          <a:xfrm>
            <a:off x="1196330" y="6152793"/>
            <a:ext cx="437457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%&gt;%</a:t>
            </a:r>
            <a:r>
              <a:rPr>
                <a:solidFill>
                  <a:srgbClr val="008080"/>
                </a:solidFill>
              </a:rPr>
              <a:t>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filter</a:t>
            </a:r>
            <a:r>
              <a:t>(glucose &gt;</a:t>
            </a:r>
            <a:r>
              <a:rPr>
                <a:solidFill>
                  <a:srgbClr val="008080"/>
                </a:solidFill>
              </a:rPr>
              <a:t> </a:t>
            </a:r>
            <a:r>
              <a:t>50) %&gt;%</a:t>
            </a:r>
            <a:r>
              <a:rPr>
                <a:solidFill>
                  <a:srgbClr val="008080"/>
                </a:solidFill>
              </a:rPr>
              <a:t>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select</a:t>
            </a:r>
            <a:r>
              <a:t>(subject, week, rep, glucose) %&gt;%</a:t>
            </a:r>
            <a:r>
              <a:rPr>
                <a:solidFill>
                  <a:srgbClr val="008080"/>
                </a:solidFill>
              </a:rPr>
              <a:t>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kable</a:t>
            </a:r>
            <a:r>
              <a:t>(format = </a:t>
            </a:r>
            <a:r>
              <a:rPr>
                <a:solidFill>
                  <a:srgbClr val="008080"/>
                </a:solidFill>
              </a:rPr>
              <a:t>"html"</a:t>
            </a:r>
            <a:r>
              <a:t>)</a:t>
            </a:r>
          </a:p>
        </p:txBody>
      </p:sp>
      <p:pic>
        <p:nvPicPr>
          <p:cNvPr id="2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8480" y="2666138"/>
            <a:ext cx="5782723" cy="24783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8" name="Table 218"/>
          <p:cNvGraphicFramePr/>
          <p:nvPr/>
        </p:nvGraphicFramePr>
        <p:xfrm>
          <a:off x="7362601" y="6277120"/>
          <a:ext cx="3711151" cy="19540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8608"/>
                <a:gridCol w="827723"/>
                <a:gridCol w="507972"/>
                <a:gridCol w="1226845"/>
              </a:tblGrid>
              <a:tr h="325681">
                <a:tc>
                  <a:txBody>
                    <a:bodyPr/>
                    <a:lstStyle/>
                    <a:p>
                      <a:pPr algn="l" defTabSz="914400"/>
                      <a:r>
                        <a:rPr b="1"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subject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rep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glucose</a:t>
                      </a:r>
                    </a:p>
                  </a:txBody>
                  <a:tcPr marL="0" marR="0" marT="0" marB="0" anchor="ctr" anchorCtr="0" horzOverflow="overflow"/>
                </a:tc>
              </a:tr>
              <a:tr h="325681">
                <a:tc>
                  <a:txBody>
                    <a:bodyPr/>
                    <a:lstStyle/>
                    <a:p>
                      <a:pPr algn="l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A006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162</a:t>
                      </a:r>
                    </a:p>
                  </a:txBody>
                  <a:tcPr marL="0" marR="0" marT="0" marB="0" anchor="ctr" anchorCtr="0" horzOverflow="overflow"/>
                </a:tc>
              </a:tr>
              <a:tr h="325681">
                <a:tc>
                  <a:txBody>
                    <a:bodyPr/>
                    <a:lstStyle/>
                    <a:p>
                      <a:pPr algn="l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A012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776</a:t>
                      </a:r>
                    </a:p>
                  </a:txBody>
                  <a:tcPr marL="0" marR="0" marT="0" marB="0" anchor="ctr" anchorCtr="0" horzOverflow="overflow"/>
                </a:tc>
              </a:tr>
              <a:tr h="325681">
                <a:tc>
                  <a:txBody>
                    <a:bodyPr/>
                    <a:lstStyle/>
                    <a:p>
                      <a:pPr algn="l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A012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1178</a:t>
                      </a:r>
                    </a:p>
                  </a:txBody>
                  <a:tcPr marL="0" marR="0" marT="0" marB="0" anchor="ctr" anchorCtr="0" horzOverflow="overflow"/>
                </a:tc>
              </a:tr>
              <a:tr h="325681">
                <a:tc>
                  <a:txBody>
                    <a:bodyPr/>
                    <a:lstStyle/>
                    <a:p>
                      <a:pPr algn="l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A003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935</a:t>
                      </a:r>
                    </a:p>
                  </a:txBody>
                  <a:tcPr marL="0" marR="0" marT="0" marB="0" anchor="ctr" anchorCtr="0" horzOverflow="overflow"/>
                </a:tc>
              </a:tr>
              <a:tr h="325681">
                <a:tc>
                  <a:txBody>
                    <a:bodyPr/>
                    <a:lstStyle/>
                    <a:p>
                      <a:pPr algn="l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A004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1654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28803" y="4419853"/>
            <a:ext cx="14433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</a:t>
            </a:r>
          </a:p>
        </p:txBody>
      </p:sp>
      <p:sp>
        <p:nvSpPr>
          <p:cNvPr id="123" name="Shape 123"/>
          <p:cNvSpPr/>
          <p:nvPr/>
        </p:nvSpPr>
        <p:spPr>
          <a:xfrm>
            <a:off x="2361076" y="4419853"/>
            <a:ext cx="9779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Tidy</a:t>
            </a:r>
          </a:p>
        </p:txBody>
      </p:sp>
      <p:sp>
        <p:nvSpPr>
          <p:cNvPr id="124" name="Shape 124"/>
          <p:cNvSpPr/>
          <p:nvPr/>
        </p:nvSpPr>
        <p:spPr>
          <a:xfrm>
            <a:off x="4305719" y="4419853"/>
            <a:ext cx="21383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Transform</a:t>
            </a:r>
          </a:p>
        </p:txBody>
      </p:sp>
      <p:sp>
        <p:nvSpPr>
          <p:cNvPr id="125" name="Shape 125"/>
          <p:cNvSpPr/>
          <p:nvPr/>
        </p:nvSpPr>
        <p:spPr>
          <a:xfrm>
            <a:off x="6305511" y="6167030"/>
            <a:ext cx="1384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126" name="Shape 126"/>
          <p:cNvSpPr/>
          <p:nvPr/>
        </p:nvSpPr>
        <p:spPr>
          <a:xfrm>
            <a:off x="6190296" y="2775890"/>
            <a:ext cx="19097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Visualise</a:t>
            </a:r>
          </a:p>
        </p:txBody>
      </p:sp>
      <p:sp>
        <p:nvSpPr>
          <p:cNvPr id="127" name="Shape 127"/>
          <p:cNvSpPr/>
          <p:nvPr/>
        </p:nvSpPr>
        <p:spPr>
          <a:xfrm>
            <a:off x="9987127" y="4419853"/>
            <a:ext cx="2959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Communicate</a:t>
            </a:r>
          </a:p>
        </p:txBody>
      </p:sp>
      <p:sp>
        <p:nvSpPr>
          <p:cNvPr id="135" name="Shape 135"/>
          <p:cNvSpPr/>
          <p:nvPr/>
        </p:nvSpPr>
        <p:spPr>
          <a:xfrm>
            <a:off x="7848275" y="3202005"/>
            <a:ext cx="1076431" cy="3300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53" h="21600" fill="norm" stroke="1" extrusionOk="0">
                <a:moveTo>
                  <a:pt x="0" y="21600"/>
                </a:moveTo>
                <a:cubicBezTo>
                  <a:pt x="19695" y="14658"/>
                  <a:pt x="21600" y="7458"/>
                  <a:pt x="5714" y="0"/>
                </a:cubicBezTo>
              </a:path>
            </a:pathLst>
          </a:custGeom>
          <a:ln w="76200">
            <a:solidFill>
              <a:srgbClr val="A6AAA9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>
            <a:off x="5361524" y="3191119"/>
            <a:ext cx="752847" cy="1228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7455" y="2851"/>
                  <a:pt x="255" y="10051"/>
                  <a:pt x="0" y="21600"/>
                </a:cubicBezTo>
              </a:path>
            </a:pathLst>
          </a:custGeom>
          <a:ln w="76200">
            <a:solidFill>
              <a:srgbClr val="A6AAA9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5309774" y="5211618"/>
            <a:ext cx="826037" cy="1227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600" fill="norm" stroke="1" extrusionOk="0">
                <a:moveTo>
                  <a:pt x="10" y="0"/>
                </a:moveTo>
                <a:cubicBezTo>
                  <a:pt x="-306" y="11312"/>
                  <a:pt x="6789" y="18512"/>
                  <a:pt x="21294" y="21600"/>
                </a:cubicBezTo>
              </a:path>
            </a:pathLst>
          </a:custGeom>
          <a:ln w="76200">
            <a:solidFill>
              <a:srgbClr val="A6AAA9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1748647" y="4739406"/>
            <a:ext cx="623770" cy="8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76200">
            <a:solidFill>
              <a:srgbClr val="A6AAA9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>
            <a:off x="3397170" y="4738915"/>
            <a:ext cx="652626" cy="8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76200">
            <a:solidFill>
              <a:srgbClr val="A6AAA9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>
            <a:off x="9405149" y="4737951"/>
            <a:ext cx="581979" cy="1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76200">
            <a:solidFill>
              <a:srgbClr val="A6AAA9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4229518" y="2687936"/>
            <a:ext cx="4987539" cy="4302939"/>
          </a:xfrm>
          <a:prstGeom prst="roundRect">
            <a:avLst>
              <a:gd name="adj" fmla="val 17253"/>
            </a:avLst>
          </a:prstGeom>
          <a:blipFill>
            <a:blip r:embed="rId2">
              <a:alphaModFix amt="11112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6314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168967" y="669865"/>
            <a:ext cx="66668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Correct age data typos</a:t>
            </a:r>
          </a:p>
        </p:txBody>
      </p:sp>
      <p:sp>
        <p:nvSpPr>
          <p:cNvPr id="221" name="Shape 221"/>
          <p:cNvSpPr/>
          <p:nvPr/>
        </p:nvSpPr>
        <p:spPr>
          <a:xfrm>
            <a:off x="3054043" y="2864462"/>
            <a:ext cx="5761640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 &lt;-</a:t>
            </a:r>
            <a:r>
              <a:rPr>
                <a:solidFill>
                  <a:srgbClr val="008080"/>
                </a:solidFill>
              </a:rPr>
              <a:t> </a:t>
            </a:r>
            <a:r>
              <a:t>dat %&gt;%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080"/>
                </a:solidFill>
              </a:rPr>
              <a:t>  </a:t>
            </a:r>
            <a:r>
              <a:rPr>
                <a:solidFill>
                  <a:srgbClr val="0433FF"/>
                </a:solidFill>
              </a:rPr>
              <a:t>mutate</a:t>
            </a:r>
            <a:r>
              <a:t>(glucose = </a:t>
            </a:r>
            <a:r>
              <a:rPr>
                <a:solidFill>
                  <a:srgbClr val="0433FF"/>
                </a:solidFill>
              </a:rPr>
              <a:t>case_when</a:t>
            </a:r>
            <a:r>
              <a:t>(subject ==</a:t>
            </a:r>
            <a:r>
              <a:rPr>
                <a:solidFill>
                  <a:srgbClr val="008080"/>
                </a:solidFill>
              </a:rPr>
              <a:t> "A006"</a:t>
            </a:r>
            <a:r>
              <a:t> &amp;</a:t>
            </a: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week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1 &amp;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rep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2 ~</a:t>
            </a:r>
            <a:r>
              <a:t>         </a:t>
            </a:r>
            <a:r>
              <a:rPr>
                <a:solidFill>
                  <a:srgbClr val="323333"/>
                </a:solidFill>
              </a:rPr>
              <a:t>1.62,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subject ==</a:t>
            </a:r>
            <a:r>
              <a:rPr>
                <a:solidFill>
                  <a:srgbClr val="008080"/>
                </a:solidFill>
              </a:rPr>
              <a:t> "A012"</a:t>
            </a:r>
            <a:r>
              <a:t> &amp;</a:t>
            </a: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week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2 &amp;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rep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2 ~</a:t>
            </a:r>
            <a:r>
              <a:t>         </a:t>
            </a:r>
            <a:r>
              <a:rPr>
                <a:solidFill>
                  <a:srgbClr val="323333"/>
                </a:solidFill>
              </a:rPr>
              <a:t>7.76,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subject ==</a:t>
            </a:r>
            <a:r>
              <a:rPr>
                <a:solidFill>
                  <a:srgbClr val="008080"/>
                </a:solidFill>
              </a:rPr>
              <a:t> "A012"</a:t>
            </a:r>
            <a:r>
              <a:t> &amp;</a:t>
            </a: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week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3 &amp;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rep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1 ~</a:t>
            </a:r>
            <a:r>
              <a:t>         </a:t>
            </a:r>
            <a:r>
              <a:rPr>
                <a:solidFill>
                  <a:srgbClr val="323333"/>
                </a:solidFill>
              </a:rPr>
              <a:t>11.78,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subject ==</a:t>
            </a:r>
            <a:r>
              <a:rPr>
                <a:solidFill>
                  <a:srgbClr val="008080"/>
                </a:solidFill>
              </a:rPr>
              <a:t> "A003"</a:t>
            </a:r>
            <a:r>
              <a:t> &amp;</a:t>
            </a: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week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4 &amp;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rep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2 ~</a:t>
            </a:r>
            <a:r>
              <a:t>         </a:t>
            </a:r>
            <a:r>
              <a:rPr>
                <a:solidFill>
                  <a:srgbClr val="323333"/>
                </a:solidFill>
              </a:rPr>
              <a:t>9.35,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subject ==</a:t>
            </a:r>
            <a:r>
              <a:rPr>
                <a:solidFill>
                  <a:srgbClr val="008080"/>
                </a:solidFill>
              </a:rPr>
              <a:t> "A004"</a:t>
            </a:r>
            <a:r>
              <a:t> &amp;</a:t>
            </a: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week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4 &amp;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</a:t>
            </a:r>
            <a:r>
              <a:rPr>
                <a:solidFill>
                  <a:srgbClr val="323333"/>
                </a:solidFill>
              </a:rPr>
              <a:t>rep ==</a:t>
            </a:r>
            <a:r>
              <a:t> </a:t>
            </a:r>
            <a:r>
              <a:rPr>
                <a:solidFill>
                  <a:srgbClr val="323333"/>
                </a:solidFill>
              </a:rPr>
              <a:t>1 ~</a:t>
            </a:r>
            <a:r>
              <a:t>         </a:t>
            </a:r>
            <a:r>
              <a:rPr>
                <a:solidFill>
                  <a:srgbClr val="323333"/>
                </a:solidFill>
              </a:rPr>
              <a:t>16.54,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</a:t>
            </a:r>
          </a:p>
          <a:p>
            <a:pPr algn="l" defTabSz="457200">
              <a:defRPr sz="13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</a:t>
            </a:r>
            <a:r>
              <a:rPr>
                <a:solidFill>
                  <a:srgbClr val="FF4000"/>
                </a:solidFill>
              </a:rPr>
              <a:t>TRUE</a:t>
            </a:r>
            <a:r>
              <a:t> ~</a:t>
            </a:r>
            <a:r>
              <a:rPr>
                <a:solidFill>
                  <a:srgbClr val="008080"/>
                </a:solidFill>
              </a:rPr>
              <a:t>               </a:t>
            </a:r>
            <a:r>
              <a:t>glucose))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133849" y="669865"/>
            <a:ext cx="47371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Save tidied data</a:t>
            </a:r>
          </a:p>
        </p:txBody>
      </p:sp>
      <p:sp>
        <p:nvSpPr>
          <p:cNvPr id="224" name="Shape 224"/>
          <p:cNvSpPr/>
          <p:nvPr/>
        </p:nvSpPr>
        <p:spPr>
          <a:xfrm>
            <a:off x="2146757" y="3980600"/>
            <a:ext cx="605886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write_csv</a:t>
            </a:r>
            <a:r>
              <a:rPr>
                <a:solidFill>
                  <a:srgbClr val="323333"/>
                </a:solidFill>
              </a:rPr>
              <a:t>(dat, </a:t>
            </a:r>
            <a:r>
              <a:t>"../data/ih-trial_results_20171020_tidy.csv"</a:t>
            </a:r>
            <a:r>
              <a:rPr>
                <a:solidFill>
                  <a:srgbClr val="32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next?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Half day workshop (the saga continues)</a:t>
            </a:r>
          </a:p>
          <a:p>
            <a:pPr/>
            <a:r>
              <a:t>R for Datascience</a:t>
            </a:r>
          </a:p>
          <a:p>
            <a:pPr/>
            <a:r>
              <a:t>Datacamp</a:t>
            </a:r>
          </a:p>
          <a:p>
            <a:pPr/>
            <a:r>
              <a:t>Coursera</a:t>
            </a:r>
          </a:p>
          <a:p>
            <a:pPr/>
            <a:r>
              <a:t>Data-Methods-Club…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Data-methods-club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get help (with R and other stuff)</a:t>
            </a:r>
          </a:p>
          <a:p>
            <a:pPr/>
            <a:r>
              <a:t>Half day workshop on R</a:t>
            </a:r>
          </a:p>
          <a:p>
            <a:pPr/>
            <a:r>
              <a:t>Mailing list - just ask</a:t>
            </a:r>
          </a:p>
          <a:p>
            <a:pPr/>
            <a:r>
              <a:t>Website -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3"/>
          </p:nvPr>
        </p:nvSpPr>
        <p:spPr>
          <a:xfrm>
            <a:off x="4203700" y="8210550"/>
            <a:ext cx="10464800" cy="965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–From Claerbout and Karrenbach (1992)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Shape 143"/>
          <p:cNvSpPr/>
          <p:nvPr>
            <p:ph type="body" idx="14"/>
          </p:nvPr>
        </p:nvSpPr>
        <p:spPr>
          <a:xfrm>
            <a:off x="1270000" y="3213099"/>
            <a:ext cx="10464800" cy="2794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“An article about computational science in a scientific publication is not the scholarship itself  it is merely advertising of the scholarship”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Why reproducible research?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demonstrate correctness / audit</a:t>
            </a:r>
          </a:p>
          <a:p>
            <a:pPr/>
            <a:r>
              <a:t>To allow others to follow methods</a:t>
            </a:r>
          </a:p>
          <a:p>
            <a:pPr/>
            <a:r>
              <a:t>To remember what happened…</a:t>
            </a:r>
          </a:p>
          <a:p>
            <a:pPr lvl="1"/>
            <a:r>
              <a:t>Students graduate</a:t>
            </a:r>
          </a:p>
          <a:p>
            <a:pPr lvl="1"/>
            <a:r>
              <a:t>Future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R?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language / system for data science</a:t>
            </a:r>
          </a:p>
          <a:p>
            <a:pPr/>
            <a:r>
              <a:t>Open source and free</a:t>
            </a:r>
          </a:p>
          <a:p>
            <a:pPr/>
            <a:r>
              <a:t>Extended by &gt; 10,000 packages…</a:t>
            </a:r>
          </a:p>
        </p:txBody>
      </p:sp>
      <p:pic>
        <p:nvPicPr>
          <p:cNvPr id="15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552" y="1075298"/>
            <a:ext cx="3289625" cy="2549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–Hadley Wickham, Chief Scientist RStudio</a:t>
            </a:r>
          </a:p>
        </p:txBody>
      </p:sp>
      <p:sp>
        <p:nvSpPr>
          <p:cNvPr id="153" name="Shape 153"/>
          <p:cNvSpPr/>
          <p:nvPr>
            <p:ph type="body" idx="14"/>
          </p:nvPr>
        </p:nvSpPr>
        <p:spPr>
          <a:xfrm>
            <a:off x="1270000" y="3098800"/>
            <a:ext cx="10464800" cy="3022601"/>
          </a:xfrm>
          <a:prstGeom prst="rect">
            <a:avLst/>
          </a:prstGeom>
        </p:spPr>
        <p:txBody>
          <a:bodyPr/>
          <a:lstStyle/>
          <a:p>
            <a:pPr/>
            <a:r>
              <a:t>“This huge variety of packages is one of the reasons that R is so successful: the chances are that someone has already solved a problem that you're working on, and you can benefit from their work by downloading their package.”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 Tidyverse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539750" y="2292350"/>
            <a:ext cx="5952629" cy="5168900"/>
            <a:chOff x="0" y="0"/>
            <a:chExt cx="5952628" cy="5168900"/>
          </a:xfrm>
        </p:grpSpPr>
        <p:pic>
          <p:nvPicPr>
            <p:cNvPr id="156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46700" cy="516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82628" y="192538"/>
              <a:ext cx="1270001" cy="14710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82628" y="2463800"/>
              <a:ext cx="1270001" cy="14461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Shape 160"/>
          <p:cNvSpPr/>
          <p:nvPr/>
        </p:nvSpPr>
        <p:spPr>
          <a:xfrm>
            <a:off x="6850920" y="2940049"/>
            <a:ext cx="5536527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/>
            </a:pPr>
            <a:r>
              <a:t>Import</a:t>
            </a:r>
          </a:p>
          <a:p>
            <a:pPr>
              <a:defRPr sz="4300"/>
            </a:pPr>
            <a:r>
              <a:t>Tidy</a:t>
            </a:r>
          </a:p>
          <a:p>
            <a:pPr>
              <a:defRPr sz="4300"/>
            </a:pPr>
            <a:r>
              <a:t>Manipulate/Transform</a:t>
            </a:r>
          </a:p>
          <a:p>
            <a:pPr>
              <a:defRPr sz="4300"/>
            </a:pPr>
            <a:r>
              <a:t>Visualise</a:t>
            </a:r>
          </a:p>
          <a:p>
            <a:pPr>
              <a:defRPr sz="4300"/>
            </a:pPr>
            <a:r>
              <a:t>Model</a:t>
            </a:r>
          </a:p>
          <a:p>
            <a:pPr>
              <a:defRPr sz="4300"/>
            </a:pPr>
            <a:r>
              <a:t>Report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- experiment</a:t>
            </a:r>
          </a:p>
        </p:txBody>
      </p:sp>
      <p:pic>
        <p:nvPicPr>
          <p:cNvPr id="16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8967" y="2880521"/>
            <a:ext cx="1342276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7221" y="2880521"/>
            <a:ext cx="1342276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76" y="2880521"/>
            <a:ext cx="1342275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393" y="3744755"/>
            <a:ext cx="1342275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647" y="3744755"/>
            <a:ext cx="1342276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5902" y="3744755"/>
            <a:ext cx="1342275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9304" y="2889564"/>
            <a:ext cx="1342276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7558" y="2889564"/>
            <a:ext cx="1342276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5813" y="2889564"/>
            <a:ext cx="1342275" cy="228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9730" y="3753798"/>
            <a:ext cx="1342276" cy="2284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984" y="3753798"/>
            <a:ext cx="1342276" cy="2284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6239" y="3753798"/>
            <a:ext cx="1342275" cy="228472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2015167" y="6225378"/>
            <a:ext cx="2740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Treatment A</a:t>
            </a:r>
          </a:p>
        </p:txBody>
      </p:sp>
      <p:sp>
        <p:nvSpPr>
          <p:cNvPr id="176" name="Shape 176"/>
          <p:cNvSpPr/>
          <p:nvPr/>
        </p:nvSpPr>
        <p:spPr>
          <a:xfrm>
            <a:off x="7427536" y="6225378"/>
            <a:ext cx="27568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Treatment B</a:t>
            </a:r>
          </a:p>
        </p:txBody>
      </p:sp>
      <p:sp>
        <p:nvSpPr>
          <p:cNvPr id="177" name="Shape 177"/>
          <p:cNvSpPr/>
          <p:nvPr/>
        </p:nvSpPr>
        <p:spPr>
          <a:xfrm>
            <a:off x="1434808" y="7655824"/>
            <a:ext cx="98878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Glucose measured weekly (3 times) for 4 weeks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 Shot 2017-12-04 at 10.02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806" y="0"/>
            <a:ext cx="10697188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