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0" r:id="rId2"/>
    <p:sldId id="271" r:id="rId3"/>
    <p:sldId id="273" r:id="rId4"/>
    <p:sldId id="264" r:id="rId5"/>
    <p:sldId id="257" r:id="rId6"/>
    <p:sldId id="265" r:id="rId7"/>
    <p:sldId id="258" r:id="rId8"/>
    <p:sldId id="266" r:id="rId9"/>
    <p:sldId id="259" r:id="rId10"/>
    <p:sldId id="267" r:id="rId11"/>
    <p:sldId id="268" r:id="rId12"/>
    <p:sldId id="260" r:id="rId13"/>
    <p:sldId id="262" r:id="rId14"/>
    <p:sldId id="26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73FA2-E933-4E7B-AD8F-7B97A84E940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B6939-96A9-486E-A534-11291A9F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B6939-96A9-486E-A534-11291A9FF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B527-D0B0-4EDA-819D-686D18BE5CD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92DF-72F6-442D-B65A-231105A4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3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helle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2B2034-5B06-41B8-AED7-363ACA07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280" y="5093208"/>
            <a:ext cx="7549896" cy="126187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MSTICPy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C88A28-68D9-4476-84A8-7776E576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0" y="5093208"/>
            <a:ext cx="2971800" cy="1261872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-apple-system"/>
              </a:rPr>
              <a:t>Threat hunting toolkit for Jupyter Notebooks</a:t>
            </a:r>
          </a:p>
          <a:p>
            <a:pPr algn="l"/>
            <a:endParaRPr lang="en-US" sz="11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sz="1200" i="0" dirty="0">
                <a:solidFill>
                  <a:schemeClr val="bg1"/>
                </a:solidFill>
                <a:effectLst/>
                <a:latin typeface="-apple-system"/>
              </a:rPr>
              <a:t>Ian Hellen, Principal Dev</a:t>
            </a:r>
            <a:br>
              <a:rPr lang="en-US" sz="120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1200" i="0" dirty="0">
                <a:solidFill>
                  <a:schemeClr val="bg1"/>
                </a:solidFill>
                <a:effectLst/>
                <a:latin typeface="-apple-system"/>
              </a:rPr>
              <a:t>Microsoft Threat Intelligence Center (MSTIC)</a:t>
            </a:r>
          </a:p>
          <a:p>
            <a:pPr algn="l"/>
            <a:r>
              <a:rPr lang="en-US" sz="1200" i="0" dirty="0">
                <a:solidFill>
                  <a:schemeClr val="bg1"/>
                </a:solidFill>
                <a:effectLst/>
                <a:latin typeface="-apple-system"/>
              </a:rPr>
              <a:t>@ianhellen (twitter), </a:t>
            </a:r>
            <a:r>
              <a:rPr lang="en-US" sz="1200" i="0" u="none" strike="noStrike" dirty="0">
                <a:solidFill>
                  <a:schemeClr val="bg1"/>
                </a:solidFill>
                <a:effectLst/>
                <a:latin typeface="-apple-system"/>
                <a:hlinkClick r:id="rId3"/>
              </a:rPr>
              <a:t>ianhelle@microsoft.com</a:t>
            </a:r>
            <a:endParaRPr lang="en-US" sz="120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0A8524B-97B9-46A8-B0FA-A0B0059DF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35" y="341832"/>
            <a:ext cx="9287129" cy="3970249"/>
          </a:xfrm>
          <a:prstGeom prst="rect">
            <a:avLst/>
          </a:prstGeom>
        </p:spPr>
      </p:pic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9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3561" r="2922" b="89"/>
          <a:stretch>
            <a:fillRect/>
          </a:stretch>
        </p:blipFill>
        <p:spPr>
          <a:xfrm>
            <a:off x="2574313" y="643467"/>
            <a:ext cx="7043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1BA8-8018-4A01-9682-4579913C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&amp;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04693-C880-4132-B1D6-A368B571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Event timeline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Event timeline values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Time series anomalies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Process Tree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Data browsers (TI, event data, alerts)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Widgets – UI components for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/>
              <a:t>Time ranges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/>
              <a:t>Item selection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/>
              <a:t>Config editing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4DD9B-B4C3-44D1-9337-6A0B77B877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8" t="29493" r="27837" b="41970"/>
          <a:stretch>
            <a:fillRect/>
          </a:stretch>
        </p:blipFill>
        <p:spPr>
          <a:xfrm>
            <a:off x="6904709" y="1306210"/>
            <a:ext cx="4475531" cy="42423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1364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20229" r="2922" b="37055"/>
          <a:stretch>
            <a:fillRect/>
          </a:stretch>
        </p:blipFill>
        <p:spPr>
          <a:xfrm>
            <a:off x="643467" y="1295542"/>
            <a:ext cx="10905066" cy="42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EDAA7-31E2-4BFA-A7BA-16DDC2065CE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t="7562" r="2338" b="3781"/>
          <a:stretch>
            <a:fillRect/>
          </a:stretch>
        </p:blipFill>
        <p:spPr>
          <a:xfrm>
            <a:off x="2603598" y="643467"/>
            <a:ext cx="69848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BBB649EC-90DA-4582-BF97-4BBBD16D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 layer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53B96D-A980-4E47-81CE-6603649D0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107976"/>
            <a:ext cx="3505494" cy="4115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Pivot functions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For entity-based operations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Queries, enrichment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Pandas extensions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For data transformation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Visualization, analysis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Notebooklets</a:t>
            </a:r>
            <a:endParaRPr lang="en-US" sz="20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Msticnb</a:t>
            </a:r>
            <a:r>
              <a:rPr lang="en-US" sz="1700" dirty="0"/>
              <a:t> @ </a:t>
            </a:r>
            <a:r>
              <a:rPr lang="en-US" sz="1700" dirty="0" err="1"/>
              <a:t>PyPI</a:t>
            </a:r>
            <a:endParaRPr lang="en-US" sz="17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Aggregates of multiple notebook operations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Most exposed via pivot functions, some via pandas</a:t>
            </a: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EDAA7-31E2-4BFA-A7BA-16DDC2065CE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2" t="9169" r="2338" b="67587"/>
          <a:stretch>
            <a:fillRect/>
          </a:stretch>
        </p:blipFill>
        <p:spPr>
          <a:xfrm>
            <a:off x="5123688" y="2569029"/>
            <a:ext cx="6584098" cy="15079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72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EDAA7-31E2-4BFA-A7BA-16DDC2065CE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t="7562" r="2338" b="3781"/>
          <a:stretch>
            <a:fillRect/>
          </a:stretch>
        </p:blipFill>
        <p:spPr>
          <a:xfrm>
            <a:off x="2603598" y="643467"/>
            <a:ext cx="69848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D1D0-D800-4B6D-B737-293FD7A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Use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9D95-A229-4B0F-9119-66D45512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$ pip install msticpy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pip install </a:t>
            </a:r>
            <a:r>
              <a:rPr lang="en-US" sz="2000" dirty="0" err="1">
                <a:latin typeface="Consolas" panose="020B0609020204030204" pitchFamily="49" charset="0"/>
              </a:rPr>
              <a:t>msticnb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i="0" dirty="0">
              <a:effectLst/>
              <a:latin typeface="Consolas" panose="020B0609020204030204" pitchFamily="49" charset="0"/>
            </a:endParaRPr>
          </a:p>
          <a:p>
            <a:r>
              <a:rPr lang="en-US" sz="2000" i="0" dirty="0">
                <a:effectLst/>
                <a:latin typeface="-apple-system"/>
              </a:rPr>
              <a:t>Please try it out and see if it’s useful</a:t>
            </a:r>
          </a:p>
          <a:p>
            <a:r>
              <a:rPr lang="en-US" sz="2000" i="0" dirty="0">
                <a:effectLst/>
                <a:latin typeface="-apple-system"/>
              </a:rPr>
              <a:t>Starting on road of integrating into SPECTRE</a:t>
            </a:r>
          </a:p>
          <a:p>
            <a:r>
              <a:rPr lang="en-US" sz="2000" i="0" dirty="0">
                <a:effectLst/>
                <a:latin typeface="-apple-system"/>
              </a:rPr>
              <a:t>Currently used in Linked-In SOC but would like to see it used by others + hav</a:t>
            </a:r>
            <a:r>
              <a:rPr lang="en-US" sz="2000" dirty="0">
                <a:latin typeface="-apple-system"/>
              </a:rPr>
              <a:t>e </a:t>
            </a:r>
            <a:r>
              <a:rPr lang="en-US" sz="2000" dirty="0" err="1">
                <a:latin typeface="-apple-system"/>
              </a:rPr>
              <a:t>contribs</a:t>
            </a:r>
            <a:r>
              <a:rPr lang="en-US" sz="2000" dirty="0">
                <a:latin typeface="-apple-system"/>
              </a:rPr>
              <a:t> from other groups</a:t>
            </a:r>
            <a:endParaRPr lang="en-US" sz="2000" i="0" dirty="0">
              <a:effectLst/>
              <a:latin typeface="-apple-system"/>
            </a:endParaRPr>
          </a:p>
          <a:p>
            <a:r>
              <a:rPr lang="en-US" sz="2000" i="0" dirty="0">
                <a:effectLst/>
                <a:latin typeface="-apple-system"/>
              </a:rPr>
              <a:t>We are very open to:</a:t>
            </a:r>
          </a:p>
          <a:p>
            <a:pPr lvl="1"/>
            <a:r>
              <a:rPr lang="en-US" sz="1600" dirty="0">
                <a:latin typeface="-apple-system"/>
              </a:rPr>
              <a:t>Getting it working in your environment</a:t>
            </a:r>
          </a:p>
          <a:p>
            <a:pPr lvl="1"/>
            <a:r>
              <a:rPr lang="en-US" sz="1600" dirty="0">
                <a:latin typeface="-apple-system"/>
              </a:rPr>
              <a:t>Building/extending/modifying functionality</a:t>
            </a:r>
          </a:p>
          <a:p>
            <a:r>
              <a:rPr lang="en-US" sz="2000" dirty="0">
                <a:latin typeface="-apple-system"/>
              </a:rPr>
              <a:t>Added benefit: - gateway for internal </a:t>
            </a:r>
            <a:r>
              <a:rPr lang="en-US" sz="2000" dirty="0" err="1">
                <a:latin typeface="-apple-system"/>
              </a:rPr>
              <a:t>contribs</a:t>
            </a:r>
            <a:r>
              <a:rPr lang="en-US" sz="2000" dirty="0">
                <a:latin typeface="-apple-system"/>
              </a:rPr>
              <a:t> to get to external InfoSec community.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0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D1D0-D800-4B6D-B737-293FD7A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9D95-A229-4B0F-9119-66D45512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683" y="649480"/>
            <a:ext cx="5282173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Quick tour through </a:t>
            </a:r>
            <a:r>
              <a:rPr lang="en-US" sz="2000" dirty="0" err="1">
                <a:solidFill>
                  <a:srgbClr val="FFFFFF"/>
                </a:solidFill>
              </a:rPr>
              <a:t>MSTICPy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Extending and customizing </a:t>
            </a:r>
            <a:r>
              <a:rPr lang="en-US" sz="2000" dirty="0" err="1">
                <a:solidFill>
                  <a:srgbClr val="FFFFFF"/>
                </a:solidFill>
              </a:rPr>
              <a:t>MSTICPy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D1D0-D800-4B6D-B737-293FD7A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9D95-A229-4B0F-9119-66D45512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683" y="649480"/>
            <a:ext cx="5282173" cy="5546047"/>
          </a:xfrm>
        </p:spPr>
        <p:txBody>
          <a:bodyPr anchor="ctr">
            <a:normAutofit/>
          </a:bodyPr>
          <a:lstStyle/>
          <a:p>
            <a:r>
              <a:rPr lang="en-US" sz="2400" i="0" dirty="0">
                <a:effectLst/>
                <a:latin typeface="-apple-system"/>
              </a:rPr>
              <a:t>Pronounced </a:t>
            </a:r>
            <a:r>
              <a:rPr lang="en-US" sz="2400" i="1" dirty="0"/>
              <a:t> miss-tick-pie</a:t>
            </a:r>
            <a:endParaRPr lang="en-US" sz="2400" i="0" dirty="0">
              <a:effectLst/>
              <a:latin typeface="-apple-system"/>
            </a:endParaRPr>
          </a:p>
          <a:p>
            <a:r>
              <a:rPr lang="en-US" sz="2400" i="0" dirty="0">
                <a:effectLst/>
                <a:latin typeface="-apple-system"/>
              </a:rPr>
              <a:t>Tools for Cyber investigators</a:t>
            </a:r>
          </a:p>
          <a:p>
            <a:r>
              <a:rPr lang="en-US" sz="2400" i="0" dirty="0">
                <a:effectLst/>
                <a:latin typeface="-apple-system"/>
              </a:rPr>
              <a:t>Open source, Python, free</a:t>
            </a:r>
          </a:p>
          <a:p>
            <a:r>
              <a:rPr lang="en-US" sz="2400" i="0" dirty="0">
                <a:effectLst/>
                <a:latin typeface="-apple-system"/>
              </a:rPr>
              <a:t>Targeted at Jupyter notebooks</a:t>
            </a:r>
          </a:p>
          <a:p>
            <a:pPr lvl="1"/>
            <a:r>
              <a:rPr lang="en-US" sz="2000" i="0" dirty="0">
                <a:effectLst/>
                <a:latin typeface="-apple-system"/>
              </a:rPr>
              <a:t>but most functionality works in straight Python</a:t>
            </a:r>
          </a:p>
          <a:p>
            <a:r>
              <a:rPr lang="en-US" sz="2400" dirty="0">
                <a:latin typeface="-apple-system"/>
              </a:rPr>
              <a:t>Current release 1.3.0</a:t>
            </a:r>
            <a:endParaRPr lang="en-US" sz="2400" i="0" dirty="0">
              <a:effectLst/>
              <a:latin typeface="-apple-system"/>
            </a:endParaRPr>
          </a:p>
          <a:p>
            <a:pPr lvl="1"/>
            <a:r>
              <a:rPr lang="en-US" sz="2000" i="0" dirty="0">
                <a:effectLst/>
                <a:latin typeface="-apple-system"/>
              </a:rPr>
              <a:t>has been around for nearly 3 years</a:t>
            </a:r>
          </a:p>
          <a:p>
            <a:r>
              <a:rPr lang="en-US" sz="2400" i="0" dirty="0">
                <a:effectLst/>
                <a:latin typeface="-apple-system"/>
              </a:rPr>
              <a:t>Developed for use in Azure Sentinel </a:t>
            </a:r>
          </a:p>
          <a:p>
            <a:pPr lvl="1"/>
            <a:r>
              <a:rPr lang="en-US" sz="2000" i="0" dirty="0">
                <a:effectLst/>
                <a:latin typeface="-apple-system"/>
              </a:rPr>
              <a:t>but mostly data-source agnostic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3561" r="2922" b="89"/>
          <a:stretch>
            <a:fillRect/>
          </a:stretch>
        </p:blipFill>
        <p:spPr>
          <a:xfrm>
            <a:off x="2574313" y="643467"/>
            <a:ext cx="7043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4D5A3-5FB5-4783-B975-D94E6313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Layer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E09AF2-713F-485B-B686-B0B26755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4024220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Extensible interface to data providers: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Driver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Queries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55607" r="2765" b="4537"/>
          <a:stretch>
            <a:fillRect/>
          </a:stretch>
        </p:blipFill>
        <p:spPr>
          <a:xfrm>
            <a:off x="5405862" y="2328607"/>
            <a:ext cx="6019331" cy="21975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498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3561" r="2922" b="89"/>
          <a:stretch>
            <a:fillRect/>
          </a:stretch>
        </p:blipFill>
        <p:spPr>
          <a:xfrm>
            <a:off x="2574313" y="643467"/>
            <a:ext cx="7043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4F18C3-8F98-472D-AE53-316D5D6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Enrichment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D30176-0FE4-4ABF-B275-7E642677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Adding additional context to data: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Threat Intelligence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Geo-location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IP/Domain </a:t>
            </a:r>
            <a:r>
              <a:rPr lang="en-US" sz="2400" dirty="0" err="1"/>
              <a:t>Whois</a:t>
            </a:r>
            <a:r>
              <a:rPr lang="en-US" sz="2400" dirty="0"/>
              <a:t> (ownership)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6" t="38517" r="47929" b="42348"/>
          <a:stretch>
            <a:fillRect/>
          </a:stretch>
        </p:blipFill>
        <p:spPr>
          <a:xfrm>
            <a:off x="6904709" y="2339562"/>
            <a:ext cx="4475531" cy="21756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572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3561" r="2922" b="89"/>
          <a:stretch>
            <a:fillRect/>
          </a:stretch>
        </p:blipFill>
        <p:spPr>
          <a:xfrm>
            <a:off x="2574313" y="643467"/>
            <a:ext cx="7043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9AFD8-6C19-44DE-9493-F4718DC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474923-F1B6-4E62-8524-595811783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858" y="4571999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Transforming or processing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5DC99-A470-475E-838E-BC0D52E3D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8" t="37916" r="8037" b="42348"/>
          <a:stretch>
            <a:fillRect/>
          </a:stretch>
        </p:blipFill>
        <p:spPr>
          <a:xfrm>
            <a:off x="5441735" y="1483811"/>
            <a:ext cx="5934456" cy="3890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913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</TotalTime>
  <Words>270</Words>
  <Application>Microsoft Office PowerPoint</Application>
  <PresentationFormat>Widescreen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Tw Cen MT</vt:lpstr>
      <vt:lpstr>Office Theme</vt:lpstr>
      <vt:lpstr>MSTICPy</vt:lpstr>
      <vt:lpstr>Topics</vt:lpstr>
      <vt:lpstr>Highlights</vt:lpstr>
      <vt:lpstr>PowerPoint Presentation</vt:lpstr>
      <vt:lpstr>Data Layer</vt:lpstr>
      <vt:lpstr>PowerPoint Presentation</vt:lpstr>
      <vt:lpstr>Enrichment</vt:lpstr>
      <vt:lpstr>PowerPoint Presentation</vt:lpstr>
      <vt:lpstr>Analysis</vt:lpstr>
      <vt:lpstr>PowerPoint Presentation</vt:lpstr>
      <vt:lpstr>Visualization &amp; UI</vt:lpstr>
      <vt:lpstr>PowerPoint Presentation</vt:lpstr>
      <vt:lpstr>PowerPoint Presentation</vt:lpstr>
      <vt:lpstr>Interface layer</vt:lpstr>
      <vt:lpstr>PowerPoint Presentation</vt:lpstr>
      <vt:lpstr>Use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Hellen</dc:creator>
  <cp:lastModifiedBy>Ian Hellen</cp:lastModifiedBy>
  <cp:revision>18</cp:revision>
  <dcterms:created xsi:type="dcterms:W3CDTF">2021-05-17T20:25:20Z</dcterms:created>
  <dcterms:modified xsi:type="dcterms:W3CDTF">2021-07-27T16:34:19Z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2021-05-17T23:20:18Z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3c3a51d5-74b1-47ae-a614-f7f835b316e9</vt:lpwstr>
  </property>
  <property fmtid="{D5CDD505-2E9C-101B-9397-08002B2CF9AE}" pid="8" name="MSIP_Label_f42aa342-8706-4288-bd11-ebb85995028c_ContentBits">
    <vt:lpwstr>0</vt:lpwstr>
  </property>
</Properties>
</file>