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87" r:id="rId2"/>
    <p:sldId id="256" r:id="rId3"/>
    <p:sldId id="263" r:id="rId4"/>
    <p:sldId id="284" r:id="rId5"/>
    <p:sldId id="285" r:id="rId6"/>
    <p:sldId id="286" r:id="rId7"/>
    <p:sldId id="288" r:id="rId8"/>
    <p:sldId id="278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Inter-Regular" panose="020B05020300000000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E0A91D-299D-4D5C-92FA-74C9498C7AA8}">
  <a:tblStyle styleId="{ACE0A91D-299D-4D5C-92FA-74C9498C7A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/>
    <p:restoredTop sz="94608"/>
  </p:normalViewPr>
  <p:slideViewPr>
    <p:cSldViewPr snapToGrid="0" snapToObjects="1">
      <p:cViewPr varScale="1">
        <p:scale>
          <a:sx n="133" d="100"/>
          <a:sy n="133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80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d9ad39b82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d9ad39b82_2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1232F8-D371-4443-B6AE-3AA058335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948" y="267436"/>
            <a:ext cx="8214409" cy="70712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Note: This presentation was made as a quick pitch presentation to the client, with more emphasis on value projection, less on technicalities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92D513-82FD-974D-AC44-4754EE1F9D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330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73175" y="209572"/>
            <a:ext cx="9426804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err="1">
                <a:solidFill>
                  <a:schemeClr val="tx1">
                    <a:lumMod val="25000"/>
                    <a:lumOff val="75000"/>
                  </a:schemeClr>
                </a:solidFill>
              </a:rPr>
              <a:t>Sparkify</a:t>
            </a:r>
            <a:r>
              <a:rPr lang="en" sz="40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 User </a:t>
            </a:r>
            <a:r>
              <a:rPr lang="en" sz="2800" dirty="0">
                <a:solidFill>
                  <a:srgbClr val="FF0000"/>
                </a:solidFill>
              </a:rPr>
              <a:t>Churn Prediction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3" name="Google Shape;57;p12">
            <a:extLst>
              <a:ext uri="{FF2B5EF4-FFF2-40B4-BE49-F238E27FC236}">
                <a16:creationId xmlns:a16="http://schemas.microsoft.com/office/drawing/2014/main" id="{6B4DA1B8-9800-164D-B673-4DC2552D9B75}"/>
              </a:ext>
            </a:extLst>
          </p:cNvPr>
          <p:cNvSpPr txBox="1">
            <a:spLocks/>
          </p:cNvSpPr>
          <p:nvPr/>
        </p:nvSpPr>
        <p:spPr>
          <a:xfrm>
            <a:off x="8105332" y="3818687"/>
            <a:ext cx="7068300" cy="18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r>
              <a:rPr lang="en-SG" sz="20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Ian Ho</a:t>
            </a:r>
          </a:p>
        </p:txBody>
      </p:sp>
      <p:grpSp>
        <p:nvGrpSpPr>
          <p:cNvPr id="4" name="Google Shape;453;p37">
            <a:extLst>
              <a:ext uri="{FF2B5EF4-FFF2-40B4-BE49-F238E27FC236}">
                <a16:creationId xmlns:a16="http://schemas.microsoft.com/office/drawing/2014/main" id="{3823BFFD-9A7E-B045-96ED-A0DD86D3D63C}"/>
              </a:ext>
            </a:extLst>
          </p:cNvPr>
          <p:cNvGrpSpPr/>
          <p:nvPr/>
        </p:nvGrpSpPr>
        <p:grpSpPr>
          <a:xfrm>
            <a:off x="1203989" y="1515995"/>
            <a:ext cx="170502" cy="425733"/>
            <a:chOff x="3386850" y="2264625"/>
            <a:chExt cx="203950" cy="509250"/>
          </a:xfrm>
          <a:solidFill>
            <a:schemeClr val="tx1">
              <a:lumMod val="25000"/>
              <a:lumOff val="75000"/>
            </a:schemeClr>
          </a:solidFill>
        </p:grpSpPr>
        <p:sp>
          <p:nvSpPr>
            <p:cNvPr id="5" name="Google Shape;454;p37">
              <a:extLst>
                <a:ext uri="{FF2B5EF4-FFF2-40B4-BE49-F238E27FC236}">
                  <a16:creationId xmlns:a16="http://schemas.microsoft.com/office/drawing/2014/main" id="{8F826AC0-D1A5-5C40-8232-EF62A9F6504D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6" name="Google Shape;455;p37">
              <a:extLst>
                <a:ext uri="{FF2B5EF4-FFF2-40B4-BE49-F238E27FC236}">
                  <a16:creationId xmlns:a16="http://schemas.microsoft.com/office/drawing/2014/main" id="{109C1282-6065-C149-A20A-829025BC67F7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" name="Google Shape;453;p37">
            <a:extLst>
              <a:ext uri="{FF2B5EF4-FFF2-40B4-BE49-F238E27FC236}">
                <a16:creationId xmlns:a16="http://schemas.microsoft.com/office/drawing/2014/main" id="{569763A6-50B3-4040-89B7-02AB54BA69CC}"/>
              </a:ext>
            </a:extLst>
          </p:cNvPr>
          <p:cNvGrpSpPr/>
          <p:nvPr/>
        </p:nvGrpSpPr>
        <p:grpSpPr>
          <a:xfrm>
            <a:off x="1480402" y="1515995"/>
            <a:ext cx="170502" cy="425733"/>
            <a:chOff x="3386850" y="2264625"/>
            <a:chExt cx="203950" cy="509250"/>
          </a:xfrm>
          <a:solidFill>
            <a:schemeClr val="tx1">
              <a:lumMod val="25000"/>
              <a:lumOff val="75000"/>
            </a:schemeClr>
          </a:solidFill>
        </p:grpSpPr>
        <p:sp>
          <p:nvSpPr>
            <p:cNvPr id="8" name="Google Shape;454;p37">
              <a:extLst>
                <a:ext uri="{FF2B5EF4-FFF2-40B4-BE49-F238E27FC236}">
                  <a16:creationId xmlns:a16="http://schemas.microsoft.com/office/drawing/2014/main" id="{A559A929-0FFC-944D-94FB-C62F0B9C8BA9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9" name="Google Shape;455;p37">
              <a:extLst>
                <a:ext uri="{FF2B5EF4-FFF2-40B4-BE49-F238E27FC236}">
                  <a16:creationId xmlns:a16="http://schemas.microsoft.com/office/drawing/2014/main" id="{53CFD770-AA09-E347-8228-05A87DC0CDFB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" name="Google Shape;453;p37">
            <a:extLst>
              <a:ext uri="{FF2B5EF4-FFF2-40B4-BE49-F238E27FC236}">
                <a16:creationId xmlns:a16="http://schemas.microsoft.com/office/drawing/2014/main" id="{ABE842D5-F9E8-B447-B36B-B00C43DC2644}"/>
              </a:ext>
            </a:extLst>
          </p:cNvPr>
          <p:cNvGrpSpPr/>
          <p:nvPr/>
        </p:nvGrpSpPr>
        <p:grpSpPr>
          <a:xfrm>
            <a:off x="1756815" y="1515995"/>
            <a:ext cx="170502" cy="425733"/>
            <a:chOff x="3386850" y="2264625"/>
            <a:chExt cx="203950" cy="509250"/>
          </a:xfrm>
          <a:solidFill>
            <a:schemeClr val="tx1">
              <a:lumMod val="25000"/>
              <a:lumOff val="75000"/>
            </a:schemeClr>
          </a:solidFill>
        </p:grpSpPr>
        <p:sp>
          <p:nvSpPr>
            <p:cNvPr id="11" name="Google Shape;454;p37">
              <a:extLst>
                <a:ext uri="{FF2B5EF4-FFF2-40B4-BE49-F238E27FC236}">
                  <a16:creationId xmlns:a16="http://schemas.microsoft.com/office/drawing/2014/main" id="{98EC9025-81C8-D548-8311-762DE24C8946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12" name="Google Shape;455;p37">
              <a:extLst>
                <a:ext uri="{FF2B5EF4-FFF2-40B4-BE49-F238E27FC236}">
                  <a16:creationId xmlns:a16="http://schemas.microsoft.com/office/drawing/2014/main" id="{F6ECE2B3-7E7D-0E4B-8140-658A087BE8AE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oogle Shape;453;p37">
            <a:extLst>
              <a:ext uri="{FF2B5EF4-FFF2-40B4-BE49-F238E27FC236}">
                <a16:creationId xmlns:a16="http://schemas.microsoft.com/office/drawing/2014/main" id="{D738A051-3683-7F46-BA5A-3381DC1999FA}"/>
              </a:ext>
            </a:extLst>
          </p:cNvPr>
          <p:cNvGrpSpPr/>
          <p:nvPr/>
        </p:nvGrpSpPr>
        <p:grpSpPr>
          <a:xfrm>
            <a:off x="2033228" y="1515995"/>
            <a:ext cx="170502" cy="425733"/>
            <a:chOff x="3386850" y="2264625"/>
            <a:chExt cx="203950" cy="509250"/>
          </a:xfrm>
          <a:solidFill>
            <a:schemeClr val="tx1">
              <a:lumMod val="25000"/>
              <a:lumOff val="75000"/>
            </a:schemeClr>
          </a:solidFill>
        </p:grpSpPr>
        <p:sp>
          <p:nvSpPr>
            <p:cNvPr id="14" name="Google Shape;454;p37">
              <a:extLst>
                <a:ext uri="{FF2B5EF4-FFF2-40B4-BE49-F238E27FC236}">
                  <a16:creationId xmlns:a16="http://schemas.microsoft.com/office/drawing/2014/main" id="{1DC5CA91-8AF2-8549-853D-003DACEC7BFB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15" name="Google Shape;455;p37">
              <a:extLst>
                <a:ext uri="{FF2B5EF4-FFF2-40B4-BE49-F238E27FC236}">
                  <a16:creationId xmlns:a16="http://schemas.microsoft.com/office/drawing/2014/main" id="{5B6E41A1-5CCF-4A43-91FA-68A8858457CE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oogle Shape;453;p37">
            <a:extLst>
              <a:ext uri="{FF2B5EF4-FFF2-40B4-BE49-F238E27FC236}">
                <a16:creationId xmlns:a16="http://schemas.microsoft.com/office/drawing/2014/main" id="{A2D5BA47-AD4B-7641-A174-E373B970711D}"/>
              </a:ext>
            </a:extLst>
          </p:cNvPr>
          <p:cNvGrpSpPr/>
          <p:nvPr/>
        </p:nvGrpSpPr>
        <p:grpSpPr>
          <a:xfrm>
            <a:off x="2309641" y="1533081"/>
            <a:ext cx="170502" cy="425733"/>
            <a:chOff x="3386850" y="2264625"/>
            <a:chExt cx="203950" cy="509250"/>
          </a:xfrm>
          <a:solidFill>
            <a:schemeClr val="tx1">
              <a:lumMod val="25000"/>
              <a:lumOff val="75000"/>
            </a:schemeClr>
          </a:solidFill>
        </p:grpSpPr>
        <p:sp>
          <p:nvSpPr>
            <p:cNvPr id="17" name="Google Shape;454;p37">
              <a:extLst>
                <a:ext uri="{FF2B5EF4-FFF2-40B4-BE49-F238E27FC236}">
                  <a16:creationId xmlns:a16="http://schemas.microsoft.com/office/drawing/2014/main" id="{6324FF56-5833-8F4C-A242-DE37C22E9098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18" name="Google Shape;455;p37">
              <a:extLst>
                <a:ext uri="{FF2B5EF4-FFF2-40B4-BE49-F238E27FC236}">
                  <a16:creationId xmlns:a16="http://schemas.microsoft.com/office/drawing/2014/main" id="{61708297-49FB-A047-A2BB-8D89FEB5051B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9" name="Google Shape;453;p37">
            <a:extLst>
              <a:ext uri="{FF2B5EF4-FFF2-40B4-BE49-F238E27FC236}">
                <a16:creationId xmlns:a16="http://schemas.microsoft.com/office/drawing/2014/main" id="{9F512E27-A3A4-CF4C-906C-F0951C4CF951}"/>
              </a:ext>
            </a:extLst>
          </p:cNvPr>
          <p:cNvGrpSpPr/>
          <p:nvPr/>
        </p:nvGrpSpPr>
        <p:grpSpPr>
          <a:xfrm>
            <a:off x="2586054" y="1533081"/>
            <a:ext cx="170502" cy="425733"/>
            <a:chOff x="3386850" y="2264625"/>
            <a:chExt cx="203950" cy="509250"/>
          </a:xfrm>
          <a:solidFill>
            <a:schemeClr val="tx1">
              <a:lumMod val="25000"/>
              <a:lumOff val="75000"/>
            </a:schemeClr>
          </a:solidFill>
        </p:grpSpPr>
        <p:sp>
          <p:nvSpPr>
            <p:cNvPr id="20" name="Google Shape;454;p37">
              <a:extLst>
                <a:ext uri="{FF2B5EF4-FFF2-40B4-BE49-F238E27FC236}">
                  <a16:creationId xmlns:a16="http://schemas.microsoft.com/office/drawing/2014/main" id="{28C31DBB-F067-D040-93F4-2A28D62590AB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21" name="Google Shape;455;p37">
              <a:extLst>
                <a:ext uri="{FF2B5EF4-FFF2-40B4-BE49-F238E27FC236}">
                  <a16:creationId xmlns:a16="http://schemas.microsoft.com/office/drawing/2014/main" id="{C086D189-EF4E-4C4E-881D-25BA630BA7B7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2" name="Google Shape;453;p37">
            <a:extLst>
              <a:ext uri="{FF2B5EF4-FFF2-40B4-BE49-F238E27FC236}">
                <a16:creationId xmlns:a16="http://schemas.microsoft.com/office/drawing/2014/main" id="{14F51BBF-E2AF-EB41-A67F-AA31369DAEE6}"/>
              </a:ext>
            </a:extLst>
          </p:cNvPr>
          <p:cNvGrpSpPr/>
          <p:nvPr/>
        </p:nvGrpSpPr>
        <p:grpSpPr>
          <a:xfrm>
            <a:off x="2862467" y="1533081"/>
            <a:ext cx="170502" cy="425733"/>
            <a:chOff x="3386850" y="2264625"/>
            <a:chExt cx="203950" cy="509250"/>
          </a:xfrm>
          <a:solidFill>
            <a:schemeClr val="tx1">
              <a:lumMod val="25000"/>
              <a:lumOff val="75000"/>
            </a:schemeClr>
          </a:solidFill>
        </p:grpSpPr>
        <p:sp>
          <p:nvSpPr>
            <p:cNvPr id="23" name="Google Shape;454;p37">
              <a:extLst>
                <a:ext uri="{FF2B5EF4-FFF2-40B4-BE49-F238E27FC236}">
                  <a16:creationId xmlns:a16="http://schemas.microsoft.com/office/drawing/2014/main" id="{9E279A5E-CDAF-8242-A00C-634DADAEF7FC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24" name="Google Shape;455;p37">
              <a:extLst>
                <a:ext uri="{FF2B5EF4-FFF2-40B4-BE49-F238E27FC236}">
                  <a16:creationId xmlns:a16="http://schemas.microsoft.com/office/drawing/2014/main" id="{AE34E775-180C-674A-B800-CEAB260CC917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5" name="Google Shape;453;p37">
            <a:extLst>
              <a:ext uri="{FF2B5EF4-FFF2-40B4-BE49-F238E27FC236}">
                <a16:creationId xmlns:a16="http://schemas.microsoft.com/office/drawing/2014/main" id="{86667695-CB1B-5F48-A75D-785D85E71146}"/>
              </a:ext>
            </a:extLst>
          </p:cNvPr>
          <p:cNvGrpSpPr/>
          <p:nvPr/>
        </p:nvGrpSpPr>
        <p:grpSpPr>
          <a:xfrm>
            <a:off x="3138880" y="1533081"/>
            <a:ext cx="170502" cy="425733"/>
            <a:chOff x="3386850" y="2264625"/>
            <a:chExt cx="203950" cy="509250"/>
          </a:xfrm>
          <a:solidFill>
            <a:schemeClr val="tx1">
              <a:lumMod val="25000"/>
              <a:lumOff val="75000"/>
            </a:schemeClr>
          </a:solidFill>
        </p:grpSpPr>
        <p:sp>
          <p:nvSpPr>
            <p:cNvPr id="26" name="Google Shape;454;p37">
              <a:extLst>
                <a:ext uri="{FF2B5EF4-FFF2-40B4-BE49-F238E27FC236}">
                  <a16:creationId xmlns:a16="http://schemas.microsoft.com/office/drawing/2014/main" id="{6D4821E3-1282-A04A-ADCE-C22A772F4897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27" name="Google Shape;455;p37">
              <a:extLst>
                <a:ext uri="{FF2B5EF4-FFF2-40B4-BE49-F238E27FC236}">
                  <a16:creationId xmlns:a16="http://schemas.microsoft.com/office/drawing/2014/main" id="{89B98AE2-DDCE-564B-924F-78ECCE2F35AE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8" name="Google Shape;453;p37">
            <a:extLst>
              <a:ext uri="{FF2B5EF4-FFF2-40B4-BE49-F238E27FC236}">
                <a16:creationId xmlns:a16="http://schemas.microsoft.com/office/drawing/2014/main" id="{274DFD3B-F1C6-C94B-8835-FCF3DDC220A2}"/>
              </a:ext>
            </a:extLst>
          </p:cNvPr>
          <p:cNvGrpSpPr/>
          <p:nvPr/>
        </p:nvGrpSpPr>
        <p:grpSpPr>
          <a:xfrm>
            <a:off x="3416120" y="1533081"/>
            <a:ext cx="170502" cy="425733"/>
            <a:chOff x="3386850" y="2264625"/>
            <a:chExt cx="203950" cy="509250"/>
          </a:xfrm>
          <a:solidFill>
            <a:schemeClr val="tx1">
              <a:lumMod val="25000"/>
              <a:lumOff val="75000"/>
            </a:schemeClr>
          </a:solidFill>
        </p:grpSpPr>
        <p:sp>
          <p:nvSpPr>
            <p:cNvPr id="29" name="Google Shape;454;p37">
              <a:extLst>
                <a:ext uri="{FF2B5EF4-FFF2-40B4-BE49-F238E27FC236}">
                  <a16:creationId xmlns:a16="http://schemas.microsoft.com/office/drawing/2014/main" id="{E1609AB4-640A-954C-93BC-9EFF29AA1BA4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30" name="Google Shape;455;p37">
              <a:extLst>
                <a:ext uri="{FF2B5EF4-FFF2-40B4-BE49-F238E27FC236}">
                  <a16:creationId xmlns:a16="http://schemas.microsoft.com/office/drawing/2014/main" id="{69D8363A-CEFA-9042-B837-5B9AEE33FE7B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1" name="Google Shape;453;p37">
            <a:extLst>
              <a:ext uri="{FF2B5EF4-FFF2-40B4-BE49-F238E27FC236}">
                <a16:creationId xmlns:a16="http://schemas.microsoft.com/office/drawing/2014/main" id="{79283FF9-C7B9-EB47-AAE1-5E6791077891}"/>
              </a:ext>
            </a:extLst>
          </p:cNvPr>
          <p:cNvGrpSpPr/>
          <p:nvPr/>
        </p:nvGrpSpPr>
        <p:grpSpPr>
          <a:xfrm>
            <a:off x="3692533" y="1533081"/>
            <a:ext cx="170502" cy="425733"/>
            <a:chOff x="3386850" y="2264625"/>
            <a:chExt cx="203950" cy="509250"/>
          </a:xfrm>
          <a:solidFill>
            <a:schemeClr val="tx1">
              <a:lumMod val="25000"/>
              <a:lumOff val="75000"/>
            </a:schemeClr>
          </a:solidFill>
        </p:grpSpPr>
        <p:sp>
          <p:nvSpPr>
            <p:cNvPr id="32" name="Google Shape;454;p37">
              <a:extLst>
                <a:ext uri="{FF2B5EF4-FFF2-40B4-BE49-F238E27FC236}">
                  <a16:creationId xmlns:a16="http://schemas.microsoft.com/office/drawing/2014/main" id="{E3C4BDB5-A915-1649-812D-FBC872072387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33" name="Google Shape;455;p37">
              <a:extLst>
                <a:ext uri="{FF2B5EF4-FFF2-40B4-BE49-F238E27FC236}">
                  <a16:creationId xmlns:a16="http://schemas.microsoft.com/office/drawing/2014/main" id="{392CDFCE-3E62-7047-A1AE-5AA144403295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oogle Shape;453;p37">
            <a:extLst>
              <a:ext uri="{FF2B5EF4-FFF2-40B4-BE49-F238E27FC236}">
                <a16:creationId xmlns:a16="http://schemas.microsoft.com/office/drawing/2014/main" id="{581BDCA1-8448-D642-9B47-7990F7159A8B}"/>
              </a:ext>
            </a:extLst>
          </p:cNvPr>
          <p:cNvGrpSpPr/>
          <p:nvPr/>
        </p:nvGrpSpPr>
        <p:grpSpPr>
          <a:xfrm rot="960454">
            <a:off x="4052602" y="1653171"/>
            <a:ext cx="170502" cy="425733"/>
            <a:chOff x="3386850" y="2264625"/>
            <a:chExt cx="203950" cy="509250"/>
          </a:xfrm>
          <a:solidFill>
            <a:srgbClr val="FF0000"/>
          </a:solidFill>
        </p:grpSpPr>
        <p:sp>
          <p:nvSpPr>
            <p:cNvPr id="35" name="Google Shape;454;p37">
              <a:extLst>
                <a:ext uri="{FF2B5EF4-FFF2-40B4-BE49-F238E27FC236}">
                  <a16:creationId xmlns:a16="http://schemas.microsoft.com/office/drawing/2014/main" id="{DB39BA73-A0F1-CF41-9BF6-BF98A2939660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36" name="Google Shape;455;p37">
              <a:extLst>
                <a:ext uri="{FF2B5EF4-FFF2-40B4-BE49-F238E27FC236}">
                  <a16:creationId xmlns:a16="http://schemas.microsoft.com/office/drawing/2014/main" id="{C106C3FD-5FB9-344D-B0A5-D53619096BA6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" name="Google Shape;453;p37">
            <a:extLst>
              <a:ext uri="{FF2B5EF4-FFF2-40B4-BE49-F238E27FC236}">
                <a16:creationId xmlns:a16="http://schemas.microsoft.com/office/drawing/2014/main" id="{CD22EE9E-5BA2-EE48-8BB7-89E583452031}"/>
              </a:ext>
            </a:extLst>
          </p:cNvPr>
          <p:cNvGrpSpPr/>
          <p:nvPr/>
        </p:nvGrpSpPr>
        <p:grpSpPr>
          <a:xfrm rot="960454">
            <a:off x="4329015" y="1653171"/>
            <a:ext cx="170502" cy="425733"/>
            <a:chOff x="3386850" y="2264625"/>
            <a:chExt cx="203950" cy="509250"/>
          </a:xfrm>
          <a:solidFill>
            <a:srgbClr val="FF0000"/>
          </a:solidFill>
        </p:grpSpPr>
        <p:sp>
          <p:nvSpPr>
            <p:cNvPr id="38" name="Google Shape;454;p37">
              <a:extLst>
                <a:ext uri="{FF2B5EF4-FFF2-40B4-BE49-F238E27FC236}">
                  <a16:creationId xmlns:a16="http://schemas.microsoft.com/office/drawing/2014/main" id="{808C97D4-B2D6-B84F-9984-220ED1F47E11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39" name="Google Shape;455;p37">
              <a:extLst>
                <a:ext uri="{FF2B5EF4-FFF2-40B4-BE49-F238E27FC236}">
                  <a16:creationId xmlns:a16="http://schemas.microsoft.com/office/drawing/2014/main" id="{11BAD96A-48EF-654C-873A-C6523D32FC5F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00000"/>
                </a:solidFill>
              </a:rPr>
              <a:t>Problem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Potential Revenue is lost from Users who cancel  their subscription (</a:t>
            </a:r>
            <a:r>
              <a:rPr lang="en" dirty="0">
                <a:solidFill>
                  <a:srgbClr val="C00000"/>
                </a:solidFill>
              </a:rPr>
              <a:t>churn</a:t>
            </a:r>
            <a:r>
              <a:rPr lang="en" dirty="0"/>
              <a:t>). In particular, we have no insight into who these churn users might be, thus preventing follow-up retention strategies.</a:t>
            </a:r>
            <a:endParaRPr dirty="0"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Problem &amp; Objective</a:t>
            </a:r>
            <a:endParaRPr dirty="0"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50"/>
                </a:solidFill>
              </a:rPr>
              <a:t>Objective</a:t>
            </a:r>
            <a:endParaRPr b="1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 identify potential churn users using individual and usage data, which will subsequently inform targeted user retention strategies</a:t>
            </a: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6" name="Google Shape;453;p37">
            <a:extLst>
              <a:ext uri="{FF2B5EF4-FFF2-40B4-BE49-F238E27FC236}">
                <a16:creationId xmlns:a16="http://schemas.microsoft.com/office/drawing/2014/main" id="{9ECA1438-446B-B743-A2CF-4D0413BD09C0}"/>
              </a:ext>
            </a:extLst>
          </p:cNvPr>
          <p:cNvGrpSpPr/>
          <p:nvPr/>
        </p:nvGrpSpPr>
        <p:grpSpPr>
          <a:xfrm>
            <a:off x="2210374" y="1464744"/>
            <a:ext cx="134733" cy="267658"/>
            <a:chOff x="3386850" y="2264625"/>
            <a:chExt cx="203950" cy="509250"/>
          </a:xfrm>
          <a:solidFill>
            <a:srgbClr val="C00000"/>
          </a:solidFill>
        </p:grpSpPr>
        <p:sp>
          <p:nvSpPr>
            <p:cNvPr id="7" name="Google Shape;454;p37">
              <a:extLst>
                <a:ext uri="{FF2B5EF4-FFF2-40B4-BE49-F238E27FC236}">
                  <a16:creationId xmlns:a16="http://schemas.microsoft.com/office/drawing/2014/main" id="{3A2F66D9-2201-774E-A238-2303FD69F03D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  <p:sp>
          <p:nvSpPr>
            <p:cNvPr id="8" name="Google Shape;455;p37">
              <a:extLst>
                <a:ext uri="{FF2B5EF4-FFF2-40B4-BE49-F238E27FC236}">
                  <a16:creationId xmlns:a16="http://schemas.microsoft.com/office/drawing/2014/main" id="{EEB7C4DD-868B-E74E-B812-85FA71A8FE66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Google Shape;487;p37">
            <a:extLst>
              <a:ext uri="{FF2B5EF4-FFF2-40B4-BE49-F238E27FC236}">
                <a16:creationId xmlns:a16="http://schemas.microsoft.com/office/drawing/2014/main" id="{4B46E755-8935-994C-B32A-6FEE5F8F757B}"/>
              </a:ext>
            </a:extLst>
          </p:cNvPr>
          <p:cNvGrpSpPr/>
          <p:nvPr/>
        </p:nvGrpSpPr>
        <p:grpSpPr>
          <a:xfrm rot="4052267">
            <a:off x="6106043" y="1488109"/>
            <a:ext cx="194746" cy="233360"/>
            <a:chOff x="3955900" y="2984500"/>
            <a:chExt cx="414000" cy="422525"/>
          </a:xfrm>
          <a:solidFill>
            <a:srgbClr val="00B050"/>
          </a:solidFill>
        </p:grpSpPr>
        <p:sp>
          <p:nvSpPr>
            <p:cNvPr id="10" name="Google Shape;488;p37">
              <a:extLst>
                <a:ext uri="{FF2B5EF4-FFF2-40B4-BE49-F238E27FC236}">
                  <a16:creationId xmlns:a16="http://schemas.microsoft.com/office/drawing/2014/main" id="{3EA5509E-CBBA-9F48-ABC9-623C26F18597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1" name="Google Shape;489;p37">
              <a:extLst>
                <a:ext uri="{FF2B5EF4-FFF2-40B4-BE49-F238E27FC236}">
                  <a16:creationId xmlns:a16="http://schemas.microsoft.com/office/drawing/2014/main" id="{77463126-03B8-7746-B088-2032DB5F0199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2" name="Google Shape;490;p37">
              <a:extLst>
                <a:ext uri="{FF2B5EF4-FFF2-40B4-BE49-F238E27FC236}">
                  <a16:creationId xmlns:a16="http://schemas.microsoft.com/office/drawing/2014/main" id="{FE6018CC-F871-F045-8768-51DB82E1DE72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</a:schemeClr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C7E31E-5A70-1747-A9E3-F4E43C20C96E}"/>
              </a:ext>
            </a:extLst>
          </p:cNvPr>
          <p:cNvSpPr/>
          <p:nvPr/>
        </p:nvSpPr>
        <p:spPr>
          <a:xfrm>
            <a:off x="597319" y="1514473"/>
            <a:ext cx="1704975" cy="100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</a:rPr>
              <a:t>Raw Data</a:t>
            </a:r>
          </a:p>
          <a:p>
            <a:pPr algn="ctr"/>
            <a:r>
              <a:rPr lang="en-US" sz="1800" dirty="0"/>
              <a:t>User Behavior Log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B84FB-6E1B-B445-93D4-F8FA7B0AD104}"/>
              </a:ext>
            </a:extLst>
          </p:cNvPr>
          <p:cNvSpPr/>
          <p:nvPr/>
        </p:nvSpPr>
        <p:spPr>
          <a:xfrm>
            <a:off x="2564608" y="1514473"/>
            <a:ext cx="1704975" cy="1000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</a:rPr>
              <a:t>User Level Data</a:t>
            </a:r>
          </a:p>
        </p:txBody>
      </p:sp>
      <p:sp>
        <p:nvSpPr>
          <p:cNvPr id="12" name="Google Shape;119;p19">
            <a:extLst>
              <a:ext uri="{FF2B5EF4-FFF2-40B4-BE49-F238E27FC236}">
                <a16:creationId xmlns:a16="http://schemas.microsoft.com/office/drawing/2014/main" id="{7357827A-BF44-C94D-AEEE-DF71347AAB0D}"/>
              </a:ext>
            </a:extLst>
          </p:cNvPr>
          <p:cNvSpPr txBox="1">
            <a:spLocks/>
          </p:cNvSpPr>
          <p:nvPr/>
        </p:nvSpPr>
        <p:spPr>
          <a:xfrm>
            <a:off x="706857" y="916363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r>
              <a:rPr lang="en-SG" sz="3200" dirty="0"/>
              <a:t>Approach : </a:t>
            </a:r>
            <a:r>
              <a:rPr lang="en-SG" sz="2000" dirty="0"/>
              <a:t>Feature Engineering</a:t>
            </a:r>
            <a:endParaRPr lang="en-SG" sz="3200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05DF1252-53F3-724C-ADFA-B8CBBC4C04F6}"/>
              </a:ext>
            </a:extLst>
          </p:cNvPr>
          <p:cNvSpPr/>
          <p:nvPr/>
        </p:nvSpPr>
        <p:spPr>
          <a:xfrm rot="5400000">
            <a:off x="2337010" y="1940464"/>
            <a:ext cx="221457" cy="176718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CF7E0F-2BA6-B440-9C9E-E699DCAA7978}"/>
              </a:ext>
            </a:extLst>
          </p:cNvPr>
          <p:cNvSpPr/>
          <p:nvPr/>
        </p:nvSpPr>
        <p:spPr>
          <a:xfrm>
            <a:off x="4531897" y="1514473"/>
            <a:ext cx="1704975" cy="1000125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</a:rPr>
              <a:t>Model Training &amp; Evaluation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FA63B69A-55F4-2D4A-9895-F161209BAE39}"/>
              </a:ext>
            </a:extLst>
          </p:cNvPr>
          <p:cNvSpPr/>
          <p:nvPr/>
        </p:nvSpPr>
        <p:spPr>
          <a:xfrm rot="5400000">
            <a:off x="4304299" y="1940464"/>
            <a:ext cx="221457" cy="176718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B99232-1A15-B043-BC62-31371EA8BCC1}"/>
              </a:ext>
            </a:extLst>
          </p:cNvPr>
          <p:cNvSpPr/>
          <p:nvPr/>
        </p:nvSpPr>
        <p:spPr>
          <a:xfrm>
            <a:off x="6499186" y="1485901"/>
            <a:ext cx="1704975" cy="1000125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</a:rPr>
              <a:t>Value Proposition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48429699-C451-8645-9ACD-4DBD75A6B470}"/>
              </a:ext>
            </a:extLst>
          </p:cNvPr>
          <p:cNvSpPr/>
          <p:nvPr/>
        </p:nvSpPr>
        <p:spPr>
          <a:xfrm rot="5400000">
            <a:off x="6271588" y="1911892"/>
            <a:ext cx="221457" cy="176718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B124A3-912F-3644-ABFF-CFC26107C0C0}"/>
              </a:ext>
            </a:extLst>
          </p:cNvPr>
          <p:cNvSpPr/>
          <p:nvPr/>
        </p:nvSpPr>
        <p:spPr>
          <a:xfrm>
            <a:off x="4518249" y="1495710"/>
            <a:ext cx="1762060" cy="107604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rgbClr val="FFC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3D77C-F536-B249-9574-47EB6DB28E7A}"/>
              </a:ext>
            </a:extLst>
          </p:cNvPr>
          <p:cNvSpPr/>
          <p:nvPr/>
        </p:nvSpPr>
        <p:spPr>
          <a:xfrm>
            <a:off x="6470676" y="1476515"/>
            <a:ext cx="1762060" cy="107604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6C1DF7-8622-944D-9C60-A98843DFC5C6}"/>
              </a:ext>
            </a:extLst>
          </p:cNvPr>
          <p:cNvSpPr/>
          <p:nvPr/>
        </p:nvSpPr>
        <p:spPr>
          <a:xfrm>
            <a:off x="655575" y="2774669"/>
            <a:ext cx="7832849" cy="2112338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180000" rtlCol="0" anchor="ctr"/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Gender</a:t>
            </a:r>
          </a:p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Paying / Free</a:t>
            </a:r>
          </a:p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Daily Number of Sessions</a:t>
            </a:r>
          </a:p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Monthly Number of Sessions</a:t>
            </a:r>
          </a:p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Daily Number of Songs</a:t>
            </a:r>
          </a:p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Monthly Number of Songs</a:t>
            </a:r>
          </a:p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Number of Thumbs Up</a:t>
            </a:r>
          </a:p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Number of Songs added to Playlists</a:t>
            </a:r>
          </a:p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Average Sessions Time</a:t>
            </a:r>
          </a:p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Days since Registration</a:t>
            </a:r>
          </a:p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Number of Artists</a:t>
            </a:r>
          </a:p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Number of Friends</a:t>
            </a:r>
          </a:p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Number of Thumbs Down</a:t>
            </a:r>
          </a:p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Number of Upgrades</a:t>
            </a:r>
          </a:p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Number of Downgrades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92332350-2220-634C-B4B0-B0AA83AD0657}"/>
              </a:ext>
            </a:extLst>
          </p:cNvPr>
          <p:cNvSpPr/>
          <p:nvPr/>
        </p:nvSpPr>
        <p:spPr>
          <a:xfrm rot="10800000">
            <a:off x="3306366" y="2555142"/>
            <a:ext cx="221457" cy="176718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7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</a:schemeClr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C7E31E-5A70-1747-A9E3-F4E43C20C96E}"/>
              </a:ext>
            </a:extLst>
          </p:cNvPr>
          <p:cNvSpPr/>
          <p:nvPr/>
        </p:nvSpPr>
        <p:spPr>
          <a:xfrm>
            <a:off x="597319" y="1514473"/>
            <a:ext cx="1704975" cy="100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Raw 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User Behavior Log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B84FB-6E1B-B445-93D4-F8FA7B0AD104}"/>
              </a:ext>
            </a:extLst>
          </p:cNvPr>
          <p:cNvSpPr/>
          <p:nvPr/>
        </p:nvSpPr>
        <p:spPr>
          <a:xfrm>
            <a:off x="2564608" y="1514473"/>
            <a:ext cx="1704975" cy="1000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User Level Data</a:t>
            </a:r>
          </a:p>
        </p:txBody>
      </p:sp>
      <p:sp>
        <p:nvSpPr>
          <p:cNvPr id="12" name="Google Shape;119;p19">
            <a:extLst>
              <a:ext uri="{FF2B5EF4-FFF2-40B4-BE49-F238E27FC236}">
                <a16:creationId xmlns:a16="http://schemas.microsoft.com/office/drawing/2014/main" id="{7357827A-BF44-C94D-AEEE-DF71347AAB0D}"/>
              </a:ext>
            </a:extLst>
          </p:cNvPr>
          <p:cNvSpPr txBox="1">
            <a:spLocks/>
          </p:cNvSpPr>
          <p:nvPr/>
        </p:nvSpPr>
        <p:spPr>
          <a:xfrm>
            <a:off x="706857" y="916363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F2F8"/>
              </a:buClr>
              <a:buSzPts val="4800"/>
              <a:buFont typeface="Inter-Regular"/>
              <a:buNone/>
              <a:tabLst/>
              <a:defRPr/>
            </a:pPr>
            <a:r>
              <a:rPr kumimoji="0" lang="en-SG" sz="3200" b="0" i="0" u="none" strike="noStrike" kern="0" cap="none" spc="0" normalizeH="0" baseline="0" noProof="0" dirty="0">
                <a:ln>
                  <a:noFill/>
                </a:ln>
                <a:solidFill>
                  <a:srgbClr val="E3F2F8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Approach : </a:t>
            </a:r>
            <a:r>
              <a: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srgbClr val="E3F2F8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Modelling &amp; Evaluation</a:t>
            </a:r>
            <a:endParaRPr kumimoji="0" lang="en-SG" sz="3200" b="0" i="0" u="none" strike="noStrike" kern="0" cap="none" spc="0" normalizeH="0" baseline="0" noProof="0" dirty="0">
              <a:ln>
                <a:noFill/>
              </a:ln>
              <a:solidFill>
                <a:srgbClr val="E3F2F8"/>
              </a:solidFill>
              <a:effectLst/>
              <a:uLnTx/>
              <a:uFillTx/>
              <a:latin typeface="Inter-Regular"/>
              <a:ea typeface="Inter-Regular"/>
              <a:sym typeface="Inter-Regular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05DF1252-53F3-724C-ADFA-B8CBBC4C04F6}"/>
              </a:ext>
            </a:extLst>
          </p:cNvPr>
          <p:cNvSpPr/>
          <p:nvPr/>
        </p:nvSpPr>
        <p:spPr>
          <a:xfrm rot="5400000">
            <a:off x="2337010" y="1940464"/>
            <a:ext cx="221457" cy="176718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CF7E0F-2BA6-B440-9C9E-E699DCAA7978}"/>
              </a:ext>
            </a:extLst>
          </p:cNvPr>
          <p:cNvSpPr/>
          <p:nvPr/>
        </p:nvSpPr>
        <p:spPr>
          <a:xfrm>
            <a:off x="4531897" y="1514473"/>
            <a:ext cx="1704975" cy="1000125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Model Training &amp; Evaluation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FA63B69A-55F4-2D4A-9895-F161209BAE39}"/>
              </a:ext>
            </a:extLst>
          </p:cNvPr>
          <p:cNvSpPr/>
          <p:nvPr/>
        </p:nvSpPr>
        <p:spPr>
          <a:xfrm rot="5400000">
            <a:off x="4304299" y="1940464"/>
            <a:ext cx="221457" cy="176718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B99232-1A15-B043-BC62-31371EA8BCC1}"/>
              </a:ext>
            </a:extLst>
          </p:cNvPr>
          <p:cNvSpPr/>
          <p:nvPr/>
        </p:nvSpPr>
        <p:spPr>
          <a:xfrm>
            <a:off x="6499186" y="1485901"/>
            <a:ext cx="1704975" cy="1000125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Value Proposition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48429699-C451-8645-9ACD-4DBD75A6B470}"/>
              </a:ext>
            </a:extLst>
          </p:cNvPr>
          <p:cNvSpPr/>
          <p:nvPr/>
        </p:nvSpPr>
        <p:spPr>
          <a:xfrm rot="5400000">
            <a:off x="6271588" y="1911892"/>
            <a:ext cx="221457" cy="176718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09DD8-7E22-3746-A209-5625A2732F1C}"/>
              </a:ext>
            </a:extLst>
          </p:cNvPr>
          <p:cNvSpPr/>
          <p:nvPr/>
        </p:nvSpPr>
        <p:spPr>
          <a:xfrm>
            <a:off x="568776" y="1470383"/>
            <a:ext cx="1762060" cy="107604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rgbClr val="FFC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B27BA-1194-7F47-B31A-A64D47B4C067}"/>
              </a:ext>
            </a:extLst>
          </p:cNvPr>
          <p:cNvSpPr/>
          <p:nvPr/>
        </p:nvSpPr>
        <p:spPr>
          <a:xfrm>
            <a:off x="2533230" y="1470383"/>
            <a:ext cx="1762060" cy="107604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rgbClr val="FFC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12D980-8AD5-0744-BE47-E1F3554E5B9E}"/>
              </a:ext>
            </a:extLst>
          </p:cNvPr>
          <p:cNvSpPr/>
          <p:nvPr/>
        </p:nvSpPr>
        <p:spPr>
          <a:xfrm>
            <a:off x="6470643" y="1447943"/>
            <a:ext cx="1762060" cy="107604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rgbClr val="FFC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83AF9E-9664-C243-8366-F9F28F94D2F8}"/>
              </a:ext>
            </a:extLst>
          </p:cNvPr>
          <p:cNvSpPr/>
          <p:nvPr/>
        </p:nvSpPr>
        <p:spPr>
          <a:xfrm>
            <a:off x="1342347" y="2628903"/>
            <a:ext cx="1371021" cy="53119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Logistic Regression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626C65-5116-7E45-9D5C-CEFD457E771F}"/>
              </a:ext>
            </a:extLst>
          </p:cNvPr>
          <p:cNvSpPr/>
          <p:nvPr/>
        </p:nvSpPr>
        <p:spPr>
          <a:xfrm>
            <a:off x="1342347" y="3232072"/>
            <a:ext cx="1371021" cy="53119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Decision Trees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740986-B089-2D48-B157-FE3D0941F19A}"/>
              </a:ext>
            </a:extLst>
          </p:cNvPr>
          <p:cNvSpPr/>
          <p:nvPr/>
        </p:nvSpPr>
        <p:spPr>
          <a:xfrm>
            <a:off x="1342346" y="3835241"/>
            <a:ext cx="1371021" cy="53119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Gradient Boosted Tree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0A926B-4023-BF43-9F4E-2C3B5547631E}"/>
              </a:ext>
            </a:extLst>
          </p:cNvPr>
          <p:cNvSpPr/>
          <p:nvPr/>
        </p:nvSpPr>
        <p:spPr>
          <a:xfrm>
            <a:off x="1342346" y="4438410"/>
            <a:ext cx="1371021" cy="53119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Random Forest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278841-4017-9845-A52A-6D4ED22C5803}"/>
              </a:ext>
            </a:extLst>
          </p:cNvPr>
          <p:cNvSpPr/>
          <p:nvPr/>
        </p:nvSpPr>
        <p:spPr>
          <a:xfrm>
            <a:off x="5804495" y="2655602"/>
            <a:ext cx="2083604" cy="2340707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u="sng" dirty="0">
                <a:solidFill>
                  <a:schemeClr val="bg2">
                    <a:lumMod val="50000"/>
                  </a:schemeClr>
                </a:solidFill>
              </a:rPr>
              <a:t>Precision-Recall</a:t>
            </a:r>
            <a:endParaRPr lang="en-US" sz="1800" b="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Measures trade-off between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Arial"/>
              </a:rPr>
              <a:t>1.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identifying</a:t>
            </a:r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Arial"/>
              </a:rPr>
              <a:t> more churn users (fewer false negatives) and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100" b="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Arial"/>
              </a:rPr>
              <a:t>2. making sure identification is precise (fewer false positives) 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41E615-700C-A647-9DD6-7ABB23B00430}"/>
              </a:ext>
            </a:extLst>
          </p:cNvPr>
          <p:cNvSpPr/>
          <p:nvPr/>
        </p:nvSpPr>
        <p:spPr>
          <a:xfrm>
            <a:off x="3886490" y="2655603"/>
            <a:ext cx="1371021" cy="531199"/>
          </a:xfrm>
          <a:prstGeom prst="rect">
            <a:avLst/>
          </a:prstGeom>
          <a:solidFill>
            <a:srgbClr val="C00000">
              <a:alpha val="7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Best LR 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A02400-57A2-8843-A700-15580E7FF835}"/>
              </a:ext>
            </a:extLst>
          </p:cNvPr>
          <p:cNvSpPr/>
          <p:nvPr/>
        </p:nvSpPr>
        <p:spPr>
          <a:xfrm>
            <a:off x="3886490" y="3258772"/>
            <a:ext cx="1371021" cy="531199"/>
          </a:xfrm>
          <a:prstGeom prst="rect">
            <a:avLst/>
          </a:prstGeom>
          <a:solidFill>
            <a:srgbClr val="C00000">
              <a:alpha val="7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Best DT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7BCF76-FF63-3D4B-B344-F95A9A476721}"/>
              </a:ext>
            </a:extLst>
          </p:cNvPr>
          <p:cNvSpPr/>
          <p:nvPr/>
        </p:nvSpPr>
        <p:spPr>
          <a:xfrm>
            <a:off x="3886489" y="3861941"/>
            <a:ext cx="1371021" cy="531199"/>
          </a:xfrm>
          <a:prstGeom prst="rect">
            <a:avLst/>
          </a:prstGeom>
          <a:solidFill>
            <a:srgbClr val="C00000">
              <a:alpha val="7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/>
              </a:rPr>
              <a:t>Best GBT Model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3A3BC7-2D2B-5842-B627-4FE99BD3199F}"/>
              </a:ext>
            </a:extLst>
          </p:cNvPr>
          <p:cNvSpPr/>
          <p:nvPr/>
        </p:nvSpPr>
        <p:spPr>
          <a:xfrm>
            <a:off x="3886489" y="4465110"/>
            <a:ext cx="1371021" cy="531199"/>
          </a:xfrm>
          <a:prstGeom prst="rect">
            <a:avLst/>
          </a:prstGeom>
          <a:solidFill>
            <a:srgbClr val="C00000">
              <a:alpha val="7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/>
              </a:rPr>
              <a:t>Best RF Model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44CD76-7E50-B44A-9A6B-53CA5CF469E6}"/>
              </a:ext>
            </a:extLst>
          </p:cNvPr>
          <p:cNvSpPr/>
          <p:nvPr/>
        </p:nvSpPr>
        <p:spPr>
          <a:xfrm rot="16200000">
            <a:off x="1836065" y="3658467"/>
            <a:ext cx="2340706" cy="334978"/>
          </a:xfrm>
          <a:prstGeom prst="rect">
            <a:avLst/>
          </a:prstGeom>
          <a:solidFill>
            <a:srgbClr val="FFC000">
              <a:alpha val="7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  <a:latin typeface="Arial"/>
              </a:rPr>
              <a:t>Training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D09B1-B0F6-F64D-BAD9-6D75F47EACB3}"/>
              </a:ext>
            </a:extLst>
          </p:cNvPr>
          <p:cNvSpPr/>
          <p:nvPr/>
        </p:nvSpPr>
        <p:spPr>
          <a:xfrm rot="16200000">
            <a:off x="2359846" y="3575670"/>
            <a:ext cx="2340706" cy="500572"/>
          </a:xfrm>
          <a:prstGeom prst="rect">
            <a:avLst/>
          </a:prstGeom>
          <a:solidFill>
            <a:srgbClr val="FFC000">
              <a:alpha val="7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b="1" dirty="0" err="1">
                <a:solidFill>
                  <a:schemeClr val="tx1"/>
                </a:solidFill>
                <a:latin typeface="Arial"/>
              </a:rPr>
              <a:t>HyperParameter</a:t>
            </a:r>
            <a:r>
              <a:rPr lang="en-US" b="1" dirty="0">
                <a:solidFill>
                  <a:schemeClr val="tx1"/>
                </a:solidFill>
                <a:latin typeface="Arial"/>
              </a:rPr>
              <a:t> Optimization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1661C0-54D0-C04B-B889-16762EDA05DD}"/>
              </a:ext>
            </a:extLst>
          </p:cNvPr>
          <p:cNvSpPr/>
          <p:nvPr/>
        </p:nvSpPr>
        <p:spPr>
          <a:xfrm rot="16200000">
            <a:off x="4360650" y="3667752"/>
            <a:ext cx="2340706" cy="334978"/>
          </a:xfrm>
          <a:prstGeom prst="rect">
            <a:avLst/>
          </a:prstGeom>
          <a:solidFill>
            <a:schemeClr val="accent3">
              <a:lumMod val="75000"/>
              <a:alpha val="6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  <a:latin typeface="Arial"/>
              </a:rPr>
              <a:t>Evaluation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4441CB-2EB1-7942-9BA8-D68DB8920A7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713368" y="2894503"/>
            <a:ext cx="1255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9DD359-72BA-9147-8E03-9E4018167B26}"/>
              </a:ext>
            </a:extLst>
          </p:cNvPr>
          <p:cNvCxnSpPr>
            <a:cxnSpLocks/>
          </p:cNvCxnSpPr>
          <p:nvPr/>
        </p:nvCxnSpPr>
        <p:spPr>
          <a:xfrm>
            <a:off x="2718283" y="3479523"/>
            <a:ext cx="1255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5B6F29-3824-CB46-9157-CD7DA7B0BFB5}"/>
              </a:ext>
            </a:extLst>
          </p:cNvPr>
          <p:cNvCxnSpPr>
            <a:cxnSpLocks/>
          </p:cNvCxnSpPr>
          <p:nvPr/>
        </p:nvCxnSpPr>
        <p:spPr>
          <a:xfrm>
            <a:off x="2702071" y="4100840"/>
            <a:ext cx="1255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1A3485-9117-2444-836F-2C281F321ED5}"/>
              </a:ext>
            </a:extLst>
          </p:cNvPr>
          <p:cNvCxnSpPr>
            <a:cxnSpLocks/>
          </p:cNvCxnSpPr>
          <p:nvPr/>
        </p:nvCxnSpPr>
        <p:spPr>
          <a:xfrm>
            <a:off x="2721735" y="4702912"/>
            <a:ext cx="1255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810F4A-6D70-AB4F-B24D-99CD4365CF08}"/>
              </a:ext>
            </a:extLst>
          </p:cNvPr>
          <p:cNvCxnSpPr>
            <a:cxnSpLocks/>
          </p:cNvCxnSpPr>
          <p:nvPr/>
        </p:nvCxnSpPr>
        <p:spPr>
          <a:xfrm>
            <a:off x="3760929" y="2883573"/>
            <a:ext cx="1255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E3E942-3ADF-9A4B-9D0C-D747D8318401}"/>
              </a:ext>
            </a:extLst>
          </p:cNvPr>
          <p:cNvCxnSpPr>
            <a:cxnSpLocks/>
          </p:cNvCxnSpPr>
          <p:nvPr/>
        </p:nvCxnSpPr>
        <p:spPr>
          <a:xfrm>
            <a:off x="3765844" y="3468593"/>
            <a:ext cx="1255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6CE8227-14ED-F144-BA69-6388E08C2FA4}"/>
              </a:ext>
            </a:extLst>
          </p:cNvPr>
          <p:cNvCxnSpPr>
            <a:cxnSpLocks/>
          </p:cNvCxnSpPr>
          <p:nvPr/>
        </p:nvCxnSpPr>
        <p:spPr>
          <a:xfrm>
            <a:off x="3749632" y="4089910"/>
            <a:ext cx="1255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5EE411-72D4-7547-A447-79A7026922A4}"/>
              </a:ext>
            </a:extLst>
          </p:cNvPr>
          <p:cNvCxnSpPr>
            <a:cxnSpLocks/>
          </p:cNvCxnSpPr>
          <p:nvPr/>
        </p:nvCxnSpPr>
        <p:spPr>
          <a:xfrm>
            <a:off x="3769296" y="4691982"/>
            <a:ext cx="1255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29CB288-5B22-D74B-A046-0B721766855A}"/>
              </a:ext>
            </a:extLst>
          </p:cNvPr>
          <p:cNvCxnSpPr>
            <a:cxnSpLocks/>
          </p:cNvCxnSpPr>
          <p:nvPr/>
        </p:nvCxnSpPr>
        <p:spPr>
          <a:xfrm>
            <a:off x="5257510" y="2910273"/>
            <a:ext cx="1255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6D1C1EB-E4BE-4141-96E1-E24443351A0E}"/>
              </a:ext>
            </a:extLst>
          </p:cNvPr>
          <p:cNvCxnSpPr>
            <a:cxnSpLocks/>
          </p:cNvCxnSpPr>
          <p:nvPr/>
        </p:nvCxnSpPr>
        <p:spPr>
          <a:xfrm>
            <a:off x="5262425" y="3495293"/>
            <a:ext cx="1255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3F6E815-D70D-4343-8CD1-EEE2B740721B}"/>
              </a:ext>
            </a:extLst>
          </p:cNvPr>
          <p:cNvCxnSpPr>
            <a:cxnSpLocks/>
          </p:cNvCxnSpPr>
          <p:nvPr/>
        </p:nvCxnSpPr>
        <p:spPr>
          <a:xfrm>
            <a:off x="5246213" y="4116610"/>
            <a:ext cx="1255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8B4EF6F-9D41-8541-A72A-A04235D2974E}"/>
              </a:ext>
            </a:extLst>
          </p:cNvPr>
          <p:cNvCxnSpPr>
            <a:cxnSpLocks/>
          </p:cNvCxnSpPr>
          <p:nvPr/>
        </p:nvCxnSpPr>
        <p:spPr>
          <a:xfrm>
            <a:off x="5265877" y="4718682"/>
            <a:ext cx="1255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56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</a:schemeClr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C7E31E-5A70-1747-A9E3-F4E43C20C96E}"/>
              </a:ext>
            </a:extLst>
          </p:cNvPr>
          <p:cNvSpPr/>
          <p:nvPr/>
        </p:nvSpPr>
        <p:spPr>
          <a:xfrm>
            <a:off x="597319" y="1514473"/>
            <a:ext cx="1704975" cy="100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Raw 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User Behavior Log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B84FB-6E1B-B445-93D4-F8FA7B0AD104}"/>
              </a:ext>
            </a:extLst>
          </p:cNvPr>
          <p:cNvSpPr/>
          <p:nvPr/>
        </p:nvSpPr>
        <p:spPr>
          <a:xfrm>
            <a:off x="2564608" y="1514473"/>
            <a:ext cx="1704975" cy="1000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User Level Data</a:t>
            </a:r>
          </a:p>
        </p:txBody>
      </p:sp>
      <p:sp>
        <p:nvSpPr>
          <p:cNvPr id="12" name="Google Shape;119;p19">
            <a:extLst>
              <a:ext uri="{FF2B5EF4-FFF2-40B4-BE49-F238E27FC236}">
                <a16:creationId xmlns:a16="http://schemas.microsoft.com/office/drawing/2014/main" id="{7357827A-BF44-C94D-AEEE-DF71347AAB0D}"/>
              </a:ext>
            </a:extLst>
          </p:cNvPr>
          <p:cNvSpPr txBox="1">
            <a:spLocks/>
          </p:cNvSpPr>
          <p:nvPr/>
        </p:nvSpPr>
        <p:spPr>
          <a:xfrm>
            <a:off x="706857" y="916363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/>
              <a:buNone/>
              <a:defRPr sz="48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F2F8"/>
              </a:buClr>
              <a:buSzPts val="4800"/>
              <a:buFont typeface="Inter-Regular"/>
              <a:buNone/>
              <a:tabLst/>
              <a:defRPr/>
            </a:pPr>
            <a:r>
              <a:rPr kumimoji="0" lang="en-SG" sz="3200" b="0" i="0" u="none" strike="noStrike" kern="0" cap="none" spc="0" normalizeH="0" baseline="0" noProof="0" dirty="0">
                <a:ln>
                  <a:noFill/>
                </a:ln>
                <a:solidFill>
                  <a:srgbClr val="E3F2F8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Results : </a:t>
            </a:r>
            <a:r>
              <a: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srgbClr val="E3F2F8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Value</a:t>
            </a:r>
            <a:r>
              <a:rPr kumimoji="0" lang="en-SG" sz="3200" b="0" i="0" u="none" strike="noStrike" kern="0" cap="none" spc="0" normalizeH="0" baseline="0" noProof="0" dirty="0">
                <a:ln>
                  <a:noFill/>
                </a:ln>
                <a:solidFill>
                  <a:srgbClr val="E3F2F8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 </a:t>
            </a:r>
            <a:r>
              <a: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srgbClr val="E3F2F8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Proposition</a:t>
            </a:r>
            <a:endParaRPr kumimoji="0" lang="en-SG" sz="3200" b="0" i="0" u="none" strike="noStrike" kern="0" cap="none" spc="0" normalizeH="0" baseline="0" noProof="0" dirty="0">
              <a:ln>
                <a:noFill/>
              </a:ln>
              <a:solidFill>
                <a:srgbClr val="E3F2F8"/>
              </a:solidFill>
              <a:effectLst/>
              <a:uLnTx/>
              <a:uFillTx/>
              <a:latin typeface="Inter-Regular"/>
              <a:ea typeface="Inter-Regular"/>
              <a:sym typeface="Inter-Regular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05DF1252-53F3-724C-ADFA-B8CBBC4C04F6}"/>
              </a:ext>
            </a:extLst>
          </p:cNvPr>
          <p:cNvSpPr/>
          <p:nvPr/>
        </p:nvSpPr>
        <p:spPr>
          <a:xfrm rot="5400000">
            <a:off x="2337010" y="1940464"/>
            <a:ext cx="221457" cy="176718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CF7E0F-2BA6-B440-9C9E-E699DCAA7978}"/>
              </a:ext>
            </a:extLst>
          </p:cNvPr>
          <p:cNvSpPr/>
          <p:nvPr/>
        </p:nvSpPr>
        <p:spPr>
          <a:xfrm>
            <a:off x="4531897" y="1514473"/>
            <a:ext cx="1704975" cy="1000125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Model Training &amp; Evaluation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FA63B69A-55F4-2D4A-9895-F161209BAE39}"/>
              </a:ext>
            </a:extLst>
          </p:cNvPr>
          <p:cNvSpPr/>
          <p:nvPr/>
        </p:nvSpPr>
        <p:spPr>
          <a:xfrm rot="5400000">
            <a:off x="4304299" y="1940464"/>
            <a:ext cx="221457" cy="176718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B99232-1A15-B043-BC62-31371EA8BCC1}"/>
              </a:ext>
            </a:extLst>
          </p:cNvPr>
          <p:cNvSpPr/>
          <p:nvPr/>
        </p:nvSpPr>
        <p:spPr>
          <a:xfrm>
            <a:off x="6499186" y="1485901"/>
            <a:ext cx="1704975" cy="1000125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Value Proposition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48429699-C451-8645-9ACD-4DBD75A6B470}"/>
              </a:ext>
            </a:extLst>
          </p:cNvPr>
          <p:cNvSpPr/>
          <p:nvPr/>
        </p:nvSpPr>
        <p:spPr>
          <a:xfrm rot="5400000">
            <a:off x="6271588" y="1911892"/>
            <a:ext cx="221457" cy="176718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45169-DBC6-4B4C-999B-C3C75B8997DD}"/>
              </a:ext>
            </a:extLst>
          </p:cNvPr>
          <p:cNvSpPr/>
          <p:nvPr/>
        </p:nvSpPr>
        <p:spPr>
          <a:xfrm>
            <a:off x="568777" y="1485901"/>
            <a:ext cx="1762060" cy="107604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rgbClr val="FFC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C21C69-00C3-B34B-BF8D-A3C65C5BBC77}"/>
              </a:ext>
            </a:extLst>
          </p:cNvPr>
          <p:cNvSpPr/>
          <p:nvPr/>
        </p:nvSpPr>
        <p:spPr>
          <a:xfrm>
            <a:off x="2550337" y="1485901"/>
            <a:ext cx="1762060" cy="107604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rgbClr val="FFC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B79D60-20BB-3246-9F5C-26EC2678D730}"/>
              </a:ext>
            </a:extLst>
          </p:cNvPr>
          <p:cNvSpPr/>
          <p:nvPr/>
        </p:nvSpPr>
        <p:spPr>
          <a:xfrm>
            <a:off x="4518249" y="1495710"/>
            <a:ext cx="1762060" cy="107604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rgbClr val="FFC000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1D1B90-40D9-E14A-B0CC-10B19DE40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741" y1="64236" x2="43287" y2="67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94644" y="2359479"/>
            <a:ext cx="4176032" cy="2784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28F1F-4FB7-8943-B04F-964C13047E5B}"/>
              </a:ext>
            </a:extLst>
          </p:cNvPr>
          <p:cNvSpPr txBox="1"/>
          <p:nvPr/>
        </p:nvSpPr>
        <p:spPr>
          <a:xfrm>
            <a:off x="1449806" y="4050721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Actual Churn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5543AB-5CC4-8D4C-9327-C755CEBC8384}"/>
              </a:ext>
            </a:extLst>
          </p:cNvPr>
          <p:cNvSpPr txBox="1"/>
          <p:nvPr/>
        </p:nvSpPr>
        <p:spPr>
          <a:xfrm>
            <a:off x="1042643" y="3051827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Actual Non-Churn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B3EC1C-3054-0C48-B7B5-5AA39539528E}"/>
              </a:ext>
            </a:extLst>
          </p:cNvPr>
          <p:cNvSpPr txBox="1"/>
          <p:nvPr/>
        </p:nvSpPr>
        <p:spPr>
          <a:xfrm>
            <a:off x="2768439" y="4803065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Predict Non-Churn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6AB414-DBEA-344F-BD66-6D1C3B59E201}"/>
              </a:ext>
            </a:extLst>
          </p:cNvPr>
          <p:cNvSpPr txBox="1"/>
          <p:nvPr/>
        </p:nvSpPr>
        <p:spPr>
          <a:xfrm>
            <a:off x="4572000" y="4803065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Predict Churn</a:t>
            </a:r>
          </a:p>
        </p:txBody>
      </p:sp>
    </p:spTree>
    <p:extLst>
      <p:ext uri="{BB962C8B-B14F-4D97-AF65-F5344CB8AC3E}">
        <p14:creationId xmlns:p14="http://schemas.microsoft.com/office/powerpoint/2010/main" val="230547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</a:schemeClr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9B99232-1A15-B043-BC62-31371EA8BCC1}"/>
              </a:ext>
            </a:extLst>
          </p:cNvPr>
          <p:cNvSpPr/>
          <p:nvPr/>
        </p:nvSpPr>
        <p:spPr>
          <a:xfrm>
            <a:off x="2637268" y="640511"/>
            <a:ext cx="1704975" cy="1000125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Value Proposition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1D1B90-40D9-E14A-B0CC-10B19DE40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741" y1="64236" x2="43287" y2="67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0244" y="1493681"/>
            <a:ext cx="4176032" cy="2784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28F1F-4FB7-8943-B04F-964C13047E5B}"/>
              </a:ext>
            </a:extLst>
          </p:cNvPr>
          <p:cNvSpPr txBox="1"/>
          <p:nvPr/>
        </p:nvSpPr>
        <p:spPr>
          <a:xfrm>
            <a:off x="535406" y="3184923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Actual Churn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5543AB-5CC4-8D4C-9327-C755CEBC8384}"/>
              </a:ext>
            </a:extLst>
          </p:cNvPr>
          <p:cNvSpPr txBox="1"/>
          <p:nvPr/>
        </p:nvSpPr>
        <p:spPr>
          <a:xfrm>
            <a:off x="128243" y="2186029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Actual Non-Churn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B3EC1C-3054-0C48-B7B5-5AA39539528E}"/>
              </a:ext>
            </a:extLst>
          </p:cNvPr>
          <p:cNvSpPr txBox="1"/>
          <p:nvPr/>
        </p:nvSpPr>
        <p:spPr>
          <a:xfrm>
            <a:off x="1854039" y="3937267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Predict Non-Churn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6AB414-DBEA-344F-BD66-6D1C3B59E201}"/>
              </a:ext>
            </a:extLst>
          </p:cNvPr>
          <p:cNvSpPr txBox="1"/>
          <p:nvPr/>
        </p:nvSpPr>
        <p:spPr>
          <a:xfrm>
            <a:off x="3657600" y="3937267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Predict Churn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526071-E95E-4B4A-BD43-7EBC529325BE}"/>
              </a:ext>
            </a:extLst>
          </p:cNvPr>
          <p:cNvSpPr/>
          <p:nvPr/>
        </p:nvSpPr>
        <p:spPr>
          <a:xfrm>
            <a:off x="5919278" y="515325"/>
            <a:ext cx="2582433" cy="3762377"/>
          </a:xfrm>
          <a:prstGeom prst="rect">
            <a:avLst/>
          </a:prstGeom>
          <a:solidFill>
            <a:srgbClr val="00B050">
              <a:alpha val="57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Out of 100 Churn users, we can identify 90 beforehand.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latin typeface="Arial"/>
              </a:rPr>
              <a:t>Given baseline assumptions</a:t>
            </a:r>
            <a:r>
              <a:rPr lang="en-US" sz="1200" b="1" baseline="30000" dirty="0">
                <a:solidFill>
                  <a:schemeClr val="bg1">
                    <a:lumMod val="85000"/>
                  </a:schemeClr>
                </a:solidFill>
                <a:latin typeface="Arial"/>
              </a:rPr>
              <a:t>*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latin typeface="Arial"/>
              </a:rPr>
              <a:t>, and 100% retention from identification, revenues will increase up to </a:t>
            </a:r>
            <a:r>
              <a:rPr lang="en-US" sz="1800" b="1" dirty="0">
                <a:solidFill>
                  <a:srgbClr val="FFFF00"/>
                </a:solidFill>
                <a:latin typeface="Arial"/>
              </a:rPr>
              <a:t>26%.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AFD53-7351-0C4F-A984-2A176C80CCC4}"/>
              </a:ext>
            </a:extLst>
          </p:cNvPr>
          <p:cNvSpPr txBox="1"/>
          <p:nvPr/>
        </p:nvSpPr>
        <p:spPr>
          <a:xfrm>
            <a:off x="250191" y="4675109"/>
            <a:ext cx="8643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75000"/>
                  </a:schemeClr>
                </a:solidFill>
              </a:rPr>
              <a:t>Assuming proportion of users by paying/free and churn/no-churn are as in the dataset, and a 1:3 revenue ratio for </a:t>
            </a:r>
            <a:r>
              <a:rPr lang="en-US" sz="1050" i="1" dirty="0" err="1">
                <a:solidFill>
                  <a:schemeClr val="bg1">
                    <a:lumMod val="75000"/>
                  </a:schemeClr>
                </a:solidFill>
              </a:rPr>
              <a:t>free:paying</a:t>
            </a:r>
            <a:r>
              <a:rPr lang="en-US" sz="1050" i="1" dirty="0">
                <a:solidFill>
                  <a:schemeClr val="bg1">
                    <a:lumMod val="75000"/>
                  </a:schemeClr>
                </a:solidFill>
              </a:rPr>
              <a:t> users (which turns out to not be a crucial assumption)</a:t>
            </a:r>
          </a:p>
        </p:txBody>
      </p:sp>
    </p:spTree>
    <p:extLst>
      <p:ext uri="{BB962C8B-B14F-4D97-AF65-F5344CB8AC3E}">
        <p14:creationId xmlns:p14="http://schemas.microsoft.com/office/powerpoint/2010/main" val="151027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ctrTitle" idx="4294967295"/>
          </p:nvPr>
        </p:nvSpPr>
        <p:spPr>
          <a:xfrm>
            <a:off x="302628" y="1820137"/>
            <a:ext cx="8538744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>
                    <a:alpha val="28000"/>
                  </a:schemeClr>
                </a:solidFill>
              </a:rPr>
              <a:t>End of Presentation</a:t>
            </a:r>
            <a:endParaRPr sz="4000" dirty="0">
              <a:solidFill>
                <a:schemeClr val="accent1">
                  <a:alpha val="28000"/>
                </a:schemeClr>
              </a:solidFill>
            </a:endParaRPr>
          </a:p>
        </p:txBody>
      </p:sp>
      <p:sp>
        <p:nvSpPr>
          <p:cNvPr id="309" name="Google Shape;309;p3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343</Words>
  <Application>Microsoft Macintosh PowerPoint</Application>
  <PresentationFormat>On-screen Show (16:9)</PresentationFormat>
  <Paragraphs>75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Inter-Regular</vt:lpstr>
      <vt:lpstr>Calibri</vt:lpstr>
      <vt:lpstr>Arial</vt:lpstr>
      <vt:lpstr>Joan template</vt:lpstr>
      <vt:lpstr>PowerPoint Presentation</vt:lpstr>
      <vt:lpstr>Sparkify User Churn Prediction</vt:lpstr>
      <vt:lpstr>Business Problem &amp; Objective</vt:lpstr>
      <vt:lpstr>PowerPoint Presentation</vt:lpstr>
      <vt:lpstr>PowerPoint Presentation</vt:lpstr>
      <vt:lpstr>PowerPoint Presentation</vt:lpstr>
      <vt:lpstr>PowerPoint Presentation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Sparkify User Churn Prediction</dc:title>
  <cp:lastModifiedBy>Microsoft Office User</cp:lastModifiedBy>
  <cp:revision>9</cp:revision>
  <dcterms:modified xsi:type="dcterms:W3CDTF">2020-09-06T06:43:12Z</dcterms:modified>
</cp:coreProperties>
</file>