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 id="2147484937" r:id="rId7"/>
  </p:sldMasterIdLst>
  <p:notesMasterIdLst>
    <p:notesMasterId r:id="rId22"/>
  </p:notesMasterIdLst>
  <p:handoutMasterIdLst>
    <p:handoutMasterId r:id="rId23"/>
  </p:handoutMasterIdLst>
  <p:sldIdLst>
    <p:sldId id="1405" r:id="rId8"/>
    <p:sldId id="1396" r:id="rId9"/>
    <p:sldId id="1402" r:id="rId10"/>
    <p:sldId id="1398" r:id="rId11"/>
    <p:sldId id="1400" r:id="rId12"/>
    <p:sldId id="1401" r:id="rId13"/>
    <p:sldId id="1366" r:id="rId14"/>
    <p:sldId id="1399" r:id="rId15"/>
    <p:sldId id="1368" r:id="rId16"/>
    <p:sldId id="1370" r:id="rId17"/>
    <p:sldId id="1371" r:id="rId18"/>
    <p:sldId id="1404" r:id="rId19"/>
    <p:sldId id="1388" r:id="rId20"/>
    <p:sldId id="1406" r:id="rId21"/>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6FD4"/>
    <a:srgbClr val="0078D7"/>
    <a:srgbClr val="59B4D9"/>
    <a:srgbClr val="B9D80A"/>
    <a:srgbClr val="3E3E3E"/>
    <a:srgbClr val="7B7A7A"/>
    <a:srgbClr val="7AC3E1"/>
    <a:srgbClr val="FFD7A7"/>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37" autoAdjust="0"/>
  </p:normalViewPr>
  <p:slideViewPr>
    <p:cSldViewPr>
      <p:cViewPr varScale="1">
        <p:scale>
          <a:sx n="69" d="100"/>
          <a:sy n="69" d="100"/>
        </p:scale>
        <p:origin x="1012"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D45397C-BBE8-453F-BBD1-E6AED80E1070}" type="datetime8">
              <a:rPr lang="en-US" altLang="en-US" smtClean="0"/>
              <a:t>4/16/2016 10:46 AM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169D9D8-1620-4249-9DBC-AEAA1BF58841}" type="datetime8">
              <a:rPr lang="en-US" altLang="en-US" smtClean="0"/>
              <a:t>4/16/2016 10:46 AM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764639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you provision an IoT Hub from the Azure</a:t>
            </a:r>
            <a:r>
              <a:rPr lang="en-US" baseline="0" dirty="0"/>
              <a:t> Management portal, you will create your own instance of IoT Hub.  This instance</a:t>
            </a:r>
            <a:r>
              <a:rPr lang="en-US" dirty="0"/>
              <a:t>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Field Gateways and Cloud Gateways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management endpoint that is used by your solution’s device provisioning and mgmt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54FA3BA-D453-4437-97FB-6472BF00656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4/16/2016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754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Then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74934BB-A7F8-4E59-8B02-0BC93C4AEA41}"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11</a:t>
            </a:fld>
            <a:endParaRPr lang="en-US" altLang="en-US"/>
          </a:p>
        </p:txBody>
      </p:sp>
    </p:spTree>
    <p:extLst>
      <p:ext uri="{BB962C8B-B14F-4D97-AF65-F5344CB8AC3E}">
        <p14:creationId xmlns:p14="http://schemas.microsoft.com/office/powerpoint/2010/main" val="403525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script on Infopedia site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25639700-60D1-45EF-950D-40AAD6EBB678}"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13</a:t>
            </a:fld>
            <a:endParaRPr lang="en-US" altLang="en-US"/>
          </a:p>
        </p:txBody>
      </p:sp>
    </p:spTree>
    <p:extLst>
      <p:ext uri="{BB962C8B-B14F-4D97-AF65-F5344CB8AC3E}">
        <p14:creationId xmlns:p14="http://schemas.microsoft.com/office/powerpoint/2010/main" val="7293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err="1">
                <a:solidFill>
                  <a:schemeClr val="tx1"/>
                </a:solidFill>
                <a:effectLst/>
                <a:latin typeface="Segoe UI Light" pitchFamily="34" charset="0"/>
                <a:ea typeface="MS PGothic" panose="020B0600070205080204" pitchFamily="34" charset="-128"/>
                <a:cs typeface="ＭＳ Ｐゴシック" charset="0"/>
              </a:rPr>
              <a:t>IoT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is…</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Next wave of innovation</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Gartner, Inc. forecasts that 6.4 billion connected things will be in use worldwide in 2016, up 30 percent from 2015, and will reach 20.8 billion by 2020. </a:t>
            </a: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This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year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5.5 million new things will get connected every day.</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rPr>
              <a:t>Huge</a:t>
            </a:r>
            <a:r>
              <a:rPr lang="en-US" sz="900" b="0" i="0" kern="1200" baseline="0" dirty="0">
                <a:solidFill>
                  <a:schemeClr val="tx1"/>
                </a:solidFill>
                <a:effectLst/>
                <a:latin typeface="Segoe UI Light" pitchFamily="34" charset="0"/>
                <a:ea typeface="MS PGothic" panose="020B0600070205080204" pitchFamily="34" charset="-128"/>
              </a:rPr>
              <a:t> business opportunity</a:t>
            </a:r>
            <a:endParaRPr lang="en-US" dirty="0"/>
          </a:p>
          <a:p>
            <a:endParaRPr lang="en-US" dirty="0"/>
          </a:p>
          <a:p>
            <a:r>
              <a:rPr lang="en-US" dirty="0"/>
              <a:t>Inexpensive</a:t>
            </a:r>
            <a:r>
              <a:rPr lang="en-US" baseline="0" dirty="0"/>
              <a:t>, accessible hardware</a:t>
            </a:r>
          </a:p>
          <a:p>
            <a:r>
              <a:rPr lang="en-US" baseline="0" dirty="0"/>
              <a:t>Ubiquitous internet access</a:t>
            </a:r>
          </a:p>
          <a:p>
            <a:r>
              <a:rPr lang="en-US" baseline="0" dirty="0"/>
              <a:t>Cloud computing</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a:t>
            </a:fld>
            <a:endParaRPr lang="en-US" altLang="en-US"/>
          </a:p>
        </p:txBody>
      </p:sp>
    </p:spTree>
    <p:extLst>
      <p:ext uri="{BB962C8B-B14F-4D97-AF65-F5344CB8AC3E}">
        <p14:creationId xmlns:p14="http://schemas.microsoft.com/office/powerpoint/2010/main" val="95766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8AE9ED5-9CD5-4F27-B562-DA0C23BC1144}"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3</a:t>
            </a:fld>
            <a:endParaRPr lang="en-US" altLang="en-US"/>
          </a:p>
        </p:txBody>
      </p:sp>
    </p:spTree>
    <p:extLst>
      <p:ext uri="{BB962C8B-B14F-4D97-AF65-F5344CB8AC3E}">
        <p14:creationId xmlns:p14="http://schemas.microsoft.com/office/powerpoint/2010/main" val="200584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a:p>
            <a:endParaRPr lang="en-US" dirty="0"/>
          </a:p>
          <a:p>
            <a:r>
              <a:rPr lang="en-US" dirty="0"/>
              <a:t>Enterprise</a:t>
            </a:r>
            <a:r>
              <a:rPr lang="en-US" baseline="0" dirty="0"/>
              <a:t> = full x86;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non-PC device, like POS terminal, kiosk or outdoor display</a:t>
            </a:r>
          </a:p>
          <a:p>
            <a:r>
              <a:rPr lang="en-US" sz="900" b="0" i="0" kern="1200" dirty="0">
                <a:solidFill>
                  <a:schemeClr val="tx1"/>
                </a:solidFill>
                <a:effectLst/>
                <a:latin typeface="Segoe UI Light" pitchFamily="34" charset="0"/>
                <a:ea typeface="MS PGothic" panose="020B0600070205080204" pitchFamily="34" charset="-128"/>
              </a:rPr>
              <a:t>Mobile</a:t>
            </a:r>
            <a:r>
              <a:rPr lang="en-US" sz="900" b="0" i="0" kern="1200" baseline="0" dirty="0">
                <a:solidFill>
                  <a:schemeClr val="tx1"/>
                </a:solidFill>
                <a:effectLst/>
                <a:latin typeface="Segoe UI Light" pitchFamily="34" charset="0"/>
                <a:ea typeface="MS PGothic" panose="020B0600070205080204" pitchFamily="34" charset="-128"/>
              </a:rPr>
              <a:t> = Windows CE descendant;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enterprise mobile, handheld devices like barcode scanners, tablets</a:t>
            </a:r>
          </a:p>
          <a:p>
            <a:r>
              <a:rPr lang="en-US" sz="900" b="0" i="0" kern="1200" dirty="0">
                <a:solidFill>
                  <a:schemeClr val="tx1"/>
                </a:solidFill>
                <a:effectLst/>
                <a:latin typeface="Segoe UI Light" pitchFamily="34" charset="0"/>
                <a:ea typeface="MS PGothic" panose="020B0600070205080204" pitchFamily="34" charset="-128"/>
                <a:cs typeface="ＭＳ Ｐゴシック" charset="0"/>
              </a:rPr>
              <a:t>Core = free; no shell; x86 or ARM; small, embedded devices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 Raspberry Pi</a:t>
            </a: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F04F6D0-F3FB-4A3D-A387-3D12E77854C5}"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4</a:t>
            </a:fld>
            <a:endParaRPr lang="en-US" altLang="en-US"/>
          </a:p>
        </p:txBody>
      </p:sp>
    </p:spTree>
    <p:extLst>
      <p:ext uri="{BB962C8B-B14F-4D97-AF65-F5344CB8AC3E}">
        <p14:creationId xmlns:p14="http://schemas.microsoft.com/office/powerpoint/2010/main" val="357350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Source: https://channel9.msdn.com/Events/Build/2016/B861</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dirty="0"/>
          </a:p>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Designed</a:t>
            </a:r>
            <a:r>
              <a:rPr lang="en-US" baseline="0" dirty="0"/>
              <a:t> to help you ingest, manage, make sense of data, and ultimately act on that data</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5</a:t>
            </a:fld>
            <a:endParaRPr lang="en-US" altLang="en-US"/>
          </a:p>
        </p:txBody>
      </p:sp>
    </p:spTree>
    <p:extLst>
      <p:ext uri="{BB962C8B-B14F-4D97-AF65-F5344CB8AC3E}">
        <p14:creationId xmlns:p14="http://schemas.microsoft.com/office/powerpoint/2010/main" val="134383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8684715F-ECFB-4A7A-9DB1-414070E22D25}"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6</a:t>
            </a:fld>
            <a:endParaRPr lang="en-US" altLang="en-US"/>
          </a:p>
        </p:txBody>
      </p:sp>
    </p:spTree>
    <p:extLst>
      <p:ext uri="{BB962C8B-B14F-4D97-AF65-F5344CB8AC3E}">
        <p14:creationId xmlns:p14="http://schemas.microsoft.com/office/powerpoint/2010/main" val="193455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B525720-4FF4-4648-ACBB-FBBF3EC4198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4/16/2016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18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https://azure.microsoft.com/en-us/documentation/articles/iot-hub-what-is-iot-hub/</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6187207-448A-4143-80D1-40F623751128}"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8</a:t>
            </a:fld>
            <a:endParaRPr lang="en-US" altLang="en-US"/>
          </a:p>
        </p:txBody>
      </p:sp>
    </p:spTree>
    <p:extLst>
      <p:ext uri="{BB962C8B-B14F-4D97-AF65-F5344CB8AC3E}">
        <p14:creationId xmlns:p14="http://schemas.microsoft.com/office/powerpoint/2010/main" val="64195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roll your own custom </a:t>
            </a:r>
            <a:r>
              <a:rPr lang="en-US" baseline="0" dirty="0"/>
              <a:t>solution or service bus?</a:t>
            </a:r>
          </a:p>
          <a:p>
            <a:endParaRPr lang="en-US" baseline="0" dirty="0"/>
          </a:p>
          <a:p>
            <a:r>
              <a:rPr lang="en-US" dirty="0"/>
              <a:t>Establish reliable bi-directional communication with </a:t>
            </a:r>
            <a:r>
              <a:rPr lang="en-US" dirty="0" err="1"/>
              <a:t>IoT</a:t>
            </a:r>
            <a:r>
              <a:rPr lang="en-US" dirty="0"/>
              <a:t> assets / </a:t>
            </a:r>
            <a:r>
              <a:rPr lang="en-US" baseline="0" dirty="0"/>
              <a:t>Durable messaging</a:t>
            </a:r>
          </a:p>
          <a:p>
            <a:endParaRPr lang="en-US" baseline="0" dirty="0"/>
          </a:p>
          <a:p>
            <a:r>
              <a:rPr lang="en-US" baseline="0" dirty="0"/>
              <a:t>Scales up to millions of simultaneously connected devices you do not have to scale those services on your own.  Just by increasing the # of units in your IoT deployment.</a:t>
            </a:r>
          </a:p>
          <a:p>
            <a:endParaRPr lang="en-US" baseline="0" dirty="0"/>
          </a:p>
          <a:p>
            <a:r>
              <a:rPr lang="en-US" baseline="0" dirty="0"/>
              <a:t>Per device authentication and security. Fine grain control on which devices access your solution and you want to make sure that you are sending commands to the right devices. </a:t>
            </a:r>
          </a:p>
          <a:p>
            <a:endParaRPr lang="en-US" sz="1600" baseline="0" dirty="0"/>
          </a:p>
          <a:p>
            <a:r>
              <a:rPr lang="en-US" sz="1600" dirty="0"/>
              <a:t>Delivery receipts, expired messages;</a:t>
            </a:r>
            <a:r>
              <a:rPr lang="en-US" sz="1600" baseline="0" dirty="0"/>
              <a:t> </a:t>
            </a:r>
            <a:r>
              <a:rPr lang="en-US" sz="1600" dirty="0"/>
              <a:t>Device communication errors</a:t>
            </a:r>
          </a:p>
          <a:p>
            <a:endParaRPr lang="en-US" baseline="0" dirty="0"/>
          </a:p>
          <a:p>
            <a:pPr marL="0" marR="0" lvl="1" indent="0" algn="l" defTabSz="932742" rtl="0" eaLnBrk="1" fontAlgn="auto" latinLnBrk="0" hangingPunct="1">
              <a:lnSpc>
                <a:spcPct val="90000"/>
              </a:lnSpc>
              <a:spcBef>
                <a:spcPct val="20000"/>
              </a:spcBef>
              <a:spcAft>
                <a:spcPts val="0"/>
              </a:spcAft>
              <a:buClrTx/>
              <a:buSzPct val="90000"/>
              <a:buFontTx/>
              <a:buNone/>
              <a:tabLst/>
              <a:defRPr/>
            </a:pPr>
            <a:r>
              <a:rPr lang="en-US" baseline="0" dirty="0"/>
              <a:t>Supports many IoT protocols and is designed to support constrained devices,  where device is retrained in networking resources, power resources or computational resources.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Extensible protocol support for custom protocol needs</a:t>
            </a:r>
          </a:p>
          <a:p>
            <a:endParaRPr lang="en-US" baseline="0"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9AB6B1D1-3A16-42D2-8714-1833E50688B9}" type="datetime8">
              <a:rPr lang="en-US" altLang="en-US" smtClean="0"/>
              <a:t>4/16/2016 10:46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9</a:t>
            </a:fld>
            <a:endParaRPr lang="en-US" altLang="en-US"/>
          </a:p>
        </p:txBody>
      </p:sp>
    </p:spTree>
    <p:extLst>
      <p:ext uri="{BB962C8B-B14F-4D97-AF65-F5344CB8AC3E}">
        <p14:creationId xmlns:p14="http://schemas.microsoft.com/office/powerpoint/2010/main" val="5600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0370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05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959652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7162476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80606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37210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704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7240101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1155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843992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15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9163570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1795054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1302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13433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99467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61143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32539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7527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988274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45754407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450556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8918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60C24-AB4C-4F56-BC19-FA2B10438879}"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0927933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560C24-AB4C-4F56-BC19-FA2B10438879}"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68085481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60C24-AB4C-4F56-BC19-FA2B10438879}"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665961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0518108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163520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1321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31155501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13161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8418146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65826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1102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069216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44141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69258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image" Target="../media/image1.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51"/>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92" r:id="rId23"/>
    <p:sldLayoutId id="2147484881" r:id="rId24"/>
    <p:sldLayoutId id="2147484882" r:id="rId25"/>
    <p:sldLayoutId id="2147484884" r:id="rId26"/>
    <p:sldLayoutId id="2147484885" r:id="rId27"/>
    <p:sldLayoutId id="2147484886" r:id="rId28"/>
    <p:sldLayoutId id="2147484888" r:id="rId29"/>
    <p:sldLayoutId id="2147484889" r:id="rId30"/>
    <p:sldLayoutId id="2147484890" r:id="rId31"/>
    <p:sldLayoutId id="2147484905" r:id="rId32"/>
    <p:sldLayoutId id="2147484906" r:id="rId33"/>
    <p:sldLayoutId id="2147484907" r:id="rId34"/>
    <p:sldLayoutId id="2147484908" r:id="rId35"/>
    <p:sldLayoutId id="2147484909" r:id="rId36"/>
    <p:sldLayoutId id="2147484910" r:id="rId37"/>
    <p:sldLayoutId id="2147484911" r:id="rId38"/>
    <p:sldLayoutId id="2147484912" r:id="rId39"/>
    <p:sldLayoutId id="2147484914" r:id="rId40"/>
    <p:sldLayoutId id="2147484927" r:id="rId41"/>
    <p:sldLayoutId id="2147484928" r:id="rId42"/>
    <p:sldLayoutId id="2147484929" r:id="rId43"/>
    <p:sldLayoutId id="2147484930" r:id="rId44"/>
    <p:sldLayoutId id="2147484931" r:id="rId45"/>
    <p:sldLayoutId id="2147484932" r:id="rId46"/>
    <p:sldLayoutId id="2147484933" r:id="rId47"/>
    <p:sldLayoutId id="2147484934" r:id="rId48"/>
    <p:sldLayoutId id="2147484936" r:id="rId49"/>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2560C24-AB4C-4F56-BC19-FA2B10438879}" type="datetimeFigureOut">
              <a:rPr lang="en-US" smtClean="0"/>
              <a:t>4/16/2016</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73DBF2EF-8045-42DE-8449-D53B06A38331}" type="slidenum">
              <a:rPr lang="en-US" smtClean="0"/>
              <a:t>‹#›</a:t>
            </a:fld>
            <a:endParaRPr lang="en-US"/>
          </a:p>
        </p:txBody>
      </p:sp>
      <p:pic>
        <p:nvPicPr>
          <p:cNvPr id="7" name="Picture 6"/>
          <p:cNvPicPr>
            <a:picLocks noChangeAspect="1"/>
          </p:cNvPicPr>
          <p:nvPr userDrawn="1"/>
        </p:nvPicPr>
        <p:blipFill>
          <a:blip r:embed="rId20"/>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075542321"/>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 id="2147484949" r:id="rId12"/>
    <p:sldLayoutId id="2147484950" r:id="rId13"/>
    <p:sldLayoutId id="2147484953" r:id="rId14"/>
    <p:sldLayoutId id="2147484954" r:id="rId15"/>
    <p:sldLayoutId id="2147484955" r:id="rId16"/>
    <p:sldLayoutId id="2147484956" r:id="rId17"/>
    <p:sldLayoutId id="2147484957" r:id="rId18"/>
  </p:sldLayoutIdLst>
  <p:transition>
    <p:fade/>
  </p:transition>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slideLayout" Target="../slideLayouts/slideLayout65.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3.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3.xml"/><Relationship Id="rId7" Type="http://schemas.openxmlformats.org/officeDocument/2006/relationships/slideLayout" Target="../slideLayouts/slideLayout6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olidFill>
                  <a:schemeClr val="bg1"/>
                </a:solidFill>
              </a:rPr>
              <a:t>Azure </a:t>
            </a:r>
            <a:r>
              <a:rPr lang="en-US" dirty="0" err="1">
                <a:solidFill>
                  <a:schemeClr val="bg1"/>
                </a:solidFill>
              </a:rPr>
              <a:t>IoT</a:t>
            </a:r>
            <a:r>
              <a:rPr lang="en-US" dirty="0">
                <a:solidFill>
                  <a:schemeClr val="bg1"/>
                </a:solidFill>
              </a:rPr>
              <a:t> Suite</a:t>
            </a:r>
          </a:p>
        </p:txBody>
      </p:sp>
      <p:pic>
        <p:nvPicPr>
          <p:cNvPr id="133124" name="Picture 4" descr="https://acom.azurecomcdn.net/80C57D/cdn/cvt-9c42e10c78bceeb8622e49af8d0fe1a20cd9ca9f4983c398d0b356cf822d8844/images/shared/social/azure-icon-250x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856" y="286705"/>
            <a:ext cx="2381250"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004693641"/>
              </p:ext>
            </p:extLst>
          </p:nvPr>
        </p:nvGraphicFramePr>
        <p:xfrm>
          <a:off x="2149203" y="4137322"/>
          <a:ext cx="8138070" cy="1188720"/>
        </p:xfrm>
        <a:graphic>
          <a:graphicData uri="http://schemas.openxmlformats.org/drawingml/2006/table">
            <a:tbl>
              <a:tblPr firstRow="1" bandRow="1">
                <a:tableStyleId>{5C22544A-7EE6-4342-B048-85BDC9FD1C3A}</a:tableStyleId>
              </a:tblPr>
              <a:tblGrid>
                <a:gridCol w="4069035">
                  <a:extLst>
                    <a:ext uri="{9D8B030D-6E8A-4147-A177-3AD203B41FA5}">
                      <a16:colId xmlns:a16="http://schemas.microsoft.com/office/drawing/2014/main" val="2446650526"/>
                    </a:ext>
                  </a:extLst>
                </a:gridCol>
                <a:gridCol w="4069035">
                  <a:extLst>
                    <a:ext uri="{9D8B030D-6E8A-4147-A177-3AD203B41FA5}">
                      <a16:colId xmlns:a16="http://schemas.microsoft.com/office/drawing/2014/main" val="1936528633"/>
                    </a:ext>
                  </a:extLst>
                </a:gridCol>
              </a:tblGrid>
              <a:tr h="370840">
                <a:tc>
                  <a:txBody>
                    <a:bodyPr/>
                    <a:lstStyle/>
                    <a:p>
                      <a:pPr algn="l"/>
                      <a:r>
                        <a:rPr lang="en-US" sz="2400" b="0" dirty="0">
                          <a:solidFill>
                            <a:schemeClr val="bg1"/>
                          </a:solidFill>
                        </a:rPr>
                        <a:t>Ian Hoppes</a:t>
                      </a:r>
                    </a:p>
                    <a:p>
                      <a:pPr algn="l"/>
                      <a:endParaRPr lang="en-US" sz="2400" b="0" dirty="0">
                        <a:solidFill>
                          <a:schemeClr val="bg1"/>
                        </a:solidFill>
                      </a:endParaRPr>
                    </a:p>
                    <a:p>
                      <a:pPr algn="l"/>
                      <a:r>
                        <a:rPr lang="en-US" sz="2400" b="0" dirty="0">
                          <a:solidFill>
                            <a:schemeClr val="bg1"/>
                          </a:solidFill>
                        </a:rPr>
                        <a:t>@</a:t>
                      </a:r>
                      <a:r>
                        <a:rPr lang="en-US" sz="2400" b="0" dirty="0" err="1">
                          <a:solidFill>
                            <a:schemeClr val="bg1"/>
                          </a:solidFill>
                        </a:rPr>
                        <a:t>ianhoppes</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sz="2400" b="0" dirty="0"/>
                        <a:t>https://github.com/ianhoppes</a:t>
                      </a:r>
                    </a:p>
                    <a:p>
                      <a:endParaRPr lang="en-US" sz="2400" b="0" dirty="0"/>
                    </a:p>
                    <a:p>
                      <a:r>
                        <a:rPr lang="en-US" sz="2400" b="0" dirty="0"/>
                        <a:t>http://www.ianhoppes.com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42965649"/>
                  </a:ext>
                </a:extLst>
              </a:tr>
            </a:tbl>
          </a:graphicData>
        </a:graphic>
      </p:graphicFrame>
      <p:pic>
        <p:nvPicPr>
          <p:cNvPr id="133122" name="Picture 2" descr="2016-logo-250x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5140" y="672467"/>
            <a:ext cx="2381250"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240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19" name="device"/>
          <p:cNvSpPr/>
          <p:nvPr/>
        </p:nvSpPr>
        <p:spPr bwMode="auto">
          <a:xfrm>
            <a:off x="1097653" y="2930880"/>
            <a:ext cx="1340612" cy="137156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a:t>
            </a:r>
          </a:p>
        </p:txBody>
      </p:sp>
      <p:sp>
        <p:nvSpPr>
          <p:cNvPr id="25" name="Event processing"/>
          <p:cNvSpPr/>
          <p:nvPr/>
        </p:nvSpPr>
        <p:spPr>
          <a:xfrm>
            <a:off x="9071468" y="2400150"/>
            <a:ext cx="2889425" cy="76201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Event processing</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9071468" y="5188642"/>
            <a:ext cx="2889425" cy="78718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provisioning </a:t>
            </a:r>
            <a:br>
              <a:rPr lang="en-US" sz="1400" dirty="0">
                <a:solidFill>
                  <a:schemeClr val="tx1"/>
                </a:solidFill>
                <a:latin typeface="Segoe UI Semibold" panose="020B0702040204020203" pitchFamily="34" charset="0"/>
                <a:ea typeface="Segoe UI" pitchFamily="34" charset="0"/>
                <a:cs typeface="Segoe UI" pitchFamily="34" charset="0"/>
              </a:rPr>
            </a:br>
            <a:r>
              <a:rPr lang="en-US" sz="1400" dirty="0">
                <a:solidFill>
                  <a:schemeClr val="tx1"/>
                </a:soli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639983" y="2308724"/>
            <a:ext cx="4205598"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548558" y="2857280"/>
            <a:ext cx="1371391" cy="1554243"/>
            <a:chOff x="1829165" y="3680140"/>
            <a:chExt cx="1371585" cy="1554464"/>
          </a:xfrm>
        </p:grpSpPr>
        <p:sp>
          <p:nvSpPr>
            <p:cNvPr id="8" name="Rectangle 7"/>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12" name="Device … 2"/>
          <p:cNvSpPr/>
          <p:nvPr/>
        </p:nvSpPr>
        <p:spPr bwMode="auto">
          <a:xfrm>
            <a:off x="3548558" y="459437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548558" y="507657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548555" y="551763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565617" y="2857280"/>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565617" y="3771539"/>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565616" y="4411524"/>
            <a:ext cx="1371391" cy="7771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err="1">
                <a:solidFill>
                  <a:schemeClr val="tx1"/>
                </a:solidFill>
                <a:latin typeface="Segoe UI Semibold" panose="020B0702040204020203" pitchFamily="34" charset="0"/>
                <a:ea typeface="Segoe UI" pitchFamily="34" charset="0"/>
                <a:cs typeface="Segoe UI" pitchFamily="34" charset="0"/>
              </a:rPr>
              <a:t>Msg</a:t>
            </a:r>
            <a:r>
              <a:rPr lang="en-US" sz="1100" dirty="0">
                <a:solidFill>
                  <a:schemeClr val="tx1"/>
                </a:solidFill>
                <a:latin typeface="Segoe UI Semibold" panose="020B0702040204020203" pitchFamily="34" charset="0"/>
                <a:ea typeface="Segoe UI" pitchFamily="34" charset="0"/>
                <a:cs typeface="Segoe UI" pitchFamily="34" charset="0"/>
              </a:rPr>
              <a:t> feedback </a:t>
            </a:r>
            <a:br>
              <a:rPr lang="en-US" sz="1100" dirty="0">
                <a:solidFill>
                  <a:schemeClr val="tx1"/>
                </a:solidFill>
                <a:latin typeface="Segoe UI Semibold" panose="020B0702040204020203" pitchFamily="34" charset="0"/>
                <a:ea typeface="Segoe UI" pitchFamily="34" charset="0"/>
                <a:cs typeface="Segoe UI" pitchFamily="34" charset="0"/>
              </a:rPr>
            </a:br>
            <a:r>
              <a:rPr lang="en-US" sz="1100" dirty="0">
                <a:solidFill>
                  <a:schemeClr val="tx1"/>
                </a:soli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565615" y="5259423"/>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5059305" y="5442276"/>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524485" y="3174869"/>
            <a:ext cx="950582" cy="0"/>
          </a:xfrm>
          <a:prstGeom prst="straightConnector1">
            <a:avLst/>
          </a:prstGeom>
          <a:ln w="38100">
            <a:solidFill>
              <a:srgbClr val="777777"/>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247383" y="2484601"/>
            <a:ext cx="548634" cy="555461"/>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cxnSp>
        <p:nvCxnSpPr>
          <p:cNvPr id="53" name="Straight Arrow Connector 52"/>
          <p:cNvCxnSpPr/>
          <p:nvPr/>
        </p:nvCxnSpPr>
        <p:spPr>
          <a:xfrm>
            <a:off x="2524485" y="371295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524485" y="4788547"/>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524485" y="5279246"/>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524485" y="5763103"/>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8047017" y="3131506"/>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8047017" y="3539704"/>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8047017" y="4149056"/>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8047017" y="471580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8047017" y="5719740"/>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96994" y="4619455"/>
            <a:ext cx="190516" cy="315544"/>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62" name="device"/>
          <p:cNvGrpSpPr/>
          <p:nvPr/>
        </p:nvGrpSpPr>
        <p:grpSpPr>
          <a:xfrm>
            <a:off x="1293353" y="3131506"/>
            <a:ext cx="914361" cy="878094"/>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85" name="Device …4"/>
          <p:cNvGrpSpPr/>
          <p:nvPr/>
        </p:nvGrpSpPr>
        <p:grpSpPr>
          <a:xfrm>
            <a:off x="4424918" y="5532835"/>
            <a:ext cx="407905" cy="337660"/>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Device …3"/>
          <p:cNvGrpSpPr/>
          <p:nvPr/>
        </p:nvGrpSpPr>
        <p:grpSpPr>
          <a:xfrm>
            <a:off x="4463793" y="5139648"/>
            <a:ext cx="339700" cy="204635"/>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98" name="Device … 1"/>
          <p:cNvSpPr>
            <a:spLocks noEditPoints="1"/>
          </p:cNvSpPr>
          <p:nvPr/>
        </p:nvSpPr>
        <p:spPr bwMode="black">
          <a:xfrm>
            <a:off x="4490052" y="4067659"/>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52" name="IoT Hub management"/>
          <p:cNvGrpSpPr/>
          <p:nvPr/>
        </p:nvGrpSpPr>
        <p:grpSpPr>
          <a:xfrm>
            <a:off x="5940450" y="5470954"/>
            <a:ext cx="425518" cy="375193"/>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589838" y="5322323"/>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2" name="Device provisioning"/>
          <p:cNvSpPr>
            <a:spLocks noChangeAspect="1" noEditPoints="1"/>
          </p:cNvSpPr>
          <p:nvPr/>
        </p:nvSpPr>
        <p:spPr bwMode="auto">
          <a:xfrm>
            <a:off x="11126432" y="5279246"/>
            <a:ext cx="729188" cy="59124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113" name="C2D send endpoint"/>
          <p:cNvGrpSpPr>
            <a:grpSpLocks noChangeAspect="1"/>
          </p:cNvGrpSpPr>
          <p:nvPr/>
        </p:nvGrpSpPr>
        <p:grpSpPr bwMode="auto">
          <a:xfrm>
            <a:off x="7614352" y="3861260"/>
            <a:ext cx="184628" cy="186405"/>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6" name="Device business logic,"/>
          <p:cNvSpPr/>
          <p:nvPr/>
        </p:nvSpPr>
        <p:spPr>
          <a:xfrm>
            <a:off x="9071468" y="3287646"/>
            <a:ext cx="2887291" cy="178892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business logic,</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Connectivity monitoring</a:t>
            </a:r>
          </a:p>
        </p:txBody>
      </p:sp>
      <p:sp>
        <p:nvSpPr>
          <p:cNvPr id="118" name="D2C receive endpoint"/>
          <p:cNvSpPr>
            <a:spLocks noChangeAspect="1"/>
          </p:cNvSpPr>
          <p:nvPr/>
        </p:nvSpPr>
        <p:spPr>
          <a:xfrm>
            <a:off x="7505337" y="2998406"/>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20" name="feedback icon"/>
          <p:cNvGrpSpPr/>
          <p:nvPr/>
        </p:nvGrpSpPr>
        <p:grpSpPr>
          <a:xfrm>
            <a:off x="7580583" y="4468856"/>
            <a:ext cx="284977" cy="271173"/>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2" name="Group 1"/>
          <p:cNvGrpSpPr/>
          <p:nvPr/>
        </p:nvGrpSpPr>
        <p:grpSpPr>
          <a:xfrm>
            <a:off x="1098343" y="4421413"/>
            <a:ext cx="1338081" cy="1554418"/>
            <a:chOff x="1098343" y="4421413"/>
            <a:chExt cx="1338081" cy="1554418"/>
          </a:xfrm>
        </p:grpSpPr>
        <p:sp>
          <p:nvSpPr>
            <p:cNvPr id="92" name="Field GW /"/>
            <p:cNvSpPr/>
            <p:nvPr/>
          </p:nvSpPr>
          <p:spPr bwMode="auto">
            <a:xfrm>
              <a:off x="1098343" y="4421413"/>
              <a:ext cx="1338081" cy="15544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Field GW /</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1" name="Group 110"/>
          <p:cNvGrpSpPr/>
          <p:nvPr/>
        </p:nvGrpSpPr>
        <p:grpSpPr>
          <a:xfrm>
            <a:off x="10426747" y="3498074"/>
            <a:ext cx="1428873" cy="804372"/>
            <a:chOff x="7650446" y="2688141"/>
            <a:chExt cx="1802656" cy="1014790"/>
          </a:xfrm>
        </p:grpSpPr>
        <p:grpSp>
          <p:nvGrpSpPr>
            <p:cNvPr id="137" name="Group 136"/>
            <p:cNvGrpSpPr/>
            <p:nvPr/>
          </p:nvGrpSpPr>
          <p:grpSpPr>
            <a:xfrm>
              <a:off x="9072476" y="2927577"/>
              <a:ext cx="380626" cy="116486"/>
              <a:chOff x="9320007" y="2938754"/>
              <a:chExt cx="380626" cy="116486"/>
            </a:xfrm>
          </p:grpSpPr>
          <p:sp>
            <p:nvSpPr>
              <p:cNvPr id="183" name="TextBox 182"/>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4" name="TextBox 183"/>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5" name="TextBox 184"/>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6" name="TextBox 185"/>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8" name="TextBox 187"/>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9" name="TextBox 188"/>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138" name="Oval 137"/>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139"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40" name="Oval 139"/>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141" name="Freeform 140"/>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42" name="Group 141"/>
            <p:cNvGrpSpPr/>
            <p:nvPr/>
          </p:nvGrpSpPr>
          <p:grpSpPr>
            <a:xfrm>
              <a:off x="8270672" y="2767517"/>
              <a:ext cx="318885" cy="479652"/>
              <a:chOff x="7112065" y="1311128"/>
              <a:chExt cx="1047313" cy="1575323"/>
            </a:xfrm>
          </p:grpSpPr>
          <p:sp>
            <p:nvSpPr>
              <p:cNvPr id="179"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80" name="Group 179"/>
              <p:cNvGrpSpPr/>
              <p:nvPr/>
            </p:nvGrpSpPr>
            <p:grpSpPr>
              <a:xfrm>
                <a:off x="7112065" y="1318671"/>
                <a:ext cx="564776" cy="1567780"/>
                <a:chOff x="7237831" y="1331389"/>
                <a:chExt cx="564776" cy="1567780"/>
              </a:xfrm>
            </p:grpSpPr>
            <p:sp>
              <p:nvSpPr>
                <p:cNvPr id="181"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82" name="Donut 181"/>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143" name="Group 142"/>
            <p:cNvGrpSpPr/>
            <p:nvPr/>
          </p:nvGrpSpPr>
          <p:grpSpPr>
            <a:xfrm>
              <a:off x="8421098" y="2926394"/>
              <a:ext cx="622292" cy="776537"/>
              <a:chOff x="8467245" y="2757788"/>
              <a:chExt cx="622292" cy="776537"/>
            </a:xfrm>
          </p:grpSpPr>
          <p:grpSp>
            <p:nvGrpSpPr>
              <p:cNvPr id="160" name="Group 159"/>
              <p:cNvGrpSpPr/>
              <p:nvPr/>
            </p:nvGrpSpPr>
            <p:grpSpPr>
              <a:xfrm>
                <a:off x="8822263" y="2821623"/>
                <a:ext cx="171962" cy="482437"/>
                <a:chOff x="7237831" y="1331389"/>
                <a:chExt cx="564776" cy="1546282"/>
              </a:xfrm>
            </p:grpSpPr>
            <p:sp>
              <p:nvSpPr>
                <p:cNvPr id="177"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78" name="Oval 177"/>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161" name="Oval 160"/>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162" name="Group 161"/>
              <p:cNvGrpSpPr/>
              <p:nvPr/>
            </p:nvGrpSpPr>
            <p:grpSpPr>
              <a:xfrm>
                <a:off x="8596999" y="2798236"/>
                <a:ext cx="377713" cy="446059"/>
                <a:chOff x="3761989" y="1519463"/>
                <a:chExt cx="1533392" cy="1810864"/>
              </a:xfrm>
            </p:grpSpPr>
            <p:sp>
              <p:nvSpPr>
                <p:cNvPr id="165" name="TextBox 164"/>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6" name="TextBox 165"/>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7" name="TextBox 166"/>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8" name="TextBox 167"/>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9" name="TextBox 168"/>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0" name="TextBox 169"/>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1" name="TextBox 170"/>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2" name="TextBox 171"/>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3" name="TextBox 172"/>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4" name="TextBox 173"/>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5" name="TextBox 174"/>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6" name="TextBox 175"/>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63" name="Donut 162"/>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64" name="Rounded Rectangle 163"/>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144" name="TextBox 143"/>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5" name="TextBox 144"/>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6" name="TextBox 145"/>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7" name="TextBox 146"/>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8" name="TextBox 147"/>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9" name="TextBox 148"/>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0" name="TextBox 149"/>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1" name="TextBox 150"/>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2" name="TextBox 151"/>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3" name="TextBox 152"/>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4" name="TextBox 153"/>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5" name="TextBox 154"/>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6" name="TextBox 155"/>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7" name="TextBox 156"/>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8" name="TextBox 157"/>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9" name="TextBox 158"/>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
        <p:nvSpPr>
          <p:cNvPr id="190" name="Freeform 189"/>
          <p:cNvSpPr>
            <a:spLocks noChangeAspect="1"/>
          </p:cNvSpPr>
          <p:nvPr/>
        </p:nvSpPr>
        <p:spPr bwMode="auto">
          <a:xfrm rot="5280000">
            <a:off x="5370675" y="3586941"/>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4178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5287307"/>
          </a:xfrm>
        </p:spPr>
        <p:txBody>
          <a:bodyPr>
            <a:normAutofit/>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r>
              <a:rPr lang="en-US" dirty="0"/>
              <a:t>Languages</a:t>
            </a:r>
          </a:p>
          <a:p>
            <a:pPr lvl="1"/>
            <a:r>
              <a:rPr lang="en-US" dirty="0"/>
              <a:t>.NET C#, C, Java, Node, Python</a:t>
            </a:r>
          </a:p>
          <a:p>
            <a:pPr lvl="1"/>
            <a:endParaRPr lang="en-US" dirty="0"/>
          </a:p>
        </p:txBody>
      </p:sp>
      <p:sp>
        <p:nvSpPr>
          <p:cNvPr id="5" name="Text Placeholder 4"/>
          <p:cNvSpPr>
            <a:spLocks noGrp="1"/>
          </p:cNvSpPr>
          <p:nvPr>
            <p:ph type="body" sz="quarter" idx="11"/>
          </p:nvPr>
        </p:nvSpPr>
        <p:spPr/>
        <p:txBody>
          <a:bodyPr>
            <a:normAutofit/>
          </a:bodyPr>
          <a:lstStyle/>
          <a:p>
            <a:r>
              <a:rPr lang="en-US" dirty="0"/>
              <a:t>Service-facing</a:t>
            </a:r>
          </a:p>
          <a:p>
            <a:pPr lvl="1"/>
            <a:r>
              <a:rPr lang="en-US" dirty="0"/>
              <a:t>For back-ends and cloud gateway</a:t>
            </a:r>
            <a:endParaRPr lang="en-US" dirty="0">
              <a:latin typeface="+mn-lt"/>
            </a:endParaRPr>
          </a:p>
          <a:p>
            <a:r>
              <a:rPr lang="en-US" dirty="0"/>
              <a:t>Languages</a:t>
            </a:r>
          </a:p>
          <a:p>
            <a:pPr lvl="1"/>
            <a:r>
              <a:rPr lang="en-US" dirty="0"/>
              <a:t>.NET C#, Java, Node</a:t>
            </a:r>
          </a:p>
          <a:p>
            <a:pPr lvl="1"/>
            <a:endParaRPr lang="en-US" sz="2900" dirty="0"/>
          </a:p>
        </p:txBody>
      </p:sp>
      <p:sp>
        <p:nvSpPr>
          <p:cNvPr id="2" name="Title 1"/>
          <p:cNvSpPr>
            <a:spLocks noGrp="1"/>
          </p:cNvSpPr>
          <p:nvPr>
            <p:ph type="title"/>
          </p:nvPr>
        </p:nvSpPr>
        <p:spPr/>
        <p:txBody>
          <a:bodyPr/>
          <a:lstStyle/>
          <a:p>
            <a:r>
              <a:rPr lang="en-US" dirty="0"/>
              <a:t>Azure </a:t>
            </a:r>
            <a:r>
              <a:rPr lang="en-US" dirty="0" err="1"/>
              <a:t>IoT</a:t>
            </a:r>
            <a:r>
              <a:rPr lang="en-US" dirty="0"/>
              <a:t> SDKs</a:t>
            </a:r>
          </a:p>
        </p:txBody>
      </p:sp>
      <p:sp>
        <p:nvSpPr>
          <p:cNvPr id="7" name="TextBox 6"/>
          <p:cNvSpPr txBox="1"/>
          <p:nvPr/>
        </p:nvSpPr>
        <p:spPr>
          <a:xfrm>
            <a:off x="6651693" y="4610135"/>
            <a:ext cx="5355561" cy="461665"/>
          </a:xfrm>
          <a:prstGeom prst="rect">
            <a:avLst/>
          </a:prstGeom>
          <a:noFill/>
        </p:spPr>
        <p:txBody>
          <a:bodyPr wrap="square" rtlCol="0">
            <a:spAutoFit/>
          </a:bodyPr>
          <a:lstStyle/>
          <a:p>
            <a:r>
              <a:rPr lang="en-US" sz="2400" dirty="0">
                <a:latin typeface="+mn-lt"/>
              </a:rPr>
              <a:t>https://github.com/Azure/azure-iot-sdks</a:t>
            </a:r>
          </a:p>
        </p:txBody>
      </p:sp>
      <p:pic>
        <p:nvPicPr>
          <p:cNvPr id="8" name="Picture 7"/>
          <p:cNvPicPr>
            <a:picLocks noChangeAspect="1"/>
          </p:cNvPicPr>
          <p:nvPr/>
        </p:nvPicPr>
        <p:blipFill>
          <a:blip r:embed="rId3"/>
          <a:stretch>
            <a:fillRect/>
          </a:stretch>
        </p:blipFill>
        <p:spPr>
          <a:xfrm>
            <a:off x="6054288" y="4565237"/>
            <a:ext cx="597405" cy="597405"/>
          </a:xfrm>
          <a:prstGeom prst="rect">
            <a:avLst/>
          </a:prstGeom>
        </p:spPr>
      </p:pic>
    </p:spTree>
    <p:extLst>
      <p:ext uri="{BB962C8B-B14F-4D97-AF65-F5344CB8AC3E}">
        <p14:creationId xmlns:p14="http://schemas.microsoft.com/office/powerpoint/2010/main" val="2957878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Architecture</a:t>
            </a:r>
          </a:p>
        </p:txBody>
      </p:sp>
      <p:grpSp>
        <p:nvGrpSpPr>
          <p:cNvPr id="9" name="Regional Monitoring Storage"/>
          <p:cNvGrpSpPr/>
          <p:nvPr/>
        </p:nvGrpSpPr>
        <p:grpSpPr>
          <a:xfrm>
            <a:off x="8961407" y="5234603"/>
            <a:ext cx="3118813" cy="1296263"/>
            <a:chOff x="3679315" y="5719089"/>
            <a:chExt cx="3118813" cy="1296263"/>
          </a:xfrm>
        </p:grpSpPr>
        <p:sp>
          <p:nvSpPr>
            <p:cNvPr id="10" name="Rectangle 9"/>
            <p:cNvSpPr/>
            <p:nvPr/>
          </p:nvSpPr>
          <p:spPr>
            <a:xfrm>
              <a:off x="3679315" y="5719089"/>
              <a:ext cx="3118813" cy="1296263"/>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4760823" y="5986691"/>
              <a:ext cx="1740348"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storage</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Storage Account</a:t>
              </a:r>
            </a:p>
          </p:txBody>
        </p:sp>
        <p:sp>
          <p:nvSpPr>
            <p:cNvPr id="12" name="Freeform 23"/>
            <p:cNvSpPr>
              <a:spLocks noEditPoints="1"/>
            </p:cNvSpPr>
            <p:nvPr/>
          </p:nvSpPr>
          <p:spPr bwMode="auto">
            <a:xfrm>
              <a:off x="3863522" y="5986691"/>
              <a:ext cx="779751" cy="672814"/>
            </a:xfrm>
            <a:custGeom>
              <a:avLst/>
              <a:gdLst>
                <a:gd name="T0" fmla="*/ 538 w 683"/>
                <a:gd name="T1" fmla="*/ 229 h 587"/>
                <a:gd name="T2" fmla="*/ 517 w 683"/>
                <a:gd name="T3" fmla="*/ 0 h 587"/>
                <a:gd name="T4" fmla="*/ 0 w 683"/>
                <a:gd name="T5" fmla="*/ 21 h 587"/>
                <a:gd name="T6" fmla="*/ 21 w 683"/>
                <a:gd name="T7" fmla="*/ 459 h 587"/>
                <a:gd name="T8" fmla="*/ 376 w 683"/>
                <a:gd name="T9" fmla="*/ 587 h 587"/>
                <a:gd name="T10" fmla="*/ 683 w 683"/>
                <a:gd name="T11" fmla="*/ 408 h 587"/>
                <a:gd name="T12" fmla="*/ 399 w 683"/>
                <a:gd name="T13" fmla="*/ 120 h 587"/>
                <a:gd name="T14" fmla="*/ 498 w 683"/>
                <a:gd name="T15" fmla="*/ 180 h 587"/>
                <a:gd name="T16" fmla="*/ 399 w 683"/>
                <a:gd name="T17" fmla="*/ 120 h 587"/>
                <a:gd name="T18" fmla="*/ 498 w 683"/>
                <a:gd name="T19" fmla="*/ 229 h 587"/>
                <a:gd name="T20" fmla="*/ 399 w 683"/>
                <a:gd name="T21" fmla="*/ 199 h 587"/>
                <a:gd name="T22" fmla="*/ 279 w 683"/>
                <a:gd name="T23" fmla="*/ 120 h 587"/>
                <a:gd name="T24" fmla="*/ 378 w 683"/>
                <a:gd name="T25" fmla="*/ 180 h 587"/>
                <a:gd name="T26" fmla="*/ 279 w 683"/>
                <a:gd name="T27" fmla="*/ 120 h 587"/>
                <a:gd name="T28" fmla="*/ 378 w 683"/>
                <a:gd name="T29" fmla="*/ 199 h 587"/>
                <a:gd name="T30" fmla="*/ 377 w 683"/>
                <a:gd name="T31" fmla="*/ 229 h 587"/>
                <a:gd name="T32" fmla="*/ 279 w 683"/>
                <a:gd name="T33" fmla="*/ 259 h 587"/>
                <a:gd name="T34" fmla="*/ 279 w 683"/>
                <a:gd name="T35" fmla="*/ 279 h 587"/>
                <a:gd name="T36" fmla="*/ 313 w 683"/>
                <a:gd name="T37" fmla="*/ 339 h 587"/>
                <a:gd name="T38" fmla="*/ 279 w 683"/>
                <a:gd name="T39" fmla="*/ 279 h 587"/>
                <a:gd name="T40" fmla="*/ 279 w 683"/>
                <a:gd name="T41" fmla="*/ 398 h 587"/>
                <a:gd name="T42" fmla="*/ 302 w 683"/>
                <a:gd name="T43" fmla="*/ 358 h 587"/>
                <a:gd name="T44" fmla="*/ 41 w 683"/>
                <a:gd name="T45" fmla="*/ 418 h 587"/>
                <a:gd name="T46" fmla="*/ 140 w 683"/>
                <a:gd name="T47" fmla="*/ 358 h 587"/>
                <a:gd name="T48" fmla="*/ 140 w 683"/>
                <a:gd name="T49" fmla="*/ 339 h 587"/>
                <a:gd name="T50" fmla="*/ 41 w 683"/>
                <a:gd name="T51" fmla="*/ 279 h 587"/>
                <a:gd name="T52" fmla="*/ 140 w 683"/>
                <a:gd name="T53" fmla="*/ 339 h 587"/>
                <a:gd name="T54" fmla="*/ 41 w 683"/>
                <a:gd name="T55" fmla="*/ 259 h 587"/>
                <a:gd name="T56" fmla="*/ 140 w 683"/>
                <a:gd name="T57" fmla="*/ 199 h 587"/>
                <a:gd name="T58" fmla="*/ 140 w 683"/>
                <a:gd name="T59" fmla="*/ 180 h 587"/>
                <a:gd name="T60" fmla="*/ 41 w 683"/>
                <a:gd name="T61" fmla="*/ 120 h 587"/>
                <a:gd name="T62" fmla="*/ 140 w 683"/>
                <a:gd name="T63" fmla="*/ 180 h 587"/>
                <a:gd name="T64" fmla="*/ 161 w 683"/>
                <a:gd name="T65" fmla="*/ 418 h 587"/>
                <a:gd name="T66" fmla="*/ 260 w 683"/>
                <a:gd name="T67" fmla="*/ 358 h 587"/>
                <a:gd name="T68" fmla="*/ 260 w 683"/>
                <a:gd name="T69" fmla="*/ 339 h 587"/>
                <a:gd name="T70" fmla="*/ 161 w 683"/>
                <a:gd name="T71" fmla="*/ 279 h 587"/>
                <a:gd name="T72" fmla="*/ 260 w 683"/>
                <a:gd name="T73" fmla="*/ 339 h 587"/>
                <a:gd name="T74" fmla="*/ 161 w 683"/>
                <a:gd name="T75" fmla="*/ 259 h 587"/>
                <a:gd name="T76" fmla="*/ 260 w 683"/>
                <a:gd name="T77" fmla="*/ 199 h 587"/>
                <a:gd name="T78" fmla="*/ 260 w 683"/>
                <a:gd name="T79" fmla="*/ 180 h 587"/>
                <a:gd name="T80" fmla="*/ 161 w 683"/>
                <a:gd name="T81" fmla="*/ 120 h 587"/>
                <a:gd name="T82" fmla="*/ 260 w 683"/>
                <a:gd name="T83" fmla="*/ 180 h 587"/>
                <a:gd name="T84" fmla="*/ 279 w 683"/>
                <a:gd name="T85" fmla="*/ 4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7">
                  <a:moveTo>
                    <a:pt x="582"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7"/>
                  </a:lnTo>
                  <a:lnTo>
                    <a:pt x="581" y="587"/>
                  </a:lnTo>
                  <a:lnTo>
                    <a:pt x="683" y="408"/>
                  </a:lnTo>
                  <a:lnTo>
                    <a:pt x="582"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8" y="120"/>
                  </a:lnTo>
                  <a:lnTo>
                    <a:pt x="378" y="180"/>
                  </a:lnTo>
                  <a:lnTo>
                    <a:pt x="279" y="180"/>
                  </a:lnTo>
                  <a:lnTo>
                    <a:pt x="279" y="120"/>
                  </a:lnTo>
                  <a:close/>
                  <a:moveTo>
                    <a:pt x="279" y="199"/>
                  </a:moveTo>
                  <a:lnTo>
                    <a:pt x="378" y="199"/>
                  </a:lnTo>
                  <a:lnTo>
                    <a:pt x="378"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8"/>
                  </a:lnTo>
                  <a:lnTo>
                    <a:pt x="279" y="358"/>
                  </a:lnTo>
                  <a:lnTo>
                    <a:pt x="302" y="358"/>
                  </a:lnTo>
                  <a:close/>
                  <a:moveTo>
                    <a:pt x="140" y="418"/>
                  </a:moveTo>
                  <a:lnTo>
                    <a:pt x="41" y="418"/>
                  </a:lnTo>
                  <a:lnTo>
                    <a:pt x="41" y="358"/>
                  </a:lnTo>
                  <a:lnTo>
                    <a:pt x="140" y="358"/>
                  </a:lnTo>
                  <a:lnTo>
                    <a:pt x="140" y="418"/>
                  </a:lnTo>
                  <a:close/>
                  <a:moveTo>
                    <a:pt x="140" y="339"/>
                  </a:moveTo>
                  <a:lnTo>
                    <a:pt x="41" y="339"/>
                  </a:lnTo>
                  <a:lnTo>
                    <a:pt x="41" y="279"/>
                  </a:lnTo>
                  <a:lnTo>
                    <a:pt x="140" y="279"/>
                  </a:lnTo>
                  <a:lnTo>
                    <a:pt x="140" y="339"/>
                  </a:lnTo>
                  <a:close/>
                  <a:moveTo>
                    <a:pt x="140" y="259"/>
                  </a:moveTo>
                  <a:lnTo>
                    <a:pt x="41" y="259"/>
                  </a:lnTo>
                  <a:lnTo>
                    <a:pt x="41" y="199"/>
                  </a:lnTo>
                  <a:lnTo>
                    <a:pt x="140" y="199"/>
                  </a:lnTo>
                  <a:lnTo>
                    <a:pt x="140" y="259"/>
                  </a:lnTo>
                  <a:close/>
                  <a:moveTo>
                    <a:pt x="140" y="180"/>
                  </a:moveTo>
                  <a:lnTo>
                    <a:pt x="41" y="180"/>
                  </a:lnTo>
                  <a:lnTo>
                    <a:pt x="41" y="120"/>
                  </a:lnTo>
                  <a:lnTo>
                    <a:pt x="140" y="120"/>
                  </a:lnTo>
                  <a:lnTo>
                    <a:pt x="140"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7"/>
                  </a:lnTo>
                  <a:lnTo>
                    <a:pt x="279" y="418"/>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 name="Microsoft Azure"/>
          <p:cNvGrpSpPr/>
          <p:nvPr/>
        </p:nvGrpSpPr>
        <p:grpSpPr>
          <a:xfrm>
            <a:off x="3755561" y="1619048"/>
            <a:ext cx="8466850" cy="5151134"/>
            <a:chOff x="3460107" y="166301"/>
            <a:chExt cx="8466850" cy="6035311"/>
          </a:xfrm>
        </p:grpSpPr>
        <p:sp>
          <p:nvSpPr>
            <p:cNvPr id="14" name="Rectangle 13"/>
            <p:cNvSpPr/>
            <p:nvPr/>
          </p:nvSpPr>
          <p:spPr>
            <a:xfrm>
              <a:off x="3460107" y="166301"/>
              <a:ext cx="8466850" cy="6035311"/>
            </a:xfrm>
            <a:prstGeom prst="rect">
              <a:avLst/>
            </a:prstGeom>
            <a:noFill/>
            <a:ln w="25400">
              <a:solidFill>
                <a:srgbClr val="006F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501515" y="351265"/>
              <a:ext cx="3974836" cy="624701"/>
              <a:chOff x="1273773" y="1081670"/>
              <a:chExt cx="6326490" cy="994296"/>
            </a:xfrm>
          </p:grpSpPr>
          <p:sp>
            <p:nvSpPr>
              <p:cNvPr id="16" name="Freeform 15"/>
              <p:cNvSpPr>
                <a:spLocks/>
              </p:cNvSpPr>
              <p:nvPr/>
            </p:nvSpPr>
            <p:spPr bwMode="auto">
              <a:xfrm>
                <a:off x="1273773" y="1081670"/>
                <a:ext cx="1301246" cy="994296"/>
              </a:xfrm>
              <a:custGeom>
                <a:avLst/>
                <a:gdLst>
                  <a:gd name="connsiteX0" fmla="*/ 218777 w 366713"/>
                  <a:gd name="connsiteY0" fmla="*/ 41275 h 234950"/>
                  <a:gd name="connsiteX1" fmla="*/ 293558 w 366713"/>
                  <a:gd name="connsiteY1" fmla="*/ 87465 h 234950"/>
                  <a:gd name="connsiteX2" fmla="*/ 366713 w 366713"/>
                  <a:gd name="connsiteY2" fmla="*/ 161208 h 234950"/>
                  <a:gd name="connsiteX3" fmla="*/ 292745 w 366713"/>
                  <a:gd name="connsiteY3" fmla="*/ 234950 h 234950"/>
                  <a:gd name="connsiteX4" fmla="*/ 292339 w 366713"/>
                  <a:gd name="connsiteY4" fmla="*/ 234950 h 234950"/>
                  <a:gd name="connsiteX5" fmla="*/ 143589 w 366713"/>
                  <a:gd name="connsiteY5" fmla="*/ 234950 h 234950"/>
                  <a:gd name="connsiteX6" fmla="*/ 79375 w 366713"/>
                  <a:gd name="connsiteY6" fmla="*/ 179036 h 234950"/>
                  <a:gd name="connsiteX7" fmla="*/ 189515 w 366713"/>
                  <a:gd name="connsiteY7" fmla="*/ 179036 h 234950"/>
                  <a:gd name="connsiteX8" fmla="*/ 218777 w 366713"/>
                  <a:gd name="connsiteY8" fmla="*/ 193217 h 234950"/>
                  <a:gd name="connsiteX9" fmla="*/ 255761 w 366713"/>
                  <a:gd name="connsiteY9" fmla="*/ 156346 h 234950"/>
                  <a:gd name="connsiteX10" fmla="*/ 218777 w 366713"/>
                  <a:gd name="connsiteY10" fmla="*/ 119474 h 234950"/>
                  <a:gd name="connsiteX11" fmla="*/ 189515 w 366713"/>
                  <a:gd name="connsiteY11" fmla="*/ 133250 h 234950"/>
                  <a:gd name="connsiteX12" fmla="*/ 90349 w 366713"/>
                  <a:gd name="connsiteY12" fmla="*/ 133250 h 234950"/>
                  <a:gd name="connsiteX13" fmla="*/ 137493 w 366713"/>
                  <a:gd name="connsiteY13" fmla="*/ 106104 h 234950"/>
                  <a:gd name="connsiteX14" fmla="*/ 218777 w 366713"/>
                  <a:gd name="connsiteY14" fmla="*/ 41275 h 234950"/>
                  <a:gd name="connsiteX15" fmla="*/ 135347 w 366713"/>
                  <a:gd name="connsiteY15" fmla="*/ 0 h 234950"/>
                  <a:gd name="connsiteX16" fmla="*/ 198727 w 366713"/>
                  <a:gd name="connsiteY16" fmla="*/ 34590 h 234950"/>
                  <a:gd name="connsiteX17" fmla="*/ 180326 w 366713"/>
                  <a:gd name="connsiteY17" fmla="*/ 40624 h 234950"/>
                  <a:gd name="connsiteX18" fmla="*/ 135347 w 366713"/>
                  <a:gd name="connsiteY18" fmla="*/ 18100 h 234950"/>
                  <a:gd name="connsiteX19" fmla="*/ 86688 w 366713"/>
                  <a:gd name="connsiteY19" fmla="*/ 45853 h 234950"/>
                  <a:gd name="connsiteX20" fmla="*/ 84234 w 366713"/>
                  <a:gd name="connsiteY20" fmla="*/ 50277 h 234950"/>
                  <a:gd name="connsiteX21" fmla="*/ 80145 w 366713"/>
                  <a:gd name="connsiteY21" fmla="*/ 63952 h 234950"/>
                  <a:gd name="connsiteX22" fmla="*/ 60517 w 366713"/>
                  <a:gd name="connsiteY22" fmla="*/ 63952 h 234950"/>
                  <a:gd name="connsiteX23" fmla="*/ 18400 w 366713"/>
                  <a:gd name="connsiteY23" fmla="*/ 105380 h 234950"/>
                  <a:gd name="connsiteX24" fmla="*/ 60517 w 366713"/>
                  <a:gd name="connsiteY24" fmla="*/ 146809 h 234950"/>
                  <a:gd name="connsiteX25" fmla="*/ 197500 w 366713"/>
                  <a:gd name="connsiteY25" fmla="*/ 146809 h 234950"/>
                  <a:gd name="connsiteX26" fmla="*/ 219172 w 366713"/>
                  <a:gd name="connsiteY26" fmla="*/ 132731 h 234950"/>
                  <a:gd name="connsiteX27" fmla="*/ 242888 w 366713"/>
                  <a:gd name="connsiteY27" fmla="*/ 156060 h 234950"/>
                  <a:gd name="connsiteX28" fmla="*/ 219581 w 366713"/>
                  <a:gd name="connsiteY28" fmla="*/ 179388 h 234950"/>
                  <a:gd name="connsiteX29" fmla="*/ 197909 w 366713"/>
                  <a:gd name="connsiteY29" fmla="*/ 165311 h 234950"/>
                  <a:gd name="connsiteX30" fmla="*/ 60926 w 366713"/>
                  <a:gd name="connsiteY30" fmla="*/ 165311 h 234950"/>
                  <a:gd name="connsiteX31" fmla="*/ 0 w 366713"/>
                  <a:gd name="connsiteY31" fmla="*/ 105783 h 234950"/>
                  <a:gd name="connsiteX32" fmla="*/ 60926 w 366713"/>
                  <a:gd name="connsiteY32" fmla="*/ 45853 h 234950"/>
                  <a:gd name="connsiteX33" fmla="*/ 66242 w 366713"/>
                  <a:gd name="connsiteY33" fmla="*/ 45853 h 234950"/>
                  <a:gd name="connsiteX34" fmla="*/ 135347 w 366713"/>
                  <a:gd name="connsiteY34" fmla="*/ 0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66713" h="234950">
                    <a:moveTo>
                      <a:pt x="218777" y="41275"/>
                    </a:moveTo>
                    <a:cubicBezTo>
                      <a:pt x="251290" y="41275"/>
                      <a:pt x="279740" y="60318"/>
                      <a:pt x="293558" y="87465"/>
                    </a:cubicBezTo>
                    <a:cubicBezTo>
                      <a:pt x="333793" y="87871"/>
                      <a:pt x="366713" y="120690"/>
                      <a:pt x="366713" y="161208"/>
                    </a:cubicBezTo>
                    <a:cubicBezTo>
                      <a:pt x="366713" y="201725"/>
                      <a:pt x="333793" y="234950"/>
                      <a:pt x="292745" y="234950"/>
                    </a:cubicBezTo>
                    <a:cubicBezTo>
                      <a:pt x="292745" y="234950"/>
                      <a:pt x="292339" y="234950"/>
                      <a:pt x="292339" y="234950"/>
                    </a:cubicBezTo>
                    <a:lnTo>
                      <a:pt x="143589" y="234950"/>
                    </a:lnTo>
                    <a:cubicBezTo>
                      <a:pt x="110669" y="234950"/>
                      <a:pt x="83846" y="210639"/>
                      <a:pt x="79375" y="179036"/>
                    </a:cubicBezTo>
                    <a:lnTo>
                      <a:pt x="189515" y="179036"/>
                    </a:lnTo>
                    <a:cubicBezTo>
                      <a:pt x="196830" y="187949"/>
                      <a:pt x="206991" y="193217"/>
                      <a:pt x="218777" y="193217"/>
                    </a:cubicBezTo>
                    <a:cubicBezTo>
                      <a:pt x="239098" y="193217"/>
                      <a:pt x="255761" y="176604"/>
                      <a:pt x="255761" y="156346"/>
                    </a:cubicBezTo>
                    <a:cubicBezTo>
                      <a:pt x="255761" y="136087"/>
                      <a:pt x="239098" y="119474"/>
                      <a:pt x="218777" y="119474"/>
                    </a:cubicBezTo>
                    <a:cubicBezTo>
                      <a:pt x="206991" y="119474"/>
                      <a:pt x="196424" y="124742"/>
                      <a:pt x="189515" y="133250"/>
                    </a:cubicBezTo>
                    <a:lnTo>
                      <a:pt x="90349" y="133250"/>
                    </a:lnTo>
                    <a:cubicBezTo>
                      <a:pt x="101322" y="118259"/>
                      <a:pt x="117985" y="107724"/>
                      <a:pt x="137493" y="106104"/>
                    </a:cubicBezTo>
                    <a:cubicBezTo>
                      <a:pt x="145621" y="68827"/>
                      <a:pt x="178948" y="41275"/>
                      <a:pt x="218777" y="41275"/>
                    </a:cubicBezTo>
                    <a:close/>
                    <a:moveTo>
                      <a:pt x="135347" y="0"/>
                    </a:moveTo>
                    <a:cubicBezTo>
                      <a:pt x="161926" y="0"/>
                      <a:pt x="185233" y="13675"/>
                      <a:pt x="198727" y="34590"/>
                    </a:cubicBezTo>
                    <a:cubicBezTo>
                      <a:pt x="192184" y="35797"/>
                      <a:pt x="186051" y="38210"/>
                      <a:pt x="180326" y="40624"/>
                    </a:cubicBezTo>
                    <a:cubicBezTo>
                      <a:pt x="170104" y="26948"/>
                      <a:pt x="153748" y="18100"/>
                      <a:pt x="135347" y="18100"/>
                    </a:cubicBezTo>
                    <a:cubicBezTo>
                      <a:pt x="114493" y="18100"/>
                      <a:pt x="96501" y="29362"/>
                      <a:pt x="86688" y="45853"/>
                    </a:cubicBezTo>
                    <a:cubicBezTo>
                      <a:pt x="85870" y="47059"/>
                      <a:pt x="85052" y="48668"/>
                      <a:pt x="84234" y="50277"/>
                    </a:cubicBezTo>
                    <a:cubicBezTo>
                      <a:pt x="82190" y="54701"/>
                      <a:pt x="80963" y="59126"/>
                      <a:pt x="80145" y="63952"/>
                    </a:cubicBezTo>
                    <a:lnTo>
                      <a:pt x="60517" y="63952"/>
                    </a:lnTo>
                    <a:cubicBezTo>
                      <a:pt x="37210" y="63952"/>
                      <a:pt x="18400" y="82454"/>
                      <a:pt x="18400" y="105380"/>
                    </a:cubicBezTo>
                    <a:cubicBezTo>
                      <a:pt x="18400" y="128307"/>
                      <a:pt x="37210" y="146809"/>
                      <a:pt x="60517" y="146809"/>
                    </a:cubicBezTo>
                    <a:lnTo>
                      <a:pt x="197500" y="146809"/>
                    </a:lnTo>
                    <a:cubicBezTo>
                      <a:pt x="201589" y="138362"/>
                      <a:pt x="209358" y="132731"/>
                      <a:pt x="219172" y="132731"/>
                    </a:cubicBezTo>
                    <a:cubicBezTo>
                      <a:pt x="231848" y="132731"/>
                      <a:pt x="242888" y="143189"/>
                      <a:pt x="242888" y="156060"/>
                    </a:cubicBezTo>
                    <a:cubicBezTo>
                      <a:pt x="242888" y="169333"/>
                      <a:pt x="232257" y="179388"/>
                      <a:pt x="219581" y="179388"/>
                    </a:cubicBezTo>
                    <a:cubicBezTo>
                      <a:pt x="209767" y="179388"/>
                      <a:pt x="201589" y="173757"/>
                      <a:pt x="197909" y="165311"/>
                    </a:cubicBezTo>
                    <a:lnTo>
                      <a:pt x="60926" y="165311"/>
                    </a:lnTo>
                    <a:cubicBezTo>
                      <a:pt x="26987" y="165311"/>
                      <a:pt x="0" y="138764"/>
                      <a:pt x="0" y="105783"/>
                    </a:cubicBezTo>
                    <a:cubicBezTo>
                      <a:pt x="0" y="72399"/>
                      <a:pt x="27396" y="45853"/>
                      <a:pt x="60926" y="45853"/>
                    </a:cubicBezTo>
                    <a:lnTo>
                      <a:pt x="66242" y="45853"/>
                    </a:lnTo>
                    <a:cubicBezTo>
                      <a:pt x="77282" y="19306"/>
                      <a:pt x="104270" y="0"/>
                      <a:pt x="135347"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p:nvPr/>
            </p:nvSpPr>
            <p:spPr>
              <a:xfrm>
                <a:off x="2731848" y="1252690"/>
                <a:ext cx="4868415" cy="620123"/>
              </a:xfrm>
              <a:custGeom>
                <a:avLst/>
                <a:gdLst/>
                <a:ahLst/>
                <a:cxnLst/>
                <a:rect l="l" t="t" r="r" b="b"/>
                <a:pathLst>
                  <a:path w="544153" h="58117">
                    <a:moveTo>
                      <a:pt x="528377" y="23366"/>
                    </a:moveTo>
                    <a:cubicBezTo>
                      <a:pt x="525500" y="23366"/>
                      <a:pt x="523057" y="24395"/>
                      <a:pt x="521047" y="26454"/>
                    </a:cubicBezTo>
                    <a:cubicBezTo>
                      <a:pt x="519038" y="28513"/>
                      <a:pt x="517798" y="31204"/>
                      <a:pt x="517327" y="34528"/>
                    </a:cubicBezTo>
                    <a:lnTo>
                      <a:pt x="537902" y="34528"/>
                    </a:lnTo>
                    <a:cubicBezTo>
                      <a:pt x="537877" y="31006"/>
                      <a:pt x="537028" y="28265"/>
                      <a:pt x="535354" y="26305"/>
                    </a:cubicBezTo>
                    <a:cubicBezTo>
                      <a:pt x="533679" y="24345"/>
                      <a:pt x="531354" y="23366"/>
                      <a:pt x="528377" y="23366"/>
                    </a:cubicBezTo>
                    <a:close/>
                    <a:moveTo>
                      <a:pt x="244153" y="23366"/>
                    </a:moveTo>
                    <a:cubicBezTo>
                      <a:pt x="240234" y="23366"/>
                      <a:pt x="237133" y="24699"/>
                      <a:pt x="234851" y="27365"/>
                    </a:cubicBezTo>
                    <a:cubicBezTo>
                      <a:pt x="232569" y="30032"/>
                      <a:pt x="231428" y="33709"/>
                      <a:pt x="231428" y="38397"/>
                    </a:cubicBezTo>
                    <a:cubicBezTo>
                      <a:pt x="231428" y="42912"/>
                      <a:pt x="232581" y="46471"/>
                      <a:pt x="234888" y="49076"/>
                    </a:cubicBezTo>
                    <a:cubicBezTo>
                      <a:pt x="237195" y="51680"/>
                      <a:pt x="240283" y="52982"/>
                      <a:pt x="244153" y="52982"/>
                    </a:cubicBezTo>
                    <a:cubicBezTo>
                      <a:pt x="248097" y="52982"/>
                      <a:pt x="251129" y="51705"/>
                      <a:pt x="253250" y="49150"/>
                    </a:cubicBezTo>
                    <a:cubicBezTo>
                      <a:pt x="255371" y="46595"/>
                      <a:pt x="256431" y="42961"/>
                      <a:pt x="256431" y="38248"/>
                    </a:cubicBezTo>
                    <a:cubicBezTo>
                      <a:pt x="256431" y="33486"/>
                      <a:pt x="255371" y="29815"/>
                      <a:pt x="253250" y="27235"/>
                    </a:cubicBezTo>
                    <a:cubicBezTo>
                      <a:pt x="251129" y="24656"/>
                      <a:pt x="248097" y="23366"/>
                      <a:pt x="244153" y="23366"/>
                    </a:cubicBezTo>
                    <a:close/>
                    <a:moveTo>
                      <a:pt x="167953" y="23366"/>
                    </a:moveTo>
                    <a:cubicBezTo>
                      <a:pt x="164034" y="23366"/>
                      <a:pt x="160933" y="24699"/>
                      <a:pt x="158651" y="27365"/>
                    </a:cubicBezTo>
                    <a:cubicBezTo>
                      <a:pt x="156369" y="30032"/>
                      <a:pt x="155228" y="33709"/>
                      <a:pt x="155228" y="38397"/>
                    </a:cubicBezTo>
                    <a:cubicBezTo>
                      <a:pt x="155228" y="42912"/>
                      <a:pt x="156381" y="46471"/>
                      <a:pt x="158688" y="49076"/>
                    </a:cubicBezTo>
                    <a:cubicBezTo>
                      <a:pt x="160995" y="51680"/>
                      <a:pt x="164083" y="52982"/>
                      <a:pt x="167953" y="52982"/>
                    </a:cubicBezTo>
                    <a:cubicBezTo>
                      <a:pt x="171897" y="52982"/>
                      <a:pt x="174929" y="51705"/>
                      <a:pt x="177050" y="49150"/>
                    </a:cubicBezTo>
                    <a:cubicBezTo>
                      <a:pt x="179171" y="46595"/>
                      <a:pt x="180231" y="42961"/>
                      <a:pt x="180231" y="38248"/>
                    </a:cubicBezTo>
                    <a:cubicBezTo>
                      <a:pt x="180231" y="33486"/>
                      <a:pt x="179171" y="29815"/>
                      <a:pt x="177050" y="27235"/>
                    </a:cubicBezTo>
                    <a:cubicBezTo>
                      <a:pt x="174929" y="24656"/>
                      <a:pt x="171897" y="23366"/>
                      <a:pt x="167953" y="23366"/>
                    </a:cubicBezTo>
                    <a:close/>
                    <a:moveTo>
                      <a:pt x="436513" y="19124"/>
                    </a:moveTo>
                    <a:lnTo>
                      <a:pt x="442578" y="19124"/>
                    </a:lnTo>
                    <a:lnTo>
                      <a:pt x="442578" y="40927"/>
                    </a:lnTo>
                    <a:cubicBezTo>
                      <a:pt x="442578" y="48964"/>
                      <a:pt x="445654" y="52982"/>
                      <a:pt x="451805" y="52982"/>
                    </a:cubicBezTo>
                    <a:cubicBezTo>
                      <a:pt x="454782" y="52982"/>
                      <a:pt x="457231" y="51885"/>
                      <a:pt x="459154" y="49690"/>
                    </a:cubicBezTo>
                    <a:cubicBezTo>
                      <a:pt x="461076" y="47494"/>
                      <a:pt x="462037" y="44623"/>
                      <a:pt x="462037" y="41076"/>
                    </a:cubicBezTo>
                    <a:lnTo>
                      <a:pt x="462037" y="19124"/>
                    </a:lnTo>
                    <a:lnTo>
                      <a:pt x="468139" y="19124"/>
                    </a:lnTo>
                    <a:lnTo>
                      <a:pt x="468139" y="57224"/>
                    </a:lnTo>
                    <a:lnTo>
                      <a:pt x="462037" y="57224"/>
                    </a:lnTo>
                    <a:lnTo>
                      <a:pt x="462037" y="51197"/>
                    </a:lnTo>
                    <a:lnTo>
                      <a:pt x="461888" y="51197"/>
                    </a:lnTo>
                    <a:cubicBezTo>
                      <a:pt x="459358" y="55810"/>
                      <a:pt x="455439" y="58117"/>
                      <a:pt x="450131" y="58117"/>
                    </a:cubicBezTo>
                    <a:cubicBezTo>
                      <a:pt x="441052" y="58117"/>
                      <a:pt x="436513" y="52710"/>
                      <a:pt x="436513" y="41895"/>
                    </a:cubicBezTo>
                    <a:close/>
                    <a:moveTo>
                      <a:pt x="396404" y="19124"/>
                    </a:moveTo>
                    <a:lnTo>
                      <a:pt x="425797" y="19124"/>
                    </a:lnTo>
                    <a:lnTo>
                      <a:pt x="425797" y="20873"/>
                    </a:lnTo>
                    <a:lnTo>
                      <a:pt x="403250" y="52015"/>
                    </a:lnTo>
                    <a:lnTo>
                      <a:pt x="425574" y="52015"/>
                    </a:lnTo>
                    <a:lnTo>
                      <a:pt x="425574" y="57224"/>
                    </a:lnTo>
                    <a:lnTo>
                      <a:pt x="394283" y="57224"/>
                    </a:lnTo>
                    <a:lnTo>
                      <a:pt x="394283" y="55327"/>
                    </a:lnTo>
                    <a:lnTo>
                      <a:pt x="416831" y="24333"/>
                    </a:lnTo>
                    <a:lnTo>
                      <a:pt x="396404" y="24333"/>
                    </a:lnTo>
                    <a:close/>
                    <a:moveTo>
                      <a:pt x="65857" y="19124"/>
                    </a:moveTo>
                    <a:lnTo>
                      <a:pt x="71959" y="19124"/>
                    </a:lnTo>
                    <a:lnTo>
                      <a:pt x="71959" y="57224"/>
                    </a:lnTo>
                    <a:lnTo>
                      <a:pt x="65857" y="57224"/>
                    </a:lnTo>
                    <a:close/>
                    <a:moveTo>
                      <a:pt x="501179" y="18454"/>
                    </a:moveTo>
                    <a:cubicBezTo>
                      <a:pt x="502766" y="18454"/>
                      <a:pt x="503982" y="18628"/>
                      <a:pt x="504825" y="18975"/>
                    </a:cubicBezTo>
                    <a:lnTo>
                      <a:pt x="504825" y="25300"/>
                    </a:lnTo>
                    <a:cubicBezTo>
                      <a:pt x="503759" y="24482"/>
                      <a:pt x="502221" y="24073"/>
                      <a:pt x="500211" y="24073"/>
                    </a:cubicBezTo>
                    <a:cubicBezTo>
                      <a:pt x="497607" y="24073"/>
                      <a:pt x="495430" y="25300"/>
                      <a:pt x="493682" y="27756"/>
                    </a:cubicBezTo>
                    <a:cubicBezTo>
                      <a:pt x="491933" y="30212"/>
                      <a:pt x="491059" y="33560"/>
                      <a:pt x="491059" y="37802"/>
                    </a:cubicBezTo>
                    <a:lnTo>
                      <a:pt x="491059" y="57224"/>
                    </a:lnTo>
                    <a:lnTo>
                      <a:pt x="484957" y="57224"/>
                    </a:lnTo>
                    <a:lnTo>
                      <a:pt x="484957" y="19124"/>
                    </a:lnTo>
                    <a:lnTo>
                      <a:pt x="491059" y="19124"/>
                    </a:lnTo>
                    <a:lnTo>
                      <a:pt x="491059" y="26975"/>
                    </a:lnTo>
                    <a:lnTo>
                      <a:pt x="491207" y="26975"/>
                    </a:lnTo>
                    <a:cubicBezTo>
                      <a:pt x="492076" y="24296"/>
                      <a:pt x="493403" y="22206"/>
                      <a:pt x="495189" y="20705"/>
                    </a:cubicBezTo>
                    <a:cubicBezTo>
                      <a:pt x="496974" y="19205"/>
                      <a:pt x="498971" y="18454"/>
                      <a:pt x="501179" y="18454"/>
                    </a:cubicBezTo>
                    <a:close/>
                    <a:moveTo>
                      <a:pt x="139229" y="18454"/>
                    </a:moveTo>
                    <a:cubicBezTo>
                      <a:pt x="140816" y="18454"/>
                      <a:pt x="142032" y="18628"/>
                      <a:pt x="142875" y="18975"/>
                    </a:cubicBezTo>
                    <a:lnTo>
                      <a:pt x="142875" y="25300"/>
                    </a:lnTo>
                    <a:cubicBezTo>
                      <a:pt x="141809" y="24482"/>
                      <a:pt x="140271" y="24073"/>
                      <a:pt x="138262" y="24073"/>
                    </a:cubicBezTo>
                    <a:cubicBezTo>
                      <a:pt x="135657" y="24073"/>
                      <a:pt x="133480" y="25300"/>
                      <a:pt x="131732" y="27756"/>
                    </a:cubicBezTo>
                    <a:cubicBezTo>
                      <a:pt x="129983" y="30212"/>
                      <a:pt x="129109" y="33560"/>
                      <a:pt x="129109" y="37802"/>
                    </a:cubicBezTo>
                    <a:lnTo>
                      <a:pt x="129109" y="57224"/>
                    </a:lnTo>
                    <a:lnTo>
                      <a:pt x="123007" y="57224"/>
                    </a:lnTo>
                    <a:lnTo>
                      <a:pt x="123007" y="19124"/>
                    </a:lnTo>
                    <a:lnTo>
                      <a:pt x="129109" y="19124"/>
                    </a:lnTo>
                    <a:lnTo>
                      <a:pt x="129109" y="26975"/>
                    </a:lnTo>
                    <a:lnTo>
                      <a:pt x="129257" y="26975"/>
                    </a:lnTo>
                    <a:cubicBezTo>
                      <a:pt x="130126" y="24296"/>
                      <a:pt x="131453" y="22206"/>
                      <a:pt x="133239" y="20705"/>
                    </a:cubicBezTo>
                    <a:cubicBezTo>
                      <a:pt x="135024" y="19205"/>
                      <a:pt x="137021" y="18454"/>
                      <a:pt x="139229" y="18454"/>
                    </a:cubicBezTo>
                    <a:close/>
                    <a:moveTo>
                      <a:pt x="528489" y="18231"/>
                    </a:moveTo>
                    <a:cubicBezTo>
                      <a:pt x="533475" y="18231"/>
                      <a:pt x="537332" y="19843"/>
                      <a:pt x="540060" y="23068"/>
                    </a:cubicBezTo>
                    <a:cubicBezTo>
                      <a:pt x="542789" y="26293"/>
                      <a:pt x="544153" y="30770"/>
                      <a:pt x="544153" y="36500"/>
                    </a:cubicBezTo>
                    <a:lnTo>
                      <a:pt x="544153" y="39700"/>
                    </a:lnTo>
                    <a:lnTo>
                      <a:pt x="517252" y="39700"/>
                    </a:lnTo>
                    <a:cubicBezTo>
                      <a:pt x="517352" y="43941"/>
                      <a:pt x="518493" y="47215"/>
                      <a:pt x="520675" y="49522"/>
                    </a:cubicBezTo>
                    <a:cubicBezTo>
                      <a:pt x="522858" y="51829"/>
                      <a:pt x="525860" y="52982"/>
                      <a:pt x="529679" y="52982"/>
                    </a:cubicBezTo>
                    <a:cubicBezTo>
                      <a:pt x="533971" y="52982"/>
                      <a:pt x="537915" y="51569"/>
                      <a:pt x="541511" y="48741"/>
                    </a:cubicBezTo>
                    <a:lnTo>
                      <a:pt x="541511" y="54471"/>
                    </a:lnTo>
                    <a:cubicBezTo>
                      <a:pt x="538163" y="56902"/>
                      <a:pt x="533735" y="58117"/>
                      <a:pt x="528228" y="58117"/>
                    </a:cubicBezTo>
                    <a:cubicBezTo>
                      <a:pt x="522846" y="58117"/>
                      <a:pt x="518617" y="56387"/>
                      <a:pt x="515541" y="52927"/>
                    </a:cubicBezTo>
                    <a:cubicBezTo>
                      <a:pt x="512465" y="49466"/>
                      <a:pt x="510927" y="44598"/>
                      <a:pt x="510927" y="38323"/>
                    </a:cubicBezTo>
                    <a:cubicBezTo>
                      <a:pt x="510927" y="32395"/>
                      <a:pt x="512608" y="27564"/>
                      <a:pt x="515969" y="23831"/>
                    </a:cubicBezTo>
                    <a:cubicBezTo>
                      <a:pt x="519330" y="20098"/>
                      <a:pt x="523503" y="18231"/>
                      <a:pt x="528489" y="18231"/>
                    </a:cubicBezTo>
                    <a:close/>
                    <a:moveTo>
                      <a:pt x="244599" y="18231"/>
                    </a:moveTo>
                    <a:cubicBezTo>
                      <a:pt x="250279" y="18231"/>
                      <a:pt x="254713" y="19980"/>
                      <a:pt x="257901" y="23477"/>
                    </a:cubicBezTo>
                    <a:cubicBezTo>
                      <a:pt x="261088" y="26975"/>
                      <a:pt x="262682" y="31824"/>
                      <a:pt x="262682" y="38025"/>
                    </a:cubicBezTo>
                    <a:cubicBezTo>
                      <a:pt x="262682" y="44102"/>
                      <a:pt x="260964" y="48970"/>
                      <a:pt x="257529" y="52629"/>
                    </a:cubicBezTo>
                    <a:cubicBezTo>
                      <a:pt x="254093" y="56288"/>
                      <a:pt x="249486" y="58117"/>
                      <a:pt x="243706" y="58117"/>
                    </a:cubicBezTo>
                    <a:cubicBezTo>
                      <a:pt x="238076" y="58117"/>
                      <a:pt x="233580" y="56337"/>
                      <a:pt x="230219" y="52778"/>
                    </a:cubicBezTo>
                    <a:cubicBezTo>
                      <a:pt x="226858" y="49218"/>
                      <a:pt x="225177" y="44499"/>
                      <a:pt x="225177" y="38621"/>
                    </a:cubicBezTo>
                    <a:cubicBezTo>
                      <a:pt x="225177" y="32221"/>
                      <a:pt x="226926" y="27223"/>
                      <a:pt x="230423" y="23626"/>
                    </a:cubicBezTo>
                    <a:cubicBezTo>
                      <a:pt x="233921" y="20029"/>
                      <a:pt x="238646" y="18231"/>
                      <a:pt x="244599" y="18231"/>
                    </a:cubicBezTo>
                    <a:close/>
                    <a:moveTo>
                      <a:pt x="211559" y="18231"/>
                    </a:moveTo>
                    <a:cubicBezTo>
                      <a:pt x="214858" y="18231"/>
                      <a:pt x="217810" y="18802"/>
                      <a:pt x="220415" y="19943"/>
                    </a:cubicBezTo>
                    <a:lnTo>
                      <a:pt x="220415" y="26119"/>
                    </a:lnTo>
                    <a:cubicBezTo>
                      <a:pt x="217612" y="24283"/>
                      <a:pt x="214387" y="23366"/>
                      <a:pt x="210741" y="23366"/>
                    </a:cubicBezTo>
                    <a:cubicBezTo>
                      <a:pt x="209600" y="23366"/>
                      <a:pt x="208570" y="23496"/>
                      <a:pt x="207653" y="23756"/>
                    </a:cubicBezTo>
                    <a:cubicBezTo>
                      <a:pt x="206735" y="24017"/>
                      <a:pt x="205947" y="24383"/>
                      <a:pt x="205290" y="24854"/>
                    </a:cubicBezTo>
                    <a:cubicBezTo>
                      <a:pt x="204633" y="25325"/>
                      <a:pt x="204124" y="25890"/>
                      <a:pt x="203764" y="26547"/>
                    </a:cubicBezTo>
                    <a:cubicBezTo>
                      <a:pt x="203405" y="27204"/>
                      <a:pt x="203225" y="27930"/>
                      <a:pt x="203225" y="28723"/>
                    </a:cubicBezTo>
                    <a:cubicBezTo>
                      <a:pt x="203225" y="29716"/>
                      <a:pt x="203405" y="30547"/>
                      <a:pt x="203764" y="31216"/>
                    </a:cubicBezTo>
                    <a:cubicBezTo>
                      <a:pt x="204124" y="31886"/>
                      <a:pt x="204651" y="32481"/>
                      <a:pt x="205346" y="33002"/>
                    </a:cubicBezTo>
                    <a:cubicBezTo>
                      <a:pt x="206040" y="33523"/>
                      <a:pt x="206884" y="33994"/>
                      <a:pt x="207876" y="34416"/>
                    </a:cubicBezTo>
                    <a:cubicBezTo>
                      <a:pt x="208868" y="34838"/>
                      <a:pt x="209997" y="35297"/>
                      <a:pt x="211262" y="35793"/>
                    </a:cubicBezTo>
                    <a:cubicBezTo>
                      <a:pt x="212948" y="36438"/>
                      <a:pt x="214461" y="37101"/>
                      <a:pt x="215801" y="37783"/>
                    </a:cubicBezTo>
                    <a:cubicBezTo>
                      <a:pt x="217140" y="38466"/>
                      <a:pt x="218281" y="39234"/>
                      <a:pt x="219224" y="40090"/>
                    </a:cubicBezTo>
                    <a:cubicBezTo>
                      <a:pt x="220167" y="40946"/>
                      <a:pt x="220892" y="41932"/>
                      <a:pt x="221401" y="43048"/>
                    </a:cubicBezTo>
                    <a:cubicBezTo>
                      <a:pt x="221909" y="44164"/>
                      <a:pt x="222163" y="45491"/>
                      <a:pt x="222163" y="47029"/>
                    </a:cubicBezTo>
                    <a:cubicBezTo>
                      <a:pt x="222163" y="48914"/>
                      <a:pt x="221748" y="50552"/>
                      <a:pt x="220917" y="51941"/>
                    </a:cubicBezTo>
                    <a:cubicBezTo>
                      <a:pt x="220086" y="53330"/>
                      <a:pt x="218976" y="54483"/>
                      <a:pt x="217587" y="55401"/>
                    </a:cubicBezTo>
                    <a:cubicBezTo>
                      <a:pt x="216198" y="56319"/>
                      <a:pt x="214598" y="57001"/>
                      <a:pt x="212787" y="57447"/>
                    </a:cubicBezTo>
                    <a:cubicBezTo>
                      <a:pt x="210976" y="57894"/>
                      <a:pt x="209079" y="58117"/>
                      <a:pt x="207094" y="58117"/>
                    </a:cubicBezTo>
                    <a:cubicBezTo>
                      <a:pt x="203175" y="58117"/>
                      <a:pt x="199777" y="57360"/>
                      <a:pt x="196900" y="55847"/>
                    </a:cubicBezTo>
                    <a:lnTo>
                      <a:pt x="196900" y="49299"/>
                    </a:lnTo>
                    <a:cubicBezTo>
                      <a:pt x="200224" y="51755"/>
                      <a:pt x="203882" y="52982"/>
                      <a:pt x="207876" y="52982"/>
                    </a:cubicBezTo>
                    <a:cubicBezTo>
                      <a:pt x="213234" y="52982"/>
                      <a:pt x="215913" y="51197"/>
                      <a:pt x="215913" y="47625"/>
                    </a:cubicBezTo>
                    <a:cubicBezTo>
                      <a:pt x="215913" y="46608"/>
                      <a:pt x="215683" y="45746"/>
                      <a:pt x="215224" y="45039"/>
                    </a:cubicBezTo>
                    <a:cubicBezTo>
                      <a:pt x="214765" y="44332"/>
                      <a:pt x="214145" y="43706"/>
                      <a:pt x="213364" y="43160"/>
                    </a:cubicBezTo>
                    <a:cubicBezTo>
                      <a:pt x="212583" y="42614"/>
                      <a:pt x="211665" y="42124"/>
                      <a:pt x="210611" y="41690"/>
                    </a:cubicBezTo>
                    <a:cubicBezTo>
                      <a:pt x="209556" y="41256"/>
                      <a:pt x="208422" y="40803"/>
                      <a:pt x="207206" y="40332"/>
                    </a:cubicBezTo>
                    <a:cubicBezTo>
                      <a:pt x="205519" y="39662"/>
                      <a:pt x="204037" y="38986"/>
                      <a:pt x="202760" y="38304"/>
                    </a:cubicBezTo>
                    <a:cubicBezTo>
                      <a:pt x="201482" y="37622"/>
                      <a:pt x="200416" y="36853"/>
                      <a:pt x="199560" y="35997"/>
                    </a:cubicBezTo>
                    <a:cubicBezTo>
                      <a:pt x="198704" y="35142"/>
                      <a:pt x="198059" y="34168"/>
                      <a:pt x="197625" y="33077"/>
                    </a:cubicBezTo>
                    <a:cubicBezTo>
                      <a:pt x="197191" y="31985"/>
                      <a:pt x="196974" y="30708"/>
                      <a:pt x="196974" y="29244"/>
                    </a:cubicBezTo>
                    <a:cubicBezTo>
                      <a:pt x="196974" y="27458"/>
                      <a:pt x="197383" y="25877"/>
                      <a:pt x="198202" y="24500"/>
                    </a:cubicBezTo>
                    <a:cubicBezTo>
                      <a:pt x="199021" y="23124"/>
                      <a:pt x="200112" y="21970"/>
                      <a:pt x="201476" y="21040"/>
                    </a:cubicBezTo>
                    <a:cubicBezTo>
                      <a:pt x="202841" y="20110"/>
                      <a:pt x="204397" y="19409"/>
                      <a:pt x="206146" y="18938"/>
                    </a:cubicBezTo>
                    <a:cubicBezTo>
                      <a:pt x="207894" y="18467"/>
                      <a:pt x="209699" y="18231"/>
                      <a:pt x="211559" y="18231"/>
                    </a:cubicBezTo>
                    <a:close/>
                    <a:moveTo>
                      <a:pt x="168399" y="18231"/>
                    </a:moveTo>
                    <a:cubicBezTo>
                      <a:pt x="174079" y="18231"/>
                      <a:pt x="178513" y="19980"/>
                      <a:pt x="181701" y="23477"/>
                    </a:cubicBezTo>
                    <a:cubicBezTo>
                      <a:pt x="184888" y="26975"/>
                      <a:pt x="186482" y="31824"/>
                      <a:pt x="186482" y="38025"/>
                    </a:cubicBezTo>
                    <a:cubicBezTo>
                      <a:pt x="186482" y="44102"/>
                      <a:pt x="184764" y="48970"/>
                      <a:pt x="181329" y="52629"/>
                    </a:cubicBezTo>
                    <a:cubicBezTo>
                      <a:pt x="177893" y="56288"/>
                      <a:pt x="173286" y="58117"/>
                      <a:pt x="167506" y="58117"/>
                    </a:cubicBezTo>
                    <a:cubicBezTo>
                      <a:pt x="161876" y="58117"/>
                      <a:pt x="157380" y="56337"/>
                      <a:pt x="154019" y="52778"/>
                    </a:cubicBezTo>
                    <a:cubicBezTo>
                      <a:pt x="150658" y="49218"/>
                      <a:pt x="148977" y="44499"/>
                      <a:pt x="148977" y="38621"/>
                    </a:cubicBezTo>
                    <a:cubicBezTo>
                      <a:pt x="148977" y="32221"/>
                      <a:pt x="150726" y="27223"/>
                      <a:pt x="154223" y="23626"/>
                    </a:cubicBezTo>
                    <a:cubicBezTo>
                      <a:pt x="157721" y="20029"/>
                      <a:pt x="162446" y="18231"/>
                      <a:pt x="168399" y="18231"/>
                    </a:cubicBezTo>
                    <a:close/>
                    <a:moveTo>
                      <a:pt x="102096" y="18231"/>
                    </a:moveTo>
                    <a:cubicBezTo>
                      <a:pt x="105445" y="18231"/>
                      <a:pt x="108397" y="18851"/>
                      <a:pt x="110952" y="20091"/>
                    </a:cubicBezTo>
                    <a:lnTo>
                      <a:pt x="110952" y="26342"/>
                    </a:lnTo>
                    <a:cubicBezTo>
                      <a:pt x="108124" y="24358"/>
                      <a:pt x="105098" y="23366"/>
                      <a:pt x="101873" y="23366"/>
                    </a:cubicBezTo>
                    <a:cubicBezTo>
                      <a:pt x="97979" y="23366"/>
                      <a:pt x="94785" y="24761"/>
                      <a:pt x="92292" y="27551"/>
                    </a:cubicBezTo>
                    <a:cubicBezTo>
                      <a:pt x="89799" y="30342"/>
                      <a:pt x="88553" y="34007"/>
                      <a:pt x="88553" y="38546"/>
                    </a:cubicBezTo>
                    <a:cubicBezTo>
                      <a:pt x="88553" y="43011"/>
                      <a:pt x="89725" y="46533"/>
                      <a:pt x="92069" y="49113"/>
                    </a:cubicBezTo>
                    <a:cubicBezTo>
                      <a:pt x="94413" y="51693"/>
                      <a:pt x="97557" y="52982"/>
                      <a:pt x="101501" y="52982"/>
                    </a:cubicBezTo>
                    <a:cubicBezTo>
                      <a:pt x="104825" y="52982"/>
                      <a:pt x="107950" y="51879"/>
                      <a:pt x="110877" y="49671"/>
                    </a:cubicBezTo>
                    <a:lnTo>
                      <a:pt x="110877" y="55475"/>
                    </a:lnTo>
                    <a:cubicBezTo>
                      <a:pt x="107950" y="57236"/>
                      <a:pt x="104478" y="58117"/>
                      <a:pt x="100459" y="58117"/>
                    </a:cubicBezTo>
                    <a:cubicBezTo>
                      <a:pt x="95027" y="58117"/>
                      <a:pt x="90643" y="56350"/>
                      <a:pt x="87306" y="52815"/>
                    </a:cubicBezTo>
                    <a:cubicBezTo>
                      <a:pt x="83970" y="49280"/>
                      <a:pt x="82302" y="44698"/>
                      <a:pt x="82302" y="39067"/>
                    </a:cubicBezTo>
                    <a:cubicBezTo>
                      <a:pt x="82302" y="32791"/>
                      <a:pt x="84100" y="27750"/>
                      <a:pt x="87697" y="23942"/>
                    </a:cubicBezTo>
                    <a:cubicBezTo>
                      <a:pt x="91294" y="20135"/>
                      <a:pt x="96094" y="18231"/>
                      <a:pt x="102096" y="18231"/>
                    </a:cubicBezTo>
                    <a:close/>
                    <a:moveTo>
                      <a:pt x="369764" y="10343"/>
                    </a:moveTo>
                    <a:cubicBezTo>
                      <a:pt x="369516" y="11856"/>
                      <a:pt x="369230" y="13047"/>
                      <a:pt x="368908" y="13915"/>
                    </a:cubicBezTo>
                    <a:lnTo>
                      <a:pt x="360611" y="36649"/>
                    </a:lnTo>
                    <a:lnTo>
                      <a:pt x="379103" y="36649"/>
                    </a:lnTo>
                    <a:lnTo>
                      <a:pt x="370731" y="13915"/>
                    </a:lnTo>
                    <a:cubicBezTo>
                      <a:pt x="370458" y="13171"/>
                      <a:pt x="370185" y="11980"/>
                      <a:pt x="369912" y="10343"/>
                    </a:cubicBezTo>
                    <a:close/>
                    <a:moveTo>
                      <a:pt x="312056" y="7850"/>
                    </a:moveTo>
                    <a:lnTo>
                      <a:pt x="312056" y="19124"/>
                    </a:lnTo>
                    <a:lnTo>
                      <a:pt x="321655" y="19124"/>
                    </a:lnTo>
                    <a:lnTo>
                      <a:pt x="321655" y="24333"/>
                    </a:lnTo>
                    <a:lnTo>
                      <a:pt x="312056" y="24333"/>
                    </a:lnTo>
                    <a:lnTo>
                      <a:pt x="312056" y="45802"/>
                    </a:lnTo>
                    <a:cubicBezTo>
                      <a:pt x="312056" y="48356"/>
                      <a:pt x="312490" y="50180"/>
                      <a:pt x="313358" y="51271"/>
                    </a:cubicBezTo>
                    <a:cubicBezTo>
                      <a:pt x="314226" y="52362"/>
                      <a:pt x="315665" y="52908"/>
                      <a:pt x="317674" y="52908"/>
                    </a:cubicBezTo>
                    <a:cubicBezTo>
                      <a:pt x="319212" y="52908"/>
                      <a:pt x="320539" y="52486"/>
                      <a:pt x="321655" y="51643"/>
                    </a:cubicBezTo>
                    <a:lnTo>
                      <a:pt x="321655" y="56852"/>
                    </a:lnTo>
                    <a:cubicBezTo>
                      <a:pt x="320216" y="57646"/>
                      <a:pt x="318319" y="58043"/>
                      <a:pt x="315962" y="58043"/>
                    </a:cubicBezTo>
                    <a:cubicBezTo>
                      <a:pt x="309290" y="58043"/>
                      <a:pt x="305954" y="54322"/>
                      <a:pt x="305954" y="46881"/>
                    </a:cubicBezTo>
                    <a:lnTo>
                      <a:pt x="305954" y="24333"/>
                    </a:lnTo>
                    <a:lnTo>
                      <a:pt x="299405" y="24333"/>
                    </a:lnTo>
                    <a:lnTo>
                      <a:pt x="299405" y="19124"/>
                    </a:lnTo>
                    <a:lnTo>
                      <a:pt x="305954" y="19124"/>
                    </a:lnTo>
                    <a:lnTo>
                      <a:pt x="305954" y="9822"/>
                    </a:lnTo>
                    <a:close/>
                    <a:moveTo>
                      <a:pt x="366713" y="3869"/>
                    </a:moveTo>
                    <a:lnTo>
                      <a:pt x="373187" y="3869"/>
                    </a:lnTo>
                    <a:lnTo>
                      <a:pt x="393725" y="57224"/>
                    </a:lnTo>
                    <a:lnTo>
                      <a:pt x="386804" y="57224"/>
                    </a:lnTo>
                    <a:lnTo>
                      <a:pt x="381149" y="42267"/>
                    </a:lnTo>
                    <a:lnTo>
                      <a:pt x="358527" y="42267"/>
                    </a:lnTo>
                    <a:lnTo>
                      <a:pt x="353207" y="57224"/>
                    </a:lnTo>
                    <a:lnTo>
                      <a:pt x="346249" y="57224"/>
                    </a:lnTo>
                    <a:close/>
                    <a:moveTo>
                      <a:pt x="0" y="3869"/>
                    </a:moveTo>
                    <a:lnTo>
                      <a:pt x="8260" y="3869"/>
                    </a:lnTo>
                    <a:lnTo>
                      <a:pt x="24631" y="41076"/>
                    </a:lnTo>
                    <a:cubicBezTo>
                      <a:pt x="25896" y="43929"/>
                      <a:pt x="26715" y="46062"/>
                      <a:pt x="27087" y="47476"/>
                    </a:cubicBezTo>
                    <a:lnTo>
                      <a:pt x="27310" y="47476"/>
                    </a:lnTo>
                    <a:cubicBezTo>
                      <a:pt x="28377" y="44549"/>
                      <a:pt x="29233" y="42366"/>
                      <a:pt x="29877" y="40927"/>
                    </a:cubicBezTo>
                    <a:lnTo>
                      <a:pt x="46583" y="3869"/>
                    </a:lnTo>
                    <a:lnTo>
                      <a:pt x="54397" y="3869"/>
                    </a:lnTo>
                    <a:lnTo>
                      <a:pt x="54397" y="57224"/>
                    </a:lnTo>
                    <a:lnTo>
                      <a:pt x="48183" y="57224"/>
                    </a:lnTo>
                    <a:lnTo>
                      <a:pt x="48183" y="21431"/>
                    </a:lnTo>
                    <a:cubicBezTo>
                      <a:pt x="48183" y="18603"/>
                      <a:pt x="48357" y="15143"/>
                      <a:pt x="48704" y="11050"/>
                    </a:cubicBezTo>
                    <a:lnTo>
                      <a:pt x="48555" y="11050"/>
                    </a:lnTo>
                    <a:cubicBezTo>
                      <a:pt x="47960" y="13456"/>
                      <a:pt x="47427" y="15180"/>
                      <a:pt x="46955" y="16222"/>
                    </a:cubicBezTo>
                    <a:lnTo>
                      <a:pt x="28724" y="57224"/>
                    </a:lnTo>
                    <a:lnTo>
                      <a:pt x="25673" y="57224"/>
                    </a:lnTo>
                    <a:lnTo>
                      <a:pt x="7479" y="16520"/>
                    </a:lnTo>
                    <a:cubicBezTo>
                      <a:pt x="6958" y="15329"/>
                      <a:pt x="6425" y="13506"/>
                      <a:pt x="5879" y="11050"/>
                    </a:cubicBezTo>
                    <a:lnTo>
                      <a:pt x="5730" y="11050"/>
                    </a:lnTo>
                    <a:cubicBezTo>
                      <a:pt x="5929" y="13183"/>
                      <a:pt x="6028" y="16668"/>
                      <a:pt x="6028" y="21505"/>
                    </a:cubicBezTo>
                    <a:lnTo>
                      <a:pt x="6028" y="57224"/>
                    </a:lnTo>
                    <a:lnTo>
                      <a:pt x="0" y="57224"/>
                    </a:lnTo>
                    <a:close/>
                    <a:moveTo>
                      <a:pt x="68982" y="1525"/>
                    </a:moveTo>
                    <a:cubicBezTo>
                      <a:pt x="70098" y="1525"/>
                      <a:pt x="71047" y="1903"/>
                      <a:pt x="71828" y="2660"/>
                    </a:cubicBezTo>
                    <a:cubicBezTo>
                      <a:pt x="72610" y="3416"/>
                      <a:pt x="73000" y="4365"/>
                      <a:pt x="73000" y="5506"/>
                    </a:cubicBezTo>
                    <a:cubicBezTo>
                      <a:pt x="73000" y="6598"/>
                      <a:pt x="72610" y="7528"/>
                      <a:pt x="71828" y="8297"/>
                    </a:cubicBezTo>
                    <a:cubicBezTo>
                      <a:pt x="71047" y="9066"/>
                      <a:pt x="70098" y="9450"/>
                      <a:pt x="68982" y="9450"/>
                    </a:cubicBezTo>
                    <a:cubicBezTo>
                      <a:pt x="67891" y="9450"/>
                      <a:pt x="66960" y="9078"/>
                      <a:pt x="66191" y="8334"/>
                    </a:cubicBezTo>
                    <a:cubicBezTo>
                      <a:pt x="65423" y="7590"/>
                      <a:pt x="65038" y="6647"/>
                      <a:pt x="65038" y="5506"/>
                    </a:cubicBezTo>
                    <a:cubicBezTo>
                      <a:pt x="65038" y="4365"/>
                      <a:pt x="65423" y="3416"/>
                      <a:pt x="66191" y="2660"/>
                    </a:cubicBezTo>
                    <a:cubicBezTo>
                      <a:pt x="66960" y="1903"/>
                      <a:pt x="67891" y="1525"/>
                      <a:pt x="68982" y="1525"/>
                    </a:cubicBezTo>
                    <a:close/>
                    <a:moveTo>
                      <a:pt x="289806" y="0"/>
                    </a:moveTo>
                    <a:cubicBezTo>
                      <a:pt x="291666" y="0"/>
                      <a:pt x="293142" y="223"/>
                      <a:pt x="294233" y="669"/>
                    </a:cubicBezTo>
                    <a:lnTo>
                      <a:pt x="294233" y="6176"/>
                    </a:lnTo>
                    <a:cubicBezTo>
                      <a:pt x="293043" y="5506"/>
                      <a:pt x="291691" y="5171"/>
                      <a:pt x="290178" y="5171"/>
                    </a:cubicBezTo>
                    <a:cubicBezTo>
                      <a:pt x="285911" y="5171"/>
                      <a:pt x="283778" y="7863"/>
                      <a:pt x="283778" y="13245"/>
                    </a:cubicBezTo>
                    <a:lnTo>
                      <a:pt x="283778" y="19124"/>
                    </a:lnTo>
                    <a:lnTo>
                      <a:pt x="292708" y="19124"/>
                    </a:lnTo>
                    <a:lnTo>
                      <a:pt x="292708" y="24333"/>
                    </a:lnTo>
                    <a:lnTo>
                      <a:pt x="283778" y="24333"/>
                    </a:lnTo>
                    <a:lnTo>
                      <a:pt x="283778" y="57224"/>
                    </a:lnTo>
                    <a:lnTo>
                      <a:pt x="277713" y="57224"/>
                    </a:lnTo>
                    <a:lnTo>
                      <a:pt x="277713" y="24333"/>
                    </a:lnTo>
                    <a:lnTo>
                      <a:pt x="271202" y="24333"/>
                    </a:lnTo>
                    <a:lnTo>
                      <a:pt x="271202" y="19124"/>
                    </a:lnTo>
                    <a:lnTo>
                      <a:pt x="277713" y="19124"/>
                    </a:lnTo>
                    <a:lnTo>
                      <a:pt x="277713" y="12948"/>
                    </a:lnTo>
                    <a:cubicBezTo>
                      <a:pt x="277713" y="8954"/>
                      <a:pt x="278867" y="5798"/>
                      <a:pt x="281174" y="3479"/>
                    </a:cubicBezTo>
                    <a:cubicBezTo>
                      <a:pt x="283481" y="1159"/>
                      <a:pt x="286358" y="0"/>
                      <a:pt x="289806" y="0"/>
                    </a:cubicBezTo>
                    <a:close/>
                  </a:path>
                </a:pathLst>
              </a:cu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Stream Analytics Power BI Job"/>
          <p:cNvGrpSpPr/>
          <p:nvPr/>
        </p:nvGrpSpPr>
        <p:grpSpPr>
          <a:xfrm>
            <a:off x="3854924" y="3401478"/>
            <a:ext cx="8225296" cy="850392"/>
            <a:chOff x="3515048" y="4762685"/>
            <a:chExt cx="8225296" cy="850392"/>
          </a:xfrm>
        </p:grpSpPr>
        <p:sp>
          <p:nvSpPr>
            <p:cNvPr id="19" name="Rectangle 18"/>
            <p:cNvSpPr/>
            <p:nvPr/>
          </p:nvSpPr>
          <p:spPr>
            <a:xfrm>
              <a:off x="3515048" y="4762685"/>
              <a:ext cx="8225296" cy="850392"/>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Freeform 19"/>
            <p:cNvSpPr>
              <a:spLocks/>
            </p:cNvSpPr>
            <p:nvPr/>
          </p:nvSpPr>
          <p:spPr bwMode="auto">
            <a:xfrm>
              <a:off x="3699254" y="4856731"/>
              <a:ext cx="669803" cy="512912"/>
            </a:xfrm>
            <a:custGeom>
              <a:avLst/>
              <a:gdLst>
                <a:gd name="connsiteX0" fmla="*/ 168853 w 352425"/>
                <a:gd name="connsiteY0" fmla="*/ 141287 h 269875"/>
                <a:gd name="connsiteX1" fmla="*/ 204336 w 352425"/>
                <a:gd name="connsiteY1" fmla="*/ 155178 h 269875"/>
                <a:gd name="connsiteX2" fmla="*/ 206375 w 352425"/>
                <a:gd name="connsiteY2" fmla="*/ 160337 h 269875"/>
                <a:gd name="connsiteX3" fmla="*/ 204336 w 352425"/>
                <a:gd name="connsiteY3" fmla="*/ 165497 h 269875"/>
                <a:gd name="connsiteX4" fmla="*/ 194547 w 352425"/>
                <a:gd name="connsiteY4" fmla="*/ 165497 h 269875"/>
                <a:gd name="connsiteX5" fmla="*/ 170892 w 352425"/>
                <a:gd name="connsiteY5" fmla="*/ 154384 h 269875"/>
                <a:gd name="connsiteX6" fmla="*/ 147236 w 352425"/>
                <a:gd name="connsiteY6" fmla="*/ 164306 h 269875"/>
                <a:gd name="connsiteX7" fmla="*/ 144789 w 352425"/>
                <a:gd name="connsiteY7" fmla="*/ 167084 h 269875"/>
                <a:gd name="connsiteX8" fmla="*/ 72599 w 352425"/>
                <a:gd name="connsiteY8" fmla="*/ 196850 h 269875"/>
                <a:gd name="connsiteX9" fmla="*/ 2039 w 352425"/>
                <a:gd name="connsiteY9" fmla="*/ 165100 h 269875"/>
                <a:gd name="connsiteX10" fmla="*/ 0 w 352425"/>
                <a:gd name="connsiteY10" fmla="*/ 159543 h 269875"/>
                <a:gd name="connsiteX11" fmla="*/ 0 w 352425"/>
                <a:gd name="connsiteY11" fmla="*/ 154384 h 269875"/>
                <a:gd name="connsiteX12" fmla="*/ 10196 w 352425"/>
                <a:gd name="connsiteY12" fmla="*/ 154384 h 269875"/>
                <a:gd name="connsiteX13" fmla="*/ 70559 w 352425"/>
                <a:gd name="connsiteY13" fmla="*/ 182562 h 269875"/>
                <a:gd name="connsiteX14" fmla="*/ 132553 w 352425"/>
                <a:gd name="connsiteY14" fmla="*/ 157559 h 269875"/>
                <a:gd name="connsiteX15" fmla="*/ 135408 w 352425"/>
                <a:gd name="connsiteY15" fmla="*/ 155178 h 269875"/>
                <a:gd name="connsiteX16" fmla="*/ 168853 w 352425"/>
                <a:gd name="connsiteY16" fmla="*/ 141287 h 269875"/>
                <a:gd name="connsiteX17" fmla="*/ 169118 w 352425"/>
                <a:gd name="connsiteY17" fmla="*/ 106412 h 269875"/>
                <a:gd name="connsiteX18" fmla="*/ 220222 w 352425"/>
                <a:gd name="connsiteY18" fmla="*/ 129778 h 269875"/>
                <a:gd name="connsiteX19" fmla="*/ 222250 w 352425"/>
                <a:gd name="connsiteY19" fmla="*/ 134938 h 269875"/>
                <a:gd name="connsiteX20" fmla="*/ 220222 w 352425"/>
                <a:gd name="connsiteY20" fmla="*/ 140494 h 269875"/>
                <a:gd name="connsiteX21" fmla="*/ 210083 w 352425"/>
                <a:gd name="connsiteY21" fmla="*/ 140494 h 269875"/>
                <a:gd name="connsiteX22" fmla="*/ 126126 w 352425"/>
                <a:gd name="connsiteY22" fmla="*/ 138510 h 269875"/>
                <a:gd name="connsiteX23" fmla="*/ 126126 w 352425"/>
                <a:gd name="connsiteY23" fmla="*/ 139700 h 269875"/>
                <a:gd name="connsiteX24" fmla="*/ 21078 w 352425"/>
                <a:gd name="connsiteY24" fmla="*/ 137716 h 269875"/>
                <a:gd name="connsiteX25" fmla="*/ 19050 w 352425"/>
                <a:gd name="connsiteY25" fmla="*/ 132557 h 269875"/>
                <a:gd name="connsiteX26" fmla="*/ 21078 w 352425"/>
                <a:gd name="connsiteY26" fmla="*/ 127397 h 269875"/>
                <a:gd name="connsiteX27" fmla="*/ 31217 w 352425"/>
                <a:gd name="connsiteY27" fmla="*/ 127397 h 269875"/>
                <a:gd name="connsiteX28" fmla="*/ 116797 w 352425"/>
                <a:gd name="connsiteY28" fmla="*/ 128588 h 269875"/>
                <a:gd name="connsiteX29" fmla="*/ 169118 w 352425"/>
                <a:gd name="connsiteY29" fmla="*/ 106412 h 269875"/>
                <a:gd name="connsiteX30" fmla="*/ 170322 w 352425"/>
                <a:gd name="connsiteY30" fmla="*/ 71437 h 269875"/>
                <a:gd name="connsiteX31" fmla="*/ 240489 w 352425"/>
                <a:gd name="connsiteY31" fmla="*/ 103584 h 269875"/>
                <a:gd name="connsiteX32" fmla="*/ 241300 w 352425"/>
                <a:gd name="connsiteY32" fmla="*/ 108743 h 269875"/>
                <a:gd name="connsiteX33" fmla="*/ 239272 w 352425"/>
                <a:gd name="connsiteY33" fmla="*/ 113903 h 269875"/>
                <a:gd name="connsiteX34" fmla="*/ 229133 w 352425"/>
                <a:gd name="connsiteY34" fmla="*/ 113903 h 269875"/>
                <a:gd name="connsiteX35" fmla="*/ 170322 w 352425"/>
                <a:gd name="connsiteY35" fmla="*/ 85725 h 269875"/>
                <a:gd name="connsiteX36" fmla="*/ 109078 w 352425"/>
                <a:gd name="connsiteY36" fmla="*/ 111918 h 269875"/>
                <a:gd name="connsiteX37" fmla="*/ 107456 w 352425"/>
                <a:gd name="connsiteY37" fmla="*/ 113506 h 269875"/>
                <a:gd name="connsiteX38" fmla="*/ 106239 w 352425"/>
                <a:gd name="connsiteY38" fmla="*/ 114697 h 269875"/>
                <a:gd name="connsiteX39" fmla="*/ 72981 w 352425"/>
                <a:gd name="connsiteY39" fmla="*/ 128587 h 269875"/>
                <a:gd name="connsiteX40" fmla="*/ 40128 w 352425"/>
                <a:gd name="connsiteY40" fmla="*/ 113506 h 269875"/>
                <a:gd name="connsiteX41" fmla="*/ 38100 w 352425"/>
                <a:gd name="connsiteY41" fmla="*/ 107950 h 269875"/>
                <a:gd name="connsiteX42" fmla="*/ 40128 w 352425"/>
                <a:gd name="connsiteY42" fmla="*/ 102790 h 269875"/>
                <a:gd name="connsiteX43" fmla="*/ 50268 w 352425"/>
                <a:gd name="connsiteY43" fmla="*/ 102790 h 269875"/>
                <a:gd name="connsiteX44" fmla="*/ 72981 w 352425"/>
                <a:gd name="connsiteY44" fmla="*/ 113903 h 269875"/>
                <a:gd name="connsiteX45" fmla="*/ 96099 w 352425"/>
                <a:gd name="connsiteY45" fmla="*/ 104378 h 269875"/>
                <a:gd name="connsiteX46" fmla="*/ 98939 w 352425"/>
                <a:gd name="connsiteY46" fmla="*/ 101600 h 269875"/>
                <a:gd name="connsiteX47" fmla="*/ 170322 w 352425"/>
                <a:gd name="connsiteY47" fmla="*/ 71437 h 269875"/>
                <a:gd name="connsiteX48" fmla="*/ 198557 w 352425"/>
                <a:gd name="connsiteY48" fmla="*/ 0 h 269875"/>
                <a:gd name="connsiteX49" fmla="*/ 229818 w 352425"/>
                <a:gd name="connsiteY49" fmla="*/ 0 h 269875"/>
                <a:gd name="connsiteX50" fmla="*/ 244028 w 352425"/>
                <a:gd name="connsiteY50" fmla="*/ 36709 h 269875"/>
                <a:gd name="connsiteX51" fmla="*/ 265139 w 352425"/>
                <a:gd name="connsiteY51" fmla="*/ 45988 h 269875"/>
                <a:gd name="connsiteX52" fmla="*/ 296805 w 352425"/>
                <a:gd name="connsiteY52" fmla="*/ 29852 h 269875"/>
                <a:gd name="connsiteX53" fmla="*/ 301677 w 352425"/>
                <a:gd name="connsiteY53" fmla="*/ 27431 h 269875"/>
                <a:gd name="connsiteX54" fmla="*/ 322788 w 352425"/>
                <a:gd name="connsiteY54" fmla="*/ 48408 h 269875"/>
                <a:gd name="connsiteX55" fmla="*/ 305331 w 352425"/>
                <a:gd name="connsiteY55" fmla="*/ 84311 h 269875"/>
                <a:gd name="connsiteX56" fmla="*/ 314669 w 352425"/>
                <a:gd name="connsiteY56" fmla="*/ 105691 h 269875"/>
                <a:gd name="connsiteX57" fmla="*/ 348365 w 352425"/>
                <a:gd name="connsiteY57" fmla="*/ 116986 h 269875"/>
                <a:gd name="connsiteX58" fmla="*/ 352425 w 352425"/>
                <a:gd name="connsiteY58" fmla="*/ 118600 h 269875"/>
                <a:gd name="connsiteX59" fmla="*/ 352425 w 352425"/>
                <a:gd name="connsiteY59" fmla="*/ 148855 h 269875"/>
                <a:gd name="connsiteX60" fmla="*/ 314263 w 352425"/>
                <a:gd name="connsiteY60" fmla="*/ 162167 h 269875"/>
                <a:gd name="connsiteX61" fmla="*/ 304925 w 352425"/>
                <a:gd name="connsiteY61" fmla="*/ 183547 h 269875"/>
                <a:gd name="connsiteX62" fmla="*/ 320353 w 352425"/>
                <a:gd name="connsiteY62" fmla="*/ 215013 h 269875"/>
                <a:gd name="connsiteX63" fmla="*/ 322382 w 352425"/>
                <a:gd name="connsiteY63" fmla="*/ 218643 h 269875"/>
                <a:gd name="connsiteX64" fmla="*/ 300865 w 352425"/>
                <a:gd name="connsiteY64" fmla="*/ 240023 h 269875"/>
                <a:gd name="connsiteX65" fmla="*/ 263921 w 352425"/>
                <a:gd name="connsiteY65" fmla="*/ 224291 h 269875"/>
                <a:gd name="connsiteX66" fmla="*/ 242404 w 352425"/>
                <a:gd name="connsiteY66" fmla="*/ 233569 h 269875"/>
                <a:gd name="connsiteX67" fmla="*/ 231036 w 352425"/>
                <a:gd name="connsiteY67" fmla="*/ 265841 h 269875"/>
                <a:gd name="connsiteX68" fmla="*/ 229818 w 352425"/>
                <a:gd name="connsiteY68" fmla="*/ 269875 h 269875"/>
                <a:gd name="connsiteX69" fmla="*/ 198557 w 352425"/>
                <a:gd name="connsiteY69" fmla="*/ 269875 h 269875"/>
                <a:gd name="connsiteX70" fmla="*/ 186378 w 352425"/>
                <a:gd name="connsiteY70" fmla="*/ 233569 h 269875"/>
                <a:gd name="connsiteX71" fmla="*/ 164861 w 352425"/>
                <a:gd name="connsiteY71" fmla="*/ 224694 h 269875"/>
                <a:gd name="connsiteX72" fmla="*/ 133600 w 352425"/>
                <a:gd name="connsiteY72" fmla="*/ 240830 h 269875"/>
                <a:gd name="connsiteX73" fmla="*/ 129540 w 352425"/>
                <a:gd name="connsiteY73" fmla="*/ 242847 h 269875"/>
                <a:gd name="connsiteX74" fmla="*/ 107211 w 352425"/>
                <a:gd name="connsiteY74" fmla="*/ 220660 h 269875"/>
                <a:gd name="connsiteX75" fmla="*/ 115331 w 352425"/>
                <a:gd name="connsiteY75" fmla="*/ 208962 h 269875"/>
                <a:gd name="connsiteX76" fmla="*/ 160395 w 352425"/>
                <a:gd name="connsiteY76" fmla="*/ 180320 h 269875"/>
                <a:gd name="connsiteX77" fmla="*/ 161613 w 352425"/>
                <a:gd name="connsiteY77" fmla="*/ 179110 h 269875"/>
                <a:gd name="connsiteX78" fmla="*/ 173792 w 352425"/>
                <a:gd name="connsiteY78" fmla="*/ 173462 h 269875"/>
                <a:gd name="connsiteX79" fmla="*/ 177852 w 352425"/>
                <a:gd name="connsiteY79" fmla="*/ 175076 h 269875"/>
                <a:gd name="connsiteX80" fmla="*/ 189626 w 352425"/>
                <a:gd name="connsiteY80" fmla="*/ 183547 h 269875"/>
                <a:gd name="connsiteX81" fmla="*/ 193686 w 352425"/>
                <a:gd name="connsiteY81" fmla="*/ 185564 h 269875"/>
                <a:gd name="connsiteX82" fmla="*/ 250117 w 352425"/>
                <a:gd name="connsiteY82" fmla="*/ 177496 h 269875"/>
                <a:gd name="connsiteX83" fmla="*/ 263921 w 352425"/>
                <a:gd name="connsiteY83" fmla="*/ 107708 h 269875"/>
                <a:gd name="connsiteX84" fmla="*/ 258643 w 352425"/>
                <a:gd name="connsiteY84" fmla="*/ 99640 h 269875"/>
                <a:gd name="connsiteX85" fmla="*/ 245246 w 352425"/>
                <a:gd name="connsiteY85" fmla="*/ 88345 h 269875"/>
                <a:gd name="connsiteX86" fmla="*/ 172980 w 352425"/>
                <a:gd name="connsiteY86" fmla="*/ 59300 h 269875"/>
                <a:gd name="connsiteX87" fmla="*/ 116955 w 352425"/>
                <a:gd name="connsiteY87" fmla="*/ 73016 h 269875"/>
                <a:gd name="connsiteX88" fmla="*/ 106805 w 352425"/>
                <a:gd name="connsiteY88" fmla="*/ 54459 h 269875"/>
                <a:gd name="connsiteX89" fmla="*/ 104775 w 352425"/>
                <a:gd name="connsiteY89" fmla="*/ 50425 h 269875"/>
                <a:gd name="connsiteX90" fmla="*/ 126292 w 352425"/>
                <a:gd name="connsiteY90" fmla="*/ 29448 h 269875"/>
                <a:gd name="connsiteX91" fmla="*/ 162831 w 352425"/>
                <a:gd name="connsiteY91" fmla="*/ 45181 h 269875"/>
                <a:gd name="connsiteX92" fmla="*/ 184348 w 352425"/>
                <a:gd name="connsiteY92" fmla="*/ 35903 h 269875"/>
                <a:gd name="connsiteX93" fmla="*/ 196934 w 352425"/>
                <a:gd name="connsiteY93" fmla="*/ 4034 h 2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52425" h="269875">
                  <a:moveTo>
                    <a:pt x="168853" y="141287"/>
                  </a:moveTo>
                  <a:cubicBezTo>
                    <a:pt x="182312" y="141287"/>
                    <a:pt x="194547" y="146447"/>
                    <a:pt x="204336" y="155178"/>
                  </a:cubicBezTo>
                  <a:cubicBezTo>
                    <a:pt x="205152" y="156368"/>
                    <a:pt x="206375" y="158353"/>
                    <a:pt x="206375" y="160337"/>
                  </a:cubicBezTo>
                  <a:cubicBezTo>
                    <a:pt x="206375" y="162322"/>
                    <a:pt x="205967" y="164306"/>
                    <a:pt x="204336" y="165497"/>
                  </a:cubicBezTo>
                  <a:cubicBezTo>
                    <a:pt x="202705" y="168672"/>
                    <a:pt x="197810" y="168672"/>
                    <a:pt x="194547" y="165497"/>
                  </a:cubicBezTo>
                  <a:cubicBezTo>
                    <a:pt x="187206" y="158353"/>
                    <a:pt x="180272" y="154384"/>
                    <a:pt x="170892" y="154384"/>
                  </a:cubicBezTo>
                  <a:cubicBezTo>
                    <a:pt x="161511" y="154384"/>
                    <a:pt x="153354" y="158353"/>
                    <a:pt x="147236" y="164306"/>
                  </a:cubicBezTo>
                  <a:lnTo>
                    <a:pt x="144789" y="167084"/>
                  </a:lnTo>
                  <a:cubicBezTo>
                    <a:pt x="123988" y="187325"/>
                    <a:pt x="99517" y="198437"/>
                    <a:pt x="72599" y="196850"/>
                  </a:cubicBezTo>
                  <a:cubicBezTo>
                    <a:pt x="45680" y="196850"/>
                    <a:pt x="20800" y="185340"/>
                    <a:pt x="2039" y="165100"/>
                  </a:cubicBezTo>
                  <a:cubicBezTo>
                    <a:pt x="1631" y="163512"/>
                    <a:pt x="0" y="161528"/>
                    <a:pt x="0" y="159543"/>
                  </a:cubicBezTo>
                  <a:cubicBezTo>
                    <a:pt x="0" y="157559"/>
                    <a:pt x="0" y="155575"/>
                    <a:pt x="0" y="154384"/>
                  </a:cubicBezTo>
                  <a:cubicBezTo>
                    <a:pt x="2039" y="151209"/>
                    <a:pt x="6933" y="151209"/>
                    <a:pt x="10196" y="154384"/>
                  </a:cubicBezTo>
                  <a:cubicBezTo>
                    <a:pt x="26510" y="171450"/>
                    <a:pt x="47312" y="182562"/>
                    <a:pt x="70559" y="182562"/>
                  </a:cubicBezTo>
                  <a:cubicBezTo>
                    <a:pt x="93399" y="183753"/>
                    <a:pt x="116647" y="174625"/>
                    <a:pt x="132553" y="157559"/>
                  </a:cubicBezTo>
                  <a:lnTo>
                    <a:pt x="135408" y="155178"/>
                  </a:lnTo>
                  <a:cubicBezTo>
                    <a:pt x="144789" y="145256"/>
                    <a:pt x="155393" y="141287"/>
                    <a:pt x="168853" y="141287"/>
                  </a:cubicBezTo>
                  <a:close/>
                  <a:moveTo>
                    <a:pt x="169118" y="106412"/>
                  </a:moveTo>
                  <a:cubicBezTo>
                    <a:pt x="187877" y="106660"/>
                    <a:pt x="206432" y="114499"/>
                    <a:pt x="220222" y="129778"/>
                  </a:cubicBezTo>
                  <a:cubicBezTo>
                    <a:pt x="221033" y="131366"/>
                    <a:pt x="222250" y="132953"/>
                    <a:pt x="222250" y="134938"/>
                  </a:cubicBezTo>
                  <a:cubicBezTo>
                    <a:pt x="222250" y="136922"/>
                    <a:pt x="221439" y="138907"/>
                    <a:pt x="220222" y="140494"/>
                  </a:cubicBezTo>
                  <a:cubicBezTo>
                    <a:pt x="218194" y="143669"/>
                    <a:pt x="213733" y="143669"/>
                    <a:pt x="210083" y="140494"/>
                  </a:cubicBezTo>
                  <a:cubicBezTo>
                    <a:pt x="187370" y="114697"/>
                    <a:pt x="150055" y="114697"/>
                    <a:pt x="126126" y="138510"/>
                  </a:cubicBezTo>
                  <a:lnTo>
                    <a:pt x="126126" y="139700"/>
                  </a:lnTo>
                  <a:cubicBezTo>
                    <a:pt x="96518" y="169863"/>
                    <a:pt x="49875" y="168276"/>
                    <a:pt x="21078" y="137716"/>
                  </a:cubicBezTo>
                  <a:cubicBezTo>
                    <a:pt x="20267" y="136525"/>
                    <a:pt x="19050" y="134541"/>
                    <a:pt x="19050" y="132557"/>
                  </a:cubicBezTo>
                  <a:cubicBezTo>
                    <a:pt x="19050" y="130572"/>
                    <a:pt x="19455" y="128588"/>
                    <a:pt x="21078" y="127397"/>
                  </a:cubicBezTo>
                  <a:cubicBezTo>
                    <a:pt x="23106" y="123825"/>
                    <a:pt x="29189" y="123825"/>
                    <a:pt x="31217" y="127397"/>
                  </a:cubicBezTo>
                  <a:cubicBezTo>
                    <a:pt x="54336" y="153591"/>
                    <a:pt x="92462" y="153591"/>
                    <a:pt x="116797" y="128588"/>
                  </a:cubicBezTo>
                  <a:cubicBezTo>
                    <a:pt x="131399" y="113507"/>
                    <a:pt x="150360" y="106164"/>
                    <a:pt x="169118" y="106412"/>
                  </a:cubicBezTo>
                  <a:close/>
                  <a:moveTo>
                    <a:pt x="170322" y="71437"/>
                  </a:moveTo>
                  <a:cubicBezTo>
                    <a:pt x="196685" y="71437"/>
                    <a:pt x="221832" y="83343"/>
                    <a:pt x="240489" y="103584"/>
                  </a:cubicBezTo>
                  <a:cubicBezTo>
                    <a:pt x="241300" y="105568"/>
                    <a:pt x="241300" y="106759"/>
                    <a:pt x="241300" y="108743"/>
                  </a:cubicBezTo>
                  <a:cubicBezTo>
                    <a:pt x="241300" y="110728"/>
                    <a:pt x="240489" y="112712"/>
                    <a:pt x="239272" y="113903"/>
                  </a:cubicBezTo>
                  <a:cubicBezTo>
                    <a:pt x="237244" y="117475"/>
                    <a:pt x="232783" y="117475"/>
                    <a:pt x="229133" y="113903"/>
                  </a:cubicBezTo>
                  <a:cubicBezTo>
                    <a:pt x="214531" y="96837"/>
                    <a:pt x="193846" y="85725"/>
                    <a:pt x="170322" y="85725"/>
                  </a:cubicBezTo>
                  <a:cubicBezTo>
                    <a:pt x="147609" y="85725"/>
                    <a:pt x="124896" y="94853"/>
                    <a:pt x="109078" y="111918"/>
                  </a:cubicBezTo>
                  <a:cubicBezTo>
                    <a:pt x="109078" y="113506"/>
                    <a:pt x="107456" y="113506"/>
                    <a:pt x="107456" y="113506"/>
                  </a:cubicBezTo>
                  <a:lnTo>
                    <a:pt x="106239" y="114697"/>
                  </a:lnTo>
                  <a:cubicBezTo>
                    <a:pt x="96911" y="124618"/>
                    <a:pt x="86365" y="128587"/>
                    <a:pt x="72981" y="128587"/>
                  </a:cubicBezTo>
                  <a:cubicBezTo>
                    <a:pt x="60813" y="128587"/>
                    <a:pt x="49457" y="123031"/>
                    <a:pt x="40128" y="113506"/>
                  </a:cubicBezTo>
                  <a:cubicBezTo>
                    <a:pt x="39317" y="111918"/>
                    <a:pt x="38100" y="109934"/>
                    <a:pt x="38100" y="107950"/>
                  </a:cubicBezTo>
                  <a:cubicBezTo>
                    <a:pt x="38100" y="106362"/>
                    <a:pt x="38911" y="104378"/>
                    <a:pt x="40128" y="102790"/>
                  </a:cubicBezTo>
                  <a:cubicBezTo>
                    <a:pt x="42156" y="99615"/>
                    <a:pt x="46618" y="99615"/>
                    <a:pt x="50268" y="102790"/>
                  </a:cubicBezTo>
                  <a:cubicBezTo>
                    <a:pt x="57569" y="109537"/>
                    <a:pt x="63652" y="113903"/>
                    <a:pt x="72981" y="113903"/>
                  </a:cubicBezTo>
                  <a:cubicBezTo>
                    <a:pt x="82309" y="113903"/>
                    <a:pt x="90421" y="109934"/>
                    <a:pt x="96099" y="104378"/>
                  </a:cubicBezTo>
                  <a:lnTo>
                    <a:pt x="98939" y="101600"/>
                  </a:lnTo>
                  <a:cubicBezTo>
                    <a:pt x="119624" y="81359"/>
                    <a:pt x="144365" y="71437"/>
                    <a:pt x="170322" y="71437"/>
                  </a:cubicBezTo>
                  <a:close/>
                  <a:moveTo>
                    <a:pt x="198557" y="0"/>
                  </a:moveTo>
                  <a:lnTo>
                    <a:pt x="229818" y="0"/>
                  </a:lnTo>
                  <a:lnTo>
                    <a:pt x="244028" y="36709"/>
                  </a:lnTo>
                  <a:lnTo>
                    <a:pt x="265139" y="45988"/>
                  </a:lnTo>
                  <a:lnTo>
                    <a:pt x="296805" y="29852"/>
                  </a:lnTo>
                  <a:lnTo>
                    <a:pt x="301677" y="27431"/>
                  </a:lnTo>
                  <a:lnTo>
                    <a:pt x="322788" y="48408"/>
                  </a:lnTo>
                  <a:lnTo>
                    <a:pt x="305331" y="84311"/>
                  </a:lnTo>
                  <a:lnTo>
                    <a:pt x="314669" y="105691"/>
                  </a:lnTo>
                  <a:lnTo>
                    <a:pt x="348365" y="116986"/>
                  </a:lnTo>
                  <a:lnTo>
                    <a:pt x="352425" y="118600"/>
                  </a:lnTo>
                  <a:lnTo>
                    <a:pt x="352425" y="148855"/>
                  </a:lnTo>
                  <a:lnTo>
                    <a:pt x="314263" y="162167"/>
                  </a:lnTo>
                  <a:lnTo>
                    <a:pt x="304925" y="183547"/>
                  </a:lnTo>
                  <a:lnTo>
                    <a:pt x="320353" y="215013"/>
                  </a:lnTo>
                  <a:lnTo>
                    <a:pt x="322382" y="218643"/>
                  </a:lnTo>
                  <a:lnTo>
                    <a:pt x="300865" y="240023"/>
                  </a:lnTo>
                  <a:lnTo>
                    <a:pt x="263921" y="224291"/>
                  </a:lnTo>
                  <a:lnTo>
                    <a:pt x="242404" y="233569"/>
                  </a:lnTo>
                  <a:lnTo>
                    <a:pt x="231036" y="265841"/>
                  </a:lnTo>
                  <a:lnTo>
                    <a:pt x="229818" y="269875"/>
                  </a:lnTo>
                  <a:lnTo>
                    <a:pt x="198557" y="269875"/>
                  </a:lnTo>
                  <a:lnTo>
                    <a:pt x="186378" y="233569"/>
                  </a:lnTo>
                  <a:lnTo>
                    <a:pt x="164861" y="224694"/>
                  </a:lnTo>
                  <a:lnTo>
                    <a:pt x="133600" y="240830"/>
                  </a:lnTo>
                  <a:lnTo>
                    <a:pt x="129540" y="242847"/>
                  </a:lnTo>
                  <a:lnTo>
                    <a:pt x="107211" y="220660"/>
                  </a:lnTo>
                  <a:lnTo>
                    <a:pt x="115331" y="208962"/>
                  </a:lnTo>
                  <a:cubicBezTo>
                    <a:pt x="131570" y="203717"/>
                    <a:pt x="146998" y="193632"/>
                    <a:pt x="160395" y="180320"/>
                  </a:cubicBezTo>
                  <a:lnTo>
                    <a:pt x="161613" y="179110"/>
                  </a:lnTo>
                  <a:cubicBezTo>
                    <a:pt x="164455" y="175479"/>
                    <a:pt x="169733" y="173462"/>
                    <a:pt x="173792" y="173462"/>
                  </a:cubicBezTo>
                  <a:cubicBezTo>
                    <a:pt x="175822" y="173462"/>
                    <a:pt x="176228" y="175076"/>
                    <a:pt x="177852" y="175076"/>
                  </a:cubicBezTo>
                  <a:cubicBezTo>
                    <a:pt x="181100" y="178303"/>
                    <a:pt x="185566" y="181530"/>
                    <a:pt x="189626" y="183547"/>
                  </a:cubicBezTo>
                  <a:cubicBezTo>
                    <a:pt x="190438" y="184354"/>
                    <a:pt x="191656" y="184354"/>
                    <a:pt x="193686" y="185564"/>
                  </a:cubicBezTo>
                  <a:cubicBezTo>
                    <a:pt x="211143" y="192826"/>
                    <a:pt x="233878" y="190809"/>
                    <a:pt x="250117" y="177496"/>
                  </a:cubicBezTo>
                  <a:cubicBezTo>
                    <a:pt x="272040" y="160150"/>
                    <a:pt x="277318" y="131105"/>
                    <a:pt x="263921" y="107708"/>
                  </a:cubicBezTo>
                  <a:cubicBezTo>
                    <a:pt x="262703" y="105288"/>
                    <a:pt x="260673" y="101657"/>
                    <a:pt x="258643" y="99640"/>
                  </a:cubicBezTo>
                  <a:cubicBezTo>
                    <a:pt x="254583" y="94396"/>
                    <a:pt x="249305" y="91975"/>
                    <a:pt x="245246" y="88345"/>
                  </a:cubicBezTo>
                  <a:cubicBezTo>
                    <a:pt x="225758" y="70595"/>
                    <a:pt x="200587" y="60510"/>
                    <a:pt x="172980" y="59300"/>
                  </a:cubicBezTo>
                  <a:cubicBezTo>
                    <a:pt x="153087" y="59300"/>
                    <a:pt x="134006" y="63334"/>
                    <a:pt x="116955" y="73016"/>
                  </a:cubicBezTo>
                  <a:lnTo>
                    <a:pt x="106805" y="54459"/>
                  </a:lnTo>
                  <a:lnTo>
                    <a:pt x="104775" y="50425"/>
                  </a:lnTo>
                  <a:lnTo>
                    <a:pt x="126292" y="29448"/>
                  </a:lnTo>
                  <a:lnTo>
                    <a:pt x="162831" y="45181"/>
                  </a:lnTo>
                  <a:lnTo>
                    <a:pt x="184348" y="35903"/>
                  </a:lnTo>
                  <a:lnTo>
                    <a:pt x="196934" y="4034"/>
                  </a:ln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TextBox 20"/>
            <p:cNvSpPr txBox="1"/>
            <p:nvPr/>
          </p:nvSpPr>
          <p:spPr>
            <a:xfrm>
              <a:off x="4596555" y="4812012"/>
              <a:ext cx="2097947"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job</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Stream Analytics Job </a:t>
              </a:r>
            </a:p>
          </p:txBody>
        </p:sp>
      </p:grpSp>
      <p:grpSp>
        <p:nvGrpSpPr>
          <p:cNvPr id="22" name="Service Bus Namespace"/>
          <p:cNvGrpSpPr/>
          <p:nvPr/>
        </p:nvGrpSpPr>
        <p:grpSpPr>
          <a:xfrm>
            <a:off x="3856065" y="4355484"/>
            <a:ext cx="4921135" cy="2293443"/>
            <a:chOff x="3560611" y="2016836"/>
            <a:chExt cx="4921135" cy="2293443"/>
          </a:xfrm>
        </p:grpSpPr>
        <p:sp>
          <p:nvSpPr>
            <p:cNvPr id="23" name="Rectangle 22"/>
            <p:cNvSpPr/>
            <p:nvPr/>
          </p:nvSpPr>
          <p:spPr>
            <a:xfrm>
              <a:off x="3560611" y="2016836"/>
              <a:ext cx="4921135" cy="2293443"/>
            </a:xfrm>
            <a:prstGeom prst="rect">
              <a:avLst/>
            </a:prstGeom>
            <a:noFill/>
            <a:ln w="25400">
              <a:solidFill>
                <a:srgbClr val="006F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p:cNvSpPr txBox="1"/>
            <p:nvPr/>
          </p:nvSpPr>
          <p:spPr>
            <a:xfrm>
              <a:off x="4679715" y="2154919"/>
              <a:ext cx="231416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ns</a:t>
              </a:r>
              <a:r>
                <a:rPr lang="en-US" sz="1600" b="1" i="1" dirty="0">
                  <a:solidFill>
                    <a:srgbClr val="006FD4"/>
                  </a:solidFill>
                  <a:latin typeface="Segoe UI" panose="020B0502040204020203" pitchFamily="34" charset="0"/>
                  <a:cs typeface="Segoe UI" panose="020B0502040204020203" pitchFamily="34" charset="0"/>
                </a:rPr>
                <a:t> </a:t>
              </a:r>
              <a:br>
                <a:rPr lang="en-US" sz="1600" b="1" i="1" dirty="0">
                  <a:solidFill>
                    <a:srgbClr val="006FD4"/>
                  </a:solidFill>
                  <a:latin typeface="Segoe UI" panose="020B0502040204020203" pitchFamily="34" charset="0"/>
                  <a:cs typeface="Segoe UI" panose="020B0502040204020203" pitchFamily="34" charset="0"/>
                </a:rPr>
              </a:br>
              <a:r>
                <a:rPr lang="en-US" sz="1600" dirty="0">
                  <a:solidFill>
                    <a:srgbClr val="006FD4"/>
                  </a:solidFill>
                  <a:latin typeface="Segoe UI" panose="020B0502040204020203" pitchFamily="34" charset="0"/>
                  <a:cs typeface="Segoe UI" panose="020B0502040204020203" pitchFamily="34" charset="0"/>
                </a:rPr>
                <a:t>Service Bus Namespace</a:t>
              </a:r>
              <a:endParaRPr lang="en-US" sz="1600" b="1" i="1" dirty="0">
                <a:solidFill>
                  <a:srgbClr val="006FD4"/>
                </a:solidFill>
                <a:latin typeface="Segoe UI" panose="020B0502040204020203" pitchFamily="34" charset="0"/>
                <a:cs typeface="Segoe UI" panose="020B0502040204020203" pitchFamily="34" charset="0"/>
              </a:endParaRPr>
            </a:p>
          </p:txBody>
        </p:sp>
        <p:sp>
          <p:nvSpPr>
            <p:cNvPr id="25" name="Freeform 24"/>
            <p:cNvSpPr>
              <a:spLocks/>
            </p:cNvSpPr>
            <p:nvPr/>
          </p:nvSpPr>
          <p:spPr bwMode="auto">
            <a:xfrm>
              <a:off x="3863522" y="2110158"/>
              <a:ext cx="568797" cy="674298"/>
            </a:xfrm>
            <a:custGeom>
              <a:avLst/>
              <a:gdLst>
                <a:gd name="connsiteX0" fmla="*/ 58738 w 196850"/>
                <a:gd name="connsiteY0" fmla="*/ 139700 h 233362"/>
                <a:gd name="connsiteX1" fmla="*/ 82550 w 196850"/>
                <a:gd name="connsiteY1" fmla="*/ 139700 h 233362"/>
                <a:gd name="connsiteX2" fmla="*/ 82550 w 196850"/>
                <a:gd name="connsiteY2" fmla="*/ 188912 h 233362"/>
                <a:gd name="connsiteX3" fmla="*/ 103188 w 196850"/>
                <a:gd name="connsiteY3" fmla="*/ 188912 h 233362"/>
                <a:gd name="connsiteX4" fmla="*/ 71438 w 196850"/>
                <a:gd name="connsiteY4" fmla="*/ 233362 h 233362"/>
                <a:gd name="connsiteX5" fmla="*/ 38100 w 196850"/>
                <a:gd name="connsiteY5" fmla="*/ 188912 h 233362"/>
                <a:gd name="connsiteX6" fmla="*/ 58738 w 196850"/>
                <a:gd name="connsiteY6" fmla="*/ 188912 h 233362"/>
                <a:gd name="connsiteX7" fmla="*/ 41275 w 196850"/>
                <a:gd name="connsiteY7" fmla="*/ 114300 h 233362"/>
                <a:gd name="connsiteX8" fmla="*/ 100013 w 196850"/>
                <a:gd name="connsiteY8" fmla="*/ 114300 h 233362"/>
                <a:gd name="connsiteX9" fmla="*/ 100013 w 196850"/>
                <a:gd name="connsiteY9" fmla="*/ 131762 h 233362"/>
                <a:gd name="connsiteX10" fmla="*/ 41275 w 196850"/>
                <a:gd name="connsiteY10" fmla="*/ 131762 h 233362"/>
                <a:gd name="connsiteX11" fmla="*/ 41275 w 196850"/>
                <a:gd name="connsiteY11" fmla="*/ 90487 h 233362"/>
                <a:gd name="connsiteX12" fmla="*/ 100013 w 196850"/>
                <a:gd name="connsiteY12" fmla="*/ 90487 h 233362"/>
                <a:gd name="connsiteX13" fmla="*/ 100013 w 196850"/>
                <a:gd name="connsiteY13" fmla="*/ 107949 h 233362"/>
                <a:gd name="connsiteX14" fmla="*/ 41275 w 196850"/>
                <a:gd name="connsiteY14" fmla="*/ 107949 h 233362"/>
                <a:gd name="connsiteX15" fmla="*/ 41275 w 196850"/>
                <a:gd name="connsiteY15" fmla="*/ 66675 h 233362"/>
                <a:gd name="connsiteX16" fmla="*/ 100013 w 196850"/>
                <a:gd name="connsiteY16" fmla="*/ 66675 h 233362"/>
                <a:gd name="connsiteX17" fmla="*/ 100013 w 196850"/>
                <a:gd name="connsiteY17" fmla="*/ 82550 h 233362"/>
                <a:gd name="connsiteX18" fmla="*/ 41275 w 196850"/>
                <a:gd name="connsiteY18" fmla="*/ 82550 h 233362"/>
                <a:gd name="connsiteX19" fmla="*/ 90487 w 196850"/>
                <a:gd name="connsiteY19" fmla="*/ 26987 h 233362"/>
                <a:gd name="connsiteX20" fmla="*/ 150800 w 196850"/>
                <a:gd name="connsiteY20" fmla="*/ 106855 h 233362"/>
                <a:gd name="connsiteX21" fmla="*/ 158136 w 196850"/>
                <a:gd name="connsiteY21" fmla="*/ 106855 h 233362"/>
                <a:gd name="connsiteX22" fmla="*/ 196850 w 196850"/>
                <a:gd name="connsiteY22" fmla="*/ 139861 h 233362"/>
                <a:gd name="connsiteX23" fmla="*/ 196850 w 196850"/>
                <a:gd name="connsiteY23" fmla="*/ 171237 h 233362"/>
                <a:gd name="connsiteX24" fmla="*/ 187477 w 196850"/>
                <a:gd name="connsiteY24" fmla="*/ 179387 h 233362"/>
                <a:gd name="connsiteX25" fmla="*/ 90487 w 196850"/>
                <a:gd name="connsiteY25" fmla="*/ 179387 h 233362"/>
                <a:gd name="connsiteX26" fmla="*/ 90487 w 196850"/>
                <a:gd name="connsiteY26" fmla="*/ 154938 h 233362"/>
                <a:gd name="connsiteX27" fmla="*/ 172399 w 196850"/>
                <a:gd name="connsiteY27" fmla="*/ 154938 h 233362"/>
                <a:gd name="connsiteX28" fmla="*/ 172399 w 196850"/>
                <a:gd name="connsiteY28" fmla="*/ 140676 h 233362"/>
                <a:gd name="connsiteX29" fmla="*/ 156913 w 196850"/>
                <a:gd name="connsiteY29" fmla="*/ 129674 h 233362"/>
                <a:gd name="connsiteX30" fmla="*/ 124311 w 196850"/>
                <a:gd name="connsiteY30" fmla="*/ 130081 h 233362"/>
                <a:gd name="connsiteX31" fmla="*/ 124719 w 196850"/>
                <a:gd name="connsiteY31" fmla="*/ 113782 h 233362"/>
                <a:gd name="connsiteX32" fmla="*/ 90487 w 196850"/>
                <a:gd name="connsiteY32" fmla="*/ 50214 h 233362"/>
                <a:gd name="connsiteX33" fmla="*/ 7726 w 196850"/>
                <a:gd name="connsiteY33" fmla="*/ 0 h 233362"/>
                <a:gd name="connsiteX34" fmla="*/ 76043 w 196850"/>
                <a:gd name="connsiteY34" fmla="*/ 0 h 233362"/>
                <a:gd name="connsiteX35" fmla="*/ 81330 w 196850"/>
                <a:gd name="connsiteY35" fmla="*/ 7355 h 233362"/>
                <a:gd name="connsiteX36" fmla="*/ 81330 w 196850"/>
                <a:gd name="connsiteY36" fmla="*/ 58024 h 233362"/>
                <a:gd name="connsiteX37" fmla="*/ 56931 w 196850"/>
                <a:gd name="connsiteY37" fmla="*/ 58024 h 233362"/>
                <a:gd name="connsiteX38" fmla="*/ 56931 w 196850"/>
                <a:gd name="connsiteY38" fmla="*/ 25334 h 233362"/>
                <a:gd name="connsiteX39" fmla="*/ 24399 w 196850"/>
                <a:gd name="connsiteY39" fmla="*/ 25334 h 233362"/>
                <a:gd name="connsiteX40" fmla="*/ 24399 w 196850"/>
                <a:gd name="connsiteY40" fmla="*/ 114300 h 233362"/>
                <a:gd name="connsiteX41" fmla="*/ 24403 w 196850"/>
                <a:gd name="connsiteY41" fmla="*/ 114300 h 233362"/>
                <a:gd name="connsiteX42" fmla="*/ 24810 w 196850"/>
                <a:gd name="connsiteY42" fmla="*/ 156389 h 233362"/>
                <a:gd name="connsiteX43" fmla="*/ 49213 w 196850"/>
                <a:gd name="connsiteY43" fmla="*/ 156389 h 233362"/>
                <a:gd name="connsiteX44" fmla="*/ 49213 w 196850"/>
                <a:gd name="connsiteY44" fmla="*/ 180975 h 233362"/>
                <a:gd name="connsiteX45" fmla="*/ 8541 w 196850"/>
                <a:gd name="connsiteY45" fmla="*/ 180975 h 233362"/>
                <a:gd name="connsiteX46" fmla="*/ 0 w 196850"/>
                <a:gd name="connsiteY46" fmla="*/ 173057 h 233362"/>
                <a:gd name="connsiteX47" fmla="*/ 0 w 196850"/>
                <a:gd name="connsiteY47" fmla="*/ 138112 h 233362"/>
                <a:gd name="connsiteX48" fmla="*/ 0 w 196850"/>
                <a:gd name="connsiteY48" fmla="*/ 114300 h 233362"/>
                <a:gd name="connsiteX49" fmla="*/ 149 w 196850"/>
                <a:gd name="connsiteY49" fmla="*/ 114300 h 233362"/>
                <a:gd name="connsiteX50" fmla="*/ 813 w 196850"/>
                <a:gd name="connsiteY50" fmla="*/ 8581 h 233362"/>
                <a:gd name="connsiteX51" fmla="*/ 7726 w 196850"/>
                <a:gd name="connsiteY51" fmla="*/ 0 h 23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850" h="233362">
                  <a:moveTo>
                    <a:pt x="58738" y="139700"/>
                  </a:moveTo>
                  <a:lnTo>
                    <a:pt x="82550" y="139700"/>
                  </a:lnTo>
                  <a:lnTo>
                    <a:pt x="82550" y="188912"/>
                  </a:lnTo>
                  <a:lnTo>
                    <a:pt x="103188" y="188912"/>
                  </a:lnTo>
                  <a:lnTo>
                    <a:pt x="71438" y="233362"/>
                  </a:lnTo>
                  <a:lnTo>
                    <a:pt x="38100" y="188912"/>
                  </a:lnTo>
                  <a:lnTo>
                    <a:pt x="58738" y="188912"/>
                  </a:lnTo>
                  <a:close/>
                  <a:moveTo>
                    <a:pt x="41275" y="114300"/>
                  </a:moveTo>
                  <a:lnTo>
                    <a:pt x="100013" y="114300"/>
                  </a:lnTo>
                  <a:lnTo>
                    <a:pt x="100013" y="131762"/>
                  </a:lnTo>
                  <a:lnTo>
                    <a:pt x="41275" y="131762"/>
                  </a:lnTo>
                  <a:close/>
                  <a:moveTo>
                    <a:pt x="41275" y="90487"/>
                  </a:moveTo>
                  <a:lnTo>
                    <a:pt x="100013" y="90487"/>
                  </a:lnTo>
                  <a:lnTo>
                    <a:pt x="100013" y="107949"/>
                  </a:lnTo>
                  <a:lnTo>
                    <a:pt x="41275" y="107949"/>
                  </a:lnTo>
                  <a:close/>
                  <a:moveTo>
                    <a:pt x="41275" y="66675"/>
                  </a:moveTo>
                  <a:lnTo>
                    <a:pt x="100013" y="66675"/>
                  </a:lnTo>
                  <a:lnTo>
                    <a:pt x="100013" y="82550"/>
                  </a:lnTo>
                  <a:lnTo>
                    <a:pt x="41275" y="82550"/>
                  </a:lnTo>
                  <a:close/>
                  <a:moveTo>
                    <a:pt x="90487" y="26987"/>
                  </a:moveTo>
                  <a:cubicBezTo>
                    <a:pt x="123089" y="33507"/>
                    <a:pt x="147133" y="57549"/>
                    <a:pt x="150800" y="106855"/>
                  </a:cubicBezTo>
                  <a:lnTo>
                    <a:pt x="158136" y="106855"/>
                  </a:lnTo>
                  <a:cubicBezTo>
                    <a:pt x="179327" y="106855"/>
                    <a:pt x="196850" y="119894"/>
                    <a:pt x="196850" y="139861"/>
                  </a:cubicBezTo>
                  <a:lnTo>
                    <a:pt x="196850" y="171237"/>
                  </a:lnTo>
                  <a:cubicBezTo>
                    <a:pt x="196850" y="172867"/>
                    <a:pt x="189107" y="179387"/>
                    <a:pt x="187477" y="179387"/>
                  </a:cubicBezTo>
                  <a:lnTo>
                    <a:pt x="90487" y="179387"/>
                  </a:lnTo>
                  <a:lnTo>
                    <a:pt x="90487" y="154938"/>
                  </a:lnTo>
                  <a:lnTo>
                    <a:pt x="172399" y="154938"/>
                  </a:lnTo>
                  <a:lnTo>
                    <a:pt x="172399" y="140676"/>
                  </a:lnTo>
                  <a:cubicBezTo>
                    <a:pt x="172399" y="131711"/>
                    <a:pt x="165879" y="129674"/>
                    <a:pt x="156913" y="129674"/>
                  </a:cubicBezTo>
                  <a:lnTo>
                    <a:pt x="124311" y="130081"/>
                  </a:lnTo>
                  <a:lnTo>
                    <a:pt x="124719" y="113782"/>
                  </a:lnTo>
                  <a:cubicBezTo>
                    <a:pt x="124311" y="82405"/>
                    <a:pt x="114938" y="58364"/>
                    <a:pt x="90487" y="50214"/>
                  </a:cubicBezTo>
                  <a:close/>
                  <a:moveTo>
                    <a:pt x="7726" y="0"/>
                  </a:moveTo>
                  <a:lnTo>
                    <a:pt x="76043" y="0"/>
                  </a:lnTo>
                  <a:cubicBezTo>
                    <a:pt x="78077" y="0"/>
                    <a:pt x="82550" y="0"/>
                    <a:pt x="81330" y="7355"/>
                  </a:cubicBezTo>
                  <a:lnTo>
                    <a:pt x="81330" y="58024"/>
                  </a:lnTo>
                  <a:lnTo>
                    <a:pt x="56931" y="58024"/>
                  </a:lnTo>
                  <a:lnTo>
                    <a:pt x="56931" y="25334"/>
                  </a:lnTo>
                  <a:lnTo>
                    <a:pt x="24399" y="25334"/>
                  </a:lnTo>
                  <a:lnTo>
                    <a:pt x="24399" y="114300"/>
                  </a:lnTo>
                  <a:lnTo>
                    <a:pt x="24403" y="114300"/>
                  </a:lnTo>
                  <a:lnTo>
                    <a:pt x="24810" y="156389"/>
                  </a:lnTo>
                  <a:lnTo>
                    <a:pt x="49213" y="156389"/>
                  </a:lnTo>
                  <a:lnTo>
                    <a:pt x="49213" y="180975"/>
                  </a:lnTo>
                  <a:lnTo>
                    <a:pt x="8541" y="180975"/>
                  </a:lnTo>
                  <a:cubicBezTo>
                    <a:pt x="6914" y="180975"/>
                    <a:pt x="0" y="174724"/>
                    <a:pt x="0" y="173057"/>
                  </a:cubicBezTo>
                  <a:lnTo>
                    <a:pt x="0" y="138112"/>
                  </a:lnTo>
                  <a:lnTo>
                    <a:pt x="0" y="114300"/>
                  </a:lnTo>
                  <a:lnTo>
                    <a:pt x="149" y="114300"/>
                  </a:lnTo>
                  <a:lnTo>
                    <a:pt x="813" y="8581"/>
                  </a:lnTo>
                  <a:cubicBezTo>
                    <a:pt x="813" y="0"/>
                    <a:pt x="5693" y="0"/>
                    <a:pt x="7726"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26" name="DevceHub Event Hub"/>
          <p:cNvGrpSpPr/>
          <p:nvPr/>
        </p:nvGrpSpPr>
        <p:grpSpPr>
          <a:xfrm>
            <a:off x="3974769" y="5230898"/>
            <a:ext cx="4662045" cy="1299969"/>
            <a:chOff x="3330840" y="4304756"/>
            <a:chExt cx="4662045" cy="1299969"/>
          </a:xfrm>
        </p:grpSpPr>
        <p:sp>
          <p:nvSpPr>
            <p:cNvPr id="27" name="Rectangle 26"/>
            <p:cNvSpPr/>
            <p:nvPr/>
          </p:nvSpPr>
          <p:spPr>
            <a:xfrm>
              <a:off x="3330840" y="4304756"/>
              <a:ext cx="4662045" cy="1299969"/>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nvSpPr>
          <p:spPr>
            <a:xfrm>
              <a:off x="4369796" y="4668491"/>
              <a:ext cx="138211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hub</a:t>
              </a:r>
            </a:p>
            <a:p>
              <a:r>
                <a:rPr lang="en-US" sz="1600" dirty="0" err="1">
                  <a:solidFill>
                    <a:srgbClr val="006FD4"/>
                  </a:solidFill>
                  <a:latin typeface="Segoe UI" panose="020B0502040204020203" pitchFamily="34" charset="0"/>
                  <a:cs typeface="Segoe UI" panose="020B0502040204020203" pitchFamily="34" charset="0"/>
                </a:rPr>
                <a:t>IoT</a:t>
              </a:r>
              <a:r>
                <a:rPr lang="en-US" sz="1600" dirty="0">
                  <a:solidFill>
                    <a:srgbClr val="006FD4"/>
                  </a:solidFill>
                  <a:latin typeface="Segoe UI" panose="020B0502040204020203" pitchFamily="34" charset="0"/>
                  <a:cs typeface="Segoe UI" panose="020B0502040204020203" pitchFamily="34" charset="0"/>
                </a:rPr>
                <a:t> Hub</a:t>
              </a:r>
              <a:endParaRPr lang="en-US" sz="1600" b="1" dirty="0">
                <a:solidFill>
                  <a:srgbClr val="006FD4"/>
                </a:solidFill>
                <a:latin typeface="Segoe UI" panose="020B0502040204020203" pitchFamily="34" charset="0"/>
                <a:cs typeface="Segoe UI" panose="020B0502040204020203" pitchFamily="34" charset="0"/>
              </a:endParaRPr>
            </a:p>
          </p:txBody>
        </p:sp>
      </p:grpSp>
      <p:sp>
        <p:nvSpPr>
          <p:cNvPr id="30" name="Particle Cloud Send Arrow"/>
          <p:cNvSpPr/>
          <p:nvPr/>
        </p:nvSpPr>
        <p:spPr>
          <a:xfrm>
            <a:off x="3390686" y="5675096"/>
            <a:ext cx="679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grpSp>
        <p:nvGrpSpPr>
          <p:cNvPr id="31" name="Power BI"/>
          <p:cNvGrpSpPr/>
          <p:nvPr/>
        </p:nvGrpSpPr>
        <p:grpSpPr>
          <a:xfrm>
            <a:off x="3854925" y="2451471"/>
            <a:ext cx="8225296" cy="847126"/>
            <a:chOff x="3619105" y="998724"/>
            <a:chExt cx="8225296" cy="847126"/>
          </a:xfrm>
        </p:grpSpPr>
        <p:sp>
          <p:nvSpPr>
            <p:cNvPr id="32" name="Rectangle 31"/>
            <p:cNvSpPr/>
            <p:nvPr/>
          </p:nvSpPr>
          <p:spPr>
            <a:xfrm>
              <a:off x="3619105" y="998724"/>
              <a:ext cx="8225296" cy="847126"/>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nvSpPr>
          <p:spPr>
            <a:xfrm>
              <a:off x="4739068" y="1109156"/>
              <a:ext cx="1444626"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data</a:t>
              </a:r>
            </a:p>
            <a:p>
              <a:r>
                <a:rPr lang="en-US" sz="1600" dirty="0">
                  <a:solidFill>
                    <a:srgbClr val="006FD4"/>
                  </a:solidFill>
                  <a:latin typeface="Segoe UI" panose="020B0502040204020203" pitchFamily="34" charset="0"/>
                  <a:cs typeface="Segoe UI" panose="020B0502040204020203" pitchFamily="34" charset="0"/>
                </a:rPr>
                <a:t>SQL Database</a:t>
              </a:r>
            </a:p>
          </p:txBody>
        </p:sp>
      </p:grpSp>
      <p:sp>
        <p:nvSpPr>
          <p:cNvPr id="35" name="Stream Analytics Logging Arrow"/>
          <p:cNvSpPr/>
          <p:nvPr/>
        </p:nvSpPr>
        <p:spPr>
          <a:xfrm rot="16200000">
            <a:off x="10422111" y="4500267"/>
            <a:ext cx="1611100" cy="484632"/>
          </a:xfrm>
          <a:prstGeom prst="leftRightArrow">
            <a:avLst/>
          </a:pr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Logging</a:t>
            </a:r>
          </a:p>
        </p:txBody>
      </p:sp>
      <p:sp>
        <p:nvSpPr>
          <p:cNvPr id="36" name="Web Site Devices Listen Arrow"/>
          <p:cNvSpPr/>
          <p:nvPr/>
        </p:nvSpPr>
        <p:spPr>
          <a:xfrm rot="16200000">
            <a:off x="7477160" y="4500267"/>
            <a:ext cx="1611101" cy="48463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Receive</a:t>
            </a:r>
          </a:p>
        </p:txBody>
      </p:sp>
      <p:sp>
        <p:nvSpPr>
          <p:cNvPr id="37" name="Stream Analytics Send Arrow"/>
          <p:cNvSpPr/>
          <p:nvPr/>
        </p:nvSpPr>
        <p:spPr>
          <a:xfrm rot="16200000">
            <a:off x="7845388" y="3168439"/>
            <a:ext cx="874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pic>
        <p:nvPicPr>
          <p:cNvPr id="40" name="Picture 39"/>
          <p:cNvPicPr>
            <a:picLocks noChangeAspect="1"/>
          </p:cNvPicPr>
          <p:nvPr/>
        </p:nvPicPr>
        <p:blipFill>
          <a:blip r:embed="rId2"/>
          <a:stretch>
            <a:fillRect/>
          </a:stretch>
        </p:blipFill>
        <p:spPr>
          <a:xfrm>
            <a:off x="1080371" y="1622840"/>
            <a:ext cx="2065372" cy="5258060"/>
          </a:xfrm>
          <a:prstGeom prst="rect">
            <a:avLst/>
          </a:prstGeom>
        </p:spPr>
      </p:pic>
      <p:pic>
        <p:nvPicPr>
          <p:cNvPr id="41" name="Picture 4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39130" y="2527562"/>
            <a:ext cx="694944" cy="694944"/>
          </a:xfrm>
          <a:prstGeom prst="rect">
            <a:avLst/>
          </a:prstGeom>
          <a:solidFill>
            <a:srgbClr val="006FD4"/>
          </a:solidFill>
        </p:spPr>
      </p:pic>
      <p:pic>
        <p:nvPicPr>
          <p:cNvPr id="42" name="Picture 41"/>
          <p:cNvPicPr>
            <a:picLocks noChangeAspect="1"/>
          </p:cNvPicPr>
          <p:nvPr/>
        </p:nvPicPr>
        <p:blipFill>
          <a:blip r:embed="rId4"/>
          <a:stretch>
            <a:fillRect/>
          </a:stretch>
        </p:blipFill>
        <p:spPr>
          <a:xfrm>
            <a:off x="4164700" y="5548133"/>
            <a:ext cx="676656" cy="676656"/>
          </a:xfrm>
          <a:prstGeom prst="rect">
            <a:avLst/>
          </a:prstGeom>
        </p:spPr>
      </p:pic>
    </p:spTree>
    <p:extLst>
      <p:ext uri="{BB962C8B-B14F-4D97-AF65-F5344CB8AC3E}">
        <p14:creationId xmlns:p14="http://schemas.microsoft.com/office/powerpoint/2010/main" val="24920352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Create an </a:t>
            </a:r>
            <a:r>
              <a:rPr lang="en-US" dirty="0" err="1"/>
              <a:t>IoT</a:t>
            </a:r>
            <a:r>
              <a:rPr lang="en-US" dirty="0"/>
              <a:t> Hub</a:t>
            </a:r>
          </a:p>
        </p:txBody>
      </p:sp>
    </p:spTree>
    <p:extLst>
      <p:ext uri="{BB962C8B-B14F-4D97-AF65-F5344CB8AC3E}">
        <p14:creationId xmlns:p14="http://schemas.microsoft.com/office/powerpoint/2010/main" val="14899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to Learn More?</a:t>
            </a:r>
          </a:p>
        </p:txBody>
      </p:sp>
      <p:sp>
        <p:nvSpPr>
          <p:cNvPr id="3" name="Content Placeholder 2"/>
          <p:cNvSpPr>
            <a:spLocks noGrp="1"/>
          </p:cNvSpPr>
          <p:nvPr>
            <p:ph idx="1"/>
          </p:nvPr>
        </p:nvSpPr>
        <p:spPr>
          <a:xfrm>
            <a:off x="2043715" y="1861968"/>
            <a:ext cx="10300935" cy="4437962"/>
          </a:xfrm>
        </p:spPr>
        <p:txBody>
          <a:bodyPr>
            <a:normAutofit/>
          </a:bodyPr>
          <a:lstStyle/>
          <a:p>
            <a:pPr marL="0" indent="0">
              <a:buNone/>
            </a:pPr>
            <a:r>
              <a:rPr lang="en-US" dirty="0"/>
              <a:t>Build 2016 Sessions</a:t>
            </a:r>
          </a:p>
          <a:p>
            <a:pPr marL="0" indent="0">
              <a:buNone/>
            </a:pPr>
            <a:r>
              <a:rPr lang="en-US" dirty="0"/>
              <a:t>https://channel9.msdn.com/Events/Build/2016/</a:t>
            </a:r>
          </a:p>
          <a:p>
            <a:pPr marL="0" indent="0">
              <a:buNone/>
            </a:pPr>
            <a:endParaRPr lang="en-US" dirty="0"/>
          </a:p>
          <a:p>
            <a:pPr marL="0" indent="0">
              <a:buNone/>
            </a:pPr>
            <a:r>
              <a:rPr lang="en-US" dirty="0"/>
              <a:t>Azure Documentation</a:t>
            </a:r>
          </a:p>
          <a:p>
            <a:pPr marL="0" indent="0">
              <a:buNone/>
            </a:pPr>
            <a:r>
              <a:rPr lang="en-US" dirty="0"/>
              <a:t>https://azure.microsoft.com/en-us/documentation/suites/iot-suite/</a:t>
            </a:r>
          </a:p>
          <a:p>
            <a:pPr marL="0" indent="0">
              <a:buNone/>
            </a:pPr>
            <a:endParaRPr lang="en-US" dirty="0"/>
          </a:p>
          <a:p>
            <a:pPr marL="0" indent="0">
              <a:buNone/>
            </a:pPr>
            <a:r>
              <a:rPr lang="en-US" dirty="0" err="1"/>
              <a:t>Hackster</a:t>
            </a:r>
            <a:r>
              <a:rPr lang="en-US" dirty="0"/>
              <a:t> </a:t>
            </a:r>
            <a:r>
              <a:rPr lang="en-US" dirty="0" err="1"/>
              <a:t>IoT</a:t>
            </a:r>
            <a:r>
              <a:rPr lang="en-US" dirty="0"/>
              <a:t> Meetup</a:t>
            </a:r>
          </a:p>
          <a:p>
            <a:pPr marL="0" indent="0">
              <a:buNone/>
            </a:pPr>
            <a:r>
              <a:rPr lang="en-US" dirty="0"/>
              <a:t>http://www.meetup.com/Hackster-Raleigh/</a:t>
            </a:r>
          </a:p>
        </p:txBody>
      </p:sp>
      <p:pic>
        <p:nvPicPr>
          <p:cNvPr id="134146" name="Picture 2" descr="https://build.microsoft.com/img/logo-build-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8" y="1724346"/>
            <a:ext cx="1188707" cy="1188707"/>
          </a:xfrm>
          <a:prstGeom prst="rect">
            <a:avLst/>
          </a:prstGeom>
          <a:solidFill>
            <a:srgbClr val="0072C6"/>
          </a:solidFill>
        </p:spPr>
      </p:pic>
      <p:pic>
        <p:nvPicPr>
          <p:cNvPr id="5" name="Picture 4"/>
          <p:cNvPicPr>
            <a:picLocks noChangeAspect="1"/>
          </p:cNvPicPr>
          <p:nvPr/>
        </p:nvPicPr>
        <p:blipFill>
          <a:blip r:embed="rId3"/>
          <a:stretch>
            <a:fillRect/>
          </a:stretch>
        </p:blipFill>
        <p:spPr>
          <a:xfrm>
            <a:off x="873280" y="3314384"/>
            <a:ext cx="1170435" cy="1170435"/>
          </a:xfrm>
          <a:prstGeom prst="rect">
            <a:avLst/>
          </a:prstGeom>
        </p:spPr>
      </p:pic>
      <p:pic>
        <p:nvPicPr>
          <p:cNvPr id="134154" name="Picture 10" descr="http://photos2.meetupstatic.com/photos/event/4/2/6/highres_14742106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0" y="5051725"/>
            <a:ext cx="1170435" cy="77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548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a:xfrm>
            <a:off x="2286360" y="1861968"/>
            <a:ext cx="9295108" cy="4437962"/>
          </a:xfrm>
        </p:spPr>
        <p:txBody>
          <a:bodyPr/>
          <a:lstStyle/>
          <a:p>
            <a:pPr marL="0" indent="0">
              <a:buNone/>
            </a:pPr>
            <a:r>
              <a:rPr lang="en-US" dirty="0"/>
              <a:t>The Internet of Things (</a:t>
            </a:r>
            <a:r>
              <a:rPr lang="en-US" dirty="0" err="1"/>
              <a:t>IoT</a:t>
            </a:r>
            <a:r>
              <a:rPr lang="en-US" dirty="0"/>
              <a:t>) is the network of physical objects - devices, vehicles, buildings and other items - embedded with electronics, software, sensors, and network connectivity that enables these objects to collect and exchange data.</a:t>
            </a:r>
          </a:p>
        </p:txBody>
      </p:sp>
      <p:sp>
        <p:nvSpPr>
          <p:cNvPr id="6" name="Footer Placeholder 4"/>
          <p:cNvSpPr txBox="1">
            <a:spLocks/>
          </p:cNvSpPr>
          <p:nvPr/>
        </p:nvSpPr>
        <p:spPr>
          <a:xfrm>
            <a:off x="2286360" y="6622131"/>
            <a:ext cx="10150115" cy="372394"/>
          </a:xfrm>
          <a:prstGeom prst="rect">
            <a:avLst/>
          </a:prstGeom>
        </p:spPr>
        <p:txBody>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r>
              <a:rPr lang="en-US" sz="1600" dirty="0">
                <a:solidFill>
                  <a:schemeClr val="bg1">
                    <a:lumMod val="65000"/>
                  </a:schemeClr>
                </a:solidFill>
              </a:rPr>
              <a:t>Source: https://en.wikipedia.org/wiki/Internet_of_Things, http://www.gartner.com/newsroom/id/3165317</a:t>
            </a:r>
          </a:p>
        </p:txBody>
      </p:sp>
      <p:sp>
        <p:nvSpPr>
          <p:cNvPr id="7" name="Title 2"/>
          <p:cNvSpPr txBox="1">
            <a:spLocks/>
          </p:cNvSpPr>
          <p:nvPr/>
        </p:nvSpPr>
        <p:spPr>
          <a:xfrm>
            <a:off x="2286360" y="3954457"/>
            <a:ext cx="9295107" cy="1828801"/>
          </a:xfrm>
          <a:prstGeom prst="rect">
            <a:avLst/>
          </a:prstGeom>
        </p:spPr>
        <p:txBody>
          <a:bodyPr vert="horz" lIns="91440" tIns="45720" rIns="91440" bIns="45720" rtlCol="0" anchor="ctr">
            <a:norm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fontAlgn="auto">
              <a:spcAft>
                <a:spcPts val="0"/>
              </a:spcAft>
            </a:pPr>
            <a:r>
              <a:rPr lang="en-US" dirty="0"/>
              <a:t>20,800,000,000 “Things”</a:t>
            </a:r>
            <a:br>
              <a:rPr lang="en-US" dirty="0"/>
            </a:br>
            <a:r>
              <a:rPr lang="en-US" dirty="0"/>
              <a:t>By 2020</a:t>
            </a:r>
          </a:p>
        </p:txBody>
      </p:sp>
      <p:pic>
        <p:nvPicPr>
          <p:cNvPr id="8" name="Picture 7"/>
          <p:cNvPicPr>
            <a:picLocks noChangeAspect="1"/>
          </p:cNvPicPr>
          <p:nvPr/>
        </p:nvPicPr>
        <p:blipFill>
          <a:blip r:embed="rId3"/>
          <a:stretch>
            <a:fillRect/>
          </a:stretch>
        </p:blipFill>
        <p:spPr>
          <a:xfrm>
            <a:off x="617076" y="1907604"/>
            <a:ext cx="1498219" cy="1498219"/>
          </a:xfrm>
          <a:prstGeom prst="rect">
            <a:avLst/>
          </a:prstGeom>
        </p:spPr>
      </p:pic>
    </p:spTree>
    <p:extLst>
      <p:ext uri="{BB962C8B-B14F-4D97-AF65-F5344CB8AC3E}">
        <p14:creationId xmlns:p14="http://schemas.microsoft.com/office/powerpoint/2010/main" val="5893884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Microsoft’s </a:t>
            </a:r>
            <a:r>
              <a:rPr lang="en-US" dirty="0" err="1"/>
              <a:t>IoT</a:t>
            </a:r>
            <a:r>
              <a:rPr lang="en-US" dirty="0"/>
              <a:t> Strategy</a:t>
            </a:r>
          </a:p>
        </p:txBody>
      </p:sp>
      <p:graphicFrame>
        <p:nvGraphicFramePr>
          <p:cNvPr id="5" name="Table 4"/>
          <p:cNvGraphicFramePr>
            <a:graphicFrameLocks noGrp="1"/>
          </p:cNvGraphicFramePr>
          <p:nvPr>
            <p:extLst>
              <p:ext uri="{D42A27DB-BD31-4B8C-83A1-F6EECF244321}">
                <p14:modId xmlns:p14="http://schemas.microsoft.com/office/powerpoint/2010/main" val="1112858473"/>
              </p:ext>
            </p:extLst>
          </p:nvPr>
        </p:nvGraphicFramePr>
        <p:xfrm>
          <a:off x="451100" y="2442494"/>
          <a:ext cx="5212291" cy="4324840"/>
        </p:xfrm>
        <a:graphic>
          <a:graphicData uri="http://schemas.openxmlformats.org/drawingml/2006/table">
            <a:tbl>
              <a:tblPr firstRow="1" bandRow="1">
                <a:tableStyleId>{5C22544A-7EE6-4342-B048-85BDC9FD1C3A}</a:tableStyleId>
              </a:tblPr>
              <a:tblGrid>
                <a:gridCol w="5212291">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a:txBody>
                    <a:bodyPr/>
                    <a:lstStyle/>
                    <a:p>
                      <a:endParaRPr lang="en-US"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4552">
                <a:tc>
                  <a:txBody>
                    <a:bodyPr/>
                    <a:lstStyle/>
                    <a:p>
                      <a:r>
                        <a:rPr lang="en-US" b="1" dirty="0">
                          <a:solidFill>
                            <a:schemeClr val="tx1"/>
                          </a:solidFill>
                        </a:rPr>
                        <a:t>IoT Editions Power </a:t>
                      </a:r>
                      <a:r>
                        <a:rPr lang="en-US" b="1" baseline="0" dirty="0">
                          <a:solidFill>
                            <a:schemeClr val="tx1"/>
                          </a:solidFill>
                        </a:rPr>
                        <a:t>a Broad Range of Devices</a:t>
                      </a:r>
                      <a:endParaRPr lang="en-US" b="1"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84552">
                <a:tc>
                  <a:txBody>
                    <a:bodyPr/>
                    <a:lstStyle/>
                    <a:p>
                      <a:r>
                        <a:rPr lang="en-US" sz="1800" dirty="0">
                          <a:solidFill>
                            <a:schemeClr val="tx1"/>
                          </a:solidFill>
                        </a:rPr>
                        <a:t>25 years of history in embedded devices</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84552">
                <a:tc>
                  <a:txBody>
                    <a:bodyPr/>
                    <a:lstStyle/>
                    <a:p>
                      <a:r>
                        <a:rPr lang="en-US" sz="1800" dirty="0">
                          <a:solidFill>
                            <a:schemeClr val="tx1"/>
                          </a:solidFill>
                        </a:rPr>
                        <a:t>One</a:t>
                      </a:r>
                      <a:r>
                        <a:rPr lang="en-US" sz="1800" baseline="0" dirty="0">
                          <a:solidFill>
                            <a:schemeClr val="tx1"/>
                          </a:solidFill>
                        </a:rPr>
                        <a:t> Windows platform for all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84552">
                <a:tc>
                  <a:txBody>
                    <a:bodyPr/>
                    <a:lstStyle/>
                    <a:p>
                      <a:r>
                        <a:rPr lang="en-US" sz="1800" dirty="0">
                          <a:solidFill>
                            <a:schemeClr val="tx1"/>
                          </a:solidFill>
                        </a:rPr>
                        <a:t>Enterprise</a:t>
                      </a:r>
                      <a:r>
                        <a:rPr lang="en-US" sz="1800" baseline="0" dirty="0">
                          <a:solidFill>
                            <a:schemeClr val="tx1"/>
                          </a:solidFill>
                        </a:rPr>
                        <a:t>-ready, OEM-ready, Maker-friendly</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84552">
                <a:tc>
                  <a:txBody>
                    <a:bodyPr/>
                    <a:lstStyle/>
                    <a:p>
                      <a:r>
                        <a:rPr lang="en-US" sz="1800" dirty="0">
                          <a:solidFill>
                            <a:schemeClr val="tx1"/>
                          </a:solidFill>
                        </a:rPr>
                        <a:t>Designed</a:t>
                      </a:r>
                      <a:r>
                        <a:rPr lang="en-US" sz="1800" baseline="0" dirty="0">
                          <a:solidFill>
                            <a:schemeClr val="tx1"/>
                          </a:solidFill>
                        </a:rPr>
                        <a:t> for today’s IoT environments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84552">
                <a:tc>
                  <a:txBody>
                    <a:bodyPr/>
                    <a:lstStyle/>
                    <a:p>
                      <a:r>
                        <a:rPr lang="en-US" sz="1800" dirty="0">
                          <a:solidFill>
                            <a:schemeClr val="tx1"/>
                          </a:solidFill>
                        </a:rPr>
                        <a:t>Scalable solutions</a:t>
                      </a:r>
                      <a:r>
                        <a:rPr lang="en-US" sz="1800" baseline="0" dirty="0">
                          <a:solidFill>
                            <a:schemeClr val="tx1"/>
                          </a:solidFill>
                        </a:rPr>
                        <a:t> from f</a:t>
                      </a:r>
                      <a:r>
                        <a:rPr lang="en-US" sz="1800" dirty="0">
                          <a:solidFill>
                            <a:schemeClr val="tx1"/>
                          </a:solidFill>
                        </a:rPr>
                        <a:t>ree Windows IoT Core </a:t>
                      </a:r>
                      <a:r>
                        <a:rPr lang="en-US" sz="1800" baseline="0" dirty="0">
                          <a:solidFill>
                            <a:schemeClr val="tx1"/>
                          </a:solidFill>
                        </a:rPr>
                        <a:t>to Windows IoT Enterprise on PC-Like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6349190" y="2442494"/>
          <a:ext cx="5355447" cy="4229598"/>
        </p:xfrm>
        <a:graphic>
          <a:graphicData uri="http://schemas.openxmlformats.org/drawingml/2006/table">
            <a:tbl>
              <a:tblPr firstRow="1" bandRow="1">
                <a:tableStyleId>{5C22544A-7EE6-4342-B048-85BDC9FD1C3A}</a:tableStyleId>
              </a:tblPr>
              <a:tblGrid>
                <a:gridCol w="5355447">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EB6DA"/>
                    </a:solidFill>
                  </a:tcPr>
                </a:tc>
                <a:extLst>
                  <a:ext uri="{0D108BD9-81ED-4DB2-BD59-A6C34878D82A}">
                    <a16:rowId xmlns:a16="http://schemas.microsoft.com/office/drawing/2014/main" val="10000"/>
                  </a:ext>
                </a:extLst>
              </a:tr>
              <a:tr h="640080">
                <a:tc>
                  <a:txBody>
                    <a:bodyPr/>
                    <a:lstStyle/>
                    <a:p>
                      <a:endParaRPr lang="en-US"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7933">
                <a:tc>
                  <a:txBody>
                    <a:bodyPr/>
                    <a:lstStyle/>
                    <a:p>
                      <a:r>
                        <a:rPr lang="en-US" b="1" dirty="0"/>
                        <a:t>Cloud</a:t>
                      </a:r>
                      <a:r>
                        <a:rPr lang="en-US" b="1" baseline="0" dirty="0"/>
                        <a:t>-Based IoT Services &amp; Solutions</a:t>
                      </a:r>
                      <a:endParaRPr lang="en-US" b="1"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Easy to provision, use and manage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Pay as you go, scale as you need</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Global reach, hyper scale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End-to-end security &amp; privacy</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Windows,</a:t>
                      </a:r>
                      <a:r>
                        <a:rPr lang="en-US" sz="1800" baseline="0" dirty="0"/>
                        <a:t> </a:t>
                      </a:r>
                      <a:r>
                        <a:rPr lang="en-US" sz="1800" baseline="0" dirty="0" err="1"/>
                        <a:t>Mbed</a:t>
                      </a:r>
                      <a:r>
                        <a:rPr lang="en-US" sz="1800" baseline="0" dirty="0"/>
                        <a:t>, Linux, iOS, Android, RTOS support</a:t>
                      </a:r>
                      <a:endParaRPr lang="en-US" sz="1800" dirty="0"/>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p:cNvGrpSpPr/>
          <p:nvPr/>
        </p:nvGrpSpPr>
        <p:grpSpPr>
          <a:xfrm>
            <a:off x="6246252" y="1577043"/>
            <a:ext cx="2285999" cy="1534886"/>
            <a:chOff x="5913437" y="1818520"/>
            <a:chExt cx="2285999" cy="1534886"/>
          </a:xfrm>
        </p:grpSpPr>
        <p:sp>
          <p:nvSpPr>
            <p:cNvPr id="8" name="Freeform 7"/>
            <p:cNvSpPr/>
            <p:nvPr/>
          </p:nvSpPr>
          <p:spPr>
            <a:xfrm>
              <a:off x="5940605" y="1818520"/>
              <a:ext cx="2258831" cy="153488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sp>
          <p:nvSpPr>
            <p:cNvPr id="9" name="Freeform 8"/>
            <p:cNvSpPr/>
            <p:nvPr/>
          </p:nvSpPr>
          <p:spPr>
            <a:xfrm>
              <a:off x="5913437" y="1843376"/>
              <a:ext cx="2238266" cy="148517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a:gsLst>
                <a:gs pos="50000">
                  <a:srgbClr val="5EB6DA"/>
                </a:gs>
                <a:gs pos="50000">
                  <a:srgbClr val="3999C6"/>
                </a:gs>
              </a:gsLst>
              <a:lin ang="81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r>
                <a:rPr kumimoji="0" lang="en-US" sz="3600" b="0" i="0" u="none" strike="noStrike" kern="1200" cap="none" spc="-150" normalizeH="0" baseline="0" noProof="0" dirty="0">
                  <a:ln>
                    <a:noFill/>
                  </a:ln>
                  <a:solidFill>
                    <a:srgbClr val="FFFFFF"/>
                  </a:solidFill>
                  <a:effectLst/>
                  <a:uLnTx/>
                  <a:uFillTx/>
                  <a:latin typeface="Segoe UI Light"/>
                  <a:ea typeface="+mn-ea"/>
                  <a:cs typeface="+mn-cs"/>
                </a:rPr>
                <a:t>Azure </a:t>
              </a:r>
              <a:r>
                <a:rPr kumimoji="0" lang="en-US" sz="3600" b="0" i="0" u="none" strike="noStrike" kern="1200" cap="none" spc="-150" normalizeH="0" baseline="0" noProof="0" dirty="0" err="1">
                  <a:ln>
                    <a:noFill/>
                  </a:ln>
                  <a:solidFill>
                    <a:srgbClr val="FFFFFF"/>
                  </a:solidFill>
                  <a:effectLst/>
                  <a:uLnTx/>
                  <a:uFillTx/>
                  <a:latin typeface="Segoe UI Light"/>
                  <a:ea typeface="+mn-ea"/>
                  <a:cs typeface="+mn-cs"/>
                </a:rPr>
                <a:t>IoT</a:t>
              </a:r>
              <a:endParaRPr kumimoji="0" lang="en-US" sz="3600" b="0" i="0" u="none" strike="noStrike" kern="1200" cap="none" spc="-150" normalizeH="0" baseline="0" noProof="0" dirty="0">
                <a:ln>
                  <a:noFill/>
                </a:ln>
                <a:solidFill>
                  <a:srgbClr val="FFFFFF"/>
                </a:solidFill>
                <a:effectLst/>
                <a:uLnTx/>
                <a:uFillTx/>
                <a:latin typeface="Segoe UI Light"/>
                <a:ea typeface="+mn-ea"/>
                <a:cs typeface="+mn-cs"/>
              </a:endParaRPr>
            </a:p>
          </p:txBody>
        </p:sp>
      </p:grpSp>
      <p:sp>
        <p:nvSpPr>
          <p:cNvPr id="10" name="Rectangle 9"/>
          <p:cNvSpPr/>
          <p:nvPr/>
        </p:nvSpPr>
        <p:spPr bwMode="auto">
          <a:xfrm>
            <a:off x="313316" y="2051805"/>
            <a:ext cx="3847522" cy="762000"/>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ChangeAspect="1" noEditPoints="1"/>
          </p:cNvSpPr>
          <p:nvPr/>
        </p:nvSpPr>
        <p:spPr bwMode="black">
          <a:xfrm>
            <a:off x="457200" y="2006085"/>
            <a:ext cx="3620760" cy="807720"/>
          </a:xfrm>
          <a:custGeom>
            <a:avLst/>
            <a:gdLst>
              <a:gd name="T0" fmla="*/ 115 w 526"/>
              <a:gd name="T1" fmla="*/ 56 h 115"/>
              <a:gd name="T2" fmla="*/ 49 w 526"/>
              <a:gd name="T3" fmla="*/ 56 h 115"/>
              <a:gd name="T4" fmla="*/ 0 w 526"/>
              <a:gd name="T5" fmla="*/ 56 h 115"/>
              <a:gd name="T6" fmla="*/ 0 w 526"/>
              <a:gd name="T7" fmla="*/ 59 h 115"/>
              <a:gd name="T8" fmla="*/ 49 w 526"/>
              <a:gd name="T9" fmla="*/ 59 h 115"/>
              <a:gd name="T10" fmla="*/ 115 w 526"/>
              <a:gd name="T11" fmla="*/ 115 h 115"/>
              <a:gd name="T12" fmla="*/ 231 w 526"/>
              <a:gd name="T13" fmla="*/ 23 h 115"/>
              <a:gd name="T14" fmla="*/ 215 w 526"/>
              <a:gd name="T15" fmla="*/ 83 h 115"/>
              <a:gd name="T16" fmla="*/ 192 w 526"/>
              <a:gd name="T17" fmla="*/ 23 h 115"/>
              <a:gd name="T18" fmla="*/ 175 w 526"/>
              <a:gd name="T19" fmla="*/ 83 h 115"/>
              <a:gd name="T20" fmla="*/ 150 w 526"/>
              <a:gd name="T21" fmla="*/ 23 h 115"/>
              <a:gd name="T22" fmla="*/ 194 w 526"/>
              <a:gd name="T23" fmla="*/ 42 h 115"/>
              <a:gd name="T24" fmla="*/ 196 w 526"/>
              <a:gd name="T25" fmla="*/ 42 h 115"/>
              <a:gd name="T26" fmla="*/ 240 w 526"/>
              <a:gd name="T27" fmla="*/ 23 h 115"/>
              <a:gd name="T28" fmla="*/ 250 w 526"/>
              <a:gd name="T29" fmla="*/ 22 h 115"/>
              <a:gd name="T30" fmla="*/ 246 w 526"/>
              <a:gd name="T31" fmla="*/ 31 h 115"/>
              <a:gd name="T32" fmla="*/ 255 w 526"/>
              <a:gd name="T33" fmla="*/ 27 h 115"/>
              <a:gd name="T34" fmla="*/ 246 w 526"/>
              <a:gd name="T35" fmla="*/ 43 h 115"/>
              <a:gd name="T36" fmla="*/ 254 w 526"/>
              <a:gd name="T37" fmla="*/ 43 h 115"/>
              <a:gd name="T38" fmla="*/ 290 w 526"/>
              <a:gd name="T39" fmla="*/ 42 h 115"/>
              <a:gd name="T40" fmla="*/ 274 w 526"/>
              <a:gd name="T41" fmla="*/ 43 h 115"/>
              <a:gd name="T42" fmla="*/ 274 w 526"/>
              <a:gd name="T43" fmla="*/ 92 h 115"/>
              <a:gd name="T44" fmla="*/ 287 w 526"/>
              <a:gd name="T45" fmla="*/ 49 h 115"/>
              <a:gd name="T46" fmla="*/ 307 w 526"/>
              <a:gd name="T47" fmla="*/ 92 h 115"/>
              <a:gd name="T48" fmla="*/ 354 w 526"/>
              <a:gd name="T49" fmla="*/ 19 h 115"/>
              <a:gd name="T50" fmla="*/ 339 w 526"/>
              <a:gd name="T51" fmla="*/ 42 h 115"/>
              <a:gd name="T52" fmla="*/ 322 w 526"/>
              <a:gd name="T53" fmla="*/ 87 h 115"/>
              <a:gd name="T54" fmla="*/ 354 w 526"/>
              <a:gd name="T55" fmla="*/ 84 h 115"/>
              <a:gd name="T56" fmla="*/ 362 w 526"/>
              <a:gd name="T57" fmla="*/ 19 h 115"/>
              <a:gd name="T58" fmla="*/ 328 w 526"/>
              <a:gd name="T59" fmla="*/ 82 h 115"/>
              <a:gd name="T60" fmla="*/ 340 w 526"/>
              <a:gd name="T61" fmla="*/ 49 h 115"/>
              <a:gd name="T62" fmla="*/ 354 w 526"/>
              <a:gd name="T63" fmla="*/ 70 h 115"/>
              <a:gd name="T64" fmla="*/ 396 w 526"/>
              <a:gd name="T65" fmla="*/ 42 h 115"/>
              <a:gd name="T66" fmla="*/ 378 w 526"/>
              <a:gd name="T67" fmla="*/ 87 h 115"/>
              <a:gd name="T68" fmla="*/ 420 w 526"/>
              <a:gd name="T69" fmla="*/ 68 h 115"/>
              <a:gd name="T70" fmla="*/ 396 w 526"/>
              <a:gd name="T71" fmla="*/ 87 h 115"/>
              <a:gd name="T72" fmla="*/ 384 w 526"/>
              <a:gd name="T73" fmla="*/ 54 h 115"/>
              <a:gd name="T74" fmla="*/ 412 w 526"/>
              <a:gd name="T75" fmla="*/ 68 h 115"/>
              <a:gd name="T76" fmla="*/ 474 w 526"/>
              <a:gd name="T77" fmla="*/ 80 h 115"/>
              <a:gd name="T78" fmla="*/ 472 w 526"/>
              <a:gd name="T79" fmla="*/ 80 h 115"/>
              <a:gd name="T80" fmla="*/ 443 w 526"/>
              <a:gd name="T81" fmla="*/ 80 h 115"/>
              <a:gd name="T82" fmla="*/ 441 w 526"/>
              <a:gd name="T83" fmla="*/ 80 h 115"/>
              <a:gd name="T84" fmla="*/ 438 w 526"/>
              <a:gd name="T85" fmla="*/ 92 h 115"/>
              <a:gd name="T86" fmla="*/ 458 w 526"/>
              <a:gd name="T87" fmla="*/ 53 h 115"/>
              <a:gd name="T88" fmla="*/ 469 w 526"/>
              <a:gd name="T89" fmla="*/ 92 h 115"/>
              <a:gd name="T90" fmla="*/ 484 w 526"/>
              <a:gd name="T91" fmla="*/ 43 h 115"/>
              <a:gd name="T92" fmla="*/ 505 w 526"/>
              <a:gd name="T93" fmla="*/ 60 h 115"/>
              <a:gd name="T94" fmla="*/ 512 w 526"/>
              <a:gd name="T95" fmla="*/ 49 h 115"/>
              <a:gd name="T96" fmla="*/ 513 w 526"/>
              <a:gd name="T97" fmla="*/ 42 h 115"/>
              <a:gd name="T98" fmla="*/ 498 w 526"/>
              <a:gd name="T99" fmla="*/ 65 h 115"/>
              <a:gd name="T100" fmla="*/ 517 w 526"/>
              <a:gd name="T101" fmla="*/ 80 h 115"/>
              <a:gd name="T102" fmla="*/ 495 w 526"/>
              <a:gd name="T103" fmla="*/ 91 h 115"/>
              <a:gd name="T104" fmla="*/ 526 w 526"/>
              <a:gd name="T105"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6" h="115">
                <a:moveTo>
                  <a:pt x="52" y="9"/>
                </a:moveTo>
                <a:cubicBezTo>
                  <a:pt x="115" y="0"/>
                  <a:pt x="115" y="0"/>
                  <a:pt x="115" y="0"/>
                </a:cubicBezTo>
                <a:cubicBezTo>
                  <a:pt x="115" y="56"/>
                  <a:pt x="115" y="56"/>
                  <a:pt x="115" y="56"/>
                </a:cubicBezTo>
                <a:cubicBezTo>
                  <a:pt x="52" y="56"/>
                  <a:pt x="52" y="56"/>
                  <a:pt x="52" y="56"/>
                </a:cubicBezTo>
                <a:lnTo>
                  <a:pt x="52" y="9"/>
                </a:lnTo>
                <a:close/>
                <a:moveTo>
                  <a:pt x="49" y="56"/>
                </a:moveTo>
                <a:cubicBezTo>
                  <a:pt x="49" y="9"/>
                  <a:pt x="49" y="9"/>
                  <a:pt x="49" y="9"/>
                </a:cubicBezTo>
                <a:cubicBezTo>
                  <a:pt x="0" y="16"/>
                  <a:pt x="0" y="16"/>
                  <a:pt x="0" y="16"/>
                </a:cubicBezTo>
                <a:cubicBezTo>
                  <a:pt x="0" y="56"/>
                  <a:pt x="0" y="56"/>
                  <a:pt x="0" y="56"/>
                </a:cubicBezTo>
                <a:lnTo>
                  <a:pt x="49" y="56"/>
                </a:lnTo>
                <a:close/>
                <a:moveTo>
                  <a:pt x="49" y="59"/>
                </a:moveTo>
                <a:cubicBezTo>
                  <a:pt x="0" y="59"/>
                  <a:pt x="0" y="59"/>
                  <a:pt x="0" y="59"/>
                </a:cubicBezTo>
                <a:cubicBezTo>
                  <a:pt x="0" y="99"/>
                  <a:pt x="0" y="99"/>
                  <a:pt x="0" y="99"/>
                </a:cubicBezTo>
                <a:cubicBezTo>
                  <a:pt x="49" y="106"/>
                  <a:pt x="49" y="106"/>
                  <a:pt x="49" y="106"/>
                </a:cubicBezTo>
                <a:lnTo>
                  <a:pt x="49" y="59"/>
                </a:lnTo>
                <a:close/>
                <a:moveTo>
                  <a:pt x="52" y="59"/>
                </a:moveTo>
                <a:cubicBezTo>
                  <a:pt x="52" y="106"/>
                  <a:pt x="52" y="106"/>
                  <a:pt x="52" y="106"/>
                </a:cubicBezTo>
                <a:cubicBezTo>
                  <a:pt x="115" y="115"/>
                  <a:pt x="115" y="115"/>
                  <a:pt x="115" y="115"/>
                </a:cubicBezTo>
                <a:cubicBezTo>
                  <a:pt x="115" y="59"/>
                  <a:pt x="115" y="59"/>
                  <a:pt x="115" y="59"/>
                </a:cubicBezTo>
                <a:lnTo>
                  <a:pt x="52" y="59"/>
                </a:lnTo>
                <a:close/>
                <a:moveTo>
                  <a:pt x="231" y="23"/>
                </a:moveTo>
                <a:cubicBezTo>
                  <a:pt x="217" y="76"/>
                  <a:pt x="217" y="76"/>
                  <a:pt x="217" y="76"/>
                </a:cubicBezTo>
                <a:cubicBezTo>
                  <a:pt x="216" y="79"/>
                  <a:pt x="215" y="81"/>
                  <a:pt x="215" y="83"/>
                </a:cubicBezTo>
                <a:cubicBezTo>
                  <a:pt x="215" y="83"/>
                  <a:pt x="215" y="83"/>
                  <a:pt x="215" y="83"/>
                </a:cubicBezTo>
                <a:cubicBezTo>
                  <a:pt x="215" y="81"/>
                  <a:pt x="215" y="79"/>
                  <a:pt x="214" y="77"/>
                </a:cubicBezTo>
                <a:cubicBezTo>
                  <a:pt x="199" y="23"/>
                  <a:pt x="199" y="23"/>
                  <a:pt x="199" y="23"/>
                </a:cubicBezTo>
                <a:cubicBezTo>
                  <a:pt x="192" y="23"/>
                  <a:pt x="192" y="23"/>
                  <a:pt x="192" y="23"/>
                </a:cubicBezTo>
                <a:cubicBezTo>
                  <a:pt x="176" y="76"/>
                  <a:pt x="176" y="76"/>
                  <a:pt x="176" y="76"/>
                </a:cubicBezTo>
                <a:cubicBezTo>
                  <a:pt x="175" y="79"/>
                  <a:pt x="175" y="81"/>
                  <a:pt x="175" y="83"/>
                </a:cubicBezTo>
                <a:cubicBezTo>
                  <a:pt x="175" y="83"/>
                  <a:pt x="175" y="83"/>
                  <a:pt x="175" y="83"/>
                </a:cubicBezTo>
                <a:cubicBezTo>
                  <a:pt x="174" y="81"/>
                  <a:pt x="174" y="79"/>
                  <a:pt x="173" y="76"/>
                </a:cubicBezTo>
                <a:cubicBezTo>
                  <a:pt x="159" y="23"/>
                  <a:pt x="159" y="23"/>
                  <a:pt x="159" y="23"/>
                </a:cubicBezTo>
                <a:cubicBezTo>
                  <a:pt x="150" y="23"/>
                  <a:pt x="150" y="23"/>
                  <a:pt x="150" y="23"/>
                </a:cubicBezTo>
                <a:cubicBezTo>
                  <a:pt x="170" y="92"/>
                  <a:pt x="170" y="92"/>
                  <a:pt x="170" y="92"/>
                </a:cubicBezTo>
                <a:cubicBezTo>
                  <a:pt x="179" y="92"/>
                  <a:pt x="179" y="92"/>
                  <a:pt x="179" y="92"/>
                </a:cubicBezTo>
                <a:cubicBezTo>
                  <a:pt x="194" y="42"/>
                  <a:pt x="194" y="42"/>
                  <a:pt x="194" y="42"/>
                </a:cubicBezTo>
                <a:cubicBezTo>
                  <a:pt x="194" y="40"/>
                  <a:pt x="195" y="37"/>
                  <a:pt x="195" y="35"/>
                </a:cubicBezTo>
                <a:cubicBezTo>
                  <a:pt x="195" y="35"/>
                  <a:pt x="195" y="35"/>
                  <a:pt x="195" y="35"/>
                </a:cubicBezTo>
                <a:cubicBezTo>
                  <a:pt x="195" y="38"/>
                  <a:pt x="196" y="40"/>
                  <a:pt x="196" y="42"/>
                </a:cubicBezTo>
                <a:cubicBezTo>
                  <a:pt x="210" y="92"/>
                  <a:pt x="210" y="92"/>
                  <a:pt x="210" y="92"/>
                </a:cubicBezTo>
                <a:cubicBezTo>
                  <a:pt x="220" y="92"/>
                  <a:pt x="220" y="92"/>
                  <a:pt x="220" y="92"/>
                </a:cubicBezTo>
                <a:cubicBezTo>
                  <a:pt x="240" y="23"/>
                  <a:pt x="240" y="23"/>
                  <a:pt x="240" y="23"/>
                </a:cubicBezTo>
                <a:lnTo>
                  <a:pt x="231" y="23"/>
                </a:lnTo>
                <a:close/>
                <a:moveTo>
                  <a:pt x="254" y="23"/>
                </a:moveTo>
                <a:cubicBezTo>
                  <a:pt x="253" y="22"/>
                  <a:pt x="251" y="22"/>
                  <a:pt x="250" y="22"/>
                </a:cubicBezTo>
                <a:cubicBezTo>
                  <a:pt x="248" y="22"/>
                  <a:pt x="247" y="22"/>
                  <a:pt x="246" y="23"/>
                </a:cubicBezTo>
                <a:cubicBezTo>
                  <a:pt x="245" y="24"/>
                  <a:pt x="245" y="25"/>
                  <a:pt x="245" y="27"/>
                </a:cubicBezTo>
                <a:cubicBezTo>
                  <a:pt x="245" y="28"/>
                  <a:pt x="245" y="30"/>
                  <a:pt x="246" y="31"/>
                </a:cubicBezTo>
                <a:cubicBezTo>
                  <a:pt x="247" y="31"/>
                  <a:pt x="249" y="32"/>
                  <a:pt x="250" y="32"/>
                </a:cubicBezTo>
                <a:cubicBezTo>
                  <a:pt x="251" y="32"/>
                  <a:pt x="253" y="31"/>
                  <a:pt x="254" y="30"/>
                </a:cubicBezTo>
                <a:cubicBezTo>
                  <a:pt x="255" y="30"/>
                  <a:pt x="255" y="28"/>
                  <a:pt x="255" y="27"/>
                </a:cubicBezTo>
                <a:cubicBezTo>
                  <a:pt x="255" y="25"/>
                  <a:pt x="255" y="24"/>
                  <a:pt x="254" y="23"/>
                </a:cubicBezTo>
                <a:close/>
                <a:moveTo>
                  <a:pt x="254" y="43"/>
                </a:moveTo>
                <a:cubicBezTo>
                  <a:pt x="246" y="43"/>
                  <a:pt x="246" y="43"/>
                  <a:pt x="246" y="43"/>
                </a:cubicBezTo>
                <a:cubicBezTo>
                  <a:pt x="246" y="92"/>
                  <a:pt x="246" y="92"/>
                  <a:pt x="246" y="92"/>
                </a:cubicBezTo>
                <a:cubicBezTo>
                  <a:pt x="254" y="92"/>
                  <a:pt x="254" y="92"/>
                  <a:pt x="254" y="92"/>
                </a:cubicBezTo>
                <a:lnTo>
                  <a:pt x="254" y="43"/>
                </a:lnTo>
                <a:close/>
                <a:moveTo>
                  <a:pt x="307" y="62"/>
                </a:moveTo>
                <a:cubicBezTo>
                  <a:pt x="307" y="56"/>
                  <a:pt x="305" y="51"/>
                  <a:pt x="302" y="47"/>
                </a:cubicBezTo>
                <a:cubicBezTo>
                  <a:pt x="300" y="44"/>
                  <a:pt x="295" y="42"/>
                  <a:pt x="290" y="42"/>
                </a:cubicBezTo>
                <a:cubicBezTo>
                  <a:pt x="283" y="42"/>
                  <a:pt x="278" y="45"/>
                  <a:pt x="274" y="51"/>
                </a:cubicBezTo>
                <a:cubicBezTo>
                  <a:pt x="274" y="51"/>
                  <a:pt x="274" y="51"/>
                  <a:pt x="274" y="51"/>
                </a:cubicBezTo>
                <a:cubicBezTo>
                  <a:pt x="274" y="43"/>
                  <a:pt x="274" y="43"/>
                  <a:pt x="274" y="43"/>
                </a:cubicBezTo>
                <a:cubicBezTo>
                  <a:pt x="266" y="43"/>
                  <a:pt x="266" y="43"/>
                  <a:pt x="266" y="43"/>
                </a:cubicBezTo>
                <a:cubicBezTo>
                  <a:pt x="266" y="92"/>
                  <a:pt x="266" y="92"/>
                  <a:pt x="266" y="92"/>
                </a:cubicBezTo>
                <a:cubicBezTo>
                  <a:pt x="274" y="92"/>
                  <a:pt x="274" y="92"/>
                  <a:pt x="274" y="92"/>
                </a:cubicBezTo>
                <a:cubicBezTo>
                  <a:pt x="274" y="64"/>
                  <a:pt x="274" y="64"/>
                  <a:pt x="274" y="64"/>
                </a:cubicBezTo>
                <a:cubicBezTo>
                  <a:pt x="274" y="60"/>
                  <a:pt x="275" y="56"/>
                  <a:pt x="278" y="53"/>
                </a:cubicBezTo>
                <a:cubicBezTo>
                  <a:pt x="280" y="50"/>
                  <a:pt x="283" y="49"/>
                  <a:pt x="287" y="49"/>
                </a:cubicBezTo>
                <a:cubicBezTo>
                  <a:pt x="295" y="49"/>
                  <a:pt x="299" y="54"/>
                  <a:pt x="299" y="64"/>
                </a:cubicBezTo>
                <a:cubicBezTo>
                  <a:pt x="299" y="92"/>
                  <a:pt x="299" y="92"/>
                  <a:pt x="299" y="92"/>
                </a:cubicBezTo>
                <a:cubicBezTo>
                  <a:pt x="307" y="92"/>
                  <a:pt x="307" y="92"/>
                  <a:pt x="307" y="92"/>
                </a:cubicBezTo>
                <a:lnTo>
                  <a:pt x="307" y="62"/>
                </a:lnTo>
                <a:close/>
                <a:moveTo>
                  <a:pt x="362" y="19"/>
                </a:moveTo>
                <a:cubicBezTo>
                  <a:pt x="354" y="19"/>
                  <a:pt x="354" y="19"/>
                  <a:pt x="354" y="19"/>
                </a:cubicBezTo>
                <a:cubicBezTo>
                  <a:pt x="354" y="50"/>
                  <a:pt x="354" y="50"/>
                  <a:pt x="354" y="50"/>
                </a:cubicBezTo>
                <a:cubicBezTo>
                  <a:pt x="353" y="50"/>
                  <a:pt x="353" y="50"/>
                  <a:pt x="353" y="50"/>
                </a:cubicBezTo>
                <a:cubicBezTo>
                  <a:pt x="350" y="44"/>
                  <a:pt x="345" y="42"/>
                  <a:pt x="339" y="42"/>
                </a:cubicBezTo>
                <a:cubicBezTo>
                  <a:pt x="332" y="42"/>
                  <a:pt x="326" y="44"/>
                  <a:pt x="322" y="49"/>
                </a:cubicBezTo>
                <a:cubicBezTo>
                  <a:pt x="318" y="54"/>
                  <a:pt x="316" y="61"/>
                  <a:pt x="316" y="69"/>
                </a:cubicBezTo>
                <a:cubicBezTo>
                  <a:pt x="316" y="76"/>
                  <a:pt x="318" y="82"/>
                  <a:pt x="322" y="87"/>
                </a:cubicBezTo>
                <a:cubicBezTo>
                  <a:pt x="325" y="91"/>
                  <a:pt x="330" y="94"/>
                  <a:pt x="337" y="94"/>
                </a:cubicBezTo>
                <a:cubicBezTo>
                  <a:pt x="344" y="94"/>
                  <a:pt x="350" y="90"/>
                  <a:pt x="353" y="84"/>
                </a:cubicBezTo>
                <a:cubicBezTo>
                  <a:pt x="354" y="84"/>
                  <a:pt x="354" y="84"/>
                  <a:pt x="354" y="84"/>
                </a:cubicBezTo>
                <a:cubicBezTo>
                  <a:pt x="354" y="92"/>
                  <a:pt x="354" y="92"/>
                  <a:pt x="354" y="92"/>
                </a:cubicBezTo>
                <a:cubicBezTo>
                  <a:pt x="362" y="92"/>
                  <a:pt x="362" y="92"/>
                  <a:pt x="362" y="92"/>
                </a:cubicBezTo>
                <a:lnTo>
                  <a:pt x="362" y="19"/>
                </a:lnTo>
                <a:close/>
                <a:moveTo>
                  <a:pt x="349" y="82"/>
                </a:moveTo>
                <a:cubicBezTo>
                  <a:pt x="347" y="85"/>
                  <a:pt x="343" y="87"/>
                  <a:pt x="339" y="87"/>
                </a:cubicBezTo>
                <a:cubicBezTo>
                  <a:pt x="334" y="87"/>
                  <a:pt x="331" y="85"/>
                  <a:pt x="328" y="82"/>
                </a:cubicBezTo>
                <a:cubicBezTo>
                  <a:pt x="325" y="79"/>
                  <a:pt x="324" y="74"/>
                  <a:pt x="324" y="68"/>
                </a:cubicBezTo>
                <a:cubicBezTo>
                  <a:pt x="324" y="62"/>
                  <a:pt x="326" y="57"/>
                  <a:pt x="328" y="54"/>
                </a:cubicBezTo>
                <a:cubicBezTo>
                  <a:pt x="331" y="50"/>
                  <a:pt x="335" y="49"/>
                  <a:pt x="340" y="49"/>
                </a:cubicBezTo>
                <a:cubicBezTo>
                  <a:pt x="344" y="49"/>
                  <a:pt x="347" y="50"/>
                  <a:pt x="350" y="53"/>
                </a:cubicBezTo>
                <a:cubicBezTo>
                  <a:pt x="352" y="55"/>
                  <a:pt x="354" y="59"/>
                  <a:pt x="354" y="63"/>
                </a:cubicBezTo>
                <a:cubicBezTo>
                  <a:pt x="354" y="70"/>
                  <a:pt x="354" y="70"/>
                  <a:pt x="354" y="70"/>
                </a:cubicBezTo>
                <a:cubicBezTo>
                  <a:pt x="354" y="75"/>
                  <a:pt x="352" y="79"/>
                  <a:pt x="349" y="82"/>
                </a:cubicBezTo>
                <a:close/>
                <a:moveTo>
                  <a:pt x="414" y="49"/>
                </a:moveTo>
                <a:cubicBezTo>
                  <a:pt x="410" y="44"/>
                  <a:pt x="404" y="42"/>
                  <a:pt x="396" y="42"/>
                </a:cubicBezTo>
                <a:cubicBezTo>
                  <a:pt x="389" y="42"/>
                  <a:pt x="383" y="44"/>
                  <a:pt x="378" y="49"/>
                </a:cubicBezTo>
                <a:cubicBezTo>
                  <a:pt x="374" y="54"/>
                  <a:pt x="371" y="60"/>
                  <a:pt x="371" y="68"/>
                </a:cubicBezTo>
                <a:cubicBezTo>
                  <a:pt x="371" y="76"/>
                  <a:pt x="374" y="82"/>
                  <a:pt x="378" y="87"/>
                </a:cubicBezTo>
                <a:cubicBezTo>
                  <a:pt x="382" y="91"/>
                  <a:pt x="388" y="94"/>
                  <a:pt x="395" y="94"/>
                </a:cubicBezTo>
                <a:cubicBezTo>
                  <a:pt x="403" y="94"/>
                  <a:pt x="409" y="91"/>
                  <a:pt x="413" y="86"/>
                </a:cubicBezTo>
                <a:cubicBezTo>
                  <a:pt x="418" y="82"/>
                  <a:pt x="420" y="75"/>
                  <a:pt x="420" y="68"/>
                </a:cubicBezTo>
                <a:cubicBezTo>
                  <a:pt x="420" y="60"/>
                  <a:pt x="418" y="53"/>
                  <a:pt x="414" y="49"/>
                </a:cubicBezTo>
                <a:close/>
                <a:moveTo>
                  <a:pt x="408" y="82"/>
                </a:moveTo>
                <a:cubicBezTo>
                  <a:pt x="405" y="85"/>
                  <a:pt x="401" y="87"/>
                  <a:pt x="396" y="87"/>
                </a:cubicBezTo>
                <a:cubicBezTo>
                  <a:pt x="391" y="87"/>
                  <a:pt x="387" y="85"/>
                  <a:pt x="384" y="82"/>
                </a:cubicBezTo>
                <a:cubicBezTo>
                  <a:pt x="381" y="79"/>
                  <a:pt x="379" y="74"/>
                  <a:pt x="379" y="68"/>
                </a:cubicBezTo>
                <a:cubicBezTo>
                  <a:pt x="379" y="62"/>
                  <a:pt x="381" y="57"/>
                  <a:pt x="384" y="54"/>
                </a:cubicBezTo>
                <a:cubicBezTo>
                  <a:pt x="387" y="50"/>
                  <a:pt x="391" y="49"/>
                  <a:pt x="396" y="49"/>
                </a:cubicBezTo>
                <a:cubicBezTo>
                  <a:pt x="401" y="49"/>
                  <a:pt x="405" y="50"/>
                  <a:pt x="408" y="54"/>
                </a:cubicBezTo>
                <a:cubicBezTo>
                  <a:pt x="410" y="57"/>
                  <a:pt x="412" y="62"/>
                  <a:pt x="412" y="68"/>
                </a:cubicBezTo>
                <a:cubicBezTo>
                  <a:pt x="412" y="74"/>
                  <a:pt x="410" y="79"/>
                  <a:pt x="408" y="82"/>
                </a:cubicBezTo>
                <a:close/>
                <a:moveTo>
                  <a:pt x="484" y="43"/>
                </a:moveTo>
                <a:cubicBezTo>
                  <a:pt x="474" y="80"/>
                  <a:pt x="474" y="80"/>
                  <a:pt x="474" y="80"/>
                </a:cubicBezTo>
                <a:cubicBezTo>
                  <a:pt x="474" y="82"/>
                  <a:pt x="473" y="83"/>
                  <a:pt x="473" y="85"/>
                </a:cubicBezTo>
                <a:cubicBezTo>
                  <a:pt x="473" y="85"/>
                  <a:pt x="473" y="85"/>
                  <a:pt x="473" y="85"/>
                </a:cubicBezTo>
                <a:cubicBezTo>
                  <a:pt x="473" y="83"/>
                  <a:pt x="472" y="81"/>
                  <a:pt x="472" y="80"/>
                </a:cubicBezTo>
                <a:cubicBezTo>
                  <a:pt x="462" y="43"/>
                  <a:pt x="462" y="43"/>
                  <a:pt x="462" y="43"/>
                </a:cubicBezTo>
                <a:cubicBezTo>
                  <a:pt x="455" y="43"/>
                  <a:pt x="455" y="43"/>
                  <a:pt x="455" y="43"/>
                </a:cubicBezTo>
                <a:cubicBezTo>
                  <a:pt x="443" y="80"/>
                  <a:pt x="443" y="80"/>
                  <a:pt x="443" y="80"/>
                </a:cubicBezTo>
                <a:cubicBezTo>
                  <a:pt x="443" y="82"/>
                  <a:pt x="442" y="83"/>
                  <a:pt x="442" y="85"/>
                </a:cubicBezTo>
                <a:cubicBezTo>
                  <a:pt x="442" y="85"/>
                  <a:pt x="442" y="85"/>
                  <a:pt x="442" y="85"/>
                </a:cubicBezTo>
                <a:cubicBezTo>
                  <a:pt x="442" y="83"/>
                  <a:pt x="442" y="81"/>
                  <a:pt x="441" y="80"/>
                </a:cubicBezTo>
                <a:cubicBezTo>
                  <a:pt x="431" y="43"/>
                  <a:pt x="431" y="43"/>
                  <a:pt x="431" y="43"/>
                </a:cubicBezTo>
                <a:cubicBezTo>
                  <a:pt x="423" y="43"/>
                  <a:pt x="423" y="43"/>
                  <a:pt x="423" y="43"/>
                </a:cubicBezTo>
                <a:cubicBezTo>
                  <a:pt x="438" y="92"/>
                  <a:pt x="438" y="92"/>
                  <a:pt x="438" y="92"/>
                </a:cubicBezTo>
                <a:cubicBezTo>
                  <a:pt x="446" y="92"/>
                  <a:pt x="446" y="92"/>
                  <a:pt x="446" y="92"/>
                </a:cubicBezTo>
                <a:cubicBezTo>
                  <a:pt x="457" y="57"/>
                  <a:pt x="457" y="57"/>
                  <a:pt x="457" y="57"/>
                </a:cubicBezTo>
                <a:cubicBezTo>
                  <a:pt x="457" y="55"/>
                  <a:pt x="458" y="54"/>
                  <a:pt x="458" y="53"/>
                </a:cubicBezTo>
                <a:cubicBezTo>
                  <a:pt x="458" y="53"/>
                  <a:pt x="458" y="53"/>
                  <a:pt x="458" y="53"/>
                </a:cubicBezTo>
                <a:cubicBezTo>
                  <a:pt x="458" y="54"/>
                  <a:pt x="458" y="56"/>
                  <a:pt x="459" y="57"/>
                </a:cubicBezTo>
                <a:cubicBezTo>
                  <a:pt x="469" y="92"/>
                  <a:pt x="469" y="92"/>
                  <a:pt x="469" y="92"/>
                </a:cubicBezTo>
                <a:cubicBezTo>
                  <a:pt x="477" y="92"/>
                  <a:pt x="477" y="92"/>
                  <a:pt x="477" y="92"/>
                </a:cubicBezTo>
                <a:cubicBezTo>
                  <a:pt x="492" y="43"/>
                  <a:pt x="492" y="43"/>
                  <a:pt x="492" y="43"/>
                </a:cubicBezTo>
                <a:lnTo>
                  <a:pt x="484" y="43"/>
                </a:lnTo>
                <a:close/>
                <a:moveTo>
                  <a:pt x="523" y="71"/>
                </a:moveTo>
                <a:cubicBezTo>
                  <a:pt x="521" y="69"/>
                  <a:pt x="517" y="67"/>
                  <a:pt x="513" y="65"/>
                </a:cubicBezTo>
                <a:cubicBezTo>
                  <a:pt x="509" y="63"/>
                  <a:pt x="506" y="62"/>
                  <a:pt x="505" y="60"/>
                </a:cubicBezTo>
                <a:cubicBezTo>
                  <a:pt x="504" y="59"/>
                  <a:pt x="503" y="58"/>
                  <a:pt x="503" y="55"/>
                </a:cubicBezTo>
                <a:cubicBezTo>
                  <a:pt x="503" y="53"/>
                  <a:pt x="504" y="52"/>
                  <a:pt x="506" y="50"/>
                </a:cubicBezTo>
                <a:cubicBezTo>
                  <a:pt x="507" y="49"/>
                  <a:pt x="509" y="49"/>
                  <a:pt x="512" y="49"/>
                </a:cubicBezTo>
                <a:cubicBezTo>
                  <a:pt x="516" y="49"/>
                  <a:pt x="520" y="50"/>
                  <a:pt x="523" y="52"/>
                </a:cubicBezTo>
                <a:cubicBezTo>
                  <a:pt x="523" y="44"/>
                  <a:pt x="523" y="44"/>
                  <a:pt x="523" y="44"/>
                </a:cubicBezTo>
                <a:cubicBezTo>
                  <a:pt x="520" y="43"/>
                  <a:pt x="517" y="42"/>
                  <a:pt x="513" y="42"/>
                </a:cubicBezTo>
                <a:cubicBezTo>
                  <a:pt x="508" y="42"/>
                  <a:pt x="503" y="43"/>
                  <a:pt x="500" y="46"/>
                </a:cubicBezTo>
                <a:cubicBezTo>
                  <a:pt x="497" y="49"/>
                  <a:pt x="495" y="52"/>
                  <a:pt x="495" y="56"/>
                </a:cubicBezTo>
                <a:cubicBezTo>
                  <a:pt x="495" y="60"/>
                  <a:pt x="496" y="62"/>
                  <a:pt x="498" y="65"/>
                </a:cubicBezTo>
                <a:cubicBezTo>
                  <a:pt x="500" y="67"/>
                  <a:pt x="503" y="69"/>
                  <a:pt x="507" y="71"/>
                </a:cubicBezTo>
                <a:cubicBezTo>
                  <a:pt x="512" y="73"/>
                  <a:pt x="514" y="74"/>
                  <a:pt x="516" y="75"/>
                </a:cubicBezTo>
                <a:cubicBezTo>
                  <a:pt x="517" y="77"/>
                  <a:pt x="517" y="78"/>
                  <a:pt x="517" y="80"/>
                </a:cubicBezTo>
                <a:cubicBezTo>
                  <a:pt x="517" y="85"/>
                  <a:pt x="514" y="87"/>
                  <a:pt x="508" y="87"/>
                </a:cubicBezTo>
                <a:cubicBezTo>
                  <a:pt x="503" y="87"/>
                  <a:pt x="499" y="85"/>
                  <a:pt x="495" y="82"/>
                </a:cubicBezTo>
                <a:cubicBezTo>
                  <a:pt x="495" y="91"/>
                  <a:pt x="495" y="91"/>
                  <a:pt x="495" y="91"/>
                </a:cubicBezTo>
                <a:cubicBezTo>
                  <a:pt x="499" y="93"/>
                  <a:pt x="503" y="94"/>
                  <a:pt x="507" y="94"/>
                </a:cubicBezTo>
                <a:cubicBezTo>
                  <a:pt x="513" y="94"/>
                  <a:pt x="517" y="92"/>
                  <a:pt x="521" y="90"/>
                </a:cubicBezTo>
                <a:cubicBezTo>
                  <a:pt x="524" y="87"/>
                  <a:pt x="526" y="83"/>
                  <a:pt x="526" y="79"/>
                </a:cubicBezTo>
                <a:cubicBezTo>
                  <a:pt x="526" y="76"/>
                  <a:pt x="525" y="73"/>
                  <a:pt x="523" y="71"/>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2726936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a:spLocks noGrp="1"/>
          </p:cNvSpPr>
          <p:nvPr/>
        </p:nvSpPr>
        <p:spPr>
          <a:xfrm>
            <a:off x="273456" y="17589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Windows 10 </a:t>
            </a:r>
            <a:r>
              <a:rPr lang="en-US" dirty="0" err="1"/>
              <a:t>IoT</a:t>
            </a:r>
            <a:r>
              <a:rPr lang="en-US" dirty="0"/>
              <a:t> Editions</a:t>
            </a:r>
          </a:p>
        </p:txBody>
      </p:sp>
      <p:sp>
        <p:nvSpPr>
          <p:cNvPr id="71" name="Rectangle 70"/>
          <p:cNvSpPr/>
          <p:nvPr/>
        </p:nvSpPr>
        <p:spPr bwMode="auto">
          <a:xfrm>
            <a:off x="2090622" y="952502"/>
            <a:ext cx="8410014" cy="5498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2" name="Rectangle 71"/>
          <p:cNvSpPr/>
          <p:nvPr/>
        </p:nvSpPr>
        <p:spPr bwMode="auto">
          <a:xfrm>
            <a:off x="2088816" y="2056146"/>
            <a:ext cx="5977452" cy="4391240"/>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3" name="Rectangle 72"/>
          <p:cNvSpPr/>
          <p:nvPr/>
        </p:nvSpPr>
        <p:spPr bwMode="auto">
          <a:xfrm>
            <a:off x="2081884" y="3263619"/>
            <a:ext cx="3941058" cy="318566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4" name="Rectangle 73"/>
          <p:cNvSpPr/>
          <p:nvPr/>
        </p:nvSpPr>
        <p:spPr>
          <a:xfrm>
            <a:off x="2598772" y="1075496"/>
            <a:ext cx="4606070"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Enterprise LTSB]</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Desktop Shell, Win32 apps,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 GB RAM, 16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a:t>
            </a:r>
          </a:p>
        </p:txBody>
      </p:sp>
      <p:sp>
        <p:nvSpPr>
          <p:cNvPr id="75" name="Rectangle 74"/>
          <p:cNvSpPr/>
          <p:nvPr/>
        </p:nvSpPr>
        <p:spPr>
          <a:xfrm>
            <a:off x="2597128" y="2198334"/>
            <a:ext cx="5064515"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Mobile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Mobile Enterprise]</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Modern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1 GB RAM, 8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ARM</a:t>
            </a:r>
          </a:p>
        </p:txBody>
      </p:sp>
      <p:sp>
        <p:nvSpPr>
          <p:cNvPr id="76" name="Rectangle 75"/>
          <p:cNvSpPr/>
          <p:nvPr/>
        </p:nvSpPr>
        <p:spPr>
          <a:xfrm>
            <a:off x="2562535" y="3425424"/>
            <a:ext cx="2869161" cy="1077731"/>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Segoe UI Light"/>
                <a:ea typeface="+mn-ea"/>
                <a:cs typeface="+mn-cs"/>
              </a:rPr>
              <a:t>Windows 10 IoT Core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No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256MB RAM, 2GB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 or ARM</a:t>
            </a:r>
          </a:p>
          <a:p>
            <a:pPr marL="0" marR="0" lvl="0" indent="0" algn="l" defTabSz="932475" rtl="0" eaLnBrk="1" fontAlgn="auto" latinLnBrk="0" hangingPunct="1">
              <a:lnSpc>
                <a:spcPct val="100000"/>
              </a:lnSpc>
              <a:spcBef>
                <a:spcPts val="0"/>
              </a:spcBef>
              <a:spcAft>
                <a:spcPts val="408"/>
              </a:spcAft>
              <a:buClrTx/>
              <a:buSzTx/>
              <a:buFontTx/>
              <a:buNone/>
              <a:tabLst/>
              <a:defRPr/>
            </a:pPr>
            <a:endParaRPr kumimoji="0" lang="en-US" sz="1020" b="0" i="0" u="none" strike="noStrike" kern="0" cap="none" spc="0" normalizeH="0" baseline="0" noProof="0" dirty="0">
              <a:ln>
                <a:noFill/>
              </a:ln>
              <a:solidFill>
                <a:prstClr val="black"/>
              </a:solidFill>
              <a:effectLst/>
              <a:uLnTx/>
              <a:uFillTx/>
              <a:latin typeface="Segoe UI Light"/>
              <a:ea typeface="+mn-ea"/>
              <a:cs typeface="+mn-cs"/>
            </a:endParaRPr>
          </a:p>
        </p:txBody>
      </p:sp>
      <p:sp>
        <p:nvSpPr>
          <p:cNvPr id="77" name="Rectangle 25"/>
          <p:cNvSpPr>
            <a:spLocks noChangeAspect="1"/>
          </p:cNvSpPr>
          <p:nvPr/>
        </p:nvSpPr>
        <p:spPr bwMode="auto">
          <a:xfrm>
            <a:off x="6983937" y="4749828"/>
            <a:ext cx="540834" cy="374566"/>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18285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78" name="Rectangle 35"/>
          <p:cNvSpPr>
            <a:spLocks noChangeAspect="1"/>
          </p:cNvSpPr>
          <p:nvPr/>
        </p:nvSpPr>
        <p:spPr bwMode="auto">
          <a:xfrm>
            <a:off x="9330560" y="1378948"/>
            <a:ext cx="871331" cy="541019"/>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79" name="Rounded Rectangle 4"/>
          <p:cNvSpPr>
            <a:spLocks noChangeAspect="1"/>
          </p:cNvSpPr>
          <p:nvPr/>
        </p:nvSpPr>
        <p:spPr bwMode="auto">
          <a:xfrm>
            <a:off x="9602185" y="2229651"/>
            <a:ext cx="375093" cy="709210"/>
          </a:xfrm>
          <a:custGeom>
            <a:avLst/>
            <a:gdLst/>
            <a:ahLst/>
            <a:cxnLst/>
            <a:rect l="l" t="t" r="r" b="b"/>
            <a:pathLst>
              <a:path w="985568" h="1863954">
                <a:moveTo>
                  <a:pt x="36891" y="1642610"/>
                </a:moveTo>
                <a:lnTo>
                  <a:pt x="92599" y="1642610"/>
                </a:lnTo>
                <a:lnTo>
                  <a:pt x="92599" y="1768745"/>
                </a:lnTo>
                <a:lnTo>
                  <a:pt x="893493" y="1768745"/>
                </a:lnTo>
                <a:lnTo>
                  <a:pt x="893493" y="1642610"/>
                </a:lnTo>
                <a:lnTo>
                  <a:pt x="948677" y="1642610"/>
                </a:lnTo>
                <a:cubicBezTo>
                  <a:pt x="969051" y="1642610"/>
                  <a:pt x="985568" y="1659127"/>
                  <a:pt x="985568" y="1679501"/>
                </a:cubicBezTo>
                <a:lnTo>
                  <a:pt x="985568" y="1827063"/>
                </a:lnTo>
                <a:cubicBezTo>
                  <a:pt x="985568" y="1847437"/>
                  <a:pt x="969051" y="1863954"/>
                  <a:pt x="948677" y="1863954"/>
                </a:cubicBezTo>
                <a:lnTo>
                  <a:pt x="36891" y="1863954"/>
                </a:lnTo>
                <a:cubicBezTo>
                  <a:pt x="16517" y="1863954"/>
                  <a:pt x="0" y="1847437"/>
                  <a:pt x="0" y="1827063"/>
                </a:cubicBezTo>
                <a:lnTo>
                  <a:pt x="0" y="1679501"/>
                </a:lnTo>
                <a:cubicBezTo>
                  <a:pt x="0" y="1659127"/>
                  <a:pt x="16517" y="1642610"/>
                  <a:pt x="36891" y="1642610"/>
                </a:cubicBezTo>
                <a:close/>
                <a:moveTo>
                  <a:pt x="779514" y="719478"/>
                </a:moveTo>
                <a:cubicBezTo>
                  <a:pt x="766736" y="719478"/>
                  <a:pt x="756377" y="729837"/>
                  <a:pt x="756377" y="742615"/>
                </a:cubicBezTo>
                <a:cubicBezTo>
                  <a:pt x="756377" y="755393"/>
                  <a:pt x="766736" y="765752"/>
                  <a:pt x="779514" y="765752"/>
                </a:cubicBezTo>
                <a:cubicBezTo>
                  <a:pt x="792292" y="765752"/>
                  <a:pt x="802651" y="755393"/>
                  <a:pt x="802651" y="742615"/>
                </a:cubicBezTo>
                <a:cubicBezTo>
                  <a:pt x="802651" y="729837"/>
                  <a:pt x="792292" y="719478"/>
                  <a:pt x="779514" y="719478"/>
                </a:cubicBezTo>
                <a:close/>
                <a:moveTo>
                  <a:pt x="707619" y="719478"/>
                </a:moveTo>
                <a:cubicBezTo>
                  <a:pt x="694841" y="719478"/>
                  <a:pt x="684482" y="729837"/>
                  <a:pt x="684482" y="742615"/>
                </a:cubicBezTo>
                <a:cubicBezTo>
                  <a:pt x="684482" y="755393"/>
                  <a:pt x="694841" y="765752"/>
                  <a:pt x="707619" y="765752"/>
                </a:cubicBezTo>
                <a:cubicBezTo>
                  <a:pt x="720397" y="765752"/>
                  <a:pt x="730756" y="755393"/>
                  <a:pt x="730756" y="742615"/>
                </a:cubicBezTo>
                <a:cubicBezTo>
                  <a:pt x="730756" y="729837"/>
                  <a:pt x="720397" y="719478"/>
                  <a:pt x="707619" y="719478"/>
                </a:cubicBezTo>
                <a:close/>
                <a:moveTo>
                  <a:pt x="374779" y="710591"/>
                </a:moveTo>
                <a:lnTo>
                  <a:pt x="374779" y="774637"/>
                </a:lnTo>
                <a:lnTo>
                  <a:pt x="432929" y="774637"/>
                </a:lnTo>
                <a:cubicBezTo>
                  <a:pt x="445863" y="774637"/>
                  <a:pt x="456348" y="764152"/>
                  <a:pt x="456348" y="751219"/>
                </a:cubicBezTo>
                <a:lnTo>
                  <a:pt x="456348" y="734009"/>
                </a:lnTo>
                <a:cubicBezTo>
                  <a:pt x="456348" y="721076"/>
                  <a:pt x="445863" y="710591"/>
                  <a:pt x="432929" y="710591"/>
                </a:cubicBezTo>
                <a:close/>
                <a:moveTo>
                  <a:pt x="274277" y="710591"/>
                </a:moveTo>
                <a:lnTo>
                  <a:pt x="274277" y="774637"/>
                </a:lnTo>
                <a:lnTo>
                  <a:pt x="355845" y="774637"/>
                </a:lnTo>
                <a:lnTo>
                  <a:pt x="355845" y="710591"/>
                </a:lnTo>
                <a:close/>
                <a:moveTo>
                  <a:pt x="197192" y="710591"/>
                </a:moveTo>
                <a:cubicBezTo>
                  <a:pt x="184259" y="710591"/>
                  <a:pt x="173774" y="721076"/>
                  <a:pt x="173774" y="734009"/>
                </a:cubicBezTo>
                <a:lnTo>
                  <a:pt x="173774" y="751219"/>
                </a:lnTo>
                <a:cubicBezTo>
                  <a:pt x="173774" y="764152"/>
                  <a:pt x="184259" y="774637"/>
                  <a:pt x="197192" y="774637"/>
                </a:cubicBezTo>
                <a:lnTo>
                  <a:pt x="255342" y="774637"/>
                </a:lnTo>
                <a:lnTo>
                  <a:pt x="255342" y="710591"/>
                </a:lnTo>
                <a:close/>
                <a:moveTo>
                  <a:pt x="178768" y="164337"/>
                </a:moveTo>
                <a:lnTo>
                  <a:pt x="178768" y="633303"/>
                </a:lnTo>
                <a:lnTo>
                  <a:pt x="807324" y="633303"/>
                </a:lnTo>
                <a:lnTo>
                  <a:pt x="807324" y="164337"/>
                </a:lnTo>
                <a:close/>
                <a:moveTo>
                  <a:pt x="114741" y="0"/>
                </a:moveTo>
                <a:lnTo>
                  <a:pt x="871352" y="0"/>
                </a:lnTo>
                <a:lnTo>
                  <a:pt x="871352" y="1738511"/>
                </a:lnTo>
                <a:lnTo>
                  <a:pt x="114741" y="173851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0" name="Rectangle 19"/>
          <p:cNvSpPr>
            <a:spLocks noChangeAspect="1"/>
          </p:cNvSpPr>
          <p:nvPr/>
        </p:nvSpPr>
        <p:spPr bwMode="auto">
          <a:xfrm>
            <a:off x="9698036" y="3260439"/>
            <a:ext cx="629435" cy="618188"/>
          </a:xfrm>
          <a:custGeom>
            <a:avLst/>
            <a:gdLst/>
            <a:ahLst/>
            <a:cxnLst/>
            <a:rect l="l" t="t" r="r" b="b"/>
            <a:pathLst>
              <a:path w="4318246" h="4242185">
                <a:moveTo>
                  <a:pt x="341993" y="2164765"/>
                </a:moveTo>
                <a:lnTo>
                  <a:pt x="797381" y="2439279"/>
                </a:lnTo>
                <a:lnTo>
                  <a:pt x="798646" y="2164765"/>
                </a:lnTo>
                <a:close/>
                <a:moveTo>
                  <a:pt x="801460" y="1554075"/>
                </a:moveTo>
                <a:lnTo>
                  <a:pt x="1884317" y="1708652"/>
                </a:lnTo>
                <a:cubicBezTo>
                  <a:pt x="1880053" y="2439084"/>
                  <a:pt x="1872524" y="3185843"/>
                  <a:pt x="1868260" y="3916275"/>
                </a:cubicBezTo>
                <a:lnTo>
                  <a:pt x="791935" y="3621000"/>
                </a:lnTo>
                <a:lnTo>
                  <a:pt x="796859" y="2552606"/>
                </a:lnTo>
                <a:lnTo>
                  <a:pt x="153476" y="2164765"/>
                </a:lnTo>
                <a:lnTo>
                  <a:pt x="0" y="2164765"/>
                </a:lnTo>
                <a:lnTo>
                  <a:pt x="0" y="1994948"/>
                </a:lnTo>
                <a:lnTo>
                  <a:pt x="799428" y="1994948"/>
                </a:lnTo>
                <a:close/>
                <a:moveTo>
                  <a:pt x="2601684" y="1506451"/>
                </a:moveTo>
                <a:lnTo>
                  <a:pt x="2630259" y="2708363"/>
                </a:lnTo>
                <a:lnTo>
                  <a:pt x="1923394" y="3008076"/>
                </a:lnTo>
                <a:cubicBezTo>
                  <a:pt x="1921398" y="2576713"/>
                  <a:pt x="1922729" y="2145351"/>
                  <a:pt x="1920733" y="1713988"/>
                </a:cubicBezTo>
                <a:close/>
                <a:moveTo>
                  <a:pt x="1673900" y="1376706"/>
                </a:moveTo>
                <a:lnTo>
                  <a:pt x="2580211" y="1489805"/>
                </a:lnTo>
                <a:cubicBezTo>
                  <a:pt x="2260996" y="1610712"/>
                  <a:pt x="2161818" y="1605197"/>
                  <a:pt x="1929100" y="1695212"/>
                </a:cubicBezTo>
                <a:lnTo>
                  <a:pt x="814183" y="1540776"/>
                </a:lnTo>
                <a:close/>
                <a:moveTo>
                  <a:pt x="1778588" y="878064"/>
                </a:moveTo>
                <a:lnTo>
                  <a:pt x="2354849" y="942701"/>
                </a:lnTo>
                <a:cubicBezTo>
                  <a:pt x="2357649" y="1096870"/>
                  <a:pt x="2347148" y="1237740"/>
                  <a:pt x="2349948" y="1391909"/>
                </a:cubicBezTo>
                <a:lnTo>
                  <a:pt x="2353906" y="1424677"/>
                </a:lnTo>
                <a:lnTo>
                  <a:pt x="1778588" y="1338180"/>
                </a:lnTo>
                <a:close/>
                <a:moveTo>
                  <a:pt x="2951461" y="527541"/>
                </a:moveTo>
                <a:cubicBezTo>
                  <a:pt x="2907654" y="520554"/>
                  <a:pt x="2866480" y="550402"/>
                  <a:pt x="2859493" y="594208"/>
                </a:cubicBezTo>
                <a:lnTo>
                  <a:pt x="2808895" y="911472"/>
                </a:lnTo>
                <a:cubicBezTo>
                  <a:pt x="2801908" y="955278"/>
                  <a:pt x="2831756" y="996453"/>
                  <a:pt x="2875562" y="1003440"/>
                </a:cubicBezTo>
                <a:lnTo>
                  <a:pt x="3318707" y="1074114"/>
                </a:lnTo>
                <a:cubicBezTo>
                  <a:pt x="3362513" y="1081101"/>
                  <a:pt x="3403688" y="1051253"/>
                  <a:pt x="3410674" y="1007447"/>
                </a:cubicBezTo>
                <a:lnTo>
                  <a:pt x="3461273" y="690183"/>
                </a:lnTo>
                <a:cubicBezTo>
                  <a:pt x="3468260" y="646377"/>
                  <a:pt x="3438412" y="605202"/>
                  <a:pt x="3394605" y="598216"/>
                </a:cubicBezTo>
                <a:close/>
                <a:moveTo>
                  <a:pt x="4318246" y="368343"/>
                </a:moveTo>
                <a:lnTo>
                  <a:pt x="4261872" y="3327785"/>
                </a:lnTo>
                <a:lnTo>
                  <a:pt x="3222088" y="4242185"/>
                </a:lnTo>
                <a:lnTo>
                  <a:pt x="1919228" y="3914731"/>
                </a:lnTo>
                <a:lnTo>
                  <a:pt x="1919473" y="3320806"/>
                </a:lnTo>
                <a:lnTo>
                  <a:pt x="3334836" y="3630526"/>
                </a:lnTo>
                <a:lnTo>
                  <a:pt x="4067695" y="3130077"/>
                </a:lnTo>
                <a:lnTo>
                  <a:pt x="4067695" y="423948"/>
                </a:lnTo>
                <a:close/>
                <a:moveTo>
                  <a:pt x="2736579" y="368342"/>
                </a:moveTo>
                <a:lnTo>
                  <a:pt x="3990789" y="417769"/>
                </a:lnTo>
                <a:lnTo>
                  <a:pt x="3990789" y="3074472"/>
                </a:lnTo>
                <a:lnTo>
                  <a:pt x="3317346" y="3562564"/>
                </a:lnTo>
                <a:lnTo>
                  <a:pt x="1919793" y="3260416"/>
                </a:lnTo>
                <a:cubicBezTo>
                  <a:pt x="1920799" y="3194323"/>
                  <a:pt x="1918481" y="3121579"/>
                  <a:pt x="1919487" y="3055486"/>
                </a:cubicBezTo>
                <a:cubicBezTo>
                  <a:pt x="2158384" y="2933978"/>
                  <a:pt x="2491503" y="2806742"/>
                  <a:pt x="2730400" y="2685234"/>
                </a:cubicBezTo>
                <a:cubicBezTo>
                  <a:pt x="2732460" y="1912937"/>
                  <a:pt x="2734519" y="1140639"/>
                  <a:pt x="2736579" y="368342"/>
                </a:cubicBezTo>
                <a:close/>
                <a:moveTo>
                  <a:pt x="1768680" y="108305"/>
                </a:moveTo>
                <a:lnTo>
                  <a:pt x="1682767" y="646920"/>
                </a:lnTo>
                <a:lnTo>
                  <a:pt x="2457966" y="770570"/>
                </a:lnTo>
                <a:lnTo>
                  <a:pt x="2543879" y="231954"/>
                </a:lnTo>
                <a:close/>
                <a:moveTo>
                  <a:pt x="1739342" y="1062"/>
                </a:moveTo>
                <a:lnTo>
                  <a:pt x="2617052" y="132810"/>
                </a:lnTo>
                <a:cubicBezTo>
                  <a:pt x="2668797" y="140577"/>
                  <a:pt x="2704448" y="188821"/>
                  <a:pt x="2696681" y="240566"/>
                </a:cubicBezTo>
                <a:lnTo>
                  <a:pt x="2607416" y="835252"/>
                </a:lnTo>
                <a:cubicBezTo>
                  <a:pt x="2599648" y="886997"/>
                  <a:pt x="2551405" y="922648"/>
                  <a:pt x="2499659" y="914880"/>
                </a:cubicBezTo>
                <a:lnTo>
                  <a:pt x="1621950" y="783132"/>
                </a:lnTo>
                <a:cubicBezTo>
                  <a:pt x="1570205" y="775365"/>
                  <a:pt x="1534554" y="727121"/>
                  <a:pt x="1542321" y="675376"/>
                </a:cubicBezTo>
                <a:lnTo>
                  <a:pt x="1631586" y="80690"/>
                </a:lnTo>
                <a:cubicBezTo>
                  <a:pt x="1639354" y="28945"/>
                  <a:pt x="1687597" y="-6706"/>
                  <a:pt x="1739342" y="106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1" name="Rectangle 34"/>
          <p:cNvSpPr>
            <a:spLocks noChangeAspect="1"/>
          </p:cNvSpPr>
          <p:nvPr/>
        </p:nvSpPr>
        <p:spPr bwMode="auto">
          <a:xfrm>
            <a:off x="6410452" y="4009035"/>
            <a:ext cx="348963" cy="613784"/>
          </a:xfrm>
          <a:custGeom>
            <a:avLst/>
            <a:gdLst/>
            <a:ahLst/>
            <a:cxnLst/>
            <a:rect l="l" t="t" r="r" b="b"/>
            <a:pathLst>
              <a:path w="1171885" h="2061737">
                <a:moveTo>
                  <a:pt x="143419" y="1960615"/>
                </a:moveTo>
                <a:cubicBezTo>
                  <a:pt x="138369" y="1960615"/>
                  <a:pt x="134275" y="1964709"/>
                  <a:pt x="134275" y="1969759"/>
                </a:cubicBezTo>
                <a:cubicBezTo>
                  <a:pt x="134275" y="1974809"/>
                  <a:pt x="138369" y="1978903"/>
                  <a:pt x="143419" y="1978903"/>
                </a:cubicBezTo>
                <a:lnTo>
                  <a:pt x="579179" y="1978903"/>
                </a:lnTo>
                <a:cubicBezTo>
                  <a:pt x="584229" y="1978903"/>
                  <a:pt x="588323" y="1974809"/>
                  <a:pt x="588323" y="1969759"/>
                </a:cubicBezTo>
                <a:cubicBezTo>
                  <a:pt x="588323" y="1964709"/>
                  <a:pt x="584229" y="1960615"/>
                  <a:pt x="579179" y="1960615"/>
                </a:cubicBezTo>
                <a:close/>
                <a:moveTo>
                  <a:pt x="143419" y="1910375"/>
                </a:moveTo>
                <a:cubicBezTo>
                  <a:pt x="138369" y="1910375"/>
                  <a:pt x="134275" y="1914469"/>
                  <a:pt x="134275" y="1919519"/>
                </a:cubicBezTo>
                <a:cubicBezTo>
                  <a:pt x="134275" y="1924569"/>
                  <a:pt x="138369" y="1928663"/>
                  <a:pt x="143419" y="1928663"/>
                </a:cubicBezTo>
                <a:lnTo>
                  <a:pt x="579179" y="1928663"/>
                </a:lnTo>
                <a:cubicBezTo>
                  <a:pt x="584229" y="1928663"/>
                  <a:pt x="588323" y="1924569"/>
                  <a:pt x="588323" y="1919519"/>
                </a:cubicBezTo>
                <a:cubicBezTo>
                  <a:pt x="588323" y="1914469"/>
                  <a:pt x="584229" y="1910375"/>
                  <a:pt x="579179" y="1910375"/>
                </a:cubicBezTo>
                <a:close/>
                <a:moveTo>
                  <a:pt x="636962" y="1860134"/>
                </a:moveTo>
                <a:cubicBezTo>
                  <a:pt x="626871" y="1860134"/>
                  <a:pt x="618691" y="1868314"/>
                  <a:pt x="618691" y="1878405"/>
                </a:cubicBezTo>
                <a:lnTo>
                  <a:pt x="618691" y="1951488"/>
                </a:lnTo>
                <a:cubicBezTo>
                  <a:pt x="618691" y="1961579"/>
                  <a:pt x="626871" y="1969759"/>
                  <a:pt x="636962" y="1969759"/>
                </a:cubicBezTo>
                <a:lnTo>
                  <a:pt x="1027491" y="1969759"/>
                </a:lnTo>
                <a:cubicBezTo>
                  <a:pt x="1037582" y="1969759"/>
                  <a:pt x="1045762" y="1961579"/>
                  <a:pt x="1045762" y="1951488"/>
                </a:cubicBezTo>
                <a:lnTo>
                  <a:pt x="1045762" y="1878405"/>
                </a:lnTo>
                <a:cubicBezTo>
                  <a:pt x="1045762" y="1868314"/>
                  <a:pt x="1037582" y="1860134"/>
                  <a:pt x="1027491" y="1860134"/>
                </a:cubicBezTo>
                <a:close/>
                <a:moveTo>
                  <a:pt x="143419" y="1860134"/>
                </a:moveTo>
                <a:cubicBezTo>
                  <a:pt x="138369" y="1860134"/>
                  <a:pt x="134275" y="1864228"/>
                  <a:pt x="134275" y="1869278"/>
                </a:cubicBezTo>
                <a:cubicBezTo>
                  <a:pt x="134275" y="1874328"/>
                  <a:pt x="138369" y="1878422"/>
                  <a:pt x="143419" y="1878422"/>
                </a:cubicBezTo>
                <a:lnTo>
                  <a:pt x="579179" y="1878422"/>
                </a:lnTo>
                <a:cubicBezTo>
                  <a:pt x="584229" y="1878422"/>
                  <a:pt x="588323" y="1874328"/>
                  <a:pt x="588323" y="1869278"/>
                </a:cubicBezTo>
                <a:cubicBezTo>
                  <a:pt x="588323" y="1864228"/>
                  <a:pt x="584229" y="1860134"/>
                  <a:pt x="579179" y="1860134"/>
                </a:cubicBezTo>
                <a:close/>
                <a:moveTo>
                  <a:pt x="849158" y="653609"/>
                </a:moveTo>
                <a:lnTo>
                  <a:pt x="948122" y="653609"/>
                </a:lnTo>
                <a:lnTo>
                  <a:pt x="948122" y="1054223"/>
                </a:lnTo>
                <a:lnTo>
                  <a:pt x="849158" y="1054223"/>
                </a:lnTo>
                <a:close/>
                <a:moveTo>
                  <a:pt x="773632" y="653609"/>
                </a:moveTo>
                <a:lnTo>
                  <a:pt x="821706" y="653609"/>
                </a:lnTo>
                <a:lnTo>
                  <a:pt x="821706" y="1054223"/>
                </a:lnTo>
                <a:lnTo>
                  <a:pt x="773632" y="1054223"/>
                </a:lnTo>
                <a:close/>
                <a:moveTo>
                  <a:pt x="565313" y="653609"/>
                </a:moveTo>
                <a:lnTo>
                  <a:pt x="613386" y="653609"/>
                </a:lnTo>
                <a:lnTo>
                  <a:pt x="613386" y="1054223"/>
                </a:lnTo>
                <a:lnTo>
                  <a:pt x="565313" y="1054223"/>
                </a:lnTo>
                <a:close/>
                <a:moveTo>
                  <a:pt x="408629" y="653609"/>
                </a:moveTo>
                <a:lnTo>
                  <a:pt x="456702" y="653609"/>
                </a:lnTo>
                <a:lnTo>
                  <a:pt x="456702" y="1054223"/>
                </a:lnTo>
                <a:lnTo>
                  <a:pt x="408629" y="1054223"/>
                </a:lnTo>
                <a:close/>
                <a:moveTo>
                  <a:pt x="264406" y="653609"/>
                </a:moveTo>
                <a:lnTo>
                  <a:pt x="380140" y="653609"/>
                </a:lnTo>
                <a:lnTo>
                  <a:pt x="380140" y="1054223"/>
                </a:lnTo>
                <a:lnTo>
                  <a:pt x="264406" y="1054223"/>
                </a:lnTo>
                <a:close/>
                <a:moveTo>
                  <a:pt x="203108" y="653609"/>
                </a:moveTo>
                <a:lnTo>
                  <a:pt x="250162" y="653609"/>
                </a:lnTo>
                <a:lnTo>
                  <a:pt x="250162" y="1054223"/>
                </a:lnTo>
                <a:lnTo>
                  <a:pt x="203108" y="1054223"/>
                </a:lnTo>
                <a:close/>
                <a:moveTo>
                  <a:pt x="117669" y="194556"/>
                </a:moveTo>
                <a:lnTo>
                  <a:pt x="117669" y="1775970"/>
                </a:lnTo>
                <a:lnTo>
                  <a:pt x="1054217" y="1775970"/>
                </a:lnTo>
                <a:lnTo>
                  <a:pt x="1054217" y="194556"/>
                </a:lnTo>
                <a:close/>
                <a:moveTo>
                  <a:pt x="195318" y="0"/>
                </a:moveTo>
                <a:lnTo>
                  <a:pt x="976567" y="0"/>
                </a:lnTo>
                <a:cubicBezTo>
                  <a:pt x="1084438" y="0"/>
                  <a:pt x="1171885" y="87447"/>
                  <a:pt x="1171885" y="195318"/>
                </a:cubicBezTo>
                <a:lnTo>
                  <a:pt x="1171885" y="1866419"/>
                </a:lnTo>
                <a:cubicBezTo>
                  <a:pt x="1171885" y="1974290"/>
                  <a:pt x="1084438" y="2061737"/>
                  <a:pt x="976567" y="2061737"/>
                </a:cubicBezTo>
                <a:lnTo>
                  <a:pt x="195318" y="2061737"/>
                </a:lnTo>
                <a:cubicBezTo>
                  <a:pt x="87447" y="2061737"/>
                  <a:pt x="0" y="1974290"/>
                  <a:pt x="0" y="1866419"/>
                </a:cubicBezTo>
                <a:lnTo>
                  <a:pt x="0" y="195318"/>
                </a:lnTo>
                <a:cubicBezTo>
                  <a:pt x="0" y="87447"/>
                  <a:pt x="87447" y="0"/>
                  <a:pt x="19531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82" name="Rectangle 12"/>
          <p:cNvSpPr>
            <a:spLocks noChangeArrowheads="1"/>
          </p:cNvSpPr>
          <p:nvPr/>
        </p:nvSpPr>
        <p:spPr bwMode="auto">
          <a:xfrm>
            <a:off x="8447582" y="5583546"/>
            <a:ext cx="531660" cy="709476"/>
          </a:xfrm>
          <a:custGeom>
            <a:avLst/>
            <a:gdLst/>
            <a:ahLst/>
            <a:cxnLst/>
            <a:rect l="l" t="t" r="r" b="b"/>
            <a:pathLst>
              <a:path w="2212183" h="3558139">
                <a:moveTo>
                  <a:pt x="173247" y="1026133"/>
                </a:moveTo>
                <a:lnTo>
                  <a:pt x="173247" y="1812392"/>
                </a:lnTo>
                <a:lnTo>
                  <a:pt x="439774" y="1812392"/>
                </a:lnTo>
                <a:lnTo>
                  <a:pt x="866217" y="1812392"/>
                </a:lnTo>
                <a:lnTo>
                  <a:pt x="1159397" y="1812392"/>
                </a:lnTo>
                <a:lnTo>
                  <a:pt x="1159397" y="1453786"/>
                </a:lnTo>
                <a:lnTo>
                  <a:pt x="1159397" y="1451499"/>
                </a:lnTo>
                <a:lnTo>
                  <a:pt x="1159397" y="1026133"/>
                </a:lnTo>
                <a:lnTo>
                  <a:pt x="613012" y="1026133"/>
                </a:lnTo>
                <a:lnTo>
                  <a:pt x="439774" y="1026133"/>
                </a:lnTo>
                <a:close/>
                <a:moveTo>
                  <a:pt x="0" y="772928"/>
                </a:moveTo>
                <a:lnTo>
                  <a:pt x="1332635" y="772928"/>
                </a:lnTo>
                <a:lnTo>
                  <a:pt x="1332635" y="3558139"/>
                </a:lnTo>
                <a:lnTo>
                  <a:pt x="0" y="3558139"/>
                </a:lnTo>
                <a:close/>
                <a:moveTo>
                  <a:pt x="439774" y="398713"/>
                </a:moveTo>
                <a:lnTo>
                  <a:pt x="1772409" y="398713"/>
                </a:lnTo>
                <a:lnTo>
                  <a:pt x="1772409" y="3197246"/>
                </a:lnTo>
                <a:lnTo>
                  <a:pt x="1399271" y="3197246"/>
                </a:lnTo>
                <a:lnTo>
                  <a:pt x="1399271" y="1451499"/>
                </a:lnTo>
                <a:lnTo>
                  <a:pt x="1612493" y="1451499"/>
                </a:lnTo>
                <a:lnTo>
                  <a:pt x="1612493" y="651918"/>
                </a:lnTo>
                <a:lnTo>
                  <a:pt x="613012" y="651918"/>
                </a:lnTo>
                <a:lnTo>
                  <a:pt x="613012" y="731876"/>
                </a:lnTo>
                <a:lnTo>
                  <a:pt x="439774" y="731876"/>
                </a:lnTo>
                <a:close/>
                <a:moveTo>
                  <a:pt x="866217" y="0"/>
                </a:moveTo>
                <a:lnTo>
                  <a:pt x="2212183" y="0"/>
                </a:lnTo>
                <a:lnTo>
                  <a:pt x="2212183" y="2798533"/>
                </a:lnTo>
                <a:lnTo>
                  <a:pt x="1852367" y="2798533"/>
                </a:lnTo>
                <a:lnTo>
                  <a:pt x="1852367" y="1052785"/>
                </a:lnTo>
                <a:lnTo>
                  <a:pt x="2038936" y="1052785"/>
                </a:lnTo>
                <a:lnTo>
                  <a:pt x="2038936" y="253204"/>
                </a:lnTo>
                <a:lnTo>
                  <a:pt x="1052786" y="253204"/>
                </a:lnTo>
                <a:lnTo>
                  <a:pt x="1052786" y="306510"/>
                </a:lnTo>
                <a:lnTo>
                  <a:pt x="866217" y="306510"/>
                </a:lnTo>
                <a:close/>
              </a:path>
            </a:pathLst>
          </a:custGeom>
          <a:solidFill>
            <a:schemeClr val="bg1"/>
          </a:solid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05050"/>
              </a:solidFill>
              <a:effectLst/>
              <a:uLnTx/>
              <a:uFillTx/>
              <a:latin typeface="Calibri Light" panose="020F0302020204030204"/>
              <a:ea typeface="+mn-ea"/>
              <a:cs typeface="+mn-cs"/>
            </a:endParaRPr>
          </a:p>
        </p:txBody>
      </p:sp>
      <p:sp>
        <p:nvSpPr>
          <p:cNvPr id="83" name="Freeform 82"/>
          <p:cNvSpPr>
            <a:spLocks noChangeAspect="1"/>
          </p:cNvSpPr>
          <p:nvPr/>
        </p:nvSpPr>
        <p:spPr bwMode="auto">
          <a:xfrm>
            <a:off x="8467074" y="2773256"/>
            <a:ext cx="645434" cy="374896"/>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nvGrpSpPr>
          <p:cNvPr id="84" name="Group 83"/>
          <p:cNvGrpSpPr/>
          <p:nvPr/>
        </p:nvGrpSpPr>
        <p:grpSpPr>
          <a:xfrm>
            <a:off x="7359912" y="1399881"/>
            <a:ext cx="652236" cy="498997"/>
            <a:chOff x="-3648455" y="2506228"/>
            <a:chExt cx="3192462" cy="2536826"/>
          </a:xfrm>
          <a:solidFill>
            <a:schemeClr val="bg1"/>
          </a:solidFill>
        </p:grpSpPr>
        <p:sp>
          <p:nvSpPr>
            <p:cNvPr id="126" name="Freeform 125"/>
            <p:cNvSpPr>
              <a:spLocks noEditPoints="1"/>
            </p:cNvSpPr>
            <p:nvPr/>
          </p:nvSpPr>
          <p:spPr bwMode="auto">
            <a:xfrm>
              <a:off x="-1984754" y="2637993"/>
              <a:ext cx="573089"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7" name="Oval 126"/>
            <p:cNvSpPr>
              <a:spLocks noChangeArrowheads="1"/>
            </p:cNvSpPr>
            <p:nvPr/>
          </p:nvSpPr>
          <p:spPr bwMode="auto">
            <a:xfrm>
              <a:off x="-1784729" y="2838015"/>
              <a:ext cx="168273" cy="169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8" name="Freeform 127"/>
            <p:cNvSpPr>
              <a:spLocks noEditPoints="1"/>
            </p:cNvSpPr>
            <p:nvPr/>
          </p:nvSpPr>
          <p:spPr bwMode="auto">
            <a:xfrm>
              <a:off x="-3648455" y="2506228"/>
              <a:ext cx="782637" cy="784226"/>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9" name="Oval 128"/>
            <p:cNvSpPr>
              <a:spLocks noChangeArrowheads="1"/>
            </p:cNvSpPr>
            <p:nvPr/>
          </p:nvSpPr>
          <p:spPr bwMode="auto">
            <a:xfrm>
              <a:off x="-3373817" y="2782451"/>
              <a:ext cx="230186" cy="2333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0" name="Freeform 129"/>
            <p:cNvSpPr>
              <a:spLocks/>
            </p:cNvSpPr>
            <p:nvPr/>
          </p:nvSpPr>
          <p:spPr bwMode="auto">
            <a:xfrm>
              <a:off x="-1005268" y="3973079"/>
              <a:ext cx="458786" cy="73342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1" name="Freeform 130"/>
            <p:cNvSpPr>
              <a:spLocks/>
            </p:cNvSpPr>
            <p:nvPr/>
          </p:nvSpPr>
          <p:spPr bwMode="auto">
            <a:xfrm>
              <a:off x="-3448430" y="4371541"/>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2" name="Freeform 131"/>
            <p:cNvSpPr>
              <a:spLocks/>
            </p:cNvSpPr>
            <p:nvPr/>
          </p:nvSpPr>
          <p:spPr bwMode="auto">
            <a:xfrm>
              <a:off x="-3313495" y="3246002"/>
              <a:ext cx="1009652" cy="1004890"/>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3" name="Freeform 132"/>
            <p:cNvSpPr>
              <a:spLocks/>
            </p:cNvSpPr>
            <p:nvPr/>
          </p:nvSpPr>
          <p:spPr bwMode="auto">
            <a:xfrm>
              <a:off x="-2775329" y="2684026"/>
              <a:ext cx="719138" cy="493715"/>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4" name="Freeform 133"/>
            <p:cNvSpPr>
              <a:spLocks/>
            </p:cNvSpPr>
            <p:nvPr/>
          </p:nvSpPr>
          <p:spPr bwMode="auto">
            <a:xfrm>
              <a:off x="-1660903" y="3131703"/>
              <a:ext cx="877888" cy="957261"/>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85" name="Rectangle 400"/>
          <p:cNvSpPr/>
          <p:nvPr/>
        </p:nvSpPr>
        <p:spPr bwMode="auto">
          <a:xfrm>
            <a:off x="6370827" y="5572124"/>
            <a:ext cx="531995" cy="474041"/>
          </a:xfrm>
          <a:custGeom>
            <a:avLst/>
            <a:gdLst/>
            <a:ahLst/>
            <a:cxnLst/>
            <a:rect l="l" t="t" r="r" b="b"/>
            <a:pathLst>
              <a:path w="2427557" h="2157628">
                <a:moveTo>
                  <a:pt x="1137152" y="1713146"/>
                </a:moveTo>
                <a:cubicBezTo>
                  <a:pt x="1060812" y="1713146"/>
                  <a:pt x="998926" y="1773764"/>
                  <a:pt x="998926" y="1848540"/>
                </a:cubicBezTo>
                <a:cubicBezTo>
                  <a:pt x="998926" y="1923316"/>
                  <a:pt x="1060812" y="1983934"/>
                  <a:pt x="1137152" y="1983934"/>
                </a:cubicBezTo>
                <a:cubicBezTo>
                  <a:pt x="1213492" y="1983934"/>
                  <a:pt x="1275378" y="1923316"/>
                  <a:pt x="1275378" y="1848540"/>
                </a:cubicBezTo>
                <a:cubicBezTo>
                  <a:pt x="1275378" y="1773764"/>
                  <a:pt x="1213492" y="1713146"/>
                  <a:pt x="1137152" y="1713146"/>
                </a:cubicBezTo>
                <a:close/>
                <a:moveTo>
                  <a:pt x="740920" y="1713146"/>
                </a:moveTo>
                <a:cubicBezTo>
                  <a:pt x="664580" y="1713146"/>
                  <a:pt x="602694" y="1773764"/>
                  <a:pt x="602694" y="1848540"/>
                </a:cubicBezTo>
                <a:cubicBezTo>
                  <a:pt x="602694" y="1923316"/>
                  <a:pt x="664580" y="1983934"/>
                  <a:pt x="740920" y="1983934"/>
                </a:cubicBezTo>
                <a:cubicBezTo>
                  <a:pt x="817260" y="1983934"/>
                  <a:pt x="879146" y="1923316"/>
                  <a:pt x="879146" y="1848540"/>
                </a:cubicBezTo>
                <a:cubicBezTo>
                  <a:pt x="879146" y="1773764"/>
                  <a:pt x="817260" y="1713146"/>
                  <a:pt x="740920" y="1713146"/>
                </a:cubicBezTo>
                <a:close/>
                <a:moveTo>
                  <a:pt x="344688" y="1713146"/>
                </a:moveTo>
                <a:cubicBezTo>
                  <a:pt x="268348" y="1713146"/>
                  <a:pt x="206462" y="1773764"/>
                  <a:pt x="206462" y="1848540"/>
                </a:cubicBezTo>
                <a:cubicBezTo>
                  <a:pt x="206462" y="1923316"/>
                  <a:pt x="268348" y="1983934"/>
                  <a:pt x="344688" y="1983934"/>
                </a:cubicBezTo>
                <a:cubicBezTo>
                  <a:pt x="421028" y="1983934"/>
                  <a:pt x="482914" y="1923316"/>
                  <a:pt x="482914" y="1848540"/>
                </a:cubicBezTo>
                <a:cubicBezTo>
                  <a:pt x="482914" y="1773764"/>
                  <a:pt x="421028" y="1713146"/>
                  <a:pt x="344688" y="1713146"/>
                </a:cubicBezTo>
                <a:close/>
                <a:moveTo>
                  <a:pt x="1137152" y="1302659"/>
                </a:moveTo>
                <a:cubicBezTo>
                  <a:pt x="1060812" y="1302659"/>
                  <a:pt x="998926" y="1363277"/>
                  <a:pt x="998926" y="1438053"/>
                </a:cubicBezTo>
                <a:cubicBezTo>
                  <a:pt x="998926" y="1512829"/>
                  <a:pt x="1060812" y="1573447"/>
                  <a:pt x="1137152" y="1573447"/>
                </a:cubicBezTo>
                <a:cubicBezTo>
                  <a:pt x="1213492" y="1573447"/>
                  <a:pt x="1275378" y="1512829"/>
                  <a:pt x="1275378" y="1438053"/>
                </a:cubicBezTo>
                <a:cubicBezTo>
                  <a:pt x="1275378" y="1363277"/>
                  <a:pt x="1213492" y="1302659"/>
                  <a:pt x="1137152" y="1302659"/>
                </a:cubicBezTo>
                <a:close/>
                <a:moveTo>
                  <a:pt x="740920" y="1302659"/>
                </a:moveTo>
                <a:cubicBezTo>
                  <a:pt x="664580" y="1302659"/>
                  <a:pt x="602694" y="1363277"/>
                  <a:pt x="602694" y="1438053"/>
                </a:cubicBezTo>
                <a:cubicBezTo>
                  <a:pt x="602694" y="1512829"/>
                  <a:pt x="664580" y="1573447"/>
                  <a:pt x="740920" y="1573447"/>
                </a:cubicBezTo>
                <a:cubicBezTo>
                  <a:pt x="817260" y="1573447"/>
                  <a:pt x="879146" y="1512829"/>
                  <a:pt x="879146" y="1438053"/>
                </a:cubicBezTo>
                <a:cubicBezTo>
                  <a:pt x="879146" y="1363277"/>
                  <a:pt x="817260" y="1302659"/>
                  <a:pt x="740920" y="1302659"/>
                </a:cubicBezTo>
                <a:close/>
                <a:moveTo>
                  <a:pt x="344688" y="1302659"/>
                </a:moveTo>
                <a:cubicBezTo>
                  <a:pt x="268348" y="1302659"/>
                  <a:pt x="206462" y="1363277"/>
                  <a:pt x="206462" y="1438053"/>
                </a:cubicBezTo>
                <a:cubicBezTo>
                  <a:pt x="206462" y="1512829"/>
                  <a:pt x="268348" y="1573447"/>
                  <a:pt x="344688" y="1573447"/>
                </a:cubicBezTo>
                <a:cubicBezTo>
                  <a:pt x="421028" y="1573447"/>
                  <a:pt x="482914" y="1512829"/>
                  <a:pt x="482914" y="1438053"/>
                </a:cubicBezTo>
                <a:cubicBezTo>
                  <a:pt x="482914" y="1363277"/>
                  <a:pt x="421028" y="1302659"/>
                  <a:pt x="344688" y="1302659"/>
                </a:cubicBezTo>
                <a:close/>
                <a:moveTo>
                  <a:pt x="1678851" y="1191552"/>
                </a:moveTo>
                <a:lnTo>
                  <a:pt x="1678851" y="1290962"/>
                </a:lnTo>
                <a:cubicBezTo>
                  <a:pt x="1716650" y="1276927"/>
                  <a:pt x="1753565" y="1220563"/>
                  <a:pt x="1678851" y="1191552"/>
                </a:cubicBezTo>
                <a:close/>
                <a:moveTo>
                  <a:pt x="1664260" y="1053673"/>
                </a:moveTo>
                <a:cubicBezTo>
                  <a:pt x="1640223" y="1060115"/>
                  <a:pt x="1611859" y="1077582"/>
                  <a:pt x="1626486" y="1118449"/>
                </a:cubicBezTo>
                <a:cubicBezTo>
                  <a:pt x="1635590" y="1132658"/>
                  <a:pt x="1651289" y="1139910"/>
                  <a:pt x="1664260" y="1144474"/>
                </a:cubicBezTo>
                <a:close/>
                <a:moveTo>
                  <a:pt x="1670193" y="992446"/>
                </a:moveTo>
                <a:lnTo>
                  <a:pt x="1672917" y="992446"/>
                </a:lnTo>
                <a:cubicBezTo>
                  <a:pt x="1676194" y="992446"/>
                  <a:pt x="1678851" y="995512"/>
                  <a:pt x="1678851" y="999293"/>
                </a:cubicBezTo>
                <a:lnTo>
                  <a:pt x="1678851" y="1039377"/>
                </a:lnTo>
                <a:cubicBezTo>
                  <a:pt x="1700671" y="1041600"/>
                  <a:pt x="1717287" y="1045587"/>
                  <a:pt x="1733006" y="1054746"/>
                </a:cubicBezTo>
                <a:cubicBezTo>
                  <a:pt x="1745328" y="1065784"/>
                  <a:pt x="1747922" y="1074577"/>
                  <a:pt x="1744680" y="1083932"/>
                </a:cubicBezTo>
                <a:cubicBezTo>
                  <a:pt x="1733979" y="1093660"/>
                  <a:pt x="1709173" y="1079254"/>
                  <a:pt x="1702364" y="1055869"/>
                </a:cubicBezTo>
                <a:cubicBezTo>
                  <a:pt x="1694483" y="1054264"/>
                  <a:pt x="1687485" y="1050110"/>
                  <a:pt x="1678851" y="1050833"/>
                </a:cubicBezTo>
                <a:lnTo>
                  <a:pt x="1678851" y="1149514"/>
                </a:lnTo>
                <a:cubicBezTo>
                  <a:pt x="1825718" y="1195737"/>
                  <a:pt x="1743341" y="1298826"/>
                  <a:pt x="1678851" y="1304854"/>
                </a:cubicBezTo>
                <a:lnTo>
                  <a:pt x="1678851" y="1337509"/>
                </a:lnTo>
                <a:cubicBezTo>
                  <a:pt x="1678851" y="1341290"/>
                  <a:pt x="1676194" y="1344356"/>
                  <a:pt x="1672917" y="1344356"/>
                </a:cubicBezTo>
                <a:lnTo>
                  <a:pt x="1670193" y="1344356"/>
                </a:lnTo>
                <a:cubicBezTo>
                  <a:pt x="1666916" y="1344356"/>
                  <a:pt x="1664260" y="1341290"/>
                  <a:pt x="1664260" y="1337509"/>
                </a:cubicBezTo>
                <a:lnTo>
                  <a:pt x="1664260" y="1305880"/>
                </a:lnTo>
                <a:cubicBezTo>
                  <a:pt x="1653490" y="1306996"/>
                  <a:pt x="1643429" y="1305777"/>
                  <a:pt x="1630863" y="1302823"/>
                </a:cubicBezTo>
                <a:cubicBezTo>
                  <a:pt x="1610111" y="1296649"/>
                  <a:pt x="1573307" y="1274199"/>
                  <a:pt x="1591952" y="1255677"/>
                </a:cubicBezTo>
                <a:cubicBezTo>
                  <a:pt x="1605733" y="1246135"/>
                  <a:pt x="1627783" y="1268025"/>
                  <a:pt x="1633295" y="1289353"/>
                </a:cubicBezTo>
                <a:cubicBezTo>
                  <a:pt x="1644040" y="1293168"/>
                  <a:pt x="1653237" y="1295792"/>
                  <a:pt x="1664260" y="1294525"/>
                </a:cubicBezTo>
                <a:lnTo>
                  <a:pt x="1664260" y="1186587"/>
                </a:lnTo>
                <a:cubicBezTo>
                  <a:pt x="1630347" y="1175068"/>
                  <a:pt x="1586458" y="1153777"/>
                  <a:pt x="1586602" y="1108627"/>
                </a:cubicBezTo>
                <a:cubicBezTo>
                  <a:pt x="1586747" y="1063064"/>
                  <a:pt x="1629330" y="1043148"/>
                  <a:pt x="1664260" y="1039737"/>
                </a:cubicBezTo>
                <a:lnTo>
                  <a:pt x="1664260" y="999293"/>
                </a:lnTo>
                <a:cubicBezTo>
                  <a:pt x="1664260" y="995512"/>
                  <a:pt x="1666916" y="992446"/>
                  <a:pt x="1670193" y="992446"/>
                </a:cubicBezTo>
                <a:close/>
                <a:moveTo>
                  <a:pt x="1724371" y="450966"/>
                </a:moveTo>
                <a:lnTo>
                  <a:pt x="1770091" y="450966"/>
                </a:lnTo>
                <a:lnTo>
                  <a:pt x="1770091" y="899314"/>
                </a:lnTo>
                <a:lnTo>
                  <a:pt x="1724371" y="899314"/>
                </a:lnTo>
                <a:close/>
                <a:moveTo>
                  <a:pt x="1621706" y="450966"/>
                </a:moveTo>
                <a:lnTo>
                  <a:pt x="1667426" y="450966"/>
                </a:lnTo>
                <a:lnTo>
                  <a:pt x="1667426" y="899314"/>
                </a:lnTo>
                <a:lnTo>
                  <a:pt x="1621706" y="899314"/>
                </a:lnTo>
                <a:close/>
                <a:moveTo>
                  <a:pt x="1519041" y="450966"/>
                </a:moveTo>
                <a:lnTo>
                  <a:pt x="1564761" y="450966"/>
                </a:lnTo>
                <a:lnTo>
                  <a:pt x="1564761" y="899314"/>
                </a:lnTo>
                <a:lnTo>
                  <a:pt x="1519041" y="899314"/>
                </a:lnTo>
                <a:close/>
                <a:moveTo>
                  <a:pt x="2053281" y="400716"/>
                </a:moveTo>
                <a:lnTo>
                  <a:pt x="2053281" y="1453952"/>
                </a:lnTo>
                <a:lnTo>
                  <a:pt x="2287566" y="1453952"/>
                </a:lnTo>
                <a:cubicBezTo>
                  <a:pt x="2330192" y="1453952"/>
                  <a:pt x="2364748" y="1419396"/>
                  <a:pt x="2364748" y="1376770"/>
                </a:cubicBezTo>
                <a:lnTo>
                  <a:pt x="2364748" y="477899"/>
                </a:lnTo>
                <a:cubicBezTo>
                  <a:pt x="2364748" y="435272"/>
                  <a:pt x="2330192" y="400716"/>
                  <a:pt x="2287566" y="400716"/>
                </a:cubicBezTo>
                <a:close/>
                <a:moveTo>
                  <a:pt x="1462980" y="400716"/>
                </a:moveTo>
                <a:lnTo>
                  <a:pt x="1462980" y="1453952"/>
                </a:lnTo>
                <a:lnTo>
                  <a:pt x="1880260" y="1453952"/>
                </a:lnTo>
                <a:lnTo>
                  <a:pt x="1880260" y="400716"/>
                </a:lnTo>
                <a:close/>
                <a:moveTo>
                  <a:pt x="250026" y="208196"/>
                </a:moveTo>
                <a:cubicBezTo>
                  <a:pt x="218585" y="208196"/>
                  <a:pt x="193097" y="233684"/>
                  <a:pt x="193097" y="265125"/>
                </a:cubicBezTo>
                <a:lnTo>
                  <a:pt x="193097" y="1124405"/>
                </a:lnTo>
                <a:cubicBezTo>
                  <a:pt x="193097" y="1155846"/>
                  <a:pt x="218585" y="1181334"/>
                  <a:pt x="250026" y="1181334"/>
                </a:cubicBezTo>
                <a:lnTo>
                  <a:pt x="1210374" y="1181334"/>
                </a:lnTo>
                <a:cubicBezTo>
                  <a:pt x="1241815" y="1181334"/>
                  <a:pt x="1267303" y="1155846"/>
                  <a:pt x="1267303" y="1124405"/>
                </a:cubicBezTo>
                <a:lnTo>
                  <a:pt x="1267303" y="265125"/>
                </a:lnTo>
                <a:cubicBezTo>
                  <a:pt x="1267303" y="233684"/>
                  <a:pt x="1241815" y="208196"/>
                  <a:pt x="1210374" y="208196"/>
                </a:cubicBezTo>
                <a:close/>
                <a:moveTo>
                  <a:pt x="243835" y="0"/>
                </a:moveTo>
                <a:lnTo>
                  <a:pt x="1219145" y="0"/>
                </a:lnTo>
                <a:cubicBezTo>
                  <a:pt x="1353811" y="0"/>
                  <a:pt x="1462980" y="109169"/>
                  <a:pt x="1462980" y="243835"/>
                </a:cubicBezTo>
                <a:lnTo>
                  <a:pt x="1462980" y="325122"/>
                </a:lnTo>
                <a:lnTo>
                  <a:pt x="2314448" y="325122"/>
                </a:lnTo>
                <a:cubicBezTo>
                  <a:pt x="2376916" y="325122"/>
                  <a:pt x="2427557" y="375763"/>
                  <a:pt x="2427557" y="438231"/>
                </a:cubicBezTo>
                <a:lnTo>
                  <a:pt x="2427557" y="1416436"/>
                </a:lnTo>
                <a:cubicBezTo>
                  <a:pt x="2427557" y="1478904"/>
                  <a:pt x="2376916" y="1529545"/>
                  <a:pt x="2314448" y="1529545"/>
                </a:cubicBezTo>
                <a:lnTo>
                  <a:pt x="1462980" y="1529545"/>
                </a:lnTo>
                <a:lnTo>
                  <a:pt x="1462980" y="1913793"/>
                </a:lnTo>
                <a:cubicBezTo>
                  <a:pt x="1462980" y="2048459"/>
                  <a:pt x="1353811" y="2157628"/>
                  <a:pt x="1219145" y="2157628"/>
                </a:cubicBezTo>
                <a:lnTo>
                  <a:pt x="243835" y="2157628"/>
                </a:lnTo>
                <a:cubicBezTo>
                  <a:pt x="109169" y="2157628"/>
                  <a:pt x="0" y="2048459"/>
                  <a:pt x="0" y="1913793"/>
                </a:cubicBezTo>
                <a:lnTo>
                  <a:pt x="0" y="243835"/>
                </a:lnTo>
                <a:cubicBezTo>
                  <a:pt x="0" y="109169"/>
                  <a:pt x="109169" y="0"/>
                  <a:pt x="24383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561" tIns="34280" rIns="34280" bIns="68561"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5483"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86" name="Group 85"/>
          <p:cNvGrpSpPr/>
          <p:nvPr/>
        </p:nvGrpSpPr>
        <p:grpSpPr>
          <a:xfrm>
            <a:off x="8454710" y="3569070"/>
            <a:ext cx="642932" cy="753614"/>
            <a:chOff x="12849225" y="227013"/>
            <a:chExt cx="3357563" cy="5561012"/>
          </a:xfrm>
          <a:solidFill>
            <a:schemeClr val="bg1"/>
          </a:solidFill>
        </p:grpSpPr>
        <p:sp>
          <p:nvSpPr>
            <p:cNvPr id="122" name="Freeform 121"/>
            <p:cNvSpPr>
              <a:spLocks noEditPoints="1"/>
            </p:cNvSpPr>
            <p:nvPr/>
          </p:nvSpPr>
          <p:spPr bwMode="auto">
            <a:xfrm>
              <a:off x="12849225" y="227013"/>
              <a:ext cx="2830513" cy="1908175"/>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23" name="Group 122"/>
            <p:cNvGrpSpPr/>
            <p:nvPr/>
          </p:nvGrpSpPr>
          <p:grpSpPr>
            <a:xfrm>
              <a:off x="12849225" y="647700"/>
              <a:ext cx="3357563" cy="5140325"/>
              <a:chOff x="12849225" y="647700"/>
              <a:chExt cx="3357563" cy="5140325"/>
            </a:xfrm>
            <a:grpFill/>
          </p:grpSpPr>
          <p:sp>
            <p:nvSpPr>
              <p:cNvPr id="124" name="Rectangle 123"/>
              <p:cNvSpPr>
                <a:spLocks noChangeArrowheads="1"/>
              </p:cNvSpPr>
              <p:nvPr/>
            </p:nvSpPr>
            <p:spPr bwMode="auto">
              <a:xfrm>
                <a:off x="15830550" y="647700"/>
                <a:ext cx="376238" cy="1082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5" name="Freeform 124"/>
              <p:cNvSpPr>
                <a:spLocks/>
              </p:cNvSpPr>
              <p:nvPr/>
            </p:nvSpPr>
            <p:spPr bwMode="auto">
              <a:xfrm>
                <a:off x="12849225" y="2293938"/>
                <a:ext cx="2830513" cy="3494087"/>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grpSp>
      <p:grpSp>
        <p:nvGrpSpPr>
          <p:cNvPr id="87" name="Group 86"/>
          <p:cNvGrpSpPr/>
          <p:nvPr/>
        </p:nvGrpSpPr>
        <p:grpSpPr>
          <a:xfrm>
            <a:off x="8488640" y="1545388"/>
            <a:ext cx="595191" cy="408256"/>
            <a:chOff x="7871810" y="3175673"/>
            <a:chExt cx="772691" cy="448812"/>
          </a:xfrm>
          <a:solidFill>
            <a:schemeClr val="bg1"/>
          </a:solidFill>
        </p:grpSpPr>
        <p:sp>
          <p:nvSpPr>
            <p:cNvPr id="120" name="Freeform 119"/>
            <p:cNvSpPr>
              <a:spLocks noEditPoints="1"/>
            </p:cNvSpPr>
            <p:nvPr/>
          </p:nvSpPr>
          <p:spPr bwMode="auto">
            <a:xfrm>
              <a:off x="8016574" y="3281845"/>
              <a:ext cx="311927" cy="223511"/>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grp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21" name="Freeform 120"/>
            <p:cNvSpPr>
              <a:spLocks noChangeAspect="1"/>
            </p:cNvSpPr>
            <p:nvPr/>
          </p:nvSpPr>
          <p:spPr bwMode="auto">
            <a:xfrm>
              <a:off x="7871810" y="3175673"/>
              <a:ext cx="772691" cy="448812"/>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sp>
        <p:nvSpPr>
          <p:cNvPr id="88" name="Rounded Rectangle 89"/>
          <p:cNvSpPr>
            <a:spLocks noChangeAspect="1"/>
          </p:cNvSpPr>
          <p:nvPr/>
        </p:nvSpPr>
        <p:spPr bwMode="auto">
          <a:xfrm rot="16200000">
            <a:off x="9469485" y="3998957"/>
            <a:ext cx="577561" cy="818844"/>
          </a:xfrm>
          <a:custGeom>
            <a:avLst/>
            <a:gdLst/>
            <a:ahLst/>
            <a:cxnLst/>
            <a:rect l="l" t="t" r="r" b="b"/>
            <a:pathLst>
              <a:path w="2183176" h="3096025">
                <a:moveTo>
                  <a:pt x="467239" y="1270400"/>
                </a:moveTo>
                <a:lnTo>
                  <a:pt x="467239" y="3096025"/>
                </a:lnTo>
                <a:lnTo>
                  <a:pt x="37847" y="3096025"/>
                </a:lnTo>
                <a:lnTo>
                  <a:pt x="37847" y="1270400"/>
                </a:lnTo>
                <a:close/>
                <a:moveTo>
                  <a:pt x="756443" y="1270400"/>
                </a:moveTo>
                <a:lnTo>
                  <a:pt x="754715" y="2850494"/>
                </a:lnTo>
                <a:lnTo>
                  <a:pt x="521043" y="3096025"/>
                </a:lnTo>
                <a:lnTo>
                  <a:pt x="521043" y="1270400"/>
                </a:lnTo>
                <a:close/>
                <a:moveTo>
                  <a:pt x="1227004" y="1270399"/>
                </a:moveTo>
                <a:lnTo>
                  <a:pt x="1227004" y="2846970"/>
                </a:lnTo>
                <a:lnTo>
                  <a:pt x="797612" y="2846970"/>
                </a:lnTo>
                <a:lnTo>
                  <a:pt x="797612" y="1270399"/>
                </a:lnTo>
                <a:close/>
                <a:moveTo>
                  <a:pt x="1346183" y="230719"/>
                </a:moveTo>
                <a:lnTo>
                  <a:pt x="908049" y="230719"/>
                </a:lnTo>
                <a:lnTo>
                  <a:pt x="908049" y="991315"/>
                </a:lnTo>
                <a:lnTo>
                  <a:pt x="1346183" y="991315"/>
                </a:lnTo>
                <a:close/>
                <a:moveTo>
                  <a:pt x="1512886" y="75485"/>
                </a:moveTo>
                <a:lnTo>
                  <a:pt x="1512886" y="1146548"/>
                </a:lnTo>
                <a:cubicBezTo>
                  <a:pt x="1512886" y="1188237"/>
                  <a:pt x="1479090" y="1222033"/>
                  <a:pt x="1437401" y="1222033"/>
                </a:cubicBezTo>
                <a:lnTo>
                  <a:pt x="75485" y="1222033"/>
                </a:lnTo>
                <a:cubicBezTo>
                  <a:pt x="33796" y="1222033"/>
                  <a:pt x="0" y="1188237"/>
                  <a:pt x="0" y="1146548"/>
                </a:cubicBezTo>
                <a:lnTo>
                  <a:pt x="0" y="75485"/>
                </a:lnTo>
                <a:cubicBezTo>
                  <a:pt x="0" y="33796"/>
                  <a:pt x="33796" y="0"/>
                  <a:pt x="75485" y="0"/>
                </a:cubicBezTo>
                <a:lnTo>
                  <a:pt x="1437401" y="0"/>
                </a:lnTo>
                <a:cubicBezTo>
                  <a:pt x="1479090" y="0"/>
                  <a:pt x="1512886" y="33796"/>
                  <a:pt x="1512886" y="75485"/>
                </a:cubicBezTo>
                <a:close/>
                <a:moveTo>
                  <a:pt x="2030139" y="955484"/>
                </a:moveTo>
                <a:cubicBezTo>
                  <a:pt x="2030139" y="946936"/>
                  <a:pt x="2024904" y="940007"/>
                  <a:pt x="2018445" y="940007"/>
                </a:cubicBezTo>
                <a:lnTo>
                  <a:pt x="1963031" y="940007"/>
                </a:lnTo>
                <a:cubicBezTo>
                  <a:pt x="1956572" y="940007"/>
                  <a:pt x="1951337" y="946936"/>
                  <a:pt x="1951337" y="955484"/>
                </a:cubicBezTo>
                <a:cubicBezTo>
                  <a:pt x="1951337" y="964031"/>
                  <a:pt x="1956572" y="970961"/>
                  <a:pt x="1963031" y="970961"/>
                </a:cubicBezTo>
                <a:lnTo>
                  <a:pt x="2018445" y="970961"/>
                </a:lnTo>
                <a:cubicBezTo>
                  <a:pt x="2024903" y="970961"/>
                  <a:pt x="2030139" y="964032"/>
                  <a:pt x="2030139" y="955484"/>
                </a:cubicBezTo>
                <a:close/>
                <a:moveTo>
                  <a:pt x="2065118" y="955484"/>
                </a:moveTo>
                <a:cubicBezTo>
                  <a:pt x="2065118" y="946936"/>
                  <a:pt x="2059882" y="940007"/>
                  <a:pt x="2053424" y="940007"/>
                </a:cubicBezTo>
                <a:lnTo>
                  <a:pt x="2051148" y="940007"/>
                </a:lnTo>
                <a:cubicBezTo>
                  <a:pt x="2044690" y="940007"/>
                  <a:pt x="2039454" y="946936"/>
                  <a:pt x="2039454" y="955484"/>
                </a:cubicBezTo>
                <a:cubicBezTo>
                  <a:pt x="2039454" y="964031"/>
                  <a:pt x="2044690" y="970961"/>
                  <a:pt x="2051148" y="970961"/>
                </a:cubicBezTo>
                <a:lnTo>
                  <a:pt x="2053424" y="970961"/>
                </a:lnTo>
                <a:cubicBezTo>
                  <a:pt x="2059882" y="970961"/>
                  <a:pt x="2065118" y="964032"/>
                  <a:pt x="2065118" y="955484"/>
                </a:cubicBezTo>
                <a:close/>
                <a:moveTo>
                  <a:pt x="2099906" y="955484"/>
                </a:moveTo>
                <a:cubicBezTo>
                  <a:pt x="2099906" y="946936"/>
                  <a:pt x="2094670" y="940007"/>
                  <a:pt x="2088211" y="940007"/>
                </a:cubicBezTo>
                <a:lnTo>
                  <a:pt x="2086127" y="940007"/>
                </a:lnTo>
                <a:cubicBezTo>
                  <a:pt x="2079669" y="940007"/>
                  <a:pt x="2074433" y="946936"/>
                  <a:pt x="2074433" y="955484"/>
                </a:cubicBezTo>
                <a:cubicBezTo>
                  <a:pt x="2074433" y="964031"/>
                  <a:pt x="2079669" y="970961"/>
                  <a:pt x="2086127" y="970961"/>
                </a:cubicBezTo>
                <a:lnTo>
                  <a:pt x="2088211" y="970961"/>
                </a:lnTo>
                <a:cubicBezTo>
                  <a:pt x="2094670" y="970961"/>
                  <a:pt x="2099905" y="964032"/>
                  <a:pt x="2099905" y="955484"/>
                </a:cubicBezTo>
                <a:close/>
                <a:moveTo>
                  <a:pt x="2133036" y="272496"/>
                </a:moveTo>
                <a:lnTo>
                  <a:pt x="1686532" y="272496"/>
                </a:lnTo>
                <a:lnTo>
                  <a:pt x="1686532" y="902132"/>
                </a:lnTo>
                <a:lnTo>
                  <a:pt x="2133036" y="902132"/>
                </a:lnTo>
                <a:close/>
                <a:moveTo>
                  <a:pt x="2183176" y="236015"/>
                </a:moveTo>
                <a:lnTo>
                  <a:pt x="2183176" y="986017"/>
                </a:lnTo>
                <a:cubicBezTo>
                  <a:pt x="2183176" y="1002511"/>
                  <a:pt x="2173073" y="1015882"/>
                  <a:pt x="2160610" y="1015882"/>
                </a:cubicBezTo>
                <a:lnTo>
                  <a:pt x="1658958" y="1015882"/>
                </a:lnTo>
                <a:cubicBezTo>
                  <a:pt x="1646495" y="1015882"/>
                  <a:pt x="1636392" y="1002511"/>
                  <a:pt x="1636392" y="986017"/>
                </a:cubicBezTo>
                <a:lnTo>
                  <a:pt x="1636392" y="236015"/>
                </a:lnTo>
                <a:cubicBezTo>
                  <a:pt x="1636392" y="219520"/>
                  <a:pt x="1646495" y="206149"/>
                  <a:pt x="1658958" y="206149"/>
                </a:cubicBezTo>
                <a:lnTo>
                  <a:pt x="2160610" y="206149"/>
                </a:lnTo>
                <a:cubicBezTo>
                  <a:pt x="2173073" y="206149"/>
                  <a:pt x="2183176" y="219520"/>
                  <a:pt x="2183176" y="236015"/>
                </a:cubicBezTo>
                <a:close/>
              </a:path>
            </a:pathLst>
          </a:custGeom>
          <a:solidFill>
            <a:schemeClr val="bg1"/>
          </a:solidFill>
          <a:ln w="9525" cap="flat" cmpd="sng" algn="ctr">
            <a:noFill/>
            <a:prstDash val="solid"/>
            <a:headEnd type="none" w="med" len="med"/>
            <a:tailEnd type="none" w="med" len="med"/>
          </a:ln>
          <a:effectLst/>
        </p:spPr>
        <p:txBody>
          <a:bodyPr rot="0" spcFirstLastPara="0" vert="horz" wrap="square" lIns="93173" tIns="46585" rIns="46585" bIns="9317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524" rtl="0" eaLnBrk="1" fontAlgn="base" latinLnBrk="0" hangingPunct="1">
              <a:lnSpc>
                <a:spcPct val="100000"/>
              </a:lnSpc>
              <a:spcBef>
                <a:spcPct val="0"/>
              </a:spcBef>
              <a:spcAft>
                <a:spcPct val="0"/>
              </a:spcAft>
              <a:buClrTx/>
              <a:buSzTx/>
              <a:buFontTx/>
              <a:buNone/>
              <a:tabLst/>
              <a:defRPr/>
            </a:pPr>
            <a:endParaRPr kumimoji="0" lang="en-US" sz="102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9" name="Freeform 88"/>
          <p:cNvSpPr>
            <a:spLocks noChangeAspect="1"/>
          </p:cNvSpPr>
          <p:nvPr/>
        </p:nvSpPr>
        <p:spPr bwMode="auto">
          <a:xfrm flipH="1">
            <a:off x="8532226" y="4695222"/>
            <a:ext cx="351682" cy="529346"/>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90" name="Freeform 89"/>
          <p:cNvSpPr/>
          <p:nvPr/>
        </p:nvSpPr>
        <p:spPr bwMode="auto">
          <a:xfrm>
            <a:off x="3768009" y="4750355"/>
            <a:ext cx="418482" cy="342794"/>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1" name="Rectangle 2048"/>
          <p:cNvSpPr/>
          <p:nvPr/>
        </p:nvSpPr>
        <p:spPr bwMode="auto">
          <a:xfrm flipV="1">
            <a:off x="5271627" y="3838879"/>
            <a:ext cx="446125" cy="941137"/>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2" name="Rounded Rectangle 94"/>
          <p:cNvSpPr>
            <a:spLocks noChangeAspect="1"/>
          </p:cNvSpPr>
          <p:nvPr/>
        </p:nvSpPr>
        <p:spPr bwMode="auto">
          <a:xfrm>
            <a:off x="4455504" y="4136889"/>
            <a:ext cx="469522" cy="537676"/>
          </a:xfrm>
          <a:custGeom>
            <a:avLst/>
            <a:gdLst/>
            <a:ahLst/>
            <a:cxnLst/>
            <a:rect l="l" t="t" r="r" b="b"/>
            <a:pathLst>
              <a:path w="3843338" h="4402366">
                <a:moveTo>
                  <a:pt x="2974980" y="3679979"/>
                </a:moveTo>
                <a:cubicBezTo>
                  <a:pt x="2936403" y="3679979"/>
                  <a:pt x="2905130" y="3714726"/>
                  <a:pt x="2905130" y="3757589"/>
                </a:cubicBezTo>
                <a:cubicBezTo>
                  <a:pt x="2905130" y="3800452"/>
                  <a:pt x="2936403" y="3835199"/>
                  <a:pt x="2974980" y="3835199"/>
                </a:cubicBezTo>
                <a:lnTo>
                  <a:pt x="2987428" y="3835200"/>
                </a:lnTo>
                <a:cubicBezTo>
                  <a:pt x="3026005" y="3835200"/>
                  <a:pt x="3057278" y="3800453"/>
                  <a:pt x="3057278" y="3757589"/>
                </a:cubicBezTo>
                <a:lnTo>
                  <a:pt x="3057279" y="3757589"/>
                </a:lnTo>
                <a:cubicBezTo>
                  <a:pt x="3057279" y="3714726"/>
                  <a:pt x="3026006" y="3679979"/>
                  <a:pt x="2987429" y="3679979"/>
                </a:cubicBezTo>
                <a:close/>
                <a:moveTo>
                  <a:pt x="2766049" y="3679979"/>
                </a:moveTo>
                <a:cubicBezTo>
                  <a:pt x="2727472" y="3679979"/>
                  <a:pt x="2696199" y="3714726"/>
                  <a:pt x="2696199" y="3757589"/>
                </a:cubicBezTo>
                <a:cubicBezTo>
                  <a:pt x="2696199" y="3800452"/>
                  <a:pt x="2727472" y="3835199"/>
                  <a:pt x="2766049" y="3835199"/>
                </a:cubicBezTo>
                <a:lnTo>
                  <a:pt x="2779639" y="3835200"/>
                </a:lnTo>
                <a:cubicBezTo>
                  <a:pt x="2818216" y="3835200"/>
                  <a:pt x="2849489" y="3800453"/>
                  <a:pt x="2849489" y="3757589"/>
                </a:cubicBezTo>
                <a:lnTo>
                  <a:pt x="2849490" y="3757589"/>
                </a:lnTo>
                <a:cubicBezTo>
                  <a:pt x="2849490" y="3714726"/>
                  <a:pt x="2818217" y="3679979"/>
                  <a:pt x="2779640" y="3679979"/>
                </a:cubicBezTo>
                <a:close/>
                <a:moveTo>
                  <a:pt x="2239716" y="3679979"/>
                </a:moveTo>
                <a:cubicBezTo>
                  <a:pt x="2201139" y="3679979"/>
                  <a:pt x="2169866" y="3714726"/>
                  <a:pt x="2169866" y="3757589"/>
                </a:cubicBezTo>
                <a:cubicBezTo>
                  <a:pt x="2169866" y="3800452"/>
                  <a:pt x="2201139" y="3835199"/>
                  <a:pt x="2239716" y="3835199"/>
                </a:cubicBezTo>
                <a:lnTo>
                  <a:pt x="2570709" y="3835200"/>
                </a:lnTo>
                <a:cubicBezTo>
                  <a:pt x="2609286" y="3835200"/>
                  <a:pt x="2640559" y="3800453"/>
                  <a:pt x="2640559" y="3757589"/>
                </a:cubicBezTo>
                <a:lnTo>
                  <a:pt x="2640560" y="3757589"/>
                </a:lnTo>
                <a:cubicBezTo>
                  <a:pt x="2640560" y="3714726"/>
                  <a:pt x="2609287" y="3679979"/>
                  <a:pt x="2570710" y="3679979"/>
                </a:cubicBezTo>
                <a:close/>
                <a:moveTo>
                  <a:pt x="588168" y="332699"/>
                </a:moveTo>
                <a:lnTo>
                  <a:pt x="588168" y="3490051"/>
                </a:lnTo>
                <a:lnTo>
                  <a:pt x="3255168" y="3490051"/>
                </a:lnTo>
                <a:lnTo>
                  <a:pt x="3255168" y="332699"/>
                </a:lnTo>
                <a:close/>
                <a:moveTo>
                  <a:pt x="423466" y="0"/>
                </a:moveTo>
                <a:lnTo>
                  <a:pt x="3419873" y="0"/>
                </a:lnTo>
                <a:cubicBezTo>
                  <a:pt x="3494314" y="0"/>
                  <a:pt x="3554660" y="67051"/>
                  <a:pt x="3554660" y="149763"/>
                </a:cubicBezTo>
                <a:lnTo>
                  <a:pt x="3554660" y="3910698"/>
                </a:lnTo>
                <a:cubicBezTo>
                  <a:pt x="3554660" y="3993410"/>
                  <a:pt x="3494314" y="4060461"/>
                  <a:pt x="3419873" y="4060461"/>
                </a:cubicBezTo>
                <a:lnTo>
                  <a:pt x="2251861" y="4060461"/>
                </a:lnTo>
                <a:lnTo>
                  <a:pt x="2251861" y="4206670"/>
                </a:lnTo>
                <a:lnTo>
                  <a:pt x="3553070" y="4206670"/>
                </a:lnTo>
                <a:cubicBezTo>
                  <a:pt x="3610378" y="4206670"/>
                  <a:pt x="3656836" y="4171150"/>
                  <a:pt x="3656836" y="4127335"/>
                </a:cubicBezTo>
                <a:lnTo>
                  <a:pt x="3656836" y="3926364"/>
                </a:lnTo>
                <a:lnTo>
                  <a:pt x="3739572" y="3926364"/>
                </a:lnTo>
                <a:cubicBezTo>
                  <a:pt x="3796880" y="3926364"/>
                  <a:pt x="3843338" y="3961884"/>
                  <a:pt x="3843338" y="4005699"/>
                </a:cubicBezTo>
                <a:lnTo>
                  <a:pt x="3843338" y="4323031"/>
                </a:lnTo>
                <a:cubicBezTo>
                  <a:pt x="3843338" y="4366846"/>
                  <a:pt x="3796880" y="4402366"/>
                  <a:pt x="3739572" y="4402366"/>
                </a:cubicBezTo>
                <a:lnTo>
                  <a:pt x="103766" y="4402366"/>
                </a:lnTo>
                <a:cubicBezTo>
                  <a:pt x="46458" y="4402366"/>
                  <a:pt x="0" y="4366846"/>
                  <a:pt x="0" y="4323031"/>
                </a:cubicBezTo>
                <a:lnTo>
                  <a:pt x="0" y="4005699"/>
                </a:lnTo>
                <a:cubicBezTo>
                  <a:pt x="0" y="3961884"/>
                  <a:pt x="46458" y="3926364"/>
                  <a:pt x="103766" y="3926364"/>
                </a:cubicBezTo>
                <a:lnTo>
                  <a:pt x="186502" y="3926364"/>
                </a:lnTo>
                <a:lnTo>
                  <a:pt x="186502" y="4127335"/>
                </a:lnTo>
                <a:cubicBezTo>
                  <a:pt x="186502" y="4171150"/>
                  <a:pt x="232960" y="4206670"/>
                  <a:pt x="290268" y="4206670"/>
                </a:cubicBezTo>
                <a:lnTo>
                  <a:pt x="1591477" y="4206670"/>
                </a:lnTo>
                <a:lnTo>
                  <a:pt x="1591477" y="4060461"/>
                </a:lnTo>
                <a:lnTo>
                  <a:pt x="423466" y="4060461"/>
                </a:lnTo>
                <a:cubicBezTo>
                  <a:pt x="349025" y="4060461"/>
                  <a:pt x="288679" y="3993410"/>
                  <a:pt x="288679" y="3910698"/>
                </a:cubicBezTo>
                <a:lnTo>
                  <a:pt x="288679" y="149763"/>
                </a:lnTo>
                <a:cubicBezTo>
                  <a:pt x="288679" y="67051"/>
                  <a:pt x="349025" y="0"/>
                  <a:pt x="4234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3" name="Oval 16"/>
          <p:cNvSpPr/>
          <p:nvPr/>
        </p:nvSpPr>
        <p:spPr bwMode="auto">
          <a:xfrm>
            <a:off x="4361036" y="5111718"/>
            <a:ext cx="333423" cy="355053"/>
          </a:xfrm>
          <a:custGeom>
            <a:avLst/>
            <a:gdLst/>
            <a:ahLst/>
            <a:cxnLst/>
            <a:rect l="l" t="t" r="r" b="b"/>
            <a:pathLst>
              <a:path w="2396359" h="2310016">
                <a:moveTo>
                  <a:pt x="1165378" y="1670960"/>
                </a:moveTo>
                <a:cubicBezTo>
                  <a:pt x="1273504" y="1670960"/>
                  <a:pt x="1361157" y="1758613"/>
                  <a:pt x="1361157" y="1866739"/>
                </a:cubicBezTo>
                <a:cubicBezTo>
                  <a:pt x="1361157" y="1974865"/>
                  <a:pt x="1273504" y="2062518"/>
                  <a:pt x="1165378" y="2062518"/>
                </a:cubicBezTo>
                <a:cubicBezTo>
                  <a:pt x="1057252" y="2062518"/>
                  <a:pt x="969599" y="1974865"/>
                  <a:pt x="969599" y="1866739"/>
                </a:cubicBezTo>
                <a:cubicBezTo>
                  <a:pt x="969599" y="1758613"/>
                  <a:pt x="1057252" y="1670960"/>
                  <a:pt x="1165378" y="1670960"/>
                </a:cubicBezTo>
                <a:close/>
                <a:moveTo>
                  <a:pt x="1165378" y="1364076"/>
                </a:moveTo>
                <a:cubicBezTo>
                  <a:pt x="972314" y="1364076"/>
                  <a:pt x="815805" y="1520585"/>
                  <a:pt x="815805" y="1713649"/>
                </a:cubicBezTo>
                <a:lnTo>
                  <a:pt x="815805" y="2138530"/>
                </a:lnTo>
                <a:lnTo>
                  <a:pt x="1514951" y="2138530"/>
                </a:lnTo>
                <a:lnTo>
                  <a:pt x="1514951" y="1713649"/>
                </a:lnTo>
                <a:cubicBezTo>
                  <a:pt x="1514951" y="1520585"/>
                  <a:pt x="1358442" y="1364076"/>
                  <a:pt x="1165378" y="1364076"/>
                </a:cubicBezTo>
                <a:close/>
                <a:moveTo>
                  <a:pt x="1102410" y="885807"/>
                </a:moveTo>
                <a:cubicBezTo>
                  <a:pt x="1698054" y="885807"/>
                  <a:pt x="2243980" y="1028981"/>
                  <a:pt x="2243980" y="1314132"/>
                </a:cubicBezTo>
                <a:cubicBezTo>
                  <a:pt x="2243980" y="1864144"/>
                  <a:pt x="1761116" y="2310016"/>
                  <a:pt x="1165472" y="2310016"/>
                </a:cubicBezTo>
                <a:cubicBezTo>
                  <a:pt x="569828" y="2310016"/>
                  <a:pt x="97474" y="1551500"/>
                  <a:pt x="86964" y="1314132"/>
                </a:cubicBezTo>
                <a:cubicBezTo>
                  <a:pt x="76454" y="1076764"/>
                  <a:pt x="506766" y="885807"/>
                  <a:pt x="1102410" y="885807"/>
                </a:cubicBezTo>
                <a:close/>
                <a:moveTo>
                  <a:pt x="1167542" y="481"/>
                </a:moveTo>
                <a:cubicBezTo>
                  <a:pt x="1587408" y="-7473"/>
                  <a:pt x="2041373" y="82194"/>
                  <a:pt x="2396359" y="336018"/>
                </a:cubicBezTo>
                <a:lnTo>
                  <a:pt x="2396359" y="1092763"/>
                </a:lnTo>
                <a:cubicBezTo>
                  <a:pt x="1824596" y="853127"/>
                  <a:pt x="1025810" y="575654"/>
                  <a:pt x="0" y="1092763"/>
                </a:cubicBezTo>
                <a:lnTo>
                  <a:pt x="0" y="373856"/>
                </a:lnTo>
                <a:cubicBezTo>
                  <a:pt x="144255" y="182304"/>
                  <a:pt x="627714" y="10707"/>
                  <a:pt x="1167542" y="48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4" name="Group 93"/>
          <p:cNvGrpSpPr/>
          <p:nvPr/>
        </p:nvGrpSpPr>
        <p:grpSpPr>
          <a:xfrm>
            <a:off x="3497931" y="5900723"/>
            <a:ext cx="456349" cy="409576"/>
            <a:chOff x="8861592" y="550178"/>
            <a:chExt cx="604141" cy="594107"/>
          </a:xfrm>
          <a:solidFill>
            <a:schemeClr val="bg1"/>
          </a:solidFill>
        </p:grpSpPr>
        <p:sp>
          <p:nvSpPr>
            <p:cNvPr id="115" name="Freeform 114"/>
            <p:cNvSpPr>
              <a:spLocks noEditPoints="1"/>
            </p:cNvSpPr>
            <p:nvPr/>
          </p:nvSpPr>
          <p:spPr bwMode="auto">
            <a:xfrm>
              <a:off x="8861592" y="717875"/>
              <a:ext cx="604141" cy="285945"/>
            </a:xfrm>
            <a:custGeom>
              <a:avLst/>
              <a:gdLst>
                <a:gd name="T0" fmla="*/ 332 w 357"/>
                <a:gd name="T1" fmla="*/ 0 h 169"/>
                <a:gd name="T2" fmla="*/ 26 w 357"/>
                <a:gd name="T3" fmla="*/ 0 h 169"/>
                <a:gd name="T4" fmla="*/ 0 w 357"/>
                <a:gd name="T5" fmla="*/ 25 h 169"/>
                <a:gd name="T6" fmla="*/ 0 w 357"/>
                <a:gd name="T7" fmla="*/ 144 h 169"/>
                <a:gd name="T8" fmla="*/ 26 w 357"/>
                <a:gd name="T9" fmla="*/ 169 h 169"/>
                <a:gd name="T10" fmla="*/ 70 w 357"/>
                <a:gd name="T11" fmla="*/ 169 h 169"/>
                <a:gd name="T12" fmla="*/ 70 w 357"/>
                <a:gd name="T13" fmla="*/ 90 h 169"/>
                <a:gd name="T14" fmla="*/ 288 w 357"/>
                <a:gd name="T15" fmla="*/ 90 h 169"/>
                <a:gd name="T16" fmla="*/ 288 w 357"/>
                <a:gd name="T17" fmla="*/ 169 h 169"/>
                <a:gd name="T18" fmla="*/ 332 w 357"/>
                <a:gd name="T19" fmla="*/ 169 h 169"/>
                <a:gd name="T20" fmla="*/ 357 w 357"/>
                <a:gd name="T21" fmla="*/ 144 h 169"/>
                <a:gd name="T22" fmla="*/ 357 w 357"/>
                <a:gd name="T23" fmla="*/ 25 h 169"/>
                <a:gd name="T24" fmla="*/ 332 w 357"/>
                <a:gd name="T25" fmla="*/ 0 h 169"/>
                <a:gd name="T26" fmla="*/ 319 w 357"/>
                <a:gd name="T27" fmla="*/ 56 h 169"/>
                <a:gd name="T28" fmla="*/ 308 w 357"/>
                <a:gd name="T29" fmla="*/ 45 h 169"/>
                <a:gd name="T30" fmla="*/ 319 w 357"/>
                <a:gd name="T31" fmla="*/ 34 h 169"/>
                <a:gd name="T32" fmla="*/ 330 w 357"/>
                <a:gd name="T33" fmla="*/ 45 h 169"/>
                <a:gd name="T34" fmla="*/ 319 w 357"/>
                <a:gd name="T35" fmla="*/ 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7" h="169">
                  <a:moveTo>
                    <a:pt x="332" y="0"/>
                  </a:moveTo>
                  <a:cubicBezTo>
                    <a:pt x="26" y="0"/>
                    <a:pt x="26" y="0"/>
                    <a:pt x="26" y="0"/>
                  </a:cubicBezTo>
                  <a:cubicBezTo>
                    <a:pt x="12" y="0"/>
                    <a:pt x="0" y="11"/>
                    <a:pt x="0" y="25"/>
                  </a:cubicBezTo>
                  <a:cubicBezTo>
                    <a:pt x="0" y="144"/>
                    <a:pt x="0" y="144"/>
                    <a:pt x="0" y="144"/>
                  </a:cubicBezTo>
                  <a:cubicBezTo>
                    <a:pt x="0" y="158"/>
                    <a:pt x="12" y="169"/>
                    <a:pt x="26" y="169"/>
                  </a:cubicBezTo>
                  <a:cubicBezTo>
                    <a:pt x="70" y="169"/>
                    <a:pt x="70" y="169"/>
                    <a:pt x="70" y="169"/>
                  </a:cubicBezTo>
                  <a:cubicBezTo>
                    <a:pt x="70" y="90"/>
                    <a:pt x="70" y="90"/>
                    <a:pt x="70" y="90"/>
                  </a:cubicBezTo>
                  <a:cubicBezTo>
                    <a:pt x="288" y="90"/>
                    <a:pt x="288" y="90"/>
                    <a:pt x="288" y="90"/>
                  </a:cubicBezTo>
                  <a:cubicBezTo>
                    <a:pt x="288" y="169"/>
                    <a:pt x="288" y="169"/>
                    <a:pt x="288" y="169"/>
                  </a:cubicBezTo>
                  <a:cubicBezTo>
                    <a:pt x="332" y="169"/>
                    <a:pt x="332" y="169"/>
                    <a:pt x="332" y="169"/>
                  </a:cubicBezTo>
                  <a:cubicBezTo>
                    <a:pt x="346" y="169"/>
                    <a:pt x="357" y="158"/>
                    <a:pt x="357" y="144"/>
                  </a:cubicBezTo>
                  <a:cubicBezTo>
                    <a:pt x="357" y="25"/>
                    <a:pt x="357" y="25"/>
                    <a:pt x="357" y="25"/>
                  </a:cubicBezTo>
                  <a:cubicBezTo>
                    <a:pt x="357" y="11"/>
                    <a:pt x="346" y="0"/>
                    <a:pt x="332" y="0"/>
                  </a:cubicBezTo>
                  <a:close/>
                  <a:moveTo>
                    <a:pt x="319" y="56"/>
                  </a:moveTo>
                  <a:cubicBezTo>
                    <a:pt x="313" y="56"/>
                    <a:pt x="308" y="51"/>
                    <a:pt x="308" y="45"/>
                  </a:cubicBezTo>
                  <a:cubicBezTo>
                    <a:pt x="308" y="39"/>
                    <a:pt x="313" y="34"/>
                    <a:pt x="319" y="34"/>
                  </a:cubicBezTo>
                  <a:cubicBezTo>
                    <a:pt x="325" y="34"/>
                    <a:pt x="330" y="39"/>
                    <a:pt x="330" y="45"/>
                  </a:cubicBezTo>
                  <a:cubicBezTo>
                    <a:pt x="330" y="51"/>
                    <a:pt x="325" y="56"/>
                    <a:pt x="319" y="56"/>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6" name="Freeform 115"/>
            <p:cNvSpPr>
              <a:spLocks noEditPoints="1"/>
            </p:cNvSpPr>
            <p:nvPr/>
          </p:nvSpPr>
          <p:spPr bwMode="auto">
            <a:xfrm>
              <a:off x="9007073" y="863356"/>
              <a:ext cx="313179" cy="280929"/>
            </a:xfrm>
            <a:custGeom>
              <a:avLst/>
              <a:gdLst>
                <a:gd name="T0" fmla="*/ 0 w 185"/>
                <a:gd name="T1" fmla="*/ 0 h 166"/>
                <a:gd name="T2" fmla="*/ 0 w 185"/>
                <a:gd name="T3" fmla="*/ 126 h 166"/>
                <a:gd name="T4" fmla="*/ 41 w 185"/>
                <a:gd name="T5" fmla="*/ 166 h 166"/>
                <a:gd name="T6" fmla="*/ 185 w 185"/>
                <a:gd name="T7" fmla="*/ 166 h 166"/>
                <a:gd name="T8" fmla="*/ 185 w 185"/>
                <a:gd name="T9" fmla="*/ 0 h 166"/>
                <a:gd name="T10" fmla="*/ 0 w 185"/>
                <a:gd name="T11" fmla="*/ 0 h 166"/>
                <a:gd name="T12" fmla="*/ 162 w 185"/>
                <a:gd name="T13" fmla="*/ 144 h 166"/>
                <a:gd name="T14" fmla="*/ 69 w 185"/>
                <a:gd name="T15" fmla="*/ 144 h 166"/>
                <a:gd name="T16" fmla="*/ 69 w 185"/>
                <a:gd name="T17" fmla="*/ 116 h 166"/>
                <a:gd name="T18" fmla="*/ 51 w 185"/>
                <a:gd name="T19" fmla="*/ 98 h 166"/>
                <a:gd name="T20" fmla="*/ 23 w 185"/>
                <a:gd name="T21" fmla="*/ 98 h 166"/>
                <a:gd name="T22" fmla="*/ 23 w 185"/>
                <a:gd name="T23" fmla="*/ 4 h 166"/>
                <a:gd name="T24" fmla="*/ 162 w 185"/>
                <a:gd name="T25" fmla="*/ 4 h 166"/>
                <a:gd name="T26" fmla="*/ 162 w 185"/>
                <a:gd name="T27"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0" y="0"/>
                  </a:moveTo>
                  <a:cubicBezTo>
                    <a:pt x="0" y="126"/>
                    <a:pt x="0" y="126"/>
                    <a:pt x="0" y="126"/>
                  </a:cubicBezTo>
                  <a:cubicBezTo>
                    <a:pt x="41" y="166"/>
                    <a:pt x="41" y="166"/>
                    <a:pt x="41" y="166"/>
                  </a:cubicBezTo>
                  <a:cubicBezTo>
                    <a:pt x="185" y="166"/>
                    <a:pt x="185" y="166"/>
                    <a:pt x="185" y="166"/>
                  </a:cubicBezTo>
                  <a:cubicBezTo>
                    <a:pt x="185" y="0"/>
                    <a:pt x="185" y="0"/>
                    <a:pt x="185" y="0"/>
                  </a:cubicBezTo>
                  <a:lnTo>
                    <a:pt x="0" y="0"/>
                  </a:lnTo>
                  <a:close/>
                  <a:moveTo>
                    <a:pt x="162" y="144"/>
                  </a:moveTo>
                  <a:cubicBezTo>
                    <a:pt x="154" y="144"/>
                    <a:pt x="77" y="144"/>
                    <a:pt x="69" y="144"/>
                  </a:cubicBezTo>
                  <a:cubicBezTo>
                    <a:pt x="69" y="138"/>
                    <a:pt x="69" y="116"/>
                    <a:pt x="69" y="116"/>
                  </a:cubicBezTo>
                  <a:cubicBezTo>
                    <a:pt x="69" y="104"/>
                    <a:pt x="63" y="98"/>
                    <a:pt x="51" y="98"/>
                  </a:cubicBezTo>
                  <a:cubicBezTo>
                    <a:pt x="51" y="98"/>
                    <a:pt x="29" y="98"/>
                    <a:pt x="23" y="98"/>
                  </a:cubicBezTo>
                  <a:cubicBezTo>
                    <a:pt x="23" y="90"/>
                    <a:pt x="23" y="4"/>
                    <a:pt x="23" y="4"/>
                  </a:cubicBezTo>
                  <a:cubicBezTo>
                    <a:pt x="162" y="4"/>
                    <a:pt x="162" y="4"/>
                    <a:pt x="162" y="4"/>
                  </a:cubicBezTo>
                  <a:cubicBezTo>
                    <a:pt x="162" y="4"/>
                    <a:pt x="162" y="135"/>
                    <a:pt x="162" y="144"/>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7" name="Rectangle 116"/>
            <p:cNvSpPr>
              <a:spLocks noChangeArrowheads="1"/>
            </p:cNvSpPr>
            <p:nvPr/>
          </p:nvSpPr>
          <p:spPr bwMode="auto">
            <a:xfrm>
              <a:off x="9078739" y="909222"/>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8" name="Rectangle 117"/>
            <p:cNvSpPr>
              <a:spLocks noChangeArrowheads="1"/>
            </p:cNvSpPr>
            <p:nvPr/>
          </p:nvSpPr>
          <p:spPr bwMode="auto">
            <a:xfrm>
              <a:off x="9078739" y="971571"/>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9" name="Freeform 118"/>
            <p:cNvSpPr>
              <a:spLocks/>
            </p:cNvSpPr>
            <p:nvPr/>
          </p:nvSpPr>
          <p:spPr bwMode="auto">
            <a:xfrm>
              <a:off x="8980557" y="550178"/>
              <a:ext cx="368361" cy="140464"/>
            </a:xfrm>
            <a:custGeom>
              <a:avLst/>
              <a:gdLst>
                <a:gd name="T0" fmla="*/ 0 w 218"/>
                <a:gd name="T1" fmla="*/ 83 h 83"/>
                <a:gd name="T2" fmla="*/ 0 w 218"/>
                <a:gd name="T3" fmla="*/ 13 h 83"/>
                <a:gd name="T4" fmla="*/ 12 w 218"/>
                <a:gd name="T5" fmla="*/ 0 h 83"/>
                <a:gd name="T6" fmla="*/ 205 w 218"/>
                <a:gd name="T7" fmla="*/ 0 h 83"/>
                <a:gd name="T8" fmla="*/ 218 w 218"/>
                <a:gd name="T9" fmla="*/ 13 h 83"/>
                <a:gd name="T10" fmla="*/ 218 w 218"/>
                <a:gd name="T11" fmla="*/ 83 h 83"/>
                <a:gd name="T12" fmla="*/ 0 w 218"/>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18" h="83">
                  <a:moveTo>
                    <a:pt x="0" y="83"/>
                  </a:moveTo>
                  <a:cubicBezTo>
                    <a:pt x="0" y="13"/>
                    <a:pt x="0" y="13"/>
                    <a:pt x="0" y="13"/>
                  </a:cubicBezTo>
                  <a:cubicBezTo>
                    <a:pt x="0" y="6"/>
                    <a:pt x="5" y="0"/>
                    <a:pt x="12" y="0"/>
                  </a:cubicBezTo>
                  <a:cubicBezTo>
                    <a:pt x="205" y="0"/>
                    <a:pt x="205" y="0"/>
                    <a:pt x="205" y="0"/>
                  </a:cubicBezTo>
                  <a:cubicBezTo>
                    <a:pt x="212" y="0"/>
                    <a:pt x="218" y="6"/>
                    <a:pt x="218" y="13"/>
                  </a:cubicBezTo>
                  <a:cubicBezTo>
                    <a:pt x="218" y="83"/>
                    <a:pt x="218" y="83"/>
                    <a:pt x="218" y="83"/>
                  </a:cubicBezTo>
                  <a:lnTo>
                    <a:pt x="0" y="83"/>
                  </a:ln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grpSp>
      <p:sp>
        <p:nvSpPr>
          <p:cNvPr id="95" name="VEHICLE TRACKING DEVICE"/>
          <p:cNvSpPr/>
          <p:nvPr/>
        </p:nvSpPr>
        <p:spPr bwMode="auto">
          <a:xfrm>
            <a:off x="2992285" y="5274960"/>
            <a:ext cx="784015" cy="439108"/>
          </a:xfrm>
          <a:custGeom>
            <a:avLst/>
            <a:gdLst/>
            <a:ahLst/>
            <a:cxnLst/>
            <a:rect l="l" t="t" r="r" b="b"/>
            <a:pathLst>
              <a:path w="697148" h="395762">
                <a:moveTo>
                  <a:pt x="26638" y="234768"/>
                </a:moveTo>
                <a:lnTo>
                  <a:pt x="400041" y="234768"/>
                </a:lnTo>
                <a:cubicBezTo>
                  <a:pt x="408944" y="266355"/>
                  <a:pt x="437343" y="289279"/>
                  <a:pt x="471308" y="290204"/>
                </a:cubicBezTo>
                <a:lnTo>
                  <a:pt x="471308" y="368930"/>
                </a:lnTo>
                <a:cubicBezTo>
                  <a:pt x="471308" y="383749"/>
                  <a:pt x="459382" y="395762"/>
                  <a:pt x="444670" y="395762"/>
                </a:cubicBezTo>
                <a:lnTo>
                  <a:pt x="26638" y="395762"/>
                </a:lnTo>
                <a:cubicBezTo>
                  <a:pt x="11926" y="395762"/>
                  <a:pt x="0" y="383749"/>
                  <a:pt x="0" y="368930"/>
                </a:cubicBezTo>
                <a:lnTo>
                  <a:pt x="0" y="261601"/>
                </a:lnTo>
                <a:cubicBezTo>
                  <a:pt x="0" y="246781"/>
                  <a:pt x="11926" y="234768"/>
                  <a:pt x="26638" y="234768"/>
                </a:cubicBezTo>
                <a:close/>
                <a:moveTo>
                  <a:pt x="525384" y="193997"/>
                </a:moveTo>
                <a:lnTo>
                  <a:pt x="525384" y="267062"/>
                </a:lnTo>
                <a:cubicBezTo>
                  <a:pt x="563540" y="262458"/>
                  <a:pt x="593716" y="232222"/>
                  <a:pt x="598304" y="193997"/>
                </a:cubicBezTo>
                <a:close/>
                <a:moveTo>
                  <a:pt x="430232" y="193997"/>
                </a:moveTo>
                <a:cubicBezTo>
                  <a:pt x="434819" y="232222"/>
                  <a:pt x="464996" y="262458"/>
                  <a:pt x="503151" y="267062"/>
                </a:cubicBezTo>
                <a:lnTo>
                  <a:pt x="503151" y="193997"/>
                </a:lnTo>
                <a:close/>
                <a:moveTo>
                  <a:pt x="525384" y="98698"/>
                </a:moveTo>
                <a:lnTo>
                  <a:pt x="525384" y="171764"/>
                </a:lnTo>
                <a:lnTo>
                  <a:pt x="598304" y="171764"/>
                </a:lnTo>
                <a:cubicBezTo>
                  <a:pt x="593716" y="133538"/>
                  <a:pt x="563540" y="103303"/>
                  <a:pt x="525384" y="98698"/>
                </a:cubicBezTo>
                <a:close/>
                <a:moveTo>
                  <a:pt x="503151" y="98698"/>
                </a:moveTo>
                <a:cubicBezTo>
                  <a:pt x="464996" y="103303"/>
                  <a:pt x="434819" y="133538"/>
                  <a:pt x="430232" y="171764"/>
                </a:cubicBezTo>
                <a:lnTo>
                  <a:pt x="503151" y="171764"/>
                </a:lnTo>
                <a:close/>
                <a:moveTo>
                  <a:pt x="514268" y="0"/>
                </a:moveTo>
                <a:cubicBezTo>
                  <a:pt x="520407" y="0"/>
                  <a:pt x="525384" y="4977"/>
                  <a:pt x="525384" y="11116"/>
                </a:cubicBezTo>
                <a:lnTo>
                  <a:pt x="525384" y="71819"/>
                </a:lnTo>
                <a:cubicBezTo>
                  <a:pt x="578399" y="76498"/>
                  <a:pt x="620516" y="118676"/>
                  <a:pt x="625182" y="171764"/>
                </a:cubicBezTo>
                <a:lnTo>
                  <a:pt x="686032" y="171764"/>
                </a:lnTo>
                <a:cubicBezTo>
                  <a:pt x="692171" y="171764"/>
                  <a:pt x="697148" y="176741"/>
                  <a:pt x="697148" y="182880"/>
                </a:cubicBezTo>
                <a:cubicBezTo>
                  <a:pt x="697148" y="189019"/>
                  <a:pt x="692171" y="193997"/>
                  <a:pt x="686032" y="193997"/>
                </a:cubicBezTo>
                <a:lnTo>
                  <a:pt x="625182" y="193997"/>
                </a:lnTo>
                <a:cubicBezTo>
                  <a:pt x="620516" y="247085"/>
                  <a:pt x="578399" y="289263"/>
                  <a:pt x="525384" y="293942"/>
                </a:cubicBezTo>
                <a:lnTo>
                  <a:pt x="525384" y="354644"/>
                </a:lnTo>
                <a:cubicBezTo>
                  <a:pt x="525384" y="360783"/>
                  <a:pt x="520407" y="365760"/>
                  <a:pt x="514268" y="365760"/>
                </a:cubicBezTo>
                <a:cubicBezTo>
                  <a:pt x="508128" y="365760"/>
                  <a:pt x="503151" y="360783"/>
                  <a:pt x="503151" y="354644"/>
                </a:cubicBezTo>
                <a:lnTo>
                  <a:pt x="503151" y="293942"/>
                </a:lnTo>
                <a:cubicBezTo>
                  <a:pt x="450136" y="289263"/>
                  <a:pt x="408019" y="247085"/>
                  <a:pt x="403353" y="193997"/>
                </a:cubicBezTo>
                <a:lnTo>
                  <a:pt x="342504" y="193997"/>
                </a:lnTo>
                <a:cubicBezTo>
                  <a:pt x="336364" y="193997"/>
                  <a:pt x="331387" y="189019"/>
                  <a:pt x="331387" y="182880"/>
                </a:cubicBezTo>
                <a:cubicBezTo>
                  <a:pt x="331387" y="176741"/>
                  <a:pt x="336364" y="171764"/>
                  <a:pt x="342504" y="171764"/>
                </a:cubicBezTo>
                <a:lnTo>
                  <a:pt x="403353" y="171764"/>
                </a:lnTo>
                <a:cubicBezTo>
                  <a:pt x="408019" y="118676"/>
                  <a:pt x="450136" y="76498"/>
                  <a:pt x="503151" y="71819"/>
                </a:cubicBezTo>
                <a:lnTo>
                  <a:pt x="503151" y="11116"/>
                </a:lnTo>
                <a:cubicBezTo>
                  <a:pt x="503151" y="4977"/>
                  <a:pt x="508128" y="0"/>
                  <a:pt x="51426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6" name="Group 95"/>
          <p:cNvGrpSpPr/>
          <p:nvPr/>
        </p:nvGrpSpPr>
        <p:grpSpPr>
          <a:xfrm>
            <a:off x="5072067" y="5574959"/>
            <a:ext cx="585689" cy="368290"/>
            <a:chOff x="5747233" y="2241611"/>
            <a:chExt cx="585773" cy="368342"/>
          </a:xfrm>
          <a:solidFill>
            <a:schemeClr val="bg1"/>
          </a:solidFill>
        </p:grpSpPr>
        <p:sp>
          <p:nvSpPr>
            <p:cNvPr id="112" name="LOAD METER"/>
            <p:cNvSpPr>
              <a:spLocks noChangeAspect="1"/>
            </p:cNvSpPr>
            <p:nvPr/>
          </p:nvSpPr>
          <p:spPr bwMode="auto">
            <a:xfrm rot="1919497">
              <a:off x="5879039" y="2282215"/>
              <a:ext cx="385756" cy="327738"/>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13" name="Rounded Rectangle 6"/>
            <p:cNvSpPr/>
            <p:nvPr/>
          </p:nvSpPr>
          <p:spPr bwMode="auto">
            <a:xfrm rot="16200000">
              <a:off x="5909293" y="2148219"/>
              <a:ext cx="330321" cy="51710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22899"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35"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114" name="Rectangle 113"/>
            <p:cNvSpPr/>
            <p:nvPr/>
          </p:nvSpPr>
          <p:spPr bwMode="auto">
            <a:xfrm>
              <a:off x="5747233" y="2293846"/>
              <a:ext cx="90003" cy="21493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grpSp>
      <p:sp>
        <p:nvSpPr>
          <p:cNvPr id="97" name="Rounded Rectangle 34"/>
          <p:cNvSpPr/>
          <p:nvPr/>
        </p:nvSpPr>
        <p:spPr bwMode="auto">
          <a:xfrm rot="16200000">
            <a:off x="7430862" y="2669458"/>
            <a:ext cx="331653" cy="593239"/>
          </a:xfrm>
          <a:custGeom>
            <a:avLst/>
            <a:gdLst/>
            <a:ahLst/>
            <a:cxnLst/>
            <a:rect l="l" t="t" r="r" b="b"/>
            <a:pathLst>
              <a:path w="1626184" h="1426201">
                <a:moveTo>
                  <a:pt x="116654" y="386811"/>
                </a:moveTo>
                <a:cubicBezTo>
                  <a:pt x="106724" y="386811"/>
                  <a:pt x="98674" y="394861"/>
                  <a:pt x="98674" y="404791"/>
                </a:cubicBezTo>
                <a:lnTo>
                  <a:pt x="98674" y="1329280"/>
                </a:lnTo>
                <a:cubicBezTo>
                  <a:pt x="98674" y="1339210"/>
                  <a:pt x="106724" y="1347260"/>
                  <a:pt x="116654" y="1347260"/>
                </a:cubicBezTo>
                <a:lnTo>
                  <a:pt x="1493738" y="1347260"/>
                </a:lnTo>
                <a:cubicBezTo>
                  <a:pt x="1503668" y="1347260"/>
                  <a:pt x="1511718" y="1339210"/>
                  <a:pt x="1511718" y="1329280"/>
                </a:cubicBezTo>
                <a:lnTo>
                  <a:pt x="1511718" y="404791"/>
                </a:lnTo>
                <a:cubicBezTo>
                  <a:pt x="1511718" y="394861"/>
                  <a:pt x="1503668" y="386811"/>
                  <a:pt x="1493738" y="386811"/>
                </a:cubicBezTo>
                <a:close/>
                <a:moveTo>
                  <a:pt x="1475557" y="270940"/>
                </a:moveTo>
                <a:cubicBezTo>
                  <a:pt x="1461143" y="270940"/>
                  <a:pt x="1449459" y="282624"/>
                  <a:pt x="1449459" y="297038"/>
                </a:cubicBezTo>
                <a:cubicBezTo>
                  <a:pt x="1449459" y="311452"/>
                  <a:pt x="1461143" y="323136"/>
                  <a:pt x="1475557" y="323136"/>
                </a:cubicBezTo>
                <a:cubicBezTo>
                  <a:pt x="1489971" y="323136"/>
                  <a:pt x="1501655" y="311452"/>
                  <a:pt x="1501655" y="297038"/>
                </a:cubicBezTo>
                <a:cubicBezTo>
                  <a:pt x="1501655" y="282624"/>
                  <a:pt x="1489971" y="270940"/>
                  <a:pt x="1475557" y="270940"/>
                </a:cubicBezTo>
                <a:close/>
                <a:moveTo>
                  <a:pt x="1283593" y="270940"/>
                </a:moveTo>
                <a:cubicBezTo>
                  <a:pt x="1269179" y="270940"/>
                  <a:pt x="1257495" y="282624"/>
                  <a:pt x="1257495" y="297038"/>
                </a:cubicBezTo>
                <a:cubicBezTo>
                  <a:pt x="1257495" y="311452"/>
                  <a:pt x="1269179" y="323136"/>
                  <a:pt x="1283593" y="323136"/>
                </a:cubicBezTo>
                <a:cubicBezTo>
                  <a:pt x="1298007" y="323136"/>
                  <a:pt x="1309691" y="311452"/>
                  <a:pt x="1309691" y="297038"/>
                </a:cubicBezTo>
                <a:cubicBezTo>
                  <a:pt x="1309691" y="282624"/>
                  <a:pt x="1298007" y="270940"/>
                  <a:pt x="1283593" y="270940"/>
                </a:cubicBezTo>
                <a:close/>
                <a:moveTo>
                  <a:pt x="544099" y="166189"/>
                </a:moveTo>
                <a:cubicBezTo>
                  <a:pt x="502282" y="166189"/>
                  <a:pt x="468383" y="200088"/>
                  <a:pt x="468383" y="241905"/>
                </a:cubicBezTo>
                <a:cubicBezTo>
                  <a:pt x="468383" y="283722"/>
                  <a:pt x="502282" y="317621"/>
                  <a:pt x="544099" y="317621"/>
                </a:cubicBezTo>
                <a:lnTo>
                  <a:pt x="1082085" y="317621"/>
                </a:lnTo>
                <a:cubicBezTo>
                  <a:pt x="1123902" y="317621"/>
                  <a:pt x="1157801" y="283722"/>
                  <a:pt x="1157801" y="241905"/>
                </a:cubicBezTo>
                <a:cubicBezTo>
                  <a:pt x="1157801" y="200088"/>
                  <a:pt x="1123902" y="166189"/>
                  <a:pt x="1082085" y="166189"/>
                </a:cubicBezTo>
                <a:close/>
                <a:moveTo>
                  <a:pt x="1475557" y="78974"/>
                </a:moveTo>
                <a:cubicBezTo>
                  <a:pt x="1461143" y="78974"/>
                  <a:pt x="1449459" y="90658"/>
                  <a:pt x="1449459" y="105072"/>
                </a:cubicBezTo>
                <a:cubicBezTo>
                  <a:pt x="1449459" y="119486"/>
                  <a:pt x="1461143" y="131170"/>
                  <a:pt x="1475557" y="131170"/>
                </a:cubicBezTo>
                <a:cubicBezTo>
                  <a:pt x="1489971" y="131170"/>
                  <a:pt x="1501655" y="119486"/>
                  <a:pt x="1501655" y="105072"/>
                </a:cubicBezTo>
                <a:cubicBezTo>
                  <a:pt x="1501655" y="90658"/>
                  <a:pt x="1489971" y="78974"/>
                  <a:pt x="1475557" y="78974"/>
                </a:cubicBezTo>
                <a:close/>
                <a:moveTo>
                  <a:pt x="1379575" y="78974"/>
                </a:moveTo>
                <a:cubicBezTo>
                  <a:pt x="1366950" y="78974"/>
                  <a:pt x="1356715" y="89209"/>
                  <a:pt x="1356715" y="101834"/>
                </a:cubicBezTo>
                <a:lnTo>
                  <a:pt x="1356715" y="178193"/>
                </a:lnTo>
                <a:lnTo>
                  <a:pt x="1280355" y="178193"/>
                </a:lnTo>
                <a:cubicBezTo>
                  <a:pt x="1267730" y="178193"/>
                  <a:pt x="1257495" y="188428"/>
                  <a:pt x="1257495" y="201053"/>
                </a:cubicBezTo>
                <a:cubicBezTo>
                  <a:pt x="1257495" y="213678"/>
                  <a:pt x="1267730" y="223913"/>
                  <a:pt x="1280355" y="223913"/>
                </a:cubicBezTo>
                <a:lnTo>
                  <a:pt x="1356715" y="223913"/>
                </a:lnTo>
                <a:lnTo>
                  <a:pt x="1356715" y="300273"/>
                </a:lnTo>
                <a:cubicBezTo>
                  <a:pt x="1356715" y="312898"/>
                  <a:pt x="1366950" y="323133"/>
                  <a:pt x="1379575" y="323133"/>
                </a:cubicBezTo>
                <a:lnTo>
                  <a:pt x="1379574" y="323134"/>
                </a:lnTo>
                <a:cubicBezTo>
                  <a:pt x="1392199" y="323134"/>
                  <a:pt x="1402434" y="312899"/>
                  <a:pt x="1402434" y="300274"/>
                </a:cubicBezTo>
                <a:cubicBezTo>
                  <a:pt x="1402434" y="274820"/>
                  <a:pt x="1402434" y="249367"/>
                  <a:pt x="1402435" y="223913"/>
                </a:cubicBezTo>
                <a:lnTo>
                  <a:pt x="1478794" y="223913"/>
                </a:lnTo>
                <a:cubicBezTo>
                  <a:pt x="1491419" y="223913"/>
                  <a:pt x="1501654" y="213678"/>
                  <a:pt x="1501654" y="201053"/>
                </a:cubicBezTo>
                <a:lnTo>
                  <a:pt x="1501655" y="201054"/>
                </a:lnTo>
                <a:cubicBezTo>
                  <a:pt x="1501655" y="188429"/>
                  <a:pt x="1491420" y="178194"/>
                  <a:pt x="1478795" y="178194"/>
                </a:cubicBezTo>
                <a:cubicBezTo>
                  <a:pt x="1453342" y="178194"/>
                  <a:pt x="1427888" y="178194"/>
                  <a:pt x="1402435" y="178193"/>
                </a:cubicBezTo>
                <a:lnTo>
                  <a:pt x="1402435" y="101834"/>
                </a:lnTo>
                <a:cubicBezTo>
                  <a:pt x="1402435" y="89209"/>
                  <a:pt x="1392200" y="78974"/>
                  <a:pt x="1379575" y="78974"/>
                </a:cubicBezTo>
                <a:close/>
                <a:moveTo>
                  <a:pt x="1283593" y="78974"/>
                </a:moveTo>
                <a:cubicBezTo>
                  <a:pt x="1269179" y="78974"/>
                  <a:pt x="1257495" y="90658"/>
                  <a:pt x="1257495" y="105072"/>
                </a:cubicBezTo>
                <a:cubicBezTo>
                  <a:pt x="1257495" y="119486"/>
                  <a:pt x="1269179" y="131170"/>
                  <a:pt x="1283593" y="131170"/>
                </a:cubicBezTo>
                <a:cubicBezTo>
                  <a:pt x="1298007" y="131170"/>
                  <a:pt x="1309691" y="119486"/>
                  <a:pt x="1309691" y="105072"/>
                </a:cubicBezTo>
                <a:cubicBezTo>
                  <a:pt x="1309691" y="90658"/>
                  <a:pt x="1298007" y="78974"/>
                  <a:pt x="1283593" y="78974"/>
                </a:cubicBezTo>
                <a:close/>
                <a:moveTo>
                  <a:pt x="61426" y="0"/>
                </a:moveTo>
                <a:lnTo>
                  <a:pt x="1564758" y="0"/>
                </a:lnTo>
                <a:cubicBezTo>
                  <a:pt x="1598683" y="0"/>
                  <a:pt x="1626184" y="27501"/>
                  <a:pt x="1626184" y="61426"/>
                </a:cubicBezTo>
                <a:lnTo>
                  <a:pt x="1626184" y="1364775"/>
                </a:lnTo>
                <a:cubicBezTo>
                  <a:pt x="1626184" y="1398700"/>
                  <a:pt x="1598683" y="1426201"/>
                  <a:pt x="1564758" y="1426201"/>
                </a:cubicBezTo>
                <a:lnTo>
                  <a:pt x="61426" y="1426201"/>
                </a:lnTo>
                <a:cubicBezTo>
                  <a:pt x="27501" y="1426201"/>
                  <a:pt x="0" y="1398700"/>
                  <a:pt x="0" y="1364775"/>
                </a:cubicBezTo>
                <a:lnTo>
                  <a:pt x="0" y="61426"/>
                </a:lnTo>
                <a:cubicBezTo>
                  <a:pt x="0" y="27501"/>
                  <a:pt x="27501" y="0"/>
                  <a:pt x="614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8" name="Freeform 97"/>
          <p:cNvSpPr/>
          <p:nvPr/>
        </p:nvSpPr>
        <p:spPr bwMode="auto">
          <a:xfrm>
            <a:off x="4263581" y="5821740"/>
            <a:ext cx="525765" cy="214246"/>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238168 w 1948557"/>
              <a:gd name="connsiteY4" fmla="*/ 315257 h 539430"/>
              <a:gd name="connsiteX5" fmla="*/ 238168 w 1948557"/>
              <a:gd name="connsiteY5" fmla="*/ 360976 h 539430"/>
              <a:gd name="connsiteX6" fmla="*/ 600628 w 1948557"/>
              <a:gd name="connsiteY6" fmla="*/ 360976 h 539430"/>
              <a:gd name="connsiteX7" fmla="*/ 600628 w 1948557"/>
              <a:gd name="connsiteY7" fmla="*/ 315257 h 539430"/>
              <a:gd name="connsiteX8" fmla="*/ 238168 w 1948557"/>
              <a:gd name="connsiteY8" fmla="*/ 246857 h 539430"/>
              <a:gd name="connsiteX9" fmla="*/ 238168 w 1948557"/>
              <a:gd name="connsiteY9" fmla="*/ 292576 h 539430"/>
              <a:gd name="connsiteX10" fmla="*/ 600628 w 1948557"/>
              <a:gd name="connsiteY10" fmla="*/ 292576 h 539430"/>
              <a:gd name="connsiteX11" fmla="*/ 600628 w 1948557"/>
              <a:gd name="connsiteY11" fmla="*/ 246857 h 539430"/>
              <a:gd name="connsiteX12" fmla="*/ 238168 w 1948557"/>
              <a:gd name="connsiteY12" fmla="*/ 178456 h 539430"/>
              <a:gd name="connsiteX13" fmla="*/ 238168 w 1948557"/>
              <a:gd name="connsiteY13" fmla="*/ 224175 h 539430"/>
              <a:gd name="connsiteX14" fmla="*/ 600628 w 1948557"/>
              <a:gd name="connsiteY14" fmla="*/ 224175 h 539430"/>
              <a:gd name="connsiteX15" fmla="*/ 600628 w 1948557"/>
              <a:gd name="connsiteY15" fmla="*/ 178456 h 539430"/>
              <a:gd name="connsiteX16" fmla="*/ 1047722 w 1948557"/>
              <a:gd name="connsiteY16" fmla="*/ 128827 h 539430"/>
              <a:gd name="connsiteX17" fmla="*/ 1047722 w 1948557"/>
              <a:gd name="connsiteY17" fmla="*/ 233487 h 539430"/>
              <a:gd name="connsiteX18" fmla="*/ 1725259 w 1948557"/>
              <a:gd name="connsiteY18" fmla="*/ 233487 h 539430"/>
              <a:gd name="connsiteX19" fmla="*/ 1725259 w 1948557"/>
              <a:gd name="connsiteY19" fmla="*/ 128827 h 539430"/>
              <a:gd name="connsiteX20" fmla="*/ 238168 w 1948557"/>
              <a:gd name="connsiteY20" fmla="*/ 110055 h 539430"/>
              <a:gd name="connsiteX21" fmla="*/ 238168 w 1948557"/>
              <a:gd name="connsiteY21" fmla="*/ 155774 h 539430"/>
              <a:gd name="connsiteX22" fmla="*/ 600628 w 1948557"/>
              <a:gd name="connsiteY22" fmla="*/ 155774 h 539430"/>
              <a:gd name="connsiteX23" fmla="*/ 600628 w 1948557"/>
              <a:gd name="connsiteY23" fmla="*/ 110055 h 539430"/>
              <a:gd name="connsiteX24" fmla="*/ 0 w 1948557"/>
              <a:gd name="connsiteY24" fmla="*/ 0 h 539430"/>
              <a:gd name="connsiteX25" fmla="*/ 1948557 w 1948557"/>
              <a:gd name="connsiteY25" fmla="*/ 0 h 539430"/>
              <a:gd name="connsiteX26" fmla="*/ 1948557 w 1948557"/>
              <a:gd name="connsiteY26" fmla="*/ 539430 h 539430"/>
              <a:gd name="connsiteX27" fmla="*/ 0 w 1948557"/>
              <a:gd name="connsiteY27"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8557" h="539430">
                <a:moveTo>
                  <a:pt x="238168" y="383657"/>
                </a:moveTo>
                <a:lnTo>
                  <a:pt x="238168" y="429376"/>
                </a:lnTo>
                <a:lnTo>
                  <a:pt x="600628" y="429376"/>
                </a:lnTo>
                <a:lnTo>
                  <a:pt x="600628" y="383657"/>
                </a:lnTo>
                <a:close/>
                <a:moveTo>
                  <a:pt x="238168" y="315257"/>
                </a:moveTo>
                <a:lnTo>
                  <a:pt x="238168" y="360976"/>
                </a:lnTo>
                <a:lnTo>
                  <a:pt x="600628" y="360976"/>
                </a:lnTo>
                <a:lnTo>
                  <a:pt x="600628" y="315257"/>
                </a:lnTo>
                <a:close/>
                <a:moveTo>
                  <a:pt x="238168" y="246857"/>
                </a:moveTo>
                <a:lnTo>
                  <a:pt x="238168" y="292576"/>
                </a:lnTo>
                <a:lnTo>
                  <a:pt x="600628" y="292576"/>
                </a:lnTo>
                <a:lnTo>
                  <a:pt x="600628" y="246857"/>
                </a:lnTo>
                <a:close/>
                <a:moveTo>
                  <a:pt x="238168" y="178456"/>
                </a:moveTo>
                <a:lnTo>
                  <a:pt x="238168" y="224175"/>
                </a:lnTo>
                <a:lnTo>
                  <a:pt x="600628" y="224175"/>
                </a:lnTo>
                <a:lnTo>
                  <a:pt x="600628" y="178456"/>
                </a:lnTo>
                <a:close/>
                <a:moveTo>
                  <a:pt x="1047722" y="128827"/>
                </a:moveTo>
                <a:lnTo>
                  <a:pt x="1047722" y="233487"/>
                </a:lnTo>
                <a:lnTo>
                  <a:pt x="1725259" y="233487"/>
                </a:lnTo>
                <a:lnTo>
                  <a:pt x="1725259" y="128827"/>
                </a:lnTo>
                <a:close/>
                <a:moveTo>
                  <a:pt x="238168" y="110055"/>
                </a:moveTo>
                <a:lnTo>
                  <a:pt x="238168" y="155774"/>
                </a:lnTo>
                <a:lnTo>
                  <a:pt x="600628" y="155774"/>
                </a:lnTo>
                <a:lnTo>
                  <a:pt x="600628" y="110055"/>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90000"/>
              </a:lnSpc>
              <a:spcBef>
                <a:spcPts val="0"/>
              </a:spcBef>
              <a:spcAft>
                <a:spcPts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9" name="Freeform 98"/>
          <p:cNvSpPr/>
          <p:nvPr/>
        </p:nvSpPr>
        <p:spPr bwMode="auto">
          <a:xfrm>
            <a:off x="8163635" y="2259144"/>
            <a:ext cx="865944" cy="239272"/>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1058890 w 1948557"/>
              <a:gd name="connsiteY4" fmla="*/ 383056 h 539430"/>
              <a:gd name="connsiteX5" fmla="*/ 1058890 w 1948557"/>
              <a:gd name="connsiteY5" fmla="*/ 431296 h 539430"/>
              <a:gd name="connsiteX6" fmla="*/ 1430473 w 1948557"/>
              <a:gd name="connsiteY6" fmla="*/ 431296 h 539430"/>
              <a:gd name="connsiteX7" fmla="*/ 1430473 w 1948557"/>
              <a:gd name="connsiteY7" fmla="*/ 383056 h 539430"/>
              <a:gd name="connsiteX8" fmla="*/ 642494 w 1948557"/>
              <a:gd name="connsiteY8" fmla="*/ 383056 h 539430"/>
              <a:gd name="connsiteX9" fmla="*/ 642494 w 1948557"/>
              <a:gd name="connsiteY9" fmla="*/ 431296 h 539430"/>
              <a:gd name="connsiteX10" fmla="*/ 1014077 w 1948557"/>
              <a:gd name="connsiteY10" fmla="*/ 431296 h 539430"/>
              <a:gd name="connsiteX11" fmla="*/ 1014077 w 1948557"/>
              <a:gd name="connsiteY11" fmla="*/ 383056 h 539430"/>
              <a:gd name="connsiteX12" fmla="*/ 238168 w 1948557"/>
              <a:gd name="connsiteY12" fmla="*/ 315257 h 539430"/>
              <a:gd name="connsiteX13" fmla="*/ 238168 w 1948557"/>
              <a:gd name="connsiteY13" fmla="*/ 360976 h 539430"/>
              <a:gd name="connsiteX14" fmla="*/ 600628 w 1948557"/>
              <a:gd name="connsiteY14" fmla="*/ 360976 h 539430"/>
              <a:gd name="connsiteX15" fmla="*/ 600628 w 1948557"/>
              <a:gd name="connsiteY15" fmla="*/ 315257 h 539430"/>
              <a:gd name="connsiteX16" fmla="*/ 1058890 w 1948557"/>
              <a:gd name="connsiteY16" fmla="*/ 314326 h 539430"/>
              <a:gd name="connsiteX17" fmla="*/ 1058890 w 1948557"/>
              <a:gd name="connsiteY17" fmla="*/ 362566 h 539430"/>
              <a:gd name="connsiteX18" fmla="*/ 1430473 w 1948557"/>
              <a:gd name="connsiteY18" fmla="*/ 362566 h 539430"/>
              <a:gd name="connsiteX19" fmla="*/ 1430473 w 1948557"/>
              <a:gd name="connsiteY19" fmla="*/ 314326 h 539430"/>
              <a:gd name="connsiteX20" fmla="*/ 642494 w 1948557"/>
              <a:gd name="connsiteY20" fmla="*/ 314326 h 539430"/>
              <a:gd name="connsiteX21" fmla="*/ 642494 w 1948557"/>
              <a:gd name="connsiteY21" fmla="*/ 362566 h 539430"/>
              <a:gd name="connsiteX22" fmla="*/ 1014077 w 1948557"/>
              <a:gd name="connsiteY22" fmla="*/ 362566 h 539430"/>
              <a:gd name="connsiteX23" fmla="*/ 1014077 w 1948557"/>
              <a:gd name="connsiteY23" fmla="*/ 314326 h 539430"/>
              <a:gd name="connsiteX24" fmla="*/ 238168 w 1948557"/>
              <a:gd name="connsiteY24" fmla="*/ 246857 h 539430"/>
              <a:gd name="connsiteX25" fmla="*/ 238168 w 1948557"/>
              <a:gd name="connsiteY25" fmla="*/ 292576 h 539430"/>
              <a:gd name="connsiteX26" fmla="*/ 600628 w 1948557"/>
              <a:gd name="connsiteY26" fmla="*/ 292576 h 539430"/>
              <a:gd name="connsiteX27" fmla="*/ 600628 w 1948557"/>
              <a:gd name="connsiteY27" fmla="*/ 246857 h 539430"/>
              <a:gd name="connsiteX28" fmla="*/ 1058890 w 1948557"/>
              <a:gd name="connsiteY28" fmla="*/ 245595 h 539430"/>
              <a:gd name="connsiteX29" fmla="*/ 1058890 w 1948557"/>
              <a:gd name="connsiteY29" fmla="*/ 293835 h 539430"/>
              <a:gd name="connsiteX30" fmla="*/ 1430473 w 1948557"/>
              <a:gd name="connsiteY30" fmla="*/ 293835 h 539430"/>
              <a:gd name="connsiteX31" fmla="*/ 1430473 w 1948557"/>
              <a:gd name="connsiteY31" fmla="*/ 245595 h 539430"/>
              <a:gd name="connsiteX32" fmla="*/ 642494 w 1948557"/>
              <a:gd name="connsiteY32" fmla="*/ 245595 h 539430"/>
              <a:gd name="connsiteX33" fmla="*/ 642494 w 1948557"/>
              <a:gd name="connsiteY33" fmla="*/ 293835 h 539430"/>
              <a:gd name="connsiteX34" fmla="*/ 1014077 w 1948557"/>
              <a:gd name="connsiteY34" fmla="*/ 293835 h 539430"/>
              <a:gd name="connsiteX35" fmla="*/ 1014077 w 1948557"/>
              <a:gd name="connsiteY35" fmla="*/ 245595 h 539430"/>
              <a:gd name="connsiteX36" fmla="*/ 238168 w 1948557"/>
              <a:gd name="connsiteY36" fmla="*/ 178456 h 539430"/>
              <a:gd name="connsiteX37" fmla="*/ 238168 w 1948557"/>
              <a:gd name="connsiteY37" fmla="*/ 224175 h 539430"/>
              <a:gd name="connsiteX38" fmla="*/ 600628 w 1948557"/>
              <a:gd name="connsiteY38" fmla="*/ 224175 h 539430"/>
              <a:gd name="connsiteX39" fmla="*/ 600628 w 1948557"/>
              <a:gd name="connsiteY39" fmla="*/ 178456 h 539430"/>
              <a:gd name="connsiteX40" fmla="*/ 1058890 w 1948557"/>
              <a:gd name="connsiteY40" fmla="*/ 176864 h 539430"/>
              <a:gd name="connsiteX41" fmla="*/ 1058890 w 1948557"/>
              <a:gd name="connsiteY41" fmla="*/ 225104 h 539430"/>
              <a:gd name="connsiteX42" fmla="*/ 1430473 w 1948557"/>
              <a:gd name="connsiteY42" fmla="*/ 225104 h 539430"/>
              <a:gd name="connsiteX43" fmla="*/ 1430473 w 1948557"/>
              <a:gd name="connsiteY43" fmla="*/ 176864 h 539430"/>
              <a:gd name="connsiteX44" fmla="*/ 642494 w 1948557"/>
              <a:gd name="connsiteY44" fmla="*/ 176864 h 539430"/>
              <a:gd name="connsiteX45" fmla="*/ 642494 w 1948557"/>
              <a:gd name="connsiteY45" fmla="*/ 225104 h 539430"/>
              <a:gd name="connsiteX46" fmla="*/ 1014077 w 1948557"/>
              <a:gd name="connsiteY46" fmla="*/ 225104 h 539430"/>
              <a:gd name="connsiteX47" fmla="*/ 1014077 w 1948557"/>
              <a:gd name="connsiteY47" fmla="*/ 176864 h 539430"/>
              <a:gd name="connsiteX48" fmla="*/ 1578105 w 1948557"/>
              <a:gd name="connsiteY48" fmla="*/ 146210 h 539430"/>
              <a:gd name="connsiteX49" fmla="*/ 1538871 w 1948557"/>
              <a:gd name="connsiteY49" fmla="*/ 185444 h 539430"/>
              <a:gd name="connsiteX50" fmla="*/ 1538871 w 1948557"/>
              <a:gd name="connsiteY50" fmla="*/ 353984 h 539430"/>
              <a:gd name="connsiteX51" fmla="*/ 1578105 w 1948557"/>
              <a:gd name="connsiteY51" fmla="*/ 393218 h 539430"/>
              <a:gd name="connsiteX52" fmla="*/ 1735036 w 1948557"/>
              <a:gd name="connsiteY52" fmla="*/ 393218 h 539430"/>
              <a:gd name="connsiteX53" fmla="*/ 1774270 w 1948557"/>
              <a:gd name="connsiteY53" fmla="*/ 353984 h 539430"/>
              <a:gd name="connsiteX54" fmla="*/ 1774270 w 1948557"/>
              <a:gd name="connsiteY54" fmla="*/ 185444 h 539430"/>
              <a:gd name="connsiteX55" fmla="*/ 1735036 w 1948557"/>
              <a:gd name="connsiteY55" fmla="*/ 146210 h 539430"/>
              <a:gd name="connsiteX56" fmla="*/ 238168 w 1948557"/>
              <a:gd name="connsiteY56" fmla="*/ 110055 h 539430"/>
              <a:gd name="connsiteX57" fmla="*/ 238168 w 1948557"/>
              <a:gd name="connsiteY57" fmla="*/ 155774 h 539430"/>
              <a:gd name="connsiteX58" fmla="*/ 600628 w 1948557"/>
              <a:gd name="connsiteY58" fmla="*/ 155774 h 539430"/>
              <a:gd name="connsiteX59" fmla="*/ 600628 w 1948557"/>
              <a:gd name="connsiteY59" fmla="*/ 110055 h 539430"/>
              <a:gd name="connsiteX60" fmla="*/ 1058890 w 1948557"/>
              <a:gd name="connsiteY60" fmla="*/ 108133 h 539430"/>
              <a:gd name="connsiteX61" fmla="*/ 1058890 w 1948557"/>
              <a:gd name="connsiteY61" fmla="*/ 156373 h 539430"/>
              <a:gd name="connsiteX62" fmla="*/ 1430473 w 1948557"/>
              <a:gd name="connsiteY62" fmla="*/ 156373 h 539430"/>
              <a:gd name="connsiteX63" fmla="*/ 1430473 w 1948557"/>
              <a:gd name="connsiteY63" fmla="*/ 108133 h 539430"/>
              <a:gd name="connsiteX64" fmla="*/ 642494 w 1948557"/>
              <a:gd name="connsiteY64" fmla="*/ 108133 h 539430"/>
              <a:gd name="connsiteX65" fmla="*/ 642494 w 1948557"/>
              <a:gd name="connsiteY65" fmla="*/ 156373 h 539430"/>
              <a:gd name="connsiteX66" fmla="*/ 1014077 w 1948557"/>
              <a:gd name="connsiteY66" fmla="*/ 156373 h 539430"/>
              <a:gd name="connsiteX67" fmla="*/ 1014077 w 1948557"/>
              <a:gd name="connsiteY67" fmla="*/ 108133 h 539430"/>
              <a:gd name="connsiteX68" fmla="*/ 0 w 1948557"/>
              <a:gd name="connsiteY68" fmla="*/ 0 h 539430"/>
              <a:gd name="connsiteX69" fmla="*/ 1948557 w 1948557"/>
              <a:gd name="connsiteY69" fmla="*/ 0 h 539430"/>
              <a:gd name="connsiteX70" fmla="*/ 1948557 w 1948557"/>
              <a:gd name="connsiteY70" fmla="*/ 539430 h 539430"/>
              <a:gd name="connsiteX71" fmla="*/ 0 w 1948557"/>
              <a:gd name="connsiteY71"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48557" h="539430">
                <a:moveTo>
                  <a:pt x="238168" y="383657"/>
                </a:moveTo>
                <a:lnTo>
                  <a:pt x="238168" y="429376"/>
                </a:lnTo>
                <a:lnTo>
                  <a:pt x="600628" y="429376"/>
                </a:lnTo>
                <a:lnTo>
                  <a:pt x="600628" y="383657"/>
                </a:lnTo>
                <a:close/>
                <a:moveTo>
                  <a:pt x="1058890" y="383056"/>
                </a:moveTo>
                <a:lnTo>
                  <a:pt x="1058890" y="431296"/>
                </a:lnTo>
                <a:lnTo>
                  <a:pt x="1430473" y="431296"/>
                </a:lnTo>
                <a:lnTo>
                  <a:pt x="1430473" y="383056"/>
                </a:lnTo>
                <a:close/>
                <a:moveTo>
                  <a:pt x="642494" y="383056"/>
                </a:moveTo>
                <a:lnTo>
                  <a:pt x="642494" y="431296"/>
                </a:lnTo>
                <a:lnTo>
                  <a:pt x="1014077" y="431296"/>
                </a:lnTo>
                <a:lnTo>
                  <a:pt x="1014077" y="383056"/>
                </a:lnTo>
                <a:close/>
                <a:moveTo>
                  <a:pt x="238168" y="315257"/>
                </a:moveTo>
                <a:lnTo>
                  <a:pt x="238168" y="360976"/>
                </a:lnTo>
                <a:lnTo>
                  <a:pt x="600628" y="360976"/>
                </a:lnTo>
                <a:lnTo>
                  <a:pt x="600628" y="315257"/>
                </a:lnTo>
                <a:close/>
                <a:moveTo>
                  <a:pt x="1058890" y="314326"/>
                </a:moveTo>
                <a:lnTo>
                  <a:pt x="1058890" y="362566"/>
                </a:lnTo>
                <a:lnTo>
                  <a:pt x="1430473" y="362566"/>
                </a:lnTo>
                <a:lnTo>
                  <a:pt x="1430473" y="314326"/>
                </a:lnTo>
                <a:close/>
                <a:moveTo>
                  <a:pt x="642494" y="314326"/>
                </a:moveTo>
                <a:lnTo>
                  <a:pt x="642494" y="362566"/>
                </a:lnTo>
                <a:lnTo>
                  <a:pt x="1014077" y="362566"/>
                </a:lnTo>
                <a:lnTo>
                  <a:pt x="1014077" y="314326"/>
                </a:lnTo>
                <a:close/>
                <a:moveTo>
                  <a:pt x="238168" y="246857"/>
                </a:moveTo>
                <a:lnTo>
                  <a:pt x="238168" y="292576"/>
                </a:lnTo>
                <a:lnTo>
                  <a:pt x="600628" y="292576"/>
                </a:lnTo>
                <a:lnTo>
                  <a:pt x="600628" y="246857"/>
                </a:lnTo>
                <a:close/>
                <a:moveTo>
                  <a:pt x="1058890" y="245595"/>
                </a:moveTo>
                <a:lnTo>
                  <a:pt x="1058890" y="293835"/>
                </a:lnTo>
                <a:lnTo>
                  <a:pt x="1430473" y="293835"/>
                </a:lnTo>
                <a:lnTo>
                  <a:pt x="1430473" y="245595"/>
                </a:lnTo>
                <a:close/>
                <a:moveTo>
                  <a:pt x="642494" y="245595"/>
                </a:moveTo>
                <a:lnTo>
                  <a:pt x="642494" y="293835"/>
                </a:lnTo>
                <a:lnTo>
                  <a:pt x="1014077" y="293835"/>
                </a:lnTo>
                <a:lnTo>
                  <a:pt x="1014077" y="245595"/>
                </a:lnTo>
                <a:close/>
                <a:moveTo>
                  <a:pt x="238168" y="178456"/>
                </a:moveTo>
                <a:lnTo>
                  <a:pt x="238168" y="224175"/>
                </a:lnTo>
                <a:lnTo>
                  <a:pt x="600628" y="224175"/>
                </a:lnTo>
                <a:lnTo>
                  <a:pt x="600628" y="178456"/>
                </a:lnTo>
                <a:close/>
                <a:moveTo>
                  <a:pt x="1058890" y="176864"/>
                </a:moveTo>
                <a:lnTo>
                  <a:pt x="1058890" y="225104"/>
                </a:lnTo>
                <a:lnTo>
                  <a:pt x="1430473" y="225104"/>
                </a:lnTo>
                <a:lnTo>
                  <a:pt x="1430473" y="176864"/>
                </a:lnTo>
                <a:close/>
                <a:moveTo>
                  <a:pt x="642494" y="176864"/>
                </a:moveTo>
                <a:lnTo>
                  <a:pt x="642494" y="225104"/>
                </a:lnTo>
                <a:lnTo>
                  <a:pt x="1014077" y="225104"/>
                </a:lnTo>
                <a:lnTo>
                  <a:pt x="1014077" y="176864"/>
                </a:lnTo>
                <a:close/>
                <a:moveTo>
                  <a:pt x="1578105" y="146210"/>
                </a:moveTo>
                <a:cubicBezTo>
                  <a:pt x="1556437" y="146210"/>
                  <a:pt x="1538871" y="163776"/>
                  <a:pt x="1538871" y="185444"/>
                </a:cubicBezTo>
                <a:lnTo>
                  <a:pt x="1538871" y="353984"/>
                </a:lnTo>
                <a:cubicBezTo>
                  <a:pt x="1538871" y="375652"/>
                  <a:pt x="1556437" y="393218"/>
                  <a:pt x="1578105" y="393218"/>
                </a:cubicBezTo>
                <a:lnTo>
                  <a:pt x="1735036" y="393218"/>
                </a:lnTo>
                <a:cubicBezTo>
                  <a:pt x="1756704" y="393218"/>
                  <a:pt x="1774270" y="375652"/>
                  <a:pt x="1774270" y="353984"/>
                </a:cubicBezTo>
                <a:lnTo>
                  <a:pt x="1774270" y="185444"/>
                </a:lnTo>
                <a:cubicBezTo>
                  <a:pt x="1774270" y="163776"/>
                  <a:pt x="1756704" y="146210"/>
                  <a:pt x="1735036" y="146210"/>
                </a:cubicBezTo>
                <a:close/>
                <a:moveTo>
                  <a:pt x="238168" y="110055"/>
                </a:moveTo>
                <a:lnTo>
                  <a:pt x="238168" y="155774"/>
                </a:lnTo>
                <a:lnTo>
                  <a:pt x="600628" y="155774"/>
                </a:lnTo>
                <a:lnTo>
                  <a:pt x="600628" y="110055"/>
                </a:lnTo>
                <a:close/>
                <a:moveTo>
                  <a:pt x="1058890" y="108133"/>
                </a:moveTo>
                <a:lnTo>
                  <a:pt x="1058890" y="156373"/>
                </a:lnTo>
                <a:lnTo>
                  <a:pt x="1430473" y="156373"/>
                </a:lnTo>
                <a:lnTo>
                  <a:pt x="1430473" y="108133"/>
                </a:lnTo>
                <a:close/>
                <a:moveTo>
                  <a:pt x="642494" y="108133"/>
                </a:moveTo>
                <a:lnTo>
                  <a:pt x="642494" y="156373"/>
                </a:lnTo>
                <a:lnTo>
                  <a:pt x="1014077" y="156373"/>
                </a:lnTo>
                <a:lnTo>
                  <a:pt x="1014077" y="108133"/>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0" name="Oval 1233"/>
          <p:cNvSpPr>
            <a:spLocks noChangeAspect="1"/>
          </p:cNvSpPr>
          <p:nvPr/>
        </p:nvSpPr>
        <p:spPr bwMode="auto">
          <a:xfrm>
            <a:off x="9280079" y="5124338"/>
            <a:ext cx="756229" cy="1005697"/>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1" name="Oval 1026"/>
          <p:cNvSpPr/>
          <p:nvPr/>
        </p:nvSpPr>
        <p:spPr bwMode="auto">
          <a:xfrm>
            <a:off x="2642628" y="5811713"/>
            <a:ext cx="242988" cy="378712"/>
          </a:xfrm>
          <a:custGeom>
            <a:avLst/>
            <a:gdLst/>
            <a:ahLst/>
            <a:cxnLst/>
            <a:rect l="l" t="t" r="r" b="b"/>
            <a:pathLst>
              <a:path w="2822132" h="4659950">
                <a:moveTo>
                  <a:pt x="2705024" y="1567575"/>
                </a:moveTo>
                <a:cubicBezTo>
                  <a:pt x="2763932" y="1561688"/>
                  <a:pt x="2823941" y="1595607"/>
                  <a:pt x="2822091" y="1685314"/>
                </a:cubicBezTo>
                <a:cubicBezTo>
                  <a:pt x="2817166" y="1962666"/>
                  <a:pt x="2810283" y="2334361"/>
                  <a:pt x="2814117" y="2720685"/>
                </a:cubicBezTo>
                <a:cubicBezTo>
                  <a:pt x="2817770" y="3088847"/>
                  <a:pt x="2302973" y="3832669"/>
                  <a:pt x="1543041" y="3901164"/>
                </a:cubicBezTo>
                <a:lnTo>
                  <a:pt x="1543041" y="4383750"/>
                </a:lnTo>
                <a:lnTo>
                  <a:pt x="2078959" y="4383750"/>
                </a:lnTo>
                <a:cubicBezTo>
                  <a:pt x="2155230" y="4383750"/>
                  <a:pt x="2217059" y="4445579"/>
                  <a:pt x="2217059" y="4521850"/>
                </a:cubicBezTo>
                <a:lnTo>
                  <a:pt x="2217058" y="4521850"/>
                </a:lnTo>
                <a:cubicBezTo>
                  <a:pt x="2217058" y="4598121"/>
                  <a:pt x="2155229" y="4659950"/>
                  <a:pt x="2078958" y="4659950"/>
                </a:cubicBezTo>
                <a:lnTo>
                  <a:pt x="743175" y="4659949"/>
                </a:lnTo>
                <a:cubicBezTo>
                  <a:pt x="666904" y="4659949"/>
                  <a:pt x="605075" y="4598121"/>
                  <a:pt x="605075" y="4521850"/>
                </a:cubicBezTo>
                <a:cubicBezTo>
                  <a:pt x="605075" y="4445579"/>
                  <a:pt x="666904" y="4383750"/>
                  <a:pt x="743175" y="4383750"/>
                </a:cubicBezTo>
                <a:lnTo>
                  <a:pt x="1279091" y="4383750"/>
                </a:lnTo>
                <a:lnTo>
                  <a:pt x="1279091" y="3900389"/>
                </a:lnTo>
                <a:cubicBezTo>
                  <a:pt x="534155" y="3822464"/>
                  <a:pt x="-1282" y="3168183"/>
                  <a:pt x="3610" y="2671380"/>
                </a:cubicBezTo>
                <a:cubicBezTo>
                  <a:pt x="-602" y="2320943"/>
                  <a:pt x="7542" y="2130275"/>
                  <a:pt x="0" y="1681974"/>
                </a:cubicBezTo>
                <a:cubicBezTo>
                  <a:pt x="2983" y="1557260"/>
                  <a:pt x="247362" y="1516297"/>
                  <a:pt x="252192" y="1687318"/>
                </a:cubicBezTo>
                <a:cubicBezTo>
                  <a:pt x="247498" y="1877390"/>
                  <a:pt x="240491" y="2302498"/>
                  <a:pt x="243298" y="2622376"/>
                </a:cubicBezTo>
                <a:cubicBezTo>
                  <a:pt x="246106" y="2942254"/>
                  <a:pt x="599406" y="3690325"/>
                  <a:pt x="1440906" y="3683475"/>
                </a:cubicBezTo>
                <a:cubicBezTo>
                  <a:pt x="2282405" y="3676626"/>
                  <a:pt x="2573635" y="2930723"/>
                  <a:pt x="2577390" y="2722681"/>
                </a:cubicBezTo>
                <a:cubicBezTo>
                  <a:pt x="2581144" y="2514639"/>
                  <a:pt x="2593758" y="2168319"/>
                  <a:pt x="2594564" y="1688672"/>
                </a:cubicBezTo>
                <a:cubicBezTo>
                  <a:pt x="2588310" y="1619156"/>
                  <a:pt x="2646117" y="1573462"/>
                  <a:pt x="2705024" y="1567575"/>
                </a:cubicBezTo>
                <a:close/>
                <a:moveTo>
                  <a:pt x="1701822" y="959183"/>
                </a:moveTo>
                <a:cubicBezTo>
                  <a:pt x="1808822" y="959183"/>
                  <a:pt x="1895562" y="1045922"/>
                  <a:pt x="1895562" y="1152922"/>
                </a:cubicBezTo>
                <a:cubicBezTo>
                  <a:pt x="1895562" y="1259922"/>
                  <a:pt x="1808822" y="1346662"/>
                  <a:pt x="1701822" y="1346662"/>
                </a:cubicBezTo>
                <a:cubicBezTo>
                  <a:pt x="1594822" y="1346662"/>
                  <a:pt x="1508082" y="1259922"/>
                  <a:pt x="1508082" y="1152922"/>
                </a:cubicBezTo>
                <a:cubicBezTo>
                  <a:pt x="1508082" y="1045922"/>
                  <a:pt x="1594822" y="959183"/>
                  <a:pt x="1701822" y="959183"/>
                </a:cubicBezTo>
                <a:close/>
                <a:moveTo>
                  <a:pt x="1115995" y="959183"/>
                </a:moveTo>
                <a:cubicBezTo>
                  <a:pt x="1222995" y="959183"/>
                  <a:pt x="1309734" y="1045922"/>
                  <a:pt x="1309734" y="1152922"/>
                </a:cubicBezTo>
                <a:cubicBezTo>
                  <a:pt x="1309734" y="1259922"/>
                  <a:pt x="1222995" y="1346662"/>
                  <a:pt x="1115995" y="1346662"/>
                </a:cubicBezTo>
                <a:cubicBezTo>
                  <a:pt x="1008995" y="1346662"/>
                  <a:pt x="922255" y="1259922"/>
                  <a:pt x="922255" y="1152922"/>
                </a:cubicBezTo>
                <a:cubicBezTo>
                  <a:pt x="922255" y="1045922"/>
                  <a:pt x="1008995" y="959183"/>
                  <a:pt x="1115995" y="959183"/>
                </a:cubicBezTo>
                <a:close/>
                <a:moveTo>
                  <a:pt x="1415838" y="514680"/>
                </a:moveTo>
                <a:cubicBezTo>
                  <a:pt x="1522838" y="514680"/>
                  <a:pt x="1609577" y="601419"/>
                  <a:pt x="1609577" y="708419"/>
                </a:cubicBezTo>
                <a:cubicBezTo>
                  <a:pt x="1609577" y="815420"/>
                  <a:pt x="1522838" y="902159"/>
                  <a:pt x="1415838" y="902159"/>
                </a:cubicBezTo>
                <a:cubicBezTo>
                  <a:pt x="1308838" y="902159"/>
                  <a:pt x="1222098" y="815420"/>
                  <a:pt x="1222098" y="708419"/>
                </a:cubicBezTo>
                <a:cubicBezTo>
                  <a:pt x="1222098" y="601419"/>
                  <a:pt x="1308838" y="514680"/>
                  <a:pt x="1415838" y="514680"/>
                </a:cubicBezTo>
                <a:close/>
                <a:moveTo>
                  <a:pt x="1394056" y="188424"/>
                </a:moveTo>
                <a:cubicBezTo>
                  <a:pt x="983953" y="188424"/>
                  <a:pt x="651501" y="520877"/>
                  <a:pt x="651501" y="930980"/>
                </a:cubicBezTo>
                <a:cubicBezTo>
                  <a:pt x="647952" y="1142888"/>
                  <a:pt x="644401" y="1354794"/>
                  <a:pt x="640852" y="1566702"/>
                </a:cubicBezTo>
                <a:lnTo>
                  <a:pt x="2147263" y="1556054"/>
                </a:lnTo>
                <a:cubicBezTo>
                  <a:pt x="2147263" y="1307307"/>
                  <a:pt x="2150451" y="1410369"/>
                  <a:pt x="2150451" y="926368"/>
                </a:cubicBezTo>
                <a:cubicBezTo>
                  <a:pt x="2150451" y="516264"/>
                  <a:pt x="1804160" y="188424"/>
                  <a:pt x="1394056" y="188424"/>
                </a:cubicBezTo>
                <a:close/>
                <a:moveTo>
                  <a:pt x="1411066" y="0"/>
                </a:moveTo>
                <a:cubicBezTo>
                  <a:pt x="1956557" y="0"/>
                  <a:pt x="2398764" y="442207"/>
                  <a:pt x="2398764" y="987697"/>
                </a:cubicBezTo>
                <a:cubicBezTo>
                  <a:pt x="2398764" y="1469802"/>
                  <a:pt x="2398762" y="1951909"/>
                  <a:pt x="2398762" y="2434014"/>
                </a:cubicBezTo>
                <a:cubicBezTo>
                  <a:pt x="2398762" y="2979504"/>
                  <a:pt x="1956555" y="3421711"/>
                  <a:pt x="1411065" y="3421711"/>
                </a:cubicBezTo>
                <a:lnTo>
                  <a:pt x="1411066" y="3421709"/>
                </a:lnTo>
                <a:cubicBezTo>
                  <a:pt x="865576" y="3421709"/>
                  <a:pt x="423369" y="2979502"/>
                  <a:pt x="423369" y="2434012"/>
                </a:cubicBezTo>
                <a:lnTo>
                  <a:pt x="423369" y="987697"/>
                </a:lnTo>
                <a:cubicBezTo>
                  <a:pt x="423369" y="442207"/>
                  <a:pt x="865576" y="0"/>
                  <a:pt x="14110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2" name="Rounded Rectangle 402"/>
          <p:cNvSpPr>
            <a:spLocks noChangeAspect="1"/>
          </p:cNvSpPr>
          <p:nvPr/>
        </p:nvSpPr>
        <p:spPr bwMode="auto">
          <a:xfrm rot="668849">
            <a:off x="2609107" y="4721172"/>
            <a:ext cx="577181" cy="519115"/>
          </a:xfrm>
          <a:custGeom>
            <a:avLst/>
            <a:gdLst/>
            <a:ahLst/>
            <a:cxnLst/>
            <a:rect l="l" t="t" r="r" b="b"/>
            <a:pathLst>
              <a:path w="3476741" h="3127782">
                <a:moveTo>
                  <a:pt x="130628" y="2246542"/>
                </a:moveTo>
                <a:lnTo>
                  <a:pt x="3420422" y="2216831"/>
                </a:lnTo>
                <a:lnTo>
                  <a:pt x="3476741" y="2502639"/>
                </a:lnTo>
                <a:lnTo>
                  <a:pt x="304278" y="3127782"/>
                </a:lnTo>
                <a:close/>
                <a:moveTo>
                  <a:pt x="234507" y="1864327"/>
                </a:moveTo>
                <a:cubicBezTo>
                  <a:pt x="234517" y="1864379"/>
                  <a:pt x="234526" y="1864429"/>
                  <a:pt x="234535" y="1864482"/>
                </a:cubicBezTo>
                <a:cubicBezTo>
                  <a:pt x="258320" y="1988533"/>
                  <a:pt x="332665" y="2074506"/>
                  <a:pt x="443964" y="2074506"/>
                </a:cubicBezTo>
                <a:lnTo>
                  <a:pt x="1872787" y="2042302"/>
                </a:lnTo>
                <a:cubicBezTo>
                  <a:pt x="1984085" y="2042303"/>
                  <a:pt x="2059333" y="1982377"/>
                  <a:pt x="2059333" y="1873879"/>
                </a:cubicBezTo>
                <a:lnTo>
                  <a:pt x="2045579" y="1811003"/>
                </a:lnTo>
                <a:close/>
                <a:moveTo>
                  <a:pt x="186223" y="919655"/>
                </a:moveTo>
                <a:cubicBezTo>
                  <a:pt x="89785" y="939608"/>
                  <a:pt x="71092" y="1026054"/>
                  <a:pt x="88447" y="1121860"/>
                </a:cubicBezTo>
                <a:cubicBezTo>
                  <a:pt x="134058" y="1352591"/>
                  <a:pt x="165890" y="1500138"/>
                  <a:pt x="201039" y="1683807"/>
                </a:cubicBezTo>
                <a:lnTo>
                  <a:pt x="2005693" y="1628666"/>
                </a:lnTo>
                <a:lnTo>
                  <a:pt x="1992534" y="1568508"/>
                </a:lnTo>
                <a:cubicBezTo>
                  <a:pt x="1960677" y="1411278"/>
                  <a:pt x="1925552" y="1248441"/>
                  <a:pt x="1893882" y="1091693"/>
                </a:cubicBezTo>
                <a:lnTo>
                  <a:pt x="1841809" y="1110526"/>
                </a:lnTo>
                <a:cubicBezTo>
                  <a:pt x="1552142" y="1210292"/>
                  <a:pt x="1204544" y="1275640"/>
                  <a:pt x="892489" y="1306073"/>
                </a:cubicBezTo>
                <a:cubicBezTo>
                  <a:pt x="756816" y="1321254"/>
                  <a:pt x="717156" y="1133515"/>
                  <a:pt x="849608" y="1047862"/>
                </a:cubicBezTo>
                <a:cubicBezTo>
                  <a:pt x="976692" y="997496"/>
                  <a:pt x="1099999" y="951431"/>
                  <a:pt x="1222406" y="909704"/>
                </a:cubicBezTo>
                <a:lnTo>
                  <a:pt x="232436" y="915341"/>
                </a:lnTo>
                <a:cubicBezTo>
                  <a:pt x="215364" y="915311"/>
                  <a:pt x="200000" y="916805"/>
                  <a:pt x="186223" y="919655"/>
                </a:cubicBezTo>
                <a:close/>
                <a:moveTo>
                  <a:pt x="1532850" y="647419"/>
                </a:moveTo>
                <a:lnTo>
                  <a:pt x="1421347" y="675846"/>
                </a:lnTo>
                <a:lnTo>
                  <a:pt x="1338568" y="717979"/>
                </a:lnTo>
                <a:lnTo>
                  <a:pt x="1221887" y="786157"/>
                </a:lnTo>
                <a:lnTo>
                  <a:pt x="1128175" y="845649"/>
                </a:lnTo>
                <a:lnTo>
                  <a:pt x="1418911" y="843384"/>
                </a:lnTo>
                <a:cubicBezTo>
                  <a:pt x="1555507" y="798488"/>
                  <a:pt x="1692523" y="758011"/>
                  <a:pt x="1833470" y="720322"/>
                </a:cubicBezTo>
                <a:lnTo>
                  <a:pt x="1824323" y="673900"/>
                </a:lnTo>
                <a:lnTo>
                  <a:pt x="1820649" y="655259"/>
                </a:lnTo>
                <a:lnTo>
                  <a:pt x="1813162" y="650279"/>
                </a:lnTo>
                <a:lnTo>
                  <a:pt x="1776951" y="631594"/>
                </a:lnTo>
                <a:lnTo>
                  <a:pt x="1729439" y="621591"/>
                </a:lnTo>
                <a:lnTo>
                  <a:pt x="1671852" y="626484"/>
                </a:lnTo>
                <a:close/>
                <a:moveTo>
                  <a:pt x="2808650" y="52096"/>
                </a:moveTo>
                <a:lnTo>
                  <a:pt x="3073026" y="0"/>
                </a:lnTo>
                <a:lnTo>
                  <a:pt x="3301253" y="1158201"/>
                </a:lnTo>
                <a:lnTo>
                  <a:pt x="3036877" y="1210297"/>
                </a:lnTo>
                <a:close/>
                <a:moveTo>
                  <a:pt x="1598383" y="253649"/>
                </a:moveTo>
                <a:lnTo>
                  <a:pt x="1834998" y="232845"/>
                </a:lnTo>
                <a:lnTo>
                  <a:pt x="2089176" y="202124"/>
                </a:lnTo>
                <a:lnTo>
                  <a:pt x="2538580" y="171664"/>
                </a:lnTo>
                <a:lnTo>
                  <a:pt x="2737618" y="158264"/>
                </a:lnTo>
                <a:lnTo>
                  <a:pt x="2732861" y="166579"/>
                </a:lnTo>
                <a:lnTo>
                  <a:pt x="2798466" y="467054"/>
                </a:lnTo>
                <a:lnTo>
                  <a:pt x="2858006" y="769195"/>
                </a:lnTo>
                <a:lnTo>
                  <a:pt x="2912489" y="1078870"/>
                </a:lnTo>
                <a:lnTo>
                  <a:pt x="2863279" y="1127802"/>
                </a:lnTo>
                <a:lnTo>
                  <a:pt x="2798999" y="1166623"/>
                </a:lnTo>
                <a:lnTo>
                  <a:pt x="2664146" y="1245509"/>
                </a:lnTo>
                <a:lnTo>
                  <a:pt x="2514224" y="1314285"/>
                </a:lnTo>
                <a:lnTo>
                  <a:pt x="2351712" y="1385543"/>
                </a:lnTo>
                <a:lnTo>
                  <a:pt x="2205603" y="1440490"/>
                </a:lnTo>
                <a:lnTo>
                  <a:pt x="2068362" y="1474074"/>
                </a:lnTo>
                <a:lnTo>
                  <a:pt x="2042072" y="1480878"/>
                </a:lnTo>
                <a:lnTo>
                  <a:pt x="2144266" y="1920066"/>
                </a:lnTo>
                <a:cubicBezTo>
                  <a:pt x="2144266" y="2041156"/>
                  <a:pt x="2062398" y="2108037"/>
                  <a:pt x="1941309" y="2108036"/>
                </a:cubicBezTo>
                <a:lnTo>
                  <a:pt x="386791" y="2143978"/>
                </a:lnTo>
                <a:cubicBezTo>
                  <a:pt x="265702" y="2143978"/>
                  <a:pt x="184818" y="2048026"/>
                  <a:pt x="158940" y="1909578"/>
                </a:cubicBezTo>
                <a:cubicBezTo>
                  <a:pt x="103909" y="1594409"/>
                  <a:pt x="64695" y="1416487"/>
                  <a:pt x="0" y="1080765"/>
                </a:cubicBezTo>
                <a:cubicBezTo>
                  <a:pt x="0" y="974812"/>
                  <a:pt x="65250" y="879766"/>
                  <a:pt x="162682" y="857660"/>
                </a:cubicBezTo>
                <a:cubicBezTo>
                  <a:pt x="176601" y="854502"/>
                  <a:pt x="191176" y="852832"/>
                  <a:pt x="206312" y="852832"/>
                </a:cubicBezTo>
                <a:lnTo>
                  <a:pt x="704767" y="848948"/>
                </a:lnTo>
                <a:lnTo>
                  <a:pt x="750022" y="801677"/>
                </a:lnTo>
                <a:lnTo>
                  <a:pt x="900886" y="642845"/>
                </a:lnTo>
                <a:lnTo>
                  <a:pt x="1055423" y="502656"/>
                </a:lnTo>
                <a:lnTo>
                  <a:pt x="1188583" y="386043"/>
                </a:lnTo>
                <a:lnTo>
                  <a:pt x="1240049" y="350081"/>
                </a:lnTo>
                <a:lnTo>
                  <a:pt x="1281437" y="329015"/>
                </a:lnTo>
                <a:lnTo>
                  <a:pt x="1335354" y="305480"/>
                </a:lnTo>
                <a:lnTo>
                  <a:pt x="1404241" y="29190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3" name="Freeform 102"/>
          <p:cNvSpPr>
            <a:spLocks/>
          </p:cNvSpPr>
          <p:nvPr/>
        </p:nvSpPr>
        <p:spPr bwMode="auto">
          <a:xfrm>
            <a:off x="3416892" y="4390540"/>
            <a:ext cx="381785" cy="431596"/>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837"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04" name="Round Same Side Corner Rectangle 26"/>
          <p:cNvSpPr>
            <a:spLocks noChangeAspect="1"/>
          </p:cNvSpPr>
          <p:nvPr/>
        </p:nvSpPr>
        <p:spPr bwMode="auto">
          <a:xfrm>
            <a:off x="7234765" y="3450620"/>
            <a:ext cx="313057" cy="539201"/>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5" name="Rectangle 34"/>
          <p:cNvSpPr/>
          <p:nvPr/>
        </p:nvSpPr>
        <p:spPr bwMode="auto">
          <a:xfrm>
            <a:off x="6436372" y="3069213"/>
            <a:ext cx="297121" cy="500280"/>
          </a:xfrm>
          <a:custGeom>
            <a:avLst/>
            <a:gdLst/>
            <a:ahLst/>
            <a:cxnLst/>
            <a:rect l="l" t="t" r="r" b="b"/>
            <a:pathLst>
              <a:path w="2722429" h="4789665">
                <a:moveTo>
                  <a:pt x="1346561" y="4502803"/>
                </a:moveTo>
                <a:lnTo>
                  <a:pt x="1319494" y="4590254"/>
                </a:lnTo>
                <a:cubicBezTo>
                  <a:pt x="1370780" y="4623188"/>
                  <a:pt x="1392862" y="4602715"/>
                  <a:pt x="1422067" y="4598933"/>
                </a:cubicBezTo>
                <a:lnTo>
                  <a:pt x="1450559" y="4508144"/>
                </a:lnTo>
                <a:cubicBezTo>
                  <a:pt x="1378853" y="4535069"/>
                  <a:pt x="1369830" y="4510591"/>
                  <a:pt x="1346561" y="4502803"/>
                </a:cubicBezTo>
                <a:close/>
                <a:moveTo>
                  <a:pt x="1291703" y="4476863"/>
                </a:moveTo>
                <a:cubicBezTo>
                  <a:pt x="1271500" y="4475153"/>
                  <a:pt x="1257001" y="4484037"/>
                  <a:pt x="1239895" y="4486401"/>
                </a:cubicBezTo>
                <a:lnTo>
                  <a:pt x="1213192" y="4577190"/>
                </a:lnTo>
                <a:cubicBezTo>
                  <a:pt x="1280394" y="4550265"/>
                  <a:pt x="1288850" y="4574742"/>
                  <a:pt x="1310657" y="4582531"/>
                </a:cubicBezTo>
                <a:lnTo>
                  <a:pt x="1336024" y="4495079"/>
                </a:lnTo>
                <a:cubicBezTo>
                  <a:pt x="1318000" y="4482729"/>
                  <a:pt x="1303825" y="4477889"/>
                  <a:pt x="1291703" y="4476863"/>
                </a:cubicBezTo>
                <a:close/>
                <a:moveTo>
                  <a:pt x="2119608" y="4417076"/>
                </a:moveTo>
                <a:cubicBezTo>
                  <a:pt x="2156548" y="4417076"/>
                  <a:pt x="2186493" y="4447021"/>
                  <a:pt x="2186493" y="4483960"/>
                </a:cubicBezTo>
                <a:cubicBezTo>
                  <a:pt x="2186493" y="4520899"/>
                  <a:pt x="2156548" y="4550844"/>
                  <a:pt x="2119608" y="4550844"/>
                </a:cubicBezTo>
                <a:cubicBezTo>
                  <a:pt x="2082668" y="4550844"/>
                  <a:pt x="2052723" y="4520899"/>
                  <a:pt x="2052723" y="4483960"/>
                </a:cubicBezTo>
                <a:cubicBezTo>
                  <a:pt x="2052723" y="4447021"/>
                  <a:pt x="2082668" y="4417076"/>
                  <a:pt x="2119608" y="4417076"/>
                </a:cubicBezTo>
                <a:close/>
                <a:moveTo>
                  <a:pt x="1375648" y="4401592"/>
                </a:moveTo>
                <a:lnTo>
                  <a:pt x="1348580" y="4489043"/>
                </a:lnTo>
                <a:cubicBezTo>
                  <a:pt x="1399866" y="4521977"/>
                  <a:pt x="1421948" y="4501504"/>
                  <a:pt x="1451153" y="4497722"/>
                </a:cubicBezTo>
                <a:lnTo>
                  <a:pt x="1479645" y="4406932"/>
                </a:lnTo>
                <a:cubicBezTo>
                  <a:pt x="1407939" y="4433858"/>
                  <a:pt x="1398917" y="4409380"/>
                  <a:pt x="1375648" y="4401592"/>
                </a:cubicBezTo>
                <a:close/>
                <a:moveTo>
                  <a:pt x="2119608" y="4386401"/>
                </a:moveTo>
                <a:cubicBezTo>
                  <a:pt x="2065728" y="4386401"/>
                  <a:pt x="2022049" y="4430080"/>
                  <a:pt x="2022049" y="4483960"/>
                </a:cubicBezTo>
                <a:cubicBezTo>
                  <a:pt x="2022049" y="4502736"/>
                  <a:pt x="2027353" y="4520272"/>
                  <a:pt x="2038016" y="4534245"/>
                </a:cubicBezTo>
                <a:lnTo>
                  <a:pt x="1981241" y="4590925"/>
                </a:lnTo>
                <a:cubicBezTo>
                  <a:pt x="1972878" y="4599274"/>
                  <a:pt x="1972867" y="4612822"/>
                  <a:pt x="1981216" y="4621185"/>
                </a:cubicBezTo>
                <a:cubicBezTo>
                  <a:pt x="1989565" y="4629548"/>
                  <a:pt x="2003113" y="4629559"/>
                  <a:pt x="2011476" y="4621210"/>
                </a:cubicBezTo>
                <a:lnTo>
                  <a:pt x="2068071" y="4564708"/>
                </a:lnTo>
                <a:cubicBezTo>
                  <a:pt x="2082269" y="4575900"/>
                  <a:pt x="2100283" y="4581519"/>
                  <a:pt x="2119608" y="4581519"/>
                </a:cubicBezTo>
                <a:cubicBezTo>
                  <a:pt x="2173488" y="4581519"/>
                  <a:pt x="2217167" y="4537840"/>
                  <a:pt x="2217167" y="4483960"/>
                </a:cubicBezTo>
                <a:cubicBezTo>
                  <a:pt x="2217167" y="4430080"/>
                  <a:pt x="2173488" y="4386401"/>
                  <a:pt x="2119608" y="4386401"/>
                </a:cubicBezTo>
                <a:close/>
                <a:moveTo>
                  <a:pt x="660244" y="4379873"/>
                </a:moveTo>
                <a:cubicBezTo>
                  <a:pt x="657836" y="4379386"/>
                  <a:pt x="655370" y="4379378"/>
                  <a:pt x="652928" y="4379876"/>
                </a:cubicBezTo>
                <a:cubicBezTo>
                  <a:pt x="649671" y="4380541"/>
                  <a:pt x="646454" y="4382106"/>
                  <a:pt x="643463" y="4384634"/>
                </a:cubicBezTo>
                <a:lnTo>
                  <a:pt x="550646" y="4463095"/>
                </a:lnTo>
                <a:cubicBezTo>
                  <a:pt x="544575" y="4468227"/>
                  <a:pt x="540603" y="4476343"/>
                  <a:pt x="539167" y="4485288"/>
                </a:cubicBezTo>
                <a:lnTo>
                  <a:pt x="538027" y="4487497"/>
                </a:lnTo>
                <a:cubicBezTo>
                  <a:pt x="532270" y="4505257"/>
                  <a:pt x="537944" y="4526152"/>
                  <a:pt x="550700" y="4534168"/>
                </a:cubicBezTo>
                <a:lnTo>
                  <a:pt x="657831" y="4601484"/>
                </a:lnTo>
                <a:cubicBezTo>
                  <a:pt x="670588" y="4609500"/>
                  <a:pt x="685596" y="4601600"/>
                  <a:pt x="691353" y="4583840"/>
                </a:cubicBezTo>
                <a:cubicBezTo>
                  <a:pt x="697110" y="4566080"/>
                  <a:pt x="691436" y="4545185"/>
                  <a:pt x="678680" y="4537170"/>
                </a:cubicBezTo>
                <a:lnTo>
                  <a:pt x="661890" y="4526620"/>
                </a:lnTo>
                <a:lnTo>
                  <a:pt x="704842" y="4526620"/>
                </a:lnTo>
                <a:cubicBezTo>
                  <a:pt x="718837" y="4526620"/>
                  <a:pt x="730182" y="4510824"/>
                  <a:pt x="730182" y="4491339"/>
                </a:cubicBezTo>
                <a:cubicBezTo>
                  <a:pt x="730182" y="4471854"/>
                  <a:pt x="718837" y="4456059"/>
                  <a:pt x="704842" y="4456059"/>
                </a:cubicBezTo>
                <a:lnTo>
                  <a:pt x="656623" y="4456059"/>
                </a:lnTo>
                <a:lnTo>
                  <a:pt x="669766" y="4444948"/>
                </a:lnTo>
                <a:cubicBezTo>
                  <a:pt x="681729" y="4434836"/>
                  <a:pt x="685539" y="4413136"/>
                  <a:pt x="678275" y="4396481"/>
                </a:cubicBezTo>
                <a:cubicBezTo>
                  <a:pt x="674190" y="4387112"/>
                  <a:pt x="667471" y="4381335"/>
                  <a:pt x="660244" y="4379873"/>
                </a:cubicBezTo>
                <a:close/>
                <a:moveTo>
                  <a:pt x="1320789" y="4375652"/>
                </a:moveTo>
                <a:cubicBezTo>
                  <a:pt x="1300586" y="4373942"/>
                  <a:pt x="1286087" y="4382826"/>
                  <a:pt x="1268981" y="4385190"/>
                </a:cubicBezTo>
                <a:lnTo>
                  <a:pt x="1242278" y="4475979"/>
                </a:lnTo>
                <a:cubicBezTo>
                  <a:pt x="1309480" y="4449054"/>
                  <a:pt x="1317936" y="4473531"/>
                  <a:pt x="1339743" y="4481319"/>
                </a:cubicBezTo>
                <a:lnTo>
                  <a:pt x="1365111" y="4393868"/>
                </a:lnTo>
                <a:cubicBezTo>
                  <a:pt x="1347086" y="4381518"/>
                  <a:pt x="1332911" y="4376678"/>
                  <a:pt x="1320789" y="4375652"/>
                </a:cubicBezTo>
                <a:close/>
                <a:moveTo>
                  <a:pt x="273360" y="451976"/>
                </a:moveTo>
                <a:lnTo>
                  <a:pt x="273360" y="4125794"/>
                </a:lnTo>
                <a:lnTo>
                  <a:pt x="2449071" y="4125794"/>
                </a:lnTo>
                <a:lnTo>
                  <a:pt x="2449071" y="451976"/>
                </a:lnTo>
                <a:close/>
                <a:moveTo>
                  <a:pt x="453747" y="0"/>
                </a:moveTo>
                <a:lnTo>
                  <a:pt x="2268682" y="0"/>
                </a:lnTo>
                <a:cubicBezTo>
                  <a:pt x="2519279" y="0"/>
                  <a:pt x="2722429" y="203150"/>
                  <a:pt x="2722429" y="453747"/>
                </a:cubicBezTo>
                <a:lnTo>
                  <a:pt x="2722429" y="4335918"/>
                </a:lnTo>
                <a:cubicBezTo>
                  <a:pt x="2722429" y="4586515"/>
                  <a:pt x="2519279" y="4789665"/>
                  <a:pt x="2268682" y="4789665"/>
                </a:cubicBezTo>
                <a:lnTo>
                  <a:pt x="453747" y="4789665"/>
                </a:lnTo>
                <a:cubicBezTo>
                  <a:pt x="203150" y="4789665"/>
                  <a:pt x="0" y="4586515"/>
                  <a:pt x="0" y="4335918"/>
                </a:cubicBezTo>
                <a:lnTo>
                  <a:pt x="0" y="453747"/>
                </a:lnTo>
                <a:cubicBezTo>
                  <a:pt x="0" y="203150"/>
                  <a:pt x="203150" y="0"/>
                  <a:pt x="45374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6" name="TextBox 62"/>
          <p:cNvSpPr txBox="1"/>
          <p:nvPr/>
        </p:nvSpPr>
        <p:spPr>
          <a:xfrm>
            <a:off x="1080769" y="1857987"/>
            <a:ext cx="952292"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Premium</a:t>
            </a:r>
          </a:p>
        </p:txBody>
      </p:sp>
      <p:sp>
        <p:nvSpPr>
          <p:cNvPr id="107" name="TextBox 63"/>
          <p:cNvSpPr txBox="1"/>
          <p:nvPr/>
        </p:nvSpPr>
        <p:spPr>
          <a:xfrm>
            <a:off x="1335771" y="6035986"/>
            <a:ext cx="713059"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Entry</a:t>
            </a:r>
            <a:endParaRPr kumimoji="0" lang="en-US" sz="11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108" name="TextBox 64"/>
          <p:cNvSpPr txBox="1"/>
          <p:nvPr/>
        </p:nvSpPr>
        <p:spPr>
          <a:xfrm>
            <a:off x="8720275" y="6589723"/>
            <a:ext cx="2455641" cy="228912"/>
          </a:xfrm>
          <a:prstGeom prst="rect">
            <a:avLst/>
          </a:prstGeom>
          <a:noFill/>
        </p:spPr>
        <p:txBody>
          <a:bodyPr wrap="none" lIns="186521" tIns="0" rIns="186521" bIns="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Device Capabilities</a:t>
            </a:r>
          </a:p>
        </p:txBody>
      </p:sp>
      <p:sp>
        <p:nvSpPr>
          <p:cNvPr id="109" name="Up Arrow 108"/>
          <p:cNvSpPr/>
          <p:nvPr/>
        </p:nvSpPr>
        <p:spPr bwMode="auto">
          <a:xfrm>
            <a:off x="1903471" y="819172"/>
            <a:ext cx="274098" cy="5705059"/>
          </a:xfrm>
          <a:prstGeom prst="upArrow">
            <a:avLst/>
          </a:prstGeom>
          <a:solidFill>
            <a:schemeClr val="tx1"/>
          </a:solidFill>
          <a:ln w="9525" cap="flat" cmpd="sng" algn="ctr">
            <a:solidFill>
              <a:schemeClr val="bg2"/>
            </a:solid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pitchFamily="34" charset="0"/>
            </a:endParaRPr>
          </a:p>
        </p:txBody>
      </p:sp>
      <p:sp>
        <p:nvSpPr>
          <p:cNvPr id="110" name="Up Arrow 109"/>
          <p:cNvSpPr/>
          <p:nvPr/>
        </p:nvSpPr>
        <p:spPr bwMode="auto">
          <a:xfrm rot="5400000">
            <a:off x="6212921" y="2154545"/>
            <a:ext cx="270455" cy="8729410"/>
          </a:xfrm>
          <a:prstGeom prst="upArrow">
            <a:avLst/>
          </a:prstGeom>
          <a:solidFill>
            <a:schemeClr val="tx1"/>
          </a:solidFill>
          <a:ln w="9525" cap="flat" cmpd="sng" algn="ctr">
            <a:no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3672" b="1"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Semibold" panose="020B0702040204020203" pitchFamily="34" charset="0"/>
            </a:endParaRPr>
          </a:p>
        </p:txBody>
      </p:sp>
      <p:sp>
        <p:nvSpPr>
          <p:cNvPr id="111" name="TextBox 72"/>
          <p:cNvSpPr txBox="1"/>
          <p:nvPr/>
        </p:nvSpPr>
        <p:spPr>
          <a:xfrm>
            <a:off x="1230568" y="850821"/>
            <a:ext cx="809496" cy="550647"/>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Cost</a:t>
            </a:r>
          </a:p>
        </p:txBody>
      </p:sp>
    </p:spTree>
    <p:extLst>
      <p:ext uri="{BB962C8B-B14F-4D97-AF65-F5344CB8AC3E}">
        <p14:creationId xmlns:p14="http://schemas.microsoft.com/office/powerpoint/2010/main" val="1651705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IoT</a:t>
            </a:r>
            <a:r>
              <a:rPr lang="en-US" dirty="0"/>
              <a:t> Suite</a:t>
            </a:r>
          </a:p>
        </p:txBody>
      </p:sp>
      <p:sp>
        <p:nvSpPr>
          <p:cNvPr id="52" name="Freeform 51"/>
          <p:cNvSpPr>
            <a:spLocks noChangeAspect="1"/>
          </p:cNvSpPr>
          <p:nvPr/>
        </p:nvSpPr>
        <p:spPr bwMode="auto">
          <a:xfrm rot="5280000">
            <a:off x="824918" y="140923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53" name="Rectangle 52"/>
          <p:cNvSpPr/>
          <p:nvPr/>
        </p:nvSpPr>
        <p:spPr>
          <a:xfrm>
            <a:off x="1568449" y="139416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54" name="Group 53"/>
          <p:cNvGrpSpPr/>
          <p:nvPr/>
        </p:nvGrpSpPr>
        <p:grpSpPr>
          <a:xfrm>
            <a:off x="700088" y="2348142"/>
            <a:ext cx="641349" cy="498475"/>
            <a:chOff x="1107857" y="-3310276"/>
            <a:chExt cx="641349" cy="498475"/>
          </a:xfrm>
        </p:grpSpPr>
        <p:sp>
          <p:nvSpPr>
            <p:cNvPr id="5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59" name="Rectangle 58"/>
          <p:cNvSpPr/>
          <p:nvPr/>
        </p:nvSpPr>
        <p:spPr>
          <a:xfrm>
            <a:off x="1568449" y="229377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60" name="Group 59"/>
          <p:cNvGrpSpPr/>
          <p:nvPr/>
        </p:nvGrpSpPr>
        <p:grpSpPr>
          <a:xfrm>
            <a:off x="844549" y="3282179"/>
            <a:ext cx="458787" cy="398463"/>
            <a:chOff x="2317532" y="-4150064"/>
            <a:chExt cx="458787" cy="398463"/>
          </a:xfrm>
        </p:grpSpPr>
        <p:sp>
          <p:nvSpPr>
            <p:cNvPr id="61"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4"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5" name="Rectangle 64"/>
          <p:cNvSpPr/>
          <p:nvPr/>
        </p:nvSpPr>
        <p:spPr>
          <a:xfrm>
            <a:off x="1570037" y="318061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66" name="Group 65"/>
          <p:cNvGrpSpPr/>
          <p:nvPr/>
        </p:nvGrpSpPr>
        <p:grpSpPr>
          <a:xfrm>
            <a:off x="850629" y="4176942"/>
            <a:ext cx="508000" cy="450851"/>
            <a:chOff x="3314482" y="-4918414"/>
            <a:chExt cx="508000" cy="450850"/>
          </a:xfrm>
        </p:grpSpPr>
        <p:sp>
          <p:nvSpPr>
            <p:cNvPr id="6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8" name="Group 67"/>
            <p:cNvGrpSpPr/>
            <p:nvPr/>
          </p:nvGrpSpPr>
          <p:grpSpPr>
            <a:xfrm>
              <a:off x="3395444" y="-4880314"/>
              <a:ext cx="363537" cy="342900"/>
              <a:chOff x="3395444" y="-4880314"/>
              <a:chExt cx="363537" cy="342900"/>
            </a:xfrm>
          </p:grpSpPr>
          <p:sp>
            <p:nvSpPr>
              <p:cNvPr id="6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82" name="Rectangle 81"/>
          <p:cNvSpPr/>
          <p:nvPr/>
        </p:nvSpPr>
        <p:spPr>
          <a:xfrm>
            <a:off x="1570037" y="414101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83" name="Group 82"/>
          <p:cNvGrpSpPr/>
          <p:nvPr/>
        </p:nvGrpSpPr>
        <p:grpSpPr>
          <a:xfrm>
            <a:off x="856745" y="5144145"/>
            <a:ext cx="551330" cy="854276"/>
            <a:chOff x="8694268" y="2095333"/>
            <a:chExt cx="538477" cy="850348"/>
          </a:xfrm>
        </p:grpSpPr>
        <p:sp>
          <p:nvSpPr>
            <p:cNvPr id="84"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5" name="Rectangle 84"/>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86" name="Group 85"/>
            <p:cNvGrpSpPr/>
            <p:nvPr/>
          </p:nvGrpSpPr>
          <p:grpSpPr>
            <a:xfrm>
              <a:off x="8831399" y="2232704"/>
              <a:ext cx="269157" cy="280308"/>
              <a:chOff x="11472827" y="4545788"/>
              <a:chExt cx="280728" cy="284825"/>
            </a:xfrm>
          </p:grpSpPr>
          <p:sp>
            <p:nvSpPr>
              <p:cNvPr id="87" name="Rounded Rectangle 86"/>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8" name="Rounded Rectangle 87"/>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9" name="Rounded Rectangle 88"/>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0" name="Rounded Rectangle 89"/>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1" name="Freeform 90"/>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92" name="Rectangle 91"/>
          <p:cNvSpPr/>
          <p:nvPr/>
        </p:nvSpPr>
        <p:spPr>
          <a:xfrm>
            <a:off x="1570037" y="506691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93" name="Group 92"/>
          <p:cNvGrpSpPr/>
          <p:nvPr/>
        </p:nvGrpSpPr>
        <p:grpSpPr>
          <a:xfrm>
            <a:off x="944291" y="6171320"/>
            <a:ext cx="425451" cy="427039"/>
            <a:chOff x="5737007" y="-3299164"/>
            <a:chExt cx="425450" cy="427038"/>
          </a:xfrm>
        </p:grpSpPr>
        <p:sp>
          <p:nvSpPr>
            <p:cNvPr id="94"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96" name="Rectangle 95"/>
          <p:cNvSpPr/>
          <p:nvPr/>
        </p:nvSpPr>
        <p:spPr>
          <a:xfrm>
            <a:off x="1570037" y="611379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Tree>
    <p:extLst>
      <p:ext uri="{BB962C8B-B14F-4D97-AF65-F5344CB8AC3E}">
        <p14:creationId xmlns:p14="http://schemas.microsoft.com/office/powerpoint/2010/main" val="1359700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9" grpId="0"/>
      <p:bldP spid="65" grpId="0"/>
      <p:bldP spid="82" grpId="0"/>
      <p:bldP spid="92" grpId="0"/>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IoT</a:t>
            </a:r>
            <a:r>
              <a:rPr lang="en-US" dirty="0"/>
              <a:t> Suite</a:t>
            </a:r>
          </a:p>
        </p:txBody>
      </p:sp>
      <p:sp>
        <p:nvSpPr>
          <p:cNvPr id="4"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 name="Group 5"/>
          <p:cNvGrpSpPr/>
          <p:nvPr/>
        </p:nvGrpSpPr>
        <p:grpSpPr>
          <a:xfrm>
            <a:off x="1996354" y="4126573"/>
            <a:ext cx="1054100" cy="115888"/>
            <a:chOff x="2220913" y="3722688"/>
            <a:chExt cx="1054100" cy="115888"/>
          </a:xfrm>
          <a:solidFill>
            <a:srgbClr val="505050">
              <a:lumMod val="75000"/>
            </a:srgbClr>
          </a:solidFill>
        </p:grpSpPr>
        <p:sp>
          <p:nvSpPr>
            <p:cNvPr id="7"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9" name="Group 8"/>
          <p:cNvGrpSpPr/>
          <p:nvPr/>
        </p:nvGrpSpPr>
        <p:grpSpPr>
          <a:xfrm>
            <a:off x="1996353" y="4386923"/>
            <a:ext cx="1041400" cy="115888"/>
            <a:chOff x="2220913" y="3983038"/>
            <a:chExt cx="1041400" cy="115888"/>
          </a:xfrm>
        </p:grpSpPr>
        <p:sp>
          <p:nvSpPr>
            <p:cNvPr id="10"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3" name="Freeform 12"/>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4" name="Group 13"/>
          <p:cNvGrpSpPr/>
          <p:nvPr/>
        </p:nvGrpSpPr>
        <p:grpSpPr>
          <a:xfrm>
            <a:off x="5587266" y="4024028"/>
            <a:ext cx="517527" cy="515939"/>
            <a:chOff x="2296894" y="-3310276"/>
            <a:chExt cx="484187" cy="498475"/>
          </a:xfrm>
        </p:grpSpPr>
        <p:sp>
          <p:nvSpPr>
            <p:cNvPr id="15"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5"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8" name="Group 27"/>
          <p:cNvGrpSpPr/>
          <p:nvPr/>
        </p:nvGrpSpPr>
        <p:grpSpPr>
          <a:xfrm>
            <a:off x="5607904" y="3184242"/>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3"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7"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8"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6154517" y="2439967"/>
            <a:ext cx="508000" cy="450851"/>
            <a:chOff x="3314482" y="-4918414"/>
            <a:chExt cx="508000" cy="450850"/>
          </a:xfrm>
        </p:grpSpPr>
        <p:sp>
          <p:nvSpPr>
            <p:cNvPr id="40"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41" name="Group 40"/>
            <p:cNvGrpSpPr/>
            <p:nvPr/>
          </p:nvGrpSpPr>
          <p:grpSpPr>
            <a:xfrm>
              <a:off x="3395444" y="-4880314"/>
              <a:ext cx="363537" cy="342900"/>
              <a:chOff x="3395444" y="-4880314"/>
              <a:chExt cx="363537" cy="342900"/>
            </a:xfrm>
          </p:grpSpPr>
          <p:sp>
            <p:nvSpPr>
              <p:cNvPr id="42"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3"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4"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5"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6"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9"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0"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1"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4" name="Group 63"/>
          <p:cNvGrpSpPr/>
          <p:nvPr/>
        </p:nvGrpSpPr>
        <p:grpSpPr>
          <a:xfrm>
            <a:off x="4398228" y="4024029"/>
            <a:ext cx="641349" cy="498475"/>
            <a:chOff x="1107857" y="-3310276"/>
            <a:chExt cx="641349" cy="498475"/>
          </a:xfrm>
        </p:grpSpPr>
        <p:sp>
          <p:nvSpPr>
            <p:cNvPr id="6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0"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2" name="Group 71"/>
          <p:cNvGrpSpPr/>
          <p:nvPr/>
        </p:nvGrpSpPr>
        <p:grpSpPr>
          <a:xfrm>
            <a:off x="9043996" y="4043965"/>
            <a:ext cx="425451" cy="427039"/>
            <a:chOff x="5737007" y="-3299164"/>
            <a:chExt cx="425450" cy="427038"/>
          </a:xfrm>
        </p:grpSpPr>
        <p:sp>
          <p:nvSpPr>
            <p:cNvPr id="73"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75"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6"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8" name="Group 77"/>
          <p:cNvGrpSpPr/>
          <p:nvPr/>
        </p:nvGrpSpPr>
        <p:grpSpPr>
          <a:xfrm>
            <a:off x="7853340" y="5082976"/>
            <a:ext cx="479425" cy="485775"/>
            <a:chOff x="4355882" y="-2354601"/>
            <a:chExt cx="479425" cy="485775"/>
          </a:xfrm>
        </p:grpSpPr>
        <p:sp>
          <p:nvSpPr>
            <p:cNvPr id="79"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82"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3"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4"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85" name="Group 84"/>
          <p:cNvGrpSpPr/>
          <p:nvPr/>
        </p:nvGrpSpPr>
        <p:grpSpPr>
          <a:xfrm>
            <a:off x="6490552" y="4047678"/>
            <a:ext cx="508000" cy="449263"/>
            <a:chOff x="3314482" y="-3310276"/>
            <a:chExt cx="508000" cy="449263"/>
          </a:xfrm>
        </p:grpSpPr>
        <p:sp>
          <p:nvSpPr>
            <p:cNvPr id="86"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7"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8"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9"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0"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1"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3"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4"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6"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7"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8"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9"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00"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101" name="Group 100"/>
          <p:cNvGrpSpPr/>
          <p:nvPr/>
        </p:nvGrpSpPr>
        <p:grpSpPr>
          <a:xfrm>
            <a:off x="9575862" y="4105880"/>
            <a:ext cx="1006107" cy="157862"/>
            <a:chOff x="2220913" y="3983038"/>
            <a:chExt cx="1041400" cy="115888"/>
          </a:xfrm>
        </p:grpSpPr>
        <p:sp>
          <p:nvSpPr>
            <p:cNvPr id="102"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3"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04" name="1 Devices - sensors"/>
          <p:cNvGrpSpPr/>
          <p:nvPr/>
        </p:nvGrpSpPr>
        <p:grpSpPr>
          <a:xfrm>
            <a:off x="-119909" y="2073757"/>
            <a:ext cx="3657869" cy="3487793"/>
            <a:chOff x="-977339" y="2485984"/>
            <a:chExt cx="3976839" cy="3501091"/>
          </a:xfrm>
        </p:grpSpPr>
        <p:sp>
          <p:nvSpPr>
            <p:cNvPr id="105" name="TextBox 104"/>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106" name="Rectangle 105"/>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7"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9"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1"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3"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5"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7"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9"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0" name="Group 119"/>
          <p:cNvGrpSpPr/>
          <p:nvPr/>
        </p:nvGrpSpPr>
        <p:grpSpPr>
          <a:xfrm rot="10800000">
            <a:off x="9596623" y="4338531"/>
            <a:ext cx="1006107" cy="158409"/>
            <a:chOff x="2220913" y="3983038"/>
            <a:chExt cx="1041400" cy="115888"/>
          </a:xfrm>
        </p:grpSpPr>
        <p:sp>
          <p:nvSpPr>
            <p:cNvPr id="121"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2"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3"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4"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5"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6"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27" name="Picture 12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21238606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devices to Azure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201321" y="4557966"/>
            <a:ext cx="1342789"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PAN-devices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22" name="Picture 2" descr="Azure IoT Hub as cloud gateway in internet of things 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71" y="1577043"/>
            <a:ext cx="74295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48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Why use IoT Hub?</a:t>
            </a:r>
            <a:endParaRPr lang="en-US" dirty="0"/>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10538</AccountId>
        <AccountType/>
      </UserInfo>
    </Owner>
    <k21a64daf20d4502b2796a1c6b8ce6c8 xmlns="230e9df3-be65-4c73-a93b-d1236ebd677e">
      <Terms xmlns="http://schemas.microsoft.com/office/infopath/2007/PartnerControls"/>
    </k21a64daf20d4502b2796a1c6b8ce6c8>
    <Expire_x0020_Review xmlns="230e9df3-be65-4c73-a93b-d1236ebd677e">2016-11-01T07:00:00+00:00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Yes</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http://infopedia/kc02/media/Thumbnails/Internet%20of%20Things%20Domain/KC02-23-82490/Microsoft%20Azure%20IoT%20Hub_L200%20Technical%20deck%20(Customer%20facing).png</Url>
      <Description>/kc02/media/Thumbnails/Internet of Things Domain/KC02-23-82490/Microsoft Azure IoT Hub_L200 Technical deck (Customer 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DocumentSetKcId xmlns="ad820760-4664-4be3-bee2-f8b9a6708b4c">82490</DocumentSetKcId>
    <CoOwner xmlns="ad820760-4664-4be3-bee2-f8b9a6708b4c">
      <UserInfo>
        <DisplayName>i:0#.w|redmond\v-pebouc</DisplayName>
        <AccountId>27606</AccountId>
        <AccountType/>
      </UserInfo>
      <UserInfo>
        <DisplayName>i:0#.w|redmond\v-danaja</DisplayName>
        <AccountId>168825</AccountId>
        <AccountType/>
      </UserInfo>
      <UserInfo>
        <DisplayName>i:0#.w|redmond\v-milaws</DisplayName>
        <AccountId>174984</AccountId>
        <AccountType/>
      </UserInfo>
      <UserInfo>
        <DisplayName>i:0#.w|redmond\v-anmarv</DisplayName>
        <AccountId>62976</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2189</Value>
      <Value>216</Value>
      <Value>2935</Value>
      <Value>329</Value>
      <Value>2282</Value>
      <Value>2416</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KC02-23-82500</_dlc_DocId>
    <_dlc_DocIdUrl xmlns="230e9df3-be65-4c73-a93b-d1236ebd677e">
      <Url>http://infopedia/kc02/docstore/_layouts/DocIdRedir.aspx?ID=KC02-23-82500</Url>
      <Description>KC02-23-82500</Description>
    </_dlc_DocIdUrl>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Props1.xml><?xml version="1.0" encoding="utf-8"?>
<ds:datastoreItem xmlns:ds="http://schemas.openxmlformats.org/officeDocument/2006/customXml" ds:itemID="{A63E41B3-25E6-465A-9576-E6B2B45AE0F2}">
  <ds:schemaRefs>
    <ds:schemaRef ds:uri="http://schemas.microsoft.com/office/2006/metadata/properties"/>
    <ds:schemaRef ds:uri="http://schemas.microsoft.com/office/infopath/2007/PartnerControls"/>
    <ds:schemaRef ds:uri="230e9df3-be65-4c73-a93b-d1236ebd677e"/>
    <ds:schemaRef ds:uri="ad820760-4664-4be3-bee2-f8b9a6708b4c"/>
    <ds:schemaRef ds:uri="http://schemas.microsoft.com/sharepoint/v3"/>
    <ds:schemaRef ds:uri="http://schemas.microsoft.com/sharepoint/v4"/>
  </ds:schemaRefs>
</ds:datastoreItem>
</file>

<file path=customXml/itemProps2.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3.xml><?xml version="1.0" encoding="utf-8"?>
<ds:datastoreItem xmlns:ds="http://schemas.openxmlformats.org/officeDocument/2006/customXml" ds:itemID="{C7E07E59-D2C2-427C-BA0A-3F0ED99D7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071CC39-68B5-4892-81F9-EA432C8187B2}">
  <ds:schemaRefs>
    <ds:schemaRef ds:uri="Microsoft.SharePoint.Taxonomy.ContentTypeSync"/>
  </ds:schemaRefs>
</ds:datastoreItem>
</file>

<file path=customXml/itemProps5.xml><?xml version="1.0" encoding="utf-8"?>
<ds:datastoreItem xmlns:ds="http://schemas.openxmlformats.org/officeDocument/2006/customXml" ds:itemID="{E5ED9B46-9AA9-48E6-901A-27BD944B4F4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21646</TotalTime>
  <Words>1945</Words>
  <Application>Microsoft Office PowerPoint</Application>
  <PresentationFormat>Custom</PresentationFormat>
  <Paragraphs>321</Paragraphs>
  <Slides>14</Slides>
  <Notes>12</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30" baseType="lpstr">
      <vt:lpstr>ＭＳ Ｐゴシック</vt:lpstr>
      <vt:lpstr>ＭＳ Ｐゴシック</vt:lpstr>
      <vt:lpstr>Arial</vt:lpstr>
      <vt:lpstr>Calibri</vt:lpstr>
      <vt:lpstr>Calibri Light</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Office Theme</vt:lpstr>
      <vt:lpstr>think-cell Slide</vt:lpstr>
      <vt:lpstr>Azure IoT Suite</vt:lpstr>
      <vt:lpstr>What is IoT?</vt:lpstr>
      <vt:lpstr>Microsoft’s IoT Strategy</vt:lpstr>
      <vt:lpstr>PowerPoint Presentation</vt:lpstr>
      <vt:lpstr>Azure IoT Suite</vt:lpstr>
      <vt:lpstr>Azure IoT Suite</vt:lpstr>
      <vt:lpstr>Connect your devices to Azure</vt:lpstr>
      <vt:lpstr>PowerPoint Presentation</vt:lpstr>
      <vt:lpstr>Why use IoT Hub?</vt:lpstr>
      <vt:lpstr>IoT Hub endpoints</vt:lpstr>
      <vt:lpstr>Azure IoT SDKs</vt:lpstr>
      <vt:lpstr>Demo Architecture</vt:lpstr>
      <vt:lpstr>Demo</vt:lpstr>
      <vt:lpstr>Want to Learn More?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RDU 2016 - Azure IoT Suite</dc:title>
  <dc:subject>&lt;Speech title here&gt;</dc:subject>
  <dc:creator>Ian Hoppes</dc:creator>
  <cp:keywords/>
  <cp:lastModifiedBy>Ian Hoppes</cp:lastModifiedBy>
  <cp:revision>487</cp:revision>
  <dcterms:created xsi:type="dcterms:W3CDTF">2014-06-10T19:28:25Z</dcterms:created>
  <dcterms:modified xsi:type="dcterms:W3CDTF">2016-04-16T14:52:17Z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216;#customer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2935;#Internet of Things Domain|34685f97-aa46-4d4d-881b-c9a2cde63bef</vt:lpwstr>
  </property>
  <property fmtid="{D5CDD505-2E9C-101B-9397-08002B2CF9AE}" pid="21" name="BusinessArchitecture">
    <vt:lpwstr>2282;#Cloud Platform (solution)|8e62087a-5af4-429b-974d-d6aee352a28f;#329;#New Conversation|5ae50351-4e19-465d-a34a-e592b7a56769;#2416;#Internet of Your Things|cb3354bd-6d29-4656-83fb-4e192665ca2b</vt:lpwstr>
  </property>
  <property fmtid="{D5CDD505-2E9C-101B-9397-08002B2CF9AE}" pid="22" name="Products">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2189;#Microsoft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9a295eea-2720-42a4-a9d7-125e118d5237</vt:lpwstr>
  </property>
  <property fmtid="{D5CDD505-2E9C-101B-9397-08002B2CF9AE}" pid="31" name="p1cd454bacc149bfbcfd764edd279de7">
    <vt:lpwstr/>
  </property>
  <property fmtid="{D5CDD505-2E9C-101B-9397-08002B2CF9AE}" pid="32" name="ItemType">
    <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ies>
</file>