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62" r:id="rId14"/>
    <p:sldId id="263" r:id="rId15"/>
    <p:sldId id="264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6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3" y="1297802"/>
            <a:ext cx="5648623" cy="903230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8" y="1853194"/>
            <a:ext cx="6511131" cy="246944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2F82-1948-9F46-8DF9-63922D566B4A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E24-88EA-5549-8FC9-DF15BF4D15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2F82-1948-9F46-8DF9-63922D566B4A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E24-88EA-5549-8FC9-DF15BF4D15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35087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35087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2F82-1948-9F46-8DF9-63922D566B4A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E24-88EA-5549-8FC9-DF15BF4D15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2F82-1948-9F46-8DF9-63922D566B4A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E24-88EA-5549-8FC9-DF15BF4D15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295053"/>
            <a:ext cx="5650992" cy="905632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1851228"/>
            <a:ext cx="6510528" cy="24688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2F82-1948-9F46-8DF9-63922D566B4A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E24-88EA-5549-8FC9-DF15BF4D15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2F82-1948-9F46-8DF9-63922D566B4A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E24-88EA-5549-8FC9-DF15BF4D15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2F82-1948-9F46-8DF9-63922D566B4A}" type="datetimeFigureOut">
              <a:rPr lang="en-US" smtClean="0"/>
              <a:t>8/21/20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E24-88EA-5549-8FC9-DF15BF4D15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2F82-1948-9F46-8DF9-63922D566B4A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E24-88EA-5549-8FC9-DF15BF4D15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2F82-1948-9F46-8DF9-63922D566B4A}" type="datetimeFigureOut">
              <a:rPr lang="en-US" smtClean="0"/>
              <a:t>8/21/20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E24-88EA-5549-8FC9-DF15BF4D15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290639" y="-1290638"/>
            <a:ext cx="51435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182078"/>
            <a:ext cx="5212080" cy="817070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3" y="1964184"/>
            <a:ext cx="3807779" cy="2493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1690039"/>
            <a:ext cx="5794760" cy="467486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2F82-1948-9F46-8DF9-63922D566B4A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D26E24-88EA-5549-8FC9-DF15BF4D15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6" y="0"/>
            <a:ext cx="7115175" cy="51435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3786187"/>
            <a:ext cx="3571875" cy="13573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288126"/>
            <a:ext cx="5486400" cy="650583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0" y="1635397"/>
            <a:ext cx="6096545" cy="55549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2F82-1948-9F46-8DF9-63922D566B4A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E24-88EA-5549-8FC9-DF15BF4D15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3787975"/>
            <a:ext cx="3574257" cy="135552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3788469"/>
            <a:ext cx="9146380" cy="135503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320"/>
            <a:ext cx="7520940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5471"/>
            <a:ext cx="7520940" cy="268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4402836"/>
            <a:ext cx="2176272" cy="15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3F22F82-1948-9F46-8DF9-63922D566B4A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4713842"/>
            <a:ext cx="47244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4628117"/>
            <a:ext cx="502920" cy="37719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6D26E24-88EA-5549-8FC9-DF15BF4D15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ndfonline.com/doi/abs/10.1080/01443410020019867?journalCode=cedp20&amp;" TargetMode="External"/><Relationship Id="rId4" Type="http://schemas.openxmlformats.org/officeDocument/2006/relationships/hyperlink" Target="https://www.nimh.nih.gov/health/statistics/any-anxiety-disorder.shtml" TargetMode="External"/><Relationship Id="rId5" Type="http://schemas.openxmlformats.org/officeDocument/2006/relationships/hyperlink" Target="https://secure-media.collegeboard.org/digitalServices/pdf/sat/TotalGroup-2014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henextweb.com/podium/2019/03/16/how-the-act-and-sat-exams-are-built-to-fail-student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716" y="1"/>
            <a:ext cx="7772400" cy="142804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ACT </a:t>
            </a:r>
            <a:r>
              <a:rPr lang="en-US" sz="2800" dirty="0" err="1" smtClean="0"/>
              <a:t>vs</a:t>
            </a:r>
            <a:r>
              <a:rPr lang="en-US" sz="2800" dirty="0" smtClean="0"/>
              <a:t> SAT: Should standardized tests be required for college entrance?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7484" y="3474995"/>
            <a:ext cx="5296516" cy="849000"/>
          </a:xfrm>
        </p:spPr>
        <p:txBody>
          <a:bodyPr>
            <a:normAutofit/>
          </a:bodyPr>
          <a:lstStyle/>
          <a:p>
            <a:pPr algn="ctr"/>
            <a:r>
              <a:rPr lang="en-US" sz="1600" dirty="0" smtClean="0"/>
              <a:t>By: Irene </a:t>
            </a:r>
            <a:r>
              <a:rPr lang="en-US" sz="1600" dirty="0" err="1" smtClean="0"/>
              <a:t>Anibogwu</a:t>
            </a:r>
            <a:endParaRPr lang="en-US" sz="1600" dirty="0" smtClean="0"/>
          </a:p>
          <a:p>
            <a:pPr algn="ctr"/>
            <a:r>
              <a:rPr lang="en-US" sz="1600" dirty="0" smtClean="0"/>
              <a:t>Friday, July 31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2675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at 201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74" r="-48574"/>
          <a:stretch>
            <a:fillRect/>
          </a:stretch>
        </p:blipFill>
        <p:spPr>
          <a:xfrm>
            <a:off x="0" y="190501"/>
            <a:ext cx="9144000" cy="3410894"/>
          </a:xfrm>
        </p:spPr>
      </p:pic>
    </p:spTree>
    <p:extLst>
      <p:ext uri="{BB962C8B-B14F-4D97-AF65-F5344CB8AC3E}">
        <p14:creationId xmlns:p14="http://schemas.microsoft.com/office/powerpoint/2010/main" val="51276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COMPOSITE SCORE 2017 -2019</a:t>
            </a:r>
            <a:endParaRPr lang="en-US" dirty="0"/>
          </a:p>
        </p:txBody>
      </p:sp>
      <p:pic>
        <p:nvPicPr>
          <p:cNvPr id="4" name="Content Placeholder 3" descr="act 201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929" r="-51929"/>
          <a:stretch>
            <a:fillRect/>
          </a:stretch>
        </p:blipFill>
        <p:spPr>
          <a:xfrm>
            <a:off x="-123127" y="825442"/>
            <a:ext cx="8467027" cy="3022629"/>
          </a:xfrm>
        </p:spPr>
      </p:pic>
    </p:spTree>
    <p:extLst>
      <p:ext uri="{BB962C8B-B14F-4D97-AF65-F5344CB8AC3E}">
        <p14:creationId xmlns:p14="http://schemas.microsoft.com/office/powerpoint/2010/main" val="381922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ct 201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929" r="-51929"/>
          <a:stretch>
            <a:fillRect/>
          </a:stretch>
        </p:blipFill>
        <p:spPr>
          <a:xfrm>
            <a:off x="-431801" y="241301"/>
            <a:ext cx="9575801" cy="3418448"/>
          </a:xfrm>
        </p:spPr>
      </p:pic>
    </p:spTree>
    <p:extLst>
      <p:ext uri="{BB962C8B-B14F-4D97-AF65-F5344CB8AC3E}">
        <p14:creationId xmlns:p14="http://schemas.microsoft.com/office/powerpoint/2010/main" val="97349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360" y="68580"/>
            <a:ext cx="7520940" cy="411480"/>
          </a:xfrm>
        </p:spPr>
        <p:txBody>
          <a:bodyPr/>
          <a:lstStyle/>
          <a:p>
            <a:r>
              <a:rPr lang="en-US" dirty="0" smtClean="0"/>
              <a:t>Factors influencing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760" y="492760"/>
            <a:ext cx="7622540" cy="3365500"/>
          </a:xfrm>
        </p:spPr>
        <p:txBody>
          <a:bodyPr>
            <a:noAutofit/>
          </a:bodyPr>
          <a:lstStyle/>
          <a:p>
            <a:pPr>
              <a:buClr>
                <a:schemeClr val="accent2"/>
              </a:buClr>
              <a:buFont typeface="Wingdings" charset="2"/>
              <a:buChar char="§"/>
            </a:pPr>
            <a:r>
              <a:rPr lang="en-US" sz="1400" dirty="0" smtClean="0"/>
              <a:t>Anxiety</a:t>
            </a:r>
          </a:p>
          <a:p>
            <a:r>
              <a:rPr lang="en-US" sz="1400" dirty="0" smtClean="0"/>
              <a:t>About 2/3 of students suffer from test taking anxiety (</a:t>
            </a:r>
            <a:r>
              <a:rPr lang="en-US" sz="1400" dirty="0">
                <a:hlinkClick r:id="rId2"/>
              </a:rPr>
              <a:t>https://thenextweb.com/podium/2019/03/16/how-the-act-and-sat-exams-are-built-to-fail-students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)</a:t>
            </a:r>
          </a:p>
          <a:p>
            <a:pPr>
              <a:buFont typeface="Wingdings" charset="2"/>
              <a:buChar char="§"/>
            </a:pPr>
            <a:r>
              <a:rPr lang="en-US" sz="1400" dirty="0" smtClean="0">
                <a:hlinkClick r:id="rId3"/>
              </a:rPr>
              <a:t>more on anxiety</a:t>
            </a:r>
            <a:endParaRPr lang="en-US" sz="1400" dirty="0" smtClean="0"/>
          </a:p>
          <a:p>
            <a:pPr>
              <a:buFont typeface="Wingdings" charset="2"/>
              <a:buChar char="§"/>
            </a:pPr>
            <a:r>
              <a:rPr lang="en-US" sz="1400" dirty="0" smtClean="0">
                <a:hlinkClick r:id="rId4"/>
              </a:rPr>
              <a:t>https://www.nimh.nih.gov/health/statistics/any-anxiety-disorder.shtml</a:t>
            </a:r>
            <a:endParaRPr lang="en-US" sz="1400" dirty="0"/>
          </a:p>
          <a:p>
            <a:pPr lvl="1"/>
            <a:endParaRPr lang="en-US" sz="1400" dirty="0" smtClean="0"/>
          </a:p>
          <a:p>
            <a:pPr lvl="1">
              <a:buFont typeface="Wingdings" charset="2"/>
              <a:buChar char="§"/>
            </a:pPr>
            <a:r>
              <a:rPr lang="en-US" sz="1400" dirty="0" smtClean="0"/>
              <a:t>Family income </a:t>
            </a:r>
          </a:p>
          <a:p>
            <a:pPr lvl="2">
              <a:buFont typeface="Wingdings" charset="2"/>
              <a:buChar char="§"/>
            </a:pPr>
            <a:r>
              <a:rPr lang="en-US" sz="1400" dirty="0" smtClean="0"/>
              <a:t>Correlation between low income and poor results (No access to tutors, </a:t>
            </a:r>
            <a:r>
              <a:rPr lang="en-US" sz="1400" dirty="0" err="1" smtClean="0"/>
              <a:t>etc</a:t>
            </a:r>
            <a:r>
              <a:rPr lang="en-US" sz="1400" dirty="0" smtClean="0"/>
              <a:t>)</a:t>
            </a:r>
          </a:p>
          <a:p>
            <a:pPr lvl="2">
              <a:buFont typeface="Wingdings" charset="2"/>
              <a:buChar char="§"/>
            </a:pPr>
            <a:r>
              <a:rPr lang="en-US" sz="1400" dirty="0" smtClean="0"/>
              <a:t>“stark correlation” </a:t>
            </a:r>
            <a:r>
              <a:rPr lang="en-US" sz="1400" dirty="0"/>
              <a:t>between family income and test scores, with lower-income households producing lower-scoring students and vice-versa.</a:t>
            </a:r>
            <a:r>
              <a:rPr lang="en-US" sz="1400" dirty="0" smtClean="0">
                <a:effectLst/>
              </a:rPr>
              <a:t> </a:t>
            </a:r>
          </a:p>
          <a:p>
            <a:pPr lvl="2">
              <a:buFont typeface="Wingdings" charset="2"/>
              <a:buChar char="§"/>
            </a:pPr>
            <a:r>
              <a:rPr lang="en-US" sz="1400" dirty="0" smtClean="0"/>
              <a:t>“Some </a:t>
            </a:r>
            <a:r>
              <a:rPr lang="en-US" sz="1400" dirty="0"/>
              <a:t>minority groups, including African-American and Latino students, have struggled with the SAT, according to </a:t>
            </a:r>
            <a:r>
              <a:rPr lang="en-US" sz="1400" dirty="0">
                <a:hlinkClick r:id="rId5"/>
              </a:rPr>
              <a:t>test score data from the College </a:t>
            </a:r>
            <a:r>
              <a:rPr lang="en-US" sz="1400" dirty="0" smtClean="0">
                <a:hlinkClick r:id="rId5"/>
              </a:rPr>
              <a:t>Board</a:t>
            </a:r>
            <a:r>
              <a:rPr lang="en-US" sz="1400" dirty="0" smtClean="0"/>
              <a:t>”</a:t>
            </a:r>
            <a:r>
              <a:rPr lang="en-US" sz="1400" dirty="0" smtClean="0">
                <a:effectLst/>
              </a:rPr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17790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13991"/>
            <a:ext cx="7520940" cy="411480"/>
          </a:xfrm>
        </p:spPr>
        <p:txBody>
          <a:bodyPr/>
          <a:lstStyle/>
          <a:p>
            <a:r>
              <a:rPr lang="en-US" dirty="0" smtClean="0"/>
              <a:t>Recommendations: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Make standardized testing optional or ban in general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smtClean="0"/>
              <a:t>Not an accurate representation of a students intelligence or success in college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Measures more of a quantitative rather than qualitative scale. Limiting the quality and diversity of the college student population.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2375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160020"/>
            <a:ext cx="7924800" cy="411480"/>
          </a:xfrm>
        </p:spPr>
        <p:txBody>
          <a:bodyPr/>
          <a:lstStyle/>
          <a:p>
            <a:r>
              <a:rPr lang="en-US" dirty="0" smtClean="0"/>
              <a:t>Sources: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3871"/>
            <a:ext cx="8928100" cy="2882929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thenextweb.com</a:t>
            </a:r>
            <a:r>
              <a:rPr lang="en-US" dirty="0"/>
              <a:t>/podium/2019/03/16/how-the-act-and-sat-exams-are-built-to-fail-students/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www.csmonitor.com</a:t>
            </a:r>
            <a:r>
              <a:rPr lang="en-US" dirty="0"/>
              <a:t>/USA/USA-Update/2016/0120/Harvard-study-says-SATs-should-be-optional.-Here-s-why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www.oxfordlearning.com</a:t>
            </a:r>
            <a:r>
              <a:rPr lang="en-US" dirty="0"/>
              <a:t>/what-is-test-anxiety/#:~:text=Test%20anxiety%20is%20more%20than,test%20anxiety%20at%20any%20age.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3248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Compare/contrast the difference in participation rates for students in each state when it comes to taking the ACT and SAT tests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See which states have the highest and lowest participation rates and corresponding test scores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Identify factors influencing participation rates of each test 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Make recommendations on what can be done about states with low participation levels in each states or if the tests should be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87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11966"/>
              </p:ext>
            </p:extLst>
          </p:nvPr>
        </p:nvGraphicFramePr>
        <p:xfrm>
          <a:off x="-1904799" y="-1077776"/>
          <a:ext cx="12563980" cy="7178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995"/>
                <a:gridCol w="3140995"/>
                <a:gridCol w="3140995"/>
                <a:gridCol w="3140995"/>
              </a:tblGrid>
              <a:tr h="44180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FF00"/>
                          </a:solidFill>
                        </a:rPr>
                        <a:t>Feature</a:t>
                      </a:r>
                      <a:endParaRPr lang="en-US" sz="14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FF00"/>
                          </a:solidFill>
                        </a:rPr>
                        <a:t>Type</a:t>
                      </a:r>
                      <a:endParaRPr lang="en-US" sz="14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400" b="1" dirty="0" err="1" smtClean="0">
                          <a:solidFill>
                            <a:srgbClr val="FFFF00"/>
                          </a:solidFill>
                        </a:rPr>
                        <a:t>DataSet</a:t>
                      </a:r>
                      <a:endParaRPr lang="en-US" sz="14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FF00"/>
                          </a:solidFill>
                        </a:rPr>
                        <a:t>Description</a:t>
                      </a:r>
                      <a:endParaRPr lang="en-US" sz="1400" b="1" dirty="0">
                        <a:solidFill>
                          <a:srgbClr val="FFFF00"/>
                        </a:solidFill>
                      </a:endParaRPr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72889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States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Object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SAT/ACT(2017-2018)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States</a:t>
                      </a:r>
                      <a:r>
                        <a:rPr lang="en-US" sz="1400" b="1" baseline="0" dirty="0" smtClean="0"/>
                        <a:t> in the U.S that participate in the SAT/ACT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72889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act_participation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float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SAT/ACT(2017-2018)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Participation rates of each state in the U.S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76477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Act_english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float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SAT/ACT(2017-2018)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Avg</a:t>
                      </a:r>
                      <a:r>
                        <a:rPr lang="en-US" sz="1400" b="1" baseline="0" dirty="0" smtClean="0"/>
                        <a:t> ACT English scores in each state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72889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Act_science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float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SAT/ACT(2017-2018)</a:t>
                      </a:r>
                    </a:p>
                    <a:p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Avg</a:t>
                      </a:r>
                      <a:r>
                        <a:rPr lang="en-US" sz="1400" b="1" dirty="0" smtClean="0"/>
                        <a:t> ACT science</a:t>
                      </a:r>
                      <a:r>
                        <a:rPr lang="en-US" sz="1400" b="1" baseline="0" dirty="0" smtClean="0"/>
                        <a:t> scores in each state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72889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Act_math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float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SAT/ACT(2017-2018)</a:t>
                      </a:r>
                    </a:p>
                    <a:p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Avg</a:t>
                      </a:r>
                      <a:r>
                        <a:rPr lang="en-US" sz="1400" b="1" dirty="0" smtClean="0"/>
                        <a:t>  ACT math scores in each state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72889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Act_composite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float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SAT/ACT(2017-2018)</a:t>
                      </a:r>
                    </a:p>
                    <a:p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Avg</a:t>
                      </a:r>
                      <a:r>
                        <a:rPr lang="en-US" sz="1400" b="1" dirty="0" smtClean="0"/>
                        <a:t> of</a:t>
                      </a:r>
                      <a:r>
                        <a:rPr lang="en-US" sz="1400" b="1" baseline="0" dirty="0" smtClean="0"/>
                        <a:t> the </a:t>
                      </a:r>
                      <a:r>
                        <a:rPr lang="en-US" sz="1400" b="1" baseline="0" dirty="0" err="1" smtClean="0"/>
                        <a:t>eng</a:t>
                      </a:r>
                      <a:r>
                        <a:rPr lang="en-US" sz="1400" b="1" baseline="0" dirty="0" smtClean="0"/>
                        <a:t>, science, math and reading scores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72889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Sat_participation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float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SAT/ACT(2017-2018)</a:t>
                      </a:r>
                    </a:p>
                    <a:p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Participation rates for states in US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509439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ERW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integer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“”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Avg</a:t>
                      </a:r>
                      <a:r>
                        <a:rPr lang="en-US" sz="1400" b="1" dirty="0" smtClean="0"/>
                        <a:t> </a:t>
                      </a:r>
                      <a:r>
                        <a:rPr lang="en-US" sz="1400" b="1" dirty="0" err="1" smtClean="0"/>
                        <a:t>erw</a:t>
                      </a:r>
                      <a:r>
                        <a:rPr lang="en-US" sz="1400" b="1" baseline="0" dirty="0" smtClean="0"/>
                        <a:t> in each state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509439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Sat_math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integer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“”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Avg</a:t>
                      </a:r>
                      <a:r>
                        <a:rPr lang="en-US" sz="1400" b="1" dirty="0" smtClean="0"/>
                        <a:t> math score in each state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289988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Sat_total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Integer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</a:t>
                      </a:r>
                      <a:r>
                        <a:rPr lang="en-US" sz="1400" b="1" dirty="0" err="1" smtClean="0"/>
                        <a:t>Avg</a:t>
                      </a:r>
                      <a:r>
                        <a:rPr lang="en-US" sz="1400" b="1" dirty="0" smtClean="0"/>
                        <a:t> SAT total scores in state</a:t>
                      </a:r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289988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T="34290" marB="34290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37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States with the highest participation rates?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294" y="825470"/>
            <a:ext cx="9079005" cy="2959130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 smtClean="0"/>
              <a:t>ACT 2017</a:t>
            </a:r>
          </a:p>
          <a:p>
            <a:pPr lvl="1"/>
            <a:r>
              <a:rPr lang="en-US" sz="1800" dirty="0" smtClean="0"/>
              <a:t>Alabama, Arkansas, Colorado, Kentucky, Louisiana, Minnesota, Mississippi, Missouri, Montana, Nevada, North Carolina, Oklahoma, South Carolina, Tennessee, Utah, Wisconsin, Wyoming are all at 100% participation</a:t>
            </a:r>
          </a:p>
          <a:p>
            <a:endParaRPr lang="en-US" sz="1800" dirty="0" smtClean="0"/>
          </a:p>
          <a:p>
            <a:r>
              <a:rPr lang="en-US" sz="1800" dirty="0" smtClean="0"/>
              <a:t>SAT 2017</a:t>
            </a:r>
          </a:p>
          <a:p>
            <a:pPr lvl="1"/>
            <a:r>
              <a:rPr lang="en-US" sz="1800" dirty="0" smtClean="0"/>
              <a:t>Connecticut, Delaware, DC, Michigan are all at 100% participation</a:t>
            </a:r>
          </a:p>
          <a:p>
            <a:r>
              <a:rPr lang="en-US" sz="1800" dirty="0" smtClean="0"/>
              <a:t>ACT 2018</a:t>
            </a:r>
          </a:p>
          <a:p>
            <a:pPr>
              <a:buFont typeface="Wingdings" charset="2"/>
              <a:buChar char="§"/>
            </a:pPr>
            <a:r>
              <a:rPr lang="en-US" sz="1800" dirty="0" smtClean="0"/>
              <a:t>Wyoming, Tennessee, Oklahoma, Alabama, Kentucky, Louisiana, Mississippi, Nevada, Nebraska, Montana are all at 100% participation</a:t>
            </a:r>
          </a:p>
          <a:p>
            <a:endParaRPr lang="en-US" sz="1800" dirty="0" smtClean="0"/>
          </a:p>
          <a:p>
            <a:r>
              <a:rPr lang="en-US" sz="1800" dirty="0" smtClean="0"/>
              <a:t>SAT 2018</a:t>
            </a:r>
          </a:p>
          <a:p>
            <a:pPr>
              <a:buFont typeface="Wingdings" charset="2"/>
              <a:buChar char="§"/>
            </a:pPr>
            <a:r>
              <a:rPr lang="en-US" sz="1800" dirty="0" smtClean="0"/>
              <a:t>Colorado, Connecticut, Michigan, Delaware and Idaho are all at 100% participation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8872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2700"/>
            <a:ext cx="9144000" cy="685800"/>
          </a:xfrm>
        </p:spPr>
        <p:txBody>
          <a:bodyPr/>
          <a:lstStyle/>
          <a:p>
            <a:r>
              <a:rPr lang="en-US" dirty="0"/>
              <a:t>States with the highest participation rates?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698501"/>
            <a:ext cx="8877300" cy="2984500"/>
          </a:xfrm>
        </p:spPr>
        <p:txBody>
          <a:bodyPr/>
          <a:lstStyle/>
          <a:p>
            <a:r>
              <a:rPr lang="en-US" dirty="0" smtClean="0"/>
              <a:t>ACT 2019:</a:t>
            </a:r>
          </a:p>
          <a:p>
            <a:r>
              <a:rPr lang="en-US" dirty="0"/>
              <a:t>There are 15 states with 100% participation rates are as follows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Alabama, Arkansas, Kentucky, Louisiana, Mississippi, Montana, Nebraska, Nevada, North Carolina, Ohio, Oklahoma, Tennessee, Utah, Wisconsin, </a:t>
            </a:r>
            <a:r>
              <a:rPr lang="en-US" dirty="0" smtClean="0"/>
              <a:t>Wyoming</a:t>
            </a:r>
          </a:p>
          <a:p>
            <a:r>
              <a:rPr lang="en-US" dirty="0" smtClean="0"/>
              <a:t>SAT 2019:</a:t>
            </a:r>
          </a:p>
          <a:p>
            <a:r>
              <a:rPr lang="en-US" dirty="0"/>
              <a:t>8 states had a 100% participation rate in 2019.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as follows:</a:t>
            </a:r>
          </a:p>
          <a:p>
            <a:r>
              <a:rPr lang="en-US" dirty="0"/>
              <a:t>Colorado, Connecticut, </a:t>
            </a:r>
            <a:r>
              <a:rPr lang="en-US" dirty="0" smtClean="0"/>
              <a:t>Delaware, </a:t>
            </a:r>
            <a:r>
              <a:rPr lang="en-US" dirty="0"/>
              <a:t>Florida, Idaho, Illinois, Michigan, Rhode Island</a:t>
            </a:r>
          </a:p>
        </p:txBody>
      </p:sp>
    </p:spTree>
    <p:extLst>
      <p:ext uri="{BB962C8B-B14F-4D97-AF65-F5344CB8AC3E}">
        <p14:creationId xmlns:p14="http://schemas.microsoft.com/office/powerpoint/2010/main" val="81051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60" y="68580"/>
            <a:ext cx="7520940" cy="4114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States with the lowest participation rates?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558800"/>
            <a:ext cx="8596406" cy="3370729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ACT 2017</a:t>
            </a:r>
          </a:p>
          <a:p>
            <a:pPr lvl="1"/>
            <a:r>
              <a:rPr lang="en-US" dirty="0" smtClean="0"/>
              <a:t>Maine: 8%</a:t>
            </a:r>
          </a:p>
          <a:p>
            <a:r>
              <a:rPr lang="en-US" u="sng" dirty="0" smtClean="0"/>
              <a:t>SAT 2017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Mississippi, North Dakota, Iowa: 2%</a:t>
            </a:r>
            <a:endParaRPr lang="en-US" dirty="0"/>
          </a:p>
          <a:p>
            <a:r>
              <a:rPr lang="en-US" u="sng" dirty="0" smtClean="0"/>
              <a:t>ACT 2018</a:t>
            </a:r>
          </a:p>
          <a:p>
            <a:r>
              <a:rPr lang="en-US" dirty="0" smtClean="0"/>
              <a:t>Maine: 7%</a:t>
            </a:r>
          </a:p>
          <a:p>
            <a:r>
              <a:rPr lang="en-US" u="sng" dirty="0" smtClean="0"/>
              <a:t>SAT </a:t>
            </a:r>
            <a:r>
              <a:rPr lang="en-US" u="sng" dirty="0" smtClean="0"/>
              <a:t>2018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smtClean="0"/>
              <a:t>Alabama</a:t>
            </a:r>
            <a:r>
              <a:rPr lang="en-US" dirty="0"/>
              <a:t>, Arkansas, Iowa, Kansas, Kentucky, Louisiana, Minnesota, </a:t>
            </a:r>
          </a:p>
          <a:p>
            <a:pPr>
              <a:buFont typeface="Wingdings" charset="2"/>
              <a:buChar char="§"/>
            </a:pPr>
            <a:r>
              <a:rPr lang="en-US" dirty="0"/>
              <a:t>Mississippi, Missouri, Montana, Nebraska, North Dakota, Oklahoma,</a:t>
            </a:r>
          </a:p>
          <a:p>
            <a:pPr>
              <a:buFont typeface="Wingdings" charset="2"/>
              <a:buChar char="§"/>
            </a:pPr>
            <a:r>
              <a:rPr lang="en-US" dirty="0"/>
              <a:t>South Dakota, Tennessee, Utah, Wisconsin, </a:t>
            </a:r>
            <a:r>
              <a:rPr lang="en-US" dirty="0" smtClean="0"/>
              <a:t>Wyoming.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0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8890000" cy="584200"/>
          </a:xfrm>
        </p:spPr>
        <p:txBody>
          <a:bodyPr/>
          <a:lstStyle/>
          <a:p>
            <a:r>
              <a:rPr lang="en-US" dirty="0"/>
              <a:t>States with the lowest participation rates?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685800"/>
            <a:ext cx="9144000" cy="3047999"/>
          </a:xfrm>
        </p:spPr>
        <p:txBody>
          <a:bodyPr/>
          <a:lstStyle/>
          <a:p>
            <a:r>
              <a:rPr lang="en-US" dirty="0" smtClean="0"/>
              <a:t>ACT 2019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Maine for the 3</a:t>
            </a:r>
            <a:r>
              <a:rPr lang="en-US" baseline="30000" dirty="0" smtClean="0"/>
              <a:t>rd</a:t>
            </a:r>
            <a:r>
              <a:rPr lang="en-US" dirty="0" smtClean="0"/>
              <a:t> year in a row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 marL="0" indent="0"/>
            <a:r>
              <a:rPr lang="en-US" dirty="0" smtClean="0"/>
              <a:t>SAT 2019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North Dakot</a:t>
            </a:r>
            <a:r>
              <a:rPr lang="en-US" dirty="0"/>
              <a:t>a</a:t>
            </a: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6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th da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85" r="-50085"/>
          <a:stretch>
            <a:fillRect/>
          </a:stretch>
        </p:blipFill>
        <p:spPr>
          <a:xfrm>
            <a:off x="-457200" y="368300"/>
            <a:ext cx="9604375" cy="3429000"/>
          </a:xfrm>
        </p:spPr>
      </p:pic>
    </p:spTree>
    <p:extLst>
      <p:ext uri="{BB962C8B-B14F-4D97-AF65-F5344CB8AC3E}">
        <p14:creationId xmlns:p14="http://schemas.microsoft.com/office/powerpoint/2010/main" val="53560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60" y="274320"/>
            <a:ext cx="7520940" cy="411480"/>
          </a:xfrm>
        </p:spPr>
        <p:txBody>
          <a:bodyPr/>
          <a:lstStyle/>
          <a:p>
            <a:r>
              <a:rPr lang="en-US" sz="2400" dirty="0" smtClean="0"/>
              <a:t>Increase in sat total  from 2017-2019 scores?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sat tot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78" r="-48078"/>
          <a:stretch>
            <a:fillRect/>
          </a:stretch>
        </p:blipFill>
        <p:spPr>
          <a:xfrm>
            <a:off x="-294640" y="685800"/>
            <a:ext cx="8816340" cy="3147329"/>
          </a:xfrm>
        </p:spPr>
      </p:pic>
    </p:spTree>
    <p:extLst>
      <p:ext uri="{BB962C8B-B14F-4D97-AF65-F5344CB8AC3E}">
        <p14:creationId xmlns:p14="http://schemas.microsoft.com/office/powerpoint/2010/main" val="2926548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1955</TotalTime>
  <Words>847</Words>
  <Application>Microsoft Macintosh PowerPoint</Application>
  <PresentationFormat>On-screen Show (16:9)</PresentationFormat>
  <Paragraphs>110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Angles</vt:lpstr>
      <vt:lpstr>ACT vs SAT: Should standardized tests be required for college entrance?</vt:lpstr>
      <vt:lpstr>Objectives:</vt:lpstr>
      <vt:lpstr>PowerPoint Presentation</vt:lpstr>
      <vt:lpstr>States with the highest participation rates?</vt:lpstr>
      <vt:lpstr>States with the highest participation rates?</vt:lpstr>
      <vt:lpstr>States with the lowest participation rates?</vt:lpstr>
      <vt:lpstr>States with the lowest participation rates?</vt:lpstr>
      <vt:lpstr>PowerPoint Presentation</vt:lpstr>
      <vt:lpstr>Increase in sat total  from 2017-2019 scores? </vt:lpstr>
      <vt:lpstr>PowerPoint Presentation</vt:lpstr>
      <vt:lpstr>ACT COMPOSITE SCORE 2017 -2019</vt:lpstr>
      <vt:lpstr>PowerPoint Presentation</vt:lpstr>
      <vt:lpstr>Factors influencing scores</vt:lpstr>
      <vt:lpstr>Recommendations:</vt:lpstr>
      <vt:lpstr>Sources: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ACT vs SAT scores </dc:title>
  <dc:creator>Irene</dc:creator>
  <cp:lastModifiedBy>Irene</cp:lastModifiedBy>
  <cp:revision>37</cp:revision>
  <dcterms:created xsi:type="dcterms:W3CDTF">2020-07-30T21:14:31Z</dcterms:created>
  <dcterms:modified xsi:type="dcterms:W3CDTF">2020-08-22T03:05:00Z</dcterms:modified>
</cp:coreProperties>
</file>