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5" r:id="rId13"/>
    <p:sldId id="270" r:id="rId14"/>
    <p:sldId id="271" r:id="rId15"/>
    <p:sldId id="272" r:id="rId16"/>
    <p:sldId id="274" r:id="rId17"/>
    <p:sldId id="275" r:id="rId18"/>
    <p:sldId id="276" r:id="rId19"/>
    <p:sldId id="277" r:id="rId20"/>
    <p:sldId id="278" r:id="rId21"/>
    <p:sldId id="279"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1160EA64-D806-43AC-9DF2-F8C432F32B4C}"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4F7D4976-E339-4826-83B7-FBD03F55ECF8}"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D1BE4249-C0D0-4B06-8692-E8BB871AF643}" type="datetimeFigureOut">
              <a:rPr lang="en-US" dirty="0"/>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2-Wheelers </a:t>
            </a:r>
            <a:br>
              <a:rPr lang="en-US" dirty="0"/>
            </a:br>
            <a:r>
              <a:rPr lang="en-US" dirty="0"/>
              <a:t>information system</a:t>
            </a:r>
            <a:endParaRPr lang="en-US" dirty="0"/>
          </a:p>
        </p:txBody>
      </p:sp>
      <p:sp>
        <p:nvSpPr>
          <p:cNvPr id="3" name="Subtitle 2"/>
          <p:cNvSpPr>
            <a:spLocks noGrp="1"/>
          </p:cNvSpPr>
          <p:nvPr>
            <p:ph type="subTitle" idx="1"/>
          </p:nvPr>
        </p:nvSpPr>
        <p:spPr/>
        <p:txBody>
          <a:bodyPr>
            <a:normAutofit lnSpcReduction="10000"/>
          </a:bodyPr>
          <a:lstStyle/>
          <a:p>
            <a:r>
              <a:rPr lang="en-US" dirty="0"/>
              <a:t>BY:</a:t>
            </a:r>
            <a:endParaRPr lang="en-US" dirty="0"/>
          </a:p>
          <a:p>
            <a:r>
              <a:rPr lang="en-US" dirty="0"/>
              <a:t>Rojar Maharjan</a:t>
            </a:r>
            <a:endParaRPr lang="en-US" dirty="0"/>
          </a:p>
          <a:p>
            <a:r>
              <a:rPr lang="en-US" dirty="0"/>
              <a:t>Binit Maharjan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159625"/>
            <a:ext cx="7751445" cy="3901634"/>
          </a:xfrm>
        </p:spPr>
        <p:txBody>
          <a:bodyPr>
            <a:normAutofit/>
          </a:bodyPr>
          <a:lstStyle/>
          <a:p>
            <a:pPr marL="0" indent="0">
              <a:buNone/>
            </a:pPr>
            <a:r>
              <a:rPr lang="en-US" dirty="0"/>
              <a:t>2.Admin &amp; Management</a:t>
            </a:r>
            <a:endParaRPr lang="en-US" dirty="0"/>
          </a:p>
          <a:p>
            <a:r>
              <a:rPr lang="en-US" u="sng" dirty="0"/>
              <a:t>Content Management</a:t>
            </a:r>
            <a:r>
              <a:rPr lang="en-US" dirty="0"/>
              <a:t>:  A user-friendly content management system for administrators to update information, add new models </a:t>
            </a:r>
            <a:r>
              <a:rPr lang="en-US"/>
              <a:t>and manage </a:t>
            </a:r>
            <a:r>
              <a:rPr lang="en-US" dirty="0"/>
              <a:t>existing content.</a:t>
            </a:r>
            <a:endParaRPr lang="en-US" dirty="0"/>
          </a:p>
          <a:p>
            <a:r>
              <a:rPr lang="en-US" u="sng" dirty="0"/>
              <a:t>User Management</a:t>
            </a:r>
            <a:r>
              <a:rPr lang="en-US" dirty="0"/>
              <a:t>:  Tools for admin to manage user accounts for monitoring reviews and address issues.</a:t>
            </a:r>
            <a:endParaRPr lang="en-US" dirty="0"/>
          </a:p>
          <a:p>
            <a:r>
              <a:rPr lang="en-US" u="sng" dirty="0"/>
              <a:t>Dealer Integration</a:t>
            </a:r>
            <a:r>
              <a:rPr lang="en-US" dirty="0"/>
              <a:t>: Provide tools for dealers to showcase their inventory, reach a wider audience and to manage their listings and promotions. </a:t>
            </a:r>
            <a:endParaRPr lang="en-US" dirty="0"/>
          </a:p>
          <a:p>
            <a:r>
              <a:rPr lang="en-US" u="sng" dirty="0"/>
              <a:t>Security &amp; Privacy</a:t>
            </a:r>
            <a:r>
              <a:rPr lang="en-US" dirty="0"/>
              <a:t>: Ensuring secure handling of user data with privacy regulations.</a:t>
            </a:r>
            <a:endParaRPr lang="en-US" dirty="0"/>
          </a:p>
          <a:p>
            <a:endParaRPr lang="en-US" dirty="0"/>
          </a:p>
        </p:txBody>
      </p:sp>
      <p:sp>
        <p:nvSpPr>
          <p:cNvPr id="2" name="Title 1"/>
          <p:cNvSpPr>
            <a:spLocks noGrp="1"/>
          </p:cNvSpPr>
          <p:nvPr>
            <p:ph type="title"/>
          </p:nvPr>
        </p:nvSpPr>
        <p:spPr>
          <a:xfrm>
            <a:off x="2231517" y="806072"/>
            <a:ext cx="7729728" cy="1188720"/>
          </a:xfrm>
        </p:spPr>
        <p:txBody>
          <a:bodyPr/>
          <a:lstStyle/>
          <a:p>
            <a:r>
              <a:rPr lang="en-US" dirty="0"/>
              <a:t>Requirement analysis (CONTD.)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750088"/>
            <a:ext cx="7729728" cy="1188720"/>
          </a:xfrm>
        </p:spPr>
        <p:txBody>
          <a:bodyPr/>
          <a:lstStyle/>
          <a:p>
            <a:r>
              <a:rPr lang="en-US" dirty="0"/>
              <a:t>Feasibility study</a:t>
            </a:r>
            <a:endParaRPr lang="en-US" dirty="0"/>
          </a:p>
        </p:txBody>
      </p:sp>
      <p:sp>
        <p:nvSpPr>
          <p:cNvPr id="3" name="Content Placeholder 2"/>
          <p:cNvSpPr>
            <a:spLocks noGrp="1"/>
          </p:cNvSpPr>
          <p:nvPr>
            <p:ph idx="1"/>
          </p:nvPr>
        </p:nvSpPr>
        <p:spPr>
          <a:xfrm>
            <a:off x="2231136" y="2358125"/>
            <a:ext cx="7729728" cy="3576144"/>
          </a:xfrm>
        </p:spPr>
        <p:txBody>
          <a:bodyPr>
            <a:noAutofit/>
          </a:bodyPr>
          <a:lstStyle/>
          <a:p>
            <a:r>
              <a:rPr lang="en-US" u="sng" dirty="0"/>
              <a:t>Technical Feasibility</a:t>
            </a:r>
            <a:r>
              <a:rPr lang="en-US" dirty="0"/>
              <a:t>: Our website is technically feasible as it is being built using simple technologies to reduce technological hindrances. The technical skills and expertise needed for the development are minimal and doable. </a:t>
            </a:r>
            <a:endParaRPr lang="en-US" dirty="0"/>
          </a:p>
          <a:p>
            <a:r>
              <a:rPr lang="en-US" u="sng" dirty="0"/>
              <a:t>Operational Feasibility</a:t>
            </a:r>
            <a:r>
              <a:rPr lang="en-US" dirty="0"/>
              <a:t>: </a:t>
            </a:r>
            <a:r>
              <a:rPr lang="en-US" b="0" i="0" u="none" strike="noStrike" baseline="0" dirty="0">
                <a:solidFill>
                  <a:srgbClr val="000000"/>
                </a:solidFill>
              </a:rPr>
              <a:t>The system will weekly update and maintain its content so as to prevent data loss and also implement a support system for user queries and issues. The system will be well documented to operate the system smoothly. </a:t>
            </a:r>
            <a:endParaRPr lang="en-US" b="0" i="0" u="none" strike="noStrike" baseline="0" dirty="0">
              <a:solidFill>
                <a:srgbClr val="000000"/>
              </a:solidFill>
            </a:endParaRPr>
          </a:p>
          <a:p>
            <a:r>
              <a:rPr lang="en-US" u="sng" dirty="0">
                <a:solidFill>
                  <a:srgbClr val="000000"/>
                </a:solidFill>
              </a:rPr>
              <a:t>Economical Feasibility</a:t>
            </a:r>
            <a:r>
              <a:rPr lang="en-US" dirty="0">
                <a:solidFill>
                  <a:srgbClr val="000000"/>
                </a:solidFill>
              </a:rPr>
              <a:t>: </a:t>
            </a:r>
            <a:r>
              <a:rPr lang="en-US" b="0" i="0" u="none" strike="noStrike" baseline="0" dirty="0">
                <a:solidFill>
                  <a:srgbClr val="000000"/>
                </a:solidFill>
              </a:rPr>
              <a:t>The system will be built in a way that requires less costs. The existing hardware and software will be </a:t>
            </a:r>
            <a:r>
              <a:rPr lang="en-US" b="0" i="0" u="none" strike="noStrike" baseline="0" dirty="0"/>
              <a:t>enough to run the system. Thus, the system will not exceed the initial budget set for development, and maintenance.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 completed</a:t>
            </a:r>
            <a:endParaRPr lang="en-US"/>
          </a:p>
        </p:txBody>
      </p:sp>
      <p:sp>
        <p:nvSpPr>
          <p:cNvPr id="3" name="Content Placeholder 2"/>
          <p:cNvSpPr>
            <a:spLocks noGrp="1"/>
          </p:cNvSpPr>
          <p:nvPr>
            <p:ph idx="1"/>
          </p:nvPr>
        </p:nvSpPr>
        <p:spPr/>
        <p:txBody>
          <a:bodyPr>
            <a:normAutofit fontScale="90000"/>
          </a:bodyPr>
          <a:p>
            <a:pPr algn="l"/>
            <a:r>
              <a:rPr lang="en-US"/>
              <a:t>We have created a home page with a menu, register and log out option.</a:t>
            </a:r>
            <a:endParaRPr lang="en-US"/>
          </a:p>
          <a:p>
            <a:pPr algn="l"/>
            <a:r>
              <a:rPr lang="en-US"/>
              <a:t> We created a sign-up and sign-in page using session that allows users to create a</a:t>
            </a:r>
            <a:endParaRPr lang="en-US"/>
          </a:p>
          <a:p>
            <a:pPr marL="0" indent="457200" algn="l">
              <a:buNone/>
            </a:pPr>
            <a:r>
              <a:rPr lang="en-US"/>
              <a:t>new account and then redirects to sign-in page so that user can now log in.</a:t>
            </a:r>
            <a:endParaRPr lang="en-US"/>
          </a:p>
          <a:p>
            <a:pPr algn="l"/>
            <a:r>
              <a:rPr lang="en-US"/>
              <a:t>We also created a session such that it redirects user from home page to sign-in</a:t>
            </a:r>
            <a:endParaRPr lang="en-US"/>
          </a:p>
          <a:p>
            <a:pPr marL="0" indent="457200" algn="l">
              <a:buNone/>
            </a:pPr>
            <a:r>
              <a:rPr lang="en-US"/>
              <a:t>page in page if user is not logged in.</a:t>
            </a:r>
            <a:endParaRPr lang="en-US"/>
          </a:p>
          <a:p>
            <a:pPr algn="l"/>
            <a:r>
              <a:rPr lang="en-US"/>
              <a:t>We also were able to perform CRUD operations for bikes and users.</a:t>
            </a:r>
            <a:endParaRPr lang="en-US"/>
          </a:p>
          <a:p>
            <a:pPr algn="l"/>
            <a:r>
              <a:rPr lang="en-US"/>
              <a:t> We created a compare page that allows users to compare two automobiles side by</a:t>
            </a:r>
            <a:endParaRPr lang="en-US"/>
          </a:p>
          <a:p>
            <a:pPr marL="0" indent="457200" algn="l">
              <a:buNone/>
            </a:pPr>
            <a:r>
              <a:rPr lang="en-US"/>
              <a:t>side.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 remaining</a:t>
            </a:r>
            <a:endParaRPr lang="en-US"/>
          </a:p>
        </p:txBody>
      </p:sp>
      <p:sp>
        <p:nvSpPr>
          <p:cNvPr id="3" name="Content Placeholder 2"/>
          <p:cNvSpPr>
            <a:spLocks noGrp="1"/>
          </p:cNvSpPr>
          <p:nvPr>
            <p:ph idx="1"/>
          </p:nvPr>
        </p:nvSpPr>
        <p:spPr/>
        <p:txBody>
          <a:bodyPr/>
          <a:p>
            <a:r>
              <a:rPr lang="en-US"/>
              <a:t>Bike search function from the home page.</a:t>
            </a:r>
            <a:endParaRPr lang="en-US"/>
          </a:p>
          <a:p>
            <a:r>
              <a:rPr lang="en-US"/>
              <a:t>Authorization level for admin, users and dealerships.</a:t>
            </a:r>
            <a:endParaRPr lang="en-US"/>
          </a:p>
          <a:p>
            <a:r>
              <a:rPr lang="en-US"/>
              <a:t>Comparation of two wheelers with images.</a:t>
            </a:r>
            <a:endParaRPr lang="en-US"/>
          </a:p>
          <a:p>
            <a:r>
              <a:rPr lang="en-US"/>
              <a:t>Device responsive</a:t>
            </a:r>
            <a:endParaRPr lang="en-US"/>
          </a:p>
          <a:p>
            <a:r>
              <a:rPr lang="en-US"/>
              <a:t>Better CSS designs for webpages.</a:t>
            </a:r>
            <a:endParaRPr lang="en-US"/>
          </a:p>
          <a:p>
            <a:r>
              <a:rPr lang="en-US"/>
              <a:t>Option for users to manage their account information such as changing name and password.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faced</a:t>
            </a:r>
            <a:endParaRPr lang="en-US"/>
          </a:p>
        </p:txBody>
      </p:sp>
      <p:sp>
        <p:nvSpPr>
          <p:cNvPr id="3" name="Content Placeholder 2"/>
          <p:cNvSpPr>
            <a:spLocks noGrp="1"/>
          </p:cNvSpPr>
          <p:nvPr>
            <p:ph idx="1"/>
          </p:nvPr>
        </p:nvSpPr>
        <p:spPr/>
        <p:txBody>
          <a:bodyPr/>
          <a:p>
            <a:r>
              <a:rPr lang="en-US"/>
              <a:t>·Irresponsive CSS on PHP file.</a:t>
            </a:r>
            <a:endParaRPr lang="en-US"/>
          </a:p>
          <a:p>
            <a:r>
              <a:rPr lang="en-US"/>
              <a:t>·Changing the Sign-up button from menu to log out or account button after      successful login.</a:t>
            </a:r>
            <a:endParaRPr lang="en-US"/>
          </a:p>
          <a:p>
            <a:r>
              <a:rPr lang="en-US"/>
              <a:t>·Authority level for different level of users not working.</a:t>
            </a:r>
            <a:endParaRPr lang="en-US"/>
          </a:p>
          <a:p>
            <a:r>
              <a:rPr lang="en-US"/>
              <a:t>·Calculating Tax and EMI on automobiles.</a:t>
            </a:r>
            <a:endParaRPr lang="en-US"/>
          </a:p>
          <a:p>
            <a:r>
              <a:rPr lang="en-US"/>
              <a:t>·Bike Search not working.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231136" y="2834767"/>
            <a:ext cx="7729728" cy="1188720"/>
          </a:xfrm>
        </p:spPr>
        <p:txBody>
          <a:bodyPr/>
          <a:p>
            <a:r>
              <a:rPr lang="en-US"/>
              <a:t>INTERFACE DESIGN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172460" y="478155"/>
            <a:ext cx="5847715" cy="899160"/>
          </a:xfrm>
        </p:spPr>
        <p:txBody>
          <a:bodyPr/>
          <a:p>
            <a:r>
              <a:rPr lang="en-US"/>
              <a:t>HOME PAGE</a:t>
            </a:r>
            <a:endParaRPr lang="en-US"/>
          </a:p>
        </p:txBody>
      </p:sp>
      <p:pic>
        <p:nvPicPr>
          <p:cNvPr id="5" name="Content Placeholder 4" descr="Screenshot (276)"/>
          <p:cNvPicPr>
            <a:picLocks noChangeAspect="1"/>
          </p:cNvPicPr>
          <p:nvPr>
            <p:ph idx="1"/>
          </p:nvPr>
        </p:nvPicPr>
        <p:blipFill>
          <a:blip r:embed="rId1"/>
          <a:srcRect l="-886" t="9953" r="223" b="3420"/>
          <a:stretch>
            <a:fillRect/>
          </a:stretch>
        </p:blipFill>
        <p:spPr>
          <a:xfrm>
            <a:off x="2265045" y="1734820"/>
            <a:ext cx="7662672" cy="37098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172460" y="478155"/>
            <a:ext cx="5847715" cy="899160"/>
          </a:xfrm>
        </p:spPr>
        <p:txBody>
          <a:bodyPr/>
          <a:p>
            <a:r>
              <a:rPr lang="en-US"/>
              <a:t>BIKE COMPARING </a:t>
            </a:r>
            <a:endParaRPr lang="en-US"/>
          </a:p>
        </p:txBody>
      </p:sp>
      <p:pic>
        <p:nvPicPr>
          <p:cNvPr id="4" name="Content Placeholder 3" descr="Screenshot (283)"/>
          <p:cNvPicPr>
            <a:picLocks noChangeAspect="1"/>
          </p:cNvPicPr>
          <p:nvPr>
            <p:ph idx="1"/>
          </p:nvPr>
        </p:nvPicPr>
        <p:blipFill>
          <a:blip r:embed="rId1"/>
          <a:srcRect t="9785" r="-230" b="3153"/>
          <a:stretch>
            <a:fillRect/>
          </a:stretch>
        </p:blipFill>
        <p:spPr>
          <a:xfrm>
            <a:off x="2266950" y="1638300"/>
            <a:ext cx="7658100" cy="37420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172460" y="478155"/>
            <a:ext cx="5847715" cy="899160"/>
          </a:xfrm>
        </p:spPr>
        <p:txBody>
          <a:bodyPr/>
          <a:p>
            <a:r>
              <a:rPr lang="en-US"/>
              <a:t>Admin page</a:t>
            </a:r>
            <a:endParaRPr lang="en-US"/>
          </a:p>
        </p:txBody>
      </p:sp>
      <p:pic>
        <p:nvPicPr>
          <p:cNvPr id="6" name="Content Placeholder 5" descr="Screenshot (278)"/>
          <p:cNvPicPr>
            <a:picLocks noChangeAspect="1"/>
          </p:cNvPicPr>
          <p:nvPr>
            <p:ph idx="1"/>
          </p:nvPr>
        </p:nvPicPr>
        <p:blipFill>
          <a:blip r:embed="rId1"/>
          <a:srcRect t="9867" r="-12" b="3664"/>
          <a:stretch>
            <a:fillRect/>
          </a:stretch>
        </p:blipFill>
        <p:spPr>
          <a:xfrm>
            <a:off x="2265045" y="1686560"/>
            <a:ext cx="7662672" cy="37267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172460" y="478155"/>
            <a:ext cx="5847715" cy="899160"/>
          </a:xfrm>
        </p:spPr>
        <p:txBody>
          <a:bodyPr/>
          <a:p>
            <a:r>
              <a:rPr lang="en-US"/>
              <a:t>ADMIN USERS PAGE</a:t>
            </a:r>
            <a:endParaRPr lang="en-US"/>
          </a:p>
        </p:txBody>
      </p:sp>
      <p:pic>
        <p:nvPicPr>
          <p:cNvPr id="4" name="Content Placeholder 3" descr="Screenshot (279)"/>
          <p:cNvPicPr>
            <a:picLocks noChangeAspect="1"/>
          </p:cNvPicPr>
          <p:nvPr>
            <p:ph idx="1"/>
          </p:nvPr>
        </p:nvPicPr>
        <p:blipFill>
          <a:blip r:embed="rId1"/>
          <a:srcRect t="9590" r="-207" b="3079"/>
          <a:stretch>
            <a:fillRect/>
          </a:stretch>
        </p:blipFill>
        <p:spPr>
          <a:xfrm>
            <a:off x="2265045" y="1651000"/>
            <a:ext cx="7662672" cy="3756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914" y="1126157"/>
            <a:ext cx="8556172" cy="938753"/>
          </a:xfrm>
        </p:spPr>
        <p:txBody>
          <a:bodyPr/>
          <a:lstStyle/>
          <a:p>
            <a:r>
              <a:rPr lang="en-US" dirty="0"/>
              <a:t>CONTENT</a:t>
            </a:r>
            <a:endParaRPr lang="en-US" dirty="0"/>
          </a:p>
        </p:txBody>
      </p:sp>
      <p:sp>
        <p:nvSpPr>
          <p:cNvPr id="3" name="Content Placeholder 2"/>
          <p:cNvSpPr>
            <a:spLocks noGrp="1"/>
          </p:cNvSpPr>
          <p:nvPr>
            <p:ph idx="1"/>
          </p:nvPr>
        </p:nvSpPr>
        <p:spPr>
          <a:xfrm>
            <a:off x="1817914" y="2475194"/>
            <a:ext cx="2995126" cy="2992547"/>
          </a:xfrm>
        </p:spPr>
        <p:txBody>
          <a:bodyPr/>
          <a:lstStyle/>
          <a:p>
            <a:r>
              <a:rPr lang="en-US" dirty="0"/>
              <a:t>Introduction</a:t>
            </a:r>
            <a:endParaRPr lang="en-US" dirty="0"/>
          </a:p>
          <a:p>
            <a:r>
              <a:rPr lang="en-US" dirty="0"/>
              <a:t>Problem Statement</a:t>
            </a:r>
            <a:endParaRPr lang="en-US" dirty="0"/>
          </a:p>
          <a:p>
            <a:r>
              <a:rPr lang="en-US" dirty="0"/>
              <a:t>Objectives</a:t>
            </a:r>
            <a:endParaRPr lang="en-US" dirty="0"/>
          </a:p>
          <a:p>
            <a:r>
              <a:rPr lang="en-US" dirty="0"/>
              <a:t>Limitations of the project</a:t>
            </a:r>
            <a:endParaRPr lang="en-US" dirty="0"/>
          </a:p>
          <a:p>
            <a:r>
              <a:rPr lang="en-US" dirty="0"/>
              <a:t>Background Study</a:t>
            </a:r>
            <a:endParaRPr lang="en-US" dirty="0"/>
          </a:p>
        </p:txBody>
      </p:sp>
      <p:sp>
        <p:nvSpPr>
          <p:cNvPr id="5" name="Content Placeholder 2"/>
          <p:cNvSpPr txBox="1"/>
          <p:nvPr/>
        </p:nvSpPr>
        <p:spPr>
          <a:xfrm>
            <a:off x="5858070" y="2475194"/>
            <a:ext cx="4516016" cy="27872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effectLst/>
                <a:ea typeface="Malgun Gothic" panose="020B0503020000020004" pitchFamily="34" charset="-127"/>
              </a:rPr>
              <a:t>Methodology</a:t>
            </a:r>
            <a:endParaRPr lang="en-US" dirty="0">
              <a:effectLst/>
              <a:ea typeface="Malgun Gothic" panose="020B0503020000020004" pitchFamily="34" charset="-127"/>
            </a:endParaRPr>
          </a:p>
          <a:p>
            <a:r>
              <a:rPr lang="en-US" dirty="0">
                <a:effectLst/>
                <a:ea typeface="Malgun Gothic" panose="020B0503020000020004" pitchFamily="34" charset="-127"/>
              </a:rPr>
              <a:t>Requirement Analysis</a:t>
            </a:r>
            <a:endParaRPr lang="en-US" b="1" dirty="0">
              <a:ea typeface="Malgun Gothic" panose="020B0503020000020004" pitchFamily="34" charset="-127"/>
            </a:endParaRPr>
          </a:p>
          <a:p>
            <a:r>
              <a:rPr lang="en-US" dirty="0">
                <a:effectLst/>
                <a:ea typeface="Malgun Gothic" panose="020B0503020000020004" pitchFamily="34" charset="-127"/>
              </a:rPr>
              <a:t>Feasibility Study</a:t>
            </a:r>
            <a:endParaRPr lang="en-US" dirty="0">
              <a:effectLst/>
              <a:ea typeface="Malgun Gothic" panose="020B0503020000020004" pitchFamily="34" charset="-127"/>
            </a:endParaRPr>
          </a:p>
          <a:p>
            <a:r>
              <a:rPr lang="en-US" dirty="0">
                <a:effectLst/>
                <a:ea typeface="Malgun Gothic" panose="020B0503020000020004" pitchFamily="34" charset="-127"/>
                <a:cs typeface="Mangal" panose="02040503050203030202" pitchFamily="18" charset="0"/>
              </a:rPr>
              <a:t>Conclusion</a:t>
            </a:r>
            <a:endParaRPr lang="en-US" dirty="0">
              <a:effectLst/>
              <a:ea typeface="Malgun Gothic" panose="020B0503020000020004" pitchFamily="34" charset="-127"/>
              <a:cs typeface="Mangal" panose="02040503050203030202"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172460" y="478155"/>
            <a:ext cx="5847715" cy="899160"/>
          </a:xfrm>
        </p:spPr>
        <p:txBody>
          <a:bodyPr/>
          <a:p>
            <a:r>
              <a:rPr lang="en-US"/>
              <a:t>ADMIN BIKES PAGE</a:t>
            </a:r>
            <a:endParaRPr lang="en-US"/>
          </a:p>
        </p:txBody>
      </p:sp>
      <p:pic>
        <p:nvPicPr>
          <p:cNvPr id="8" name="Content Placeholder 7" descr="Screenshot (281)"/>
          <p:cNvPicPr>
            <a:picLocks noChangeAspect="1"/>
          </p:cNvPicPr>
          <p:nvPr>
            <p:ph idx="1"/>
          </p:nvPr>
        </p:nvPicPr>
        <p:blipFill>
          <a:blip r:embed="rId1"/>
          <a:srcRect t="9867" r="-12" b="3419"/>
          <a:stretch>
            <a:fillRect/>
          </a:stretch>
        </p:blipFill>
        <p:spPr>
          <a:xfrm>
            <a:off x="2461895" y="1930400"/>
            <a:ext cx="7662672" cy="37373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pPr marL="0" indent="0">
              <a:buNone/>
            </a:pPr>
            <a:r>
              <a:rPr lang="en-US" dirty="0"/>
              <a:t>	In conclusion, through our website, users can find suitable vehicles for them. Similarly, users can also provide feedbacks about the vehicle so that other users can facilitate from them.  Hence, we expect our project to help many people in the long term.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sz="1800" dirty="0">
                <a:effectLst/>
                <a:ea typeface="Malgun Gothic" panose="020B0503020000020004" pitchFamily="34" charset="-127"/>
              </a:rPr>
              <a:t>Our project is a platform that provides information about two-wheelers.</a:t>
            </a:r>
            <a:endParaRPr lang="en-US" sz="1800" dirty="0">
              <a:effectLst/>
              <a:ea typeface="Malgun Gothic" panose="020B0503020000020004" pitchFamily="34" charset="-127"/>
            </a:endParaRPr>
          </a:p>
          <a:p>
            <a:r>
              <a:rPr lang="en-US" sz="1800" dirty="0">
                <a:effectLst/>
                <a:ea typeface="Malgun Gothic" panose="020B0503020000020004" pitchFamily="34" charset="-127"/>
              </a:rPr>
              <a:t>Our project serves as a helping hand for individuals interested in buying vehicles. </a:t>
            </a:r>
            <a:endParaRPr lang="en-US" sz="1800" dirty="0">
              <a:effectLst/>
              <a:ea typeface="Malgun Gothic" panose="020B0503020000020004" pitchFamily="34" charset="-127"/>
            </a:endParaRPr>
          </a:p>
          <a:p>
            <a:r>
              <a:rPr lang="en-US" sz="1800" dirty="0">
                <a:effectLst/>
                <a:ea typeface="Malgun Gothic" panose="020B0503020000020004" pitchFamily="34" charset="-127"/>
              </a:rPr>
              <a:t>Its main focus is to compare bikes and scooters displaying their prices and features and letting other individuals contribute by writing reviews or comments. </a:t>
            </a:r>
            <a:endParaRPr lang="en-US" sz="1800" dirty="0">
              <a:effectLst/>
              <a:ea typeface="Malgun Gothic" panose="020B0503020000020004" pitchFamily="34" charset="-127"/>
            </a:endParaRPr>
          </a:p>
          <a:p>
            <a:r>
              <a:rPr lang="en-US" sz="1800" dirty="0">
                <a:effectLst/>
                <a:ea typeface="Malgun Gothic" panose="020B0503020000020004" pitchFamily="34" charset="-127"/>
              </a:rPr>
              <a:t>It also focuses on calculating EMIs on different vehicles and providing nearest showroom of the desired bike.</a:t>
            </a:r>
            <a:endParaRPr lang="en-US" dirty="0">
              <a:ea typeface="Malgun Gothic" panose="020B0503020000020004" pitchFamily="34" charset="-127"/>
            </a:endParaRP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lstStyle/>
          <a:p>
            <a:pPr marL="0" indent="0">
              <a:buNone/>
            </a:pPr>
            <a:r>
              <a:rPr lang="en-US" dirty="0"/>
              <a:t>	In the realm of online bike information platforms, a significant challenge emerges as we strive to create a comprehensive and user-friendly website. Some of the challenges we want to solve include:</a:t>
            </a:r>
            <a:endParaRPr lang="en-US" dirty="0"/>
          </a:p>
          <a:p>
            <a:r>
              <a:rPr lang="en-US" dirty="0"/>
              <a:t>Incomplete bike information</a:t>
            </a:r>
            <a:endParaRPr lang="en-US" dirty="0"/>
          </a:p>
          <a:p>
            <a:r>
              <a:rPr lang="en-US" dirty="0"/>
              <a:t>Dependence on dealerships</a:t>
            </a:r>
            <a:endParaRPr lang="en-US" dirty="0"/>
          </a:p>
          <a:p>
            <a:r>
              <a:rPr lang="en-US" dirty="0"/>
              <a:t>Data security worries.</a:t>
            </a:r>
            <a:endParaRPr lang="en-US" dirty="0"/>
          </a:p>
          <a:p>
            <a:r>
              <a:rPr lang="en-US" dirty="0"/>
              <a:t>Device compatibility issues</a:t>
            </a:r>
            <a:endParaRPr lang="en-US" dirty="0"/>
          </a:p>
          <a:p>
            <a:r>
              <a:rPr lang="en-US" dirty="0"/>
              <a:t>Understanding user needs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US" dirty="0"/>
          </a:p>
        </p:txBody>
      </p:sp>
      <p:sp>
        <p:nvSpPr>
          <p:cNvPr id="3" name="Content Placeholder 2"/>
          <p:cNvSpPr>
            <a:spLocks noGrp="1"/>
          </p:cNvSpPr>
          <p:nvPr>
            <p:ph idx="1"/>
          </p:nvPr>
        </p:nvSpPr>
        <p:spPr/>
        <p:txBody>
          <a:bodyPr/>
          <a:lstStyle/>
          <a:p>
            <a:r>
              <a:rPr lang="en-US" dirty="0"/>
              <a:t>To provide a dedicated platform to gather information on two-wheelers.</a:t>
            </a:r>
            <a:endParaRPr lang="en-US" dirty="0"/>
          </a:p>
          <a:p>
            <a:r>
              <a:rPr lang="en-US" dirty="0"/>
              <a:t>To design an intuitive and user-friendly interface to enhance the overall user experience.</a:t>
            </a:r>
            <a:endParaRPr lang="en-US" dirty="0"/>
          </a:p>
          <a:p>
            <a:r>
              <a:rPr lang="en-US" dirty="0"/>
              <a:t> To develop comparison tools that allow users to compare multiple bikes side by side based on various criteria such as price, mileage, performance, and features.</a:t>
            </a:r>
            <a:endParaRPr lang="en-US" dirty="0"/>
          </a:p>
          <a:p>
            <a:r>
              <a:rPr lang="en-US" dirty="0"/>
              <a:t>To build a comprehensive database of bikes with detailed specifications, features, and high-quality images, and regularly update them.</a:t>
            </a:r>
            <a:endParaRPr lang="en-US" dirty="0"/>
          </a:p>
          <a:p>
            <a:r>
              <a:rPr lang="en-US" dirty="0"/>
              <a:t>To prioritize the security of user data</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the project</a:t>
            </a:r>
            <a:endParaRPr lang="en-US" dirty="0"/>
          </a:p>
        </p:txBody>
      </p:sp>
      <p:sp>
        <p:nvSpPr>
          <p:cNvPr id="3" name="Content Placeholder 2"/>
          <p:cNvSpPr>
            <a:spLocks noGrp="1"/>
          </p:cNvSpPr>
          <p:nvPr>
            <p:ph idx="1"/>
          </p:nvPr>
        </p:nvSpPr>
        <p:spPr/>
        <p:txBody>
          <a:bodyPr>
            <a:normAutofit/>
          </a:bodyPr>
          <a:lstStyle/>
          <a:p>
            <a:r>
              <a:rPr lang="en-US" dirty="0"/>
              <a:t>The website needs the internet to work. If someone doesn't have a good internet connection, they might have trouble accessing the information.</a:t>
            </a:r>
            <a:endParaRPr lang="en-US" dirty="0"/>
          </a:p>
          <a:p>
            <a:r>
              <a:rPr lang="en-US" dirty="0"/>
              <a:t>Maintaining accurate and up-to-date information about numerous bike models, specifications, and prices can be challenging. Relying on external sources for data might introduce inaccuracies. </a:t>
            </a:r>
            <a:endParaRPr lang="en-US" dirty="0"/>
          </a:p>
          <a:p>
            <a:r>
              <a:rPr lang="en-US" dirty="0"/>
              <a:t>Since our website is still a small project, huge traffic or many number of users at the same time can cause website crashes or inaccessibility.</a:t>
            </a:r>
            <a:endParaRPr lang="en-US" dirty="0"/>
          </a:p>
          <a:p>
            <a:r>
              <a:rPr lang="en-US" dirty="0"/>
              <a:t>Regularly updating the website with the latest information, fixing bugs, and addressing user feedback requires ongoing resources and effort.</a:t>
            </a:r>
            <a:endParaRPr lang="en-US"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Study</a:t>
            </a:r>
            <a:endParaRPr lang="en-US" dirty="0"/>
          </a:p>
        </p:txBody>
      </p:sp>
      <p:sp>
        <p:nvSpPr>
          <p:cNvPr id="3" name="Content Placeholder 2"/>
          <p:cNvSpPr>
            <a:spLocks noGrp="1"/>
          </p:cNvSpPr>
          <p:nvPr>
            <p:ph idx="1"/>
          </p:nvPr>
        </p:nvSpPr>
        <p:spPr/>
        <p:txBody>
          <a:bodyPr/>
          <a:lstStyle/>
          <a:p>
            <a:r>
              <a:rPr lang="en-US" dirty="0"/>
              <a:t>Bike-Arena is a website that primarily serves as a platform for information about two-wheeled automobiles. </a:t>
            </a:r>
            <a:endParaRPr lang="en-US" dirty="0"/>
          </a:p>
          <a:p>
            <a:r>
              <a:rPr lang="en-US" dirty="0"/>
              <a:t>Our website includes information such as specifications, features, reviews, prices of the bikes and scooters.</a:t>
            </a:r>
            <a:endParaRPr lang="en-US" dirty="0"/>
          </a:p>
          <a:p>
            <a:r>
              <a:rPr lang="en-US" dirty="0"/>
              <a:t>Since many customers regret purchasing their automobile after finding out about other products, our website is designed to address these issues by letting users compare two automobiles for detailed insights.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40" y="964692"/>
            <a:ext cx="9532637" cy="1188720"/>
          </a:xfrm>
        </p:spPr>
        <p:txBody>
          <a:bodyPr/>
          <a:lstStyle/>
          <a:p>
            <a:r>
              <a:rPr lang="en-US" dirty="0"/>
              <a:t>methodology</a:t>
            </a:r>
            <a:endParaRPr lang="en-US" dirty="0"/>
          </a:p>
        </p:txBody>
      </p:sp>
      <p:sp>
        <p:nvSpPr>
          <p:cNvPr id="3" name="Content Placeholder 2"/>
          <p:cNvSpPr>
            <a:spLocks noGrp="1"/>
          </p:cNvSpPr>
          <p:nvPr>
            <p:ph idx="1"/>
          </p:nvPr>
        </p:nvSpPr>
        <p:spPr>
          <a:xfrm>
            <a:off x="1008840" y="2726011"/>
            <a:ext cx="4185706" cy="3101983"/>
          </a:xfrm>
        </p:spPr>
        <p:txBody>
          <a:bodyPr/>
          <a:lstStyle/>
          <a:p>
            <a:r>
              <a:rPr lang="en-US" dirty="0"/>
              <a:t>We are going to use Iterative Waterfall Model to build the website since our project has fixed requirements, well-understood technology, and specific documentation.</a:t>
            </a:r>
            <a:endParaRPr lang="en-US" dirty="0"/>
          </a:p>
          <a:p>
            <a:r>
              <a:rPr lang="en-US" dirty="0"/>
              <a:t>In Waterfall model, it is easy to arrange tasks and clearly define stages. </a:t>
            </a:r>
            <a:endParaRPr lang="en-US" dirty="0"/>
          </a:p>
          <a:p>
            <a:endParaRPr lang="en-US" dirty="0"/>
          </a:p>
        </p:txBody>
      </p:sp>
      <p:pic>
        <p:nvPicPr>
          <p:cNvPr id="5" name="Picture 4"/>
          <p:cNvPicPr>
            <a:picLocks noChangeAspect="1"/>
          </p:cNvPicPr>
          <p:nvPr/>
        </p:nvPicPr>
        <p:blipFill>
          <a:blip r:embed="rId1"/>
          <a:stretch>
            <a:fillRect/>
          </a:stretch>
        </p:blipFill>
        <p:spPr>
          <a:xfrm>
            <a:off x="5836229" y="2619819"/>
            <a:ext cx="4705248" cy="34974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endParaRPr lang="en-US" dirty="0"/>
          </a:p>
        </p:txBody>
      </p:sp>
      <p:sp>
        <p:nvSpPr>
          <p:cNvPr id="3" name="Content Placeholder 2"/>
          <p:cNvSpPr>
            <a:spLocks noGrp="1"/>
          </p:cNvSpPr>
          <p:nvPr>
            <p:ph idx="1"/>
          </p:nvPr>
        </p:nvSpPr>
        <p:spPr>
          <a:xfrm>
            <a:off x="2231390" y="2637790"/>
            <a:ext cx="7729855" cy="4043045"/>
          </a:xfrm>
        </p:spPr>
        <p:txBody>
          <a:bodyPr>
            <a:normAutofit/>
          </a:bodyPr>
          <a:lstStyle/>
          <a:p>
            <a:pPr marL="0" indent="0">
              <a:buNone/>
            </a:pPr>
            <a:r>
              <a:rPr lang="en-US" dirty="0"/>
              <a:t>1.User Requirements</a:t>
            </a:r>
            <a:endParaRPr lang="en-US" dirty="0"/>
          </a:p>
          <a:p>
            <a:r>
              <a:rPr lang="en-US" u="sng" dirty="0"/>
              <a:t>User Registration &amp; Profiles</a:t>
            </a:r>
            <a:r>
              <a:rPr lang="en-US" dirty="0"/>
              <a:t>: User should be able to create accounts providing basic information.</a:t>
            </a:r>
            <a:endParaRPr lang="en-US" dirty="0"/>
          </a:p>
          <a:p>
            <a:r>
              <a:rPr lang="en-US" u="sng" dirty="0"/>
              <a:t>Search &amp; Filtering:</a:t>
            </a:r>
            <a:r>
              <a:rPr lang="en-US" dirty="0"/>
              <a:t>  A search functionality for users to find motorcycles based on various criteria.</a:t>
            </a:r>
            <a:endParaRPr lang="en-US" dirty="0"/>
          </a:p>
          <a:p>
            <a:r>
              <a:rPr lang="en-US" u="sng" dirty="0"/>
              <a:t>Comparison Tools</a:t>
            </a:r>
            <a:r>
              <a:rPr lang="en-US" dirty="0"/>
              <a:t>: Side by side comparison feature to evaluate multiple models at once.</a:t>
            </a:r>
            <a:endParaRPr lang="en-US" dirty="0"/>
          </a:p>
          <a:p>
            <a:r>
              <a:rPr lang="en-US" u="sng" dirty="0"/>
              <a:t>Reviews &amp; ratings</a:t>
            </a:r>
            <a:r>
              <a:rPr lang="en-US" dirty="0"/>
              <a:t>: Users can review and rate the motorcycles.</a:t>
            </a:r>
            <a:endParaRPr lang="en-US" dirty="0"/>
          </a:p>
          <a:p>
            <a:endParaRPr lang="en-US" sz="7200" dirty="0"/>
          </a:p>
          <a:p>
            <a:endParaRPr lang="en-US" sz="720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5847</Words>
  <Application>WPS Presentation</Application>
  <PresentationFormat>Widescreen</PresentationFormat>
  <Paragraphs>134</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Malgun Gothic</vt:lpstr>
      <vt:lpstr>Mangal</vt:lpstr>
      <vt:lpstr>Gill Sans MT</vt:lpstr>
      <vt:lpstr>Microsoft YaHei</vt:lpstr>
      <vt:lpstr>Arial Unicode MS</vt:lpstr>
      <vt:lpstr>Calibri</vt:lpstr>
      <vt:lpstr>Parcel</vt:lpstr>
      <vt:lpstr>Bike-Arena Project </vt:lpstr>
      <vt:lpstr>CONTENT</vt:lpstr>
      <vt:lpstr>Introduction</vt:lpstr>
      <vt:lpstr>Problem statement</vt:lpstr>
      <vt:lpstr>Objectives</vt:lpstr>
      <vt:lpstr>Limitations of the project</vt:lpstr>
      <vt:lpstr>Background Study</vt:lpstr>
      <vt:lpstr>methodology</vt:lpstr>
      <vt:lpstr>Requirement analysis</vt:lpstr>
      <vt:lpstr>Requirement analysis (CONTD.)</vt:lpstr>
      <vt:lpstr>Feasibility study</vt:lpstr>
      <vt:lpstr>PowerPoint 演示文稿</vt:lpstr>
      <vt:lpstr>PowerPoint 演示文稿</vt:lpstr>
      <vt:lpstr>PowerPoint 演示文稿</vt:lpstr>
      <vt:lpstr>PowerPoint 演示文稿</vt:lpstr>
      <vt:lpstr>PowerPoint 演示文稿</vt:lpstr>
      <vt:lpstr>HOME PAGE</vt:lpstr>
      <vt:lpstr>HOME PAGE</vt:lpstr>
      <vt:lpstr>HOME PAGE</vt:lpstr>
      <vt:lpstr>HOME PAGE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Rojar Maharjan</dc:creator>
  <cp:lastModifiedBy>user</cp:lastModifiedBy>
  <cp:revision>35</cp:revision>
  <dcterms:created xsi:type="dcterms:W3CDTF">2024-01-20T10:07:00Z</dcterms:created>
  <dcterms:modified xsi:type="dcterms:W3CDTF">2024-03-22T12:05:44Z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E85458034A44449A971A67C1C4723A9C_13</vt:lpwstr>
  </property>
  <property fmtid="{D5CDD505-2E9C-101B-9397-08002B2CF9AE}" pid="3" name="KSOProductBuildVer">
    <vt:lpwstr>1033-12.2.0.13489</vt:lpwstr>
  </property>
</Properties>
</file>