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>
        <p:scale>
          <a:sx n="113" d="100"/>
          <a:sy n="113" d="100"/>
        </p:scale>
        <p:origin x="520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26/02/25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iketkumar7/Steganography_Project_AICTE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4575733"/>
            <a:ext cx="856209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Aniket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Aniket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Lovely Professional University, CSE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06" y="616688"/>
            <a:ext cx="11029615" cy="3955164"/>
          </a:xfrm>
        </p:spPr>
        <p:txBody>
          <a:bodyPr/>
          <a:lstStyle/>
          <a:p>
            <a:r>
              <a:rPr lang="en-IN" sz="2300" b="1" dirty="0"/>
              <a:t>GitHub Link:</a:t>
            </a:r>
            <a:r>
              <a:rPr lang="en-IN" dirty="0"/>
              <a:t> </a:t>
            </a:r>
            <a:r>
              <a:rPr lang="en-IN" sz="2000" dirty="0">
                <a:hlinkClick r:id="rId2"/>
              </a:rPr>
              <a:t>https://github.com/ianiketkumar7/Steganography_Project_AICTE.git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5"/>
            <a:ext cx="11029615" cy="5227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Integrating Advanced Encryption</a:t>
            </a:r>
            <a:r>
              <a:rPr lang="en-IN" sz="2300" dirty="0"/>
              <a:t> – </a:t>
            </a:r>
            <a:r>
              <a:rPr lang="en-IN" sz="2000" dirty="0"/>
              <a:t>Strengthen security by combining steganography with encryption algorithms like AES or RSA to make data extraction even more secure.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Developing a GUI-Based Interface</a:t>
            </a:r>
            <a:r>
              <a:rPr lang="en-IN" sz="2300" dirty="0"/>
              <a:t> – </a:t>
            </a:r>
            <a:r>
              <a:rPr lang="en-IN" sz="2000" dirty="0"/>
              <a:t>Enhance user experience by creating an intuitive graphical interface, allowing non-technical users to easily hide and extract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Implementing AI-Based Detection Resistance</a:t>
            </a:r>
            <a:r>
              <a:rPr lang="en-IN" sz="2300" dirty="0"/>
              <a:t> – </a:t>
            </a:r>
            <a:r>
              <a:rPr lang="en-IN" sz="2000" dirty="0"/>
              <a:t>Utilize AI techniques to improve resistance against steganalysis, making hidden data even harder to detect.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Expanding Format Compatibility</a:t>
            </a:r>
            <a:r>
              <a:rPr lang="en-IN" sz="2300" dirty="0"/>
              <a:t> – </a:t>
            </a:r>
            <a:r>
              <a:rPr lang="en-IN" sz="2000" dirty="0"/>
              <a:t>Extend support beyond images to other media formats like audio, video, and PDF for broader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Improving Error Handling &amp; Efficiency</a:t>
            </a:r>
            <a:r>
              <a:rPr lang="en-IN" sz="2300" dirty="0"/>
              <a:t> – </a:t>
            </a:r>
            <a:r>
              <a:rPr lang="en-IN" sz="2000" dirty="0"/>
              <a:t>Optimize encoding/decoding processes to handle larger data sizes efficiently and enhance system robustness against errors.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6" cy="5141904"/>
          </a:xfrm>
        </p:spPr>
        <p:txBody>
          <a:bodyPr>
            <a:normAutofit/>
          </a:bodyPr>
          <a:lstStyle/>
          <a:p>
            <a:r>
              <a:rPr lang="en-IN" sz="2800" dirty="0"/>
              <a:t>The problem of secure data hiding in images arises due to the need for confidential communication and </a:t>
            </a:r>
            <a:r>
              <a:rPr lang="en-IN" sz="2800" u="sng" dirty="0"/>
              <a:t>data protection</a:t>
            </a:r>
            <a:r>
              <a:rPr lang="en-IN" sz="2800" dirty="0"/>
              <a:t> in digital environments. Traditional encryption methods make hidden data noticeable, whereas </a:t>
            </a:r>
            <a:r>
              <a:rPr lang="en-IN" sz="2800" u="sng" dirty="0"/>
              <a:t>steganography</a:t>
            </a:r>
            <a:r>
              <a:rPr lang="en-IN" sz="2800" dirty="0"/>
              <a:t> conceals information within images without raising suspicion. The challenge is to develop an </a:t>
            </a:r>
            <a:r>
              <a:rPr lang="en-IN" sz="2800" b="1" dirty="0"/>
              <a:t>efficient</a:t>
            </a:r>
            <a:r>
              <a:rPr lang="en-IN" sz="2800" dirty="0"/>
              <a:t> steganographic technique that ensures </a:t>
            </a:r>
            <a:r>
              <a:rPr lang="en-IN" sz="2800" u="sng" dirty="0"/>
              <a:t>high security</a:t>
            </a:r>
            <a:r>
              <a:rPr lang="en-IN" sz="2800" dirty="0"/>
              <a:t>, </a:t>
            </a:r>
            <a:r>
              <a:rPr lang="en-IN" sz="2800" u="sng" dirty="0"/>
              <a:t>minimal image distortion</a:t>
            </a:r>
            <a:r>
              <a:rPr lang="en-IN" sz="2800" dirty="0"/>
              <a:t>, and resilience against attacks while maintaining </a:t>
            </a:r>
            <a:r>
              <a:rPr lang="en-IN" sz="2800" b="1" dirty="0"/>
              <a:t>data integrity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06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Libraries: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OpenCV (cv2) – for 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OS (</a:t>
            </a:r>
            <a:r>
              <a:rPr lang="en-IN" sz="1600" dirty="0" err="1"/>
              <a:t>os</a:t>
            </a:r>
            <a:r>
              <a:rPr lang="en-IN" sz="1600" dirty="0"/>
              <a:t>) – for file handling and system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String (string) – for character encoding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Programming Language: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Platform: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Windows (uses </a:t>
            </a:r>
            <a:r>
              <a:rPr lang="en-IN" sz="1600" b="1" dirty="0" err="1"/>
              <a:t>os.system</a:t>
            </a:r>
            <a:r>
              <a:rPr lang="en-IN" sz="1600" b="1" dirty="0"/>
              <a:t>("start </a:t>
            </a:r>
            <a:r>
              <a:rPr lang="en-IN" sz="1600" b="1" dirty="0" err="1"/>
              <a:t>encryptedImage.jpg</a:t>
            </a:r>
            <a:r>
              <a:rPr lang="en-IN" sz="1600" b="1" dirty="0"/>
              <a:t>")</a:t>
            </a:r>
            <a:r>
              <a:rPr lang="en-IN" sz="1600" dirty="0"/>
              <a:t> to open the image)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Development &amp; Version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Python IDLE – for writing and executing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GitHub – for version control and project repository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9073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Dual-Layer Security</a:t>
            </a:r>
            <a:r>
              <a:rPr lang="en-IN" sz="2300" dirty="0"/>
              <a:t> </a:t>
            </a:r>
            <a:r>
              <a:rPr lang="en-IN" sz="2000" dirty="0"/>
              <a:t>– Combines steganography with a </a:t>
            </a:r>
            <a:r>
              <a:rPr lang="en-IN" sz="2000" b="1" dirty="0"/>
              <a:t>password-based authentication</a:t>
            </a:r>
            <a:r>
              <a:rPr lang="en-IN" sz="2000" dirty="0"/>
              <a:t> system, ensuring only authorized users can retrieve the hidden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Minimal Image Distortion</a:t>
            </a:r>
            <a:r>
              <a:rPr lang="en-IN" sz="2000" dirty="0"/>
              <a:t> – Embeds </a:t>
            </a:r>
            <a:r>
              <a:rPr lang="en-IN" sz="2000" b="1" dirty="0"/>
              <a:t>data in pixel values </a:t>
            </a:r>
            <a:r>
              <a:rPr lang="en-IN" sz="2000" dirty="0"/>
              <a:t>while preserving the overall visual integrity of the image, making detection extremely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Lightweight &amp; Fast Execution</a:t>
            </a:r>
            <a:r>
              <a:rPr lang="en-IN" sz="2000" dirty="0"/>
              <a:t> – Uses direct </a:t>
            </a:r>
            <a:r>
              <a:rPr lang="en-IN" sz="2000" b="1" dirty="0"/>
              <a:t>pixel manipulation </a:t>
            </a:r>
            <a:r>
              <a:rPr lang="en-IN" sz="2000" dirty="0"/>
              <a:t>for efficient encoding and decoding without requiring complex algorithms or heavy computational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No External Dependencies Required</a:t>
            </a:r>
            <a:r>
              <a:rPr lang="en-IN" sz="2000" dirty="0"/>
              <a:t> – Runs seamlessly on Python with built-in libraries and OpenCV, making it easy to implement and deploy.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Cross-Platform Compatibility </a:t>
            </a:r>
            <a:r>
              <a:rPr lang="en-IN" sz="2000" dirty="0"/>
              <a:t>– Although designed for Windows, the logic can be adapted for Linux/macOS with minimal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2659"/>
            <a:ext cx="11029615" cy="48538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Cybersecurity Enthusiasts</a:t>
            </a:r>
            <a:r>
              <a:rPr lang="en-IN" sz="2300" dirty="0"/>
              <a:t> – </a:t>
            </a:r>
            <a:r>
              <a:rPr lang="en-IN" sz="2000" dirty="0"/>
              <a:t>Individuals exploring data protection techniques and secure communication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Journalists &amp; Whistleblowers</a:t>
            </a:r>
            <a:r>
              <a:rPr lang="en-IN" sz="2300" dirty="0"/>
              <a:t> – </a:t>
            </a:r>
            <a:r>
              <a:rPr lang="en-IN" sz="2000" dirty="0"/>
              <a:t>Professionals who need to secretly share sensitive information without attracting attention.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Intelligence &amp; Defence Personnel</a:t>
            </a:r>
            <a:r>
              <a:rPr lang="en-IN" sz="2300" dirty="0"/>
              <a:t> – </a:t>
            </a:r>
            <a:r>
              <a:rPr lang="en-IN" sz="2000" dirty="0"/>
              <a:t>Government agencies and security forces requiring covert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Ethical Hackers &amp; Researchers</a:t>
            </a:r>
            <a:r>
              <a:rPr lang="en-IN" sz="2300" dirty="0"/>
              <a:t> – </a:t>
            </a:r>
            <a:r>
              <a:rPr lang="en-IN" sz="2000" dirty="0"/>
              <a:t>Experts studying steganography and cryptography for security advancements.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Corporate &amp; Legal Professionals</a:t>
            </a:r>
            <a:r>
              <a:rPr lang="en-IN" sz="2300" dirty="0"/>
              <a:t> – </a:t>
            </a:r>
            <a:r>
              <a:rPr lang="en-IN" sz="2000" dirty="0"/>
              <a:t>Businesses and law firms protecting confidential data from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61A30-0942-62EE-A527-27DD43F8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209"/>
            <a:ext cx="6146287" cy="5156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488E4-3F53-58D2-135C-E0AC2DCDD6FE}"/>
              </a:ext>
            </a:extLst>
          </p:cNvPr>
          <p:cNvSpPr txBox="1"/>
          <p:nvPr/>
        </p:nvSpPr>
        <p:spPr>
          <a:xfrm>
            <a:off x="0" y="1232452"/>
            <a:ext cx="2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83B7D-7538-AB4B-A573-2F38E468B4CC}"/>
              </a:ext>
            </a:extLst>
          </p:cNvPr>
          <p:cNvSpPr txBox="1"/>
          <p:nvPr/>
        </p:nvSpPr>
        <p:spPr>
          <a:xfrm>
            <a:off x="6096000" y="1282165"/>
            <a:ext cx="39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of code: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31090CD-2D87-DD39-0926-81DE4AE0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87" y="1701209"/>
            <a:ext cx="6005620" cy="47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black squares&#10;&#10;Description automatically generated">
            <a:extLst>
              <a:ext uri="{FF2B5EF4-FFF2-40B4-BE49-F238E27FC236}">
                <a16:creationId xmlns:a16="http://schemas.microsoft.com/office/drawing/2014/main" id="{51F6F2D4-923F-176C-245C-9AB549DE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799"/>
            <a:ext cx="5987492" cy="336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A004B-A720-4FE6-DBD4-7ECBF04ADBE6}"/>
              </a:ext>
            </a:extLst>
          </p:cNvPr>
          <p:cNvSpPr txBox="1"/>
          <p:nvPr/>
        </p:nvSpPr>
        <p:spPr>
          <a:xfrm>
            <a:off x="259645" y="643467"/>
            <a:ext cx="3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 file:</a:t>
            </a:r>
          </a:p>
        </p:txBody>
      </p:sp>
      <p:pic>
        <p:nvPicPr>
          <p:cNvPr id="8" name="Picture 7" descr="A purple and black squares&#10;&#10;Description automatically generated">
            <a:extLst>
              <a:ext uri="{FF2B5EF4-FFF2-40B4-BE49-F238E27FC236}">
                <a16:creationId xmlns:a16="http://schemas.microsoft.com/office/drawing/2014/main" id="{C0AA8E6B-299E-0B72-B937-60442F2F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2799"/>
            <a:ext cx="5987491" cy="3367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4BAD3A-F3DC-15F2-8A6A-F377E2B5C251}"/>
              </a:ext>
            </a:extLst>
          </p:cNvPr>
          <p:cNvSpPr txBox="1"/>
          <p:nvPr/>
        </p:nvSpPr>
        <p:spPr>
          <a:xfrm>
            <a:off x="6204510" y="643467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 file:</a:t>
            </a:r>
          </a:p>
        </p:txBody>
      </p:sp>
    </p:spTree>
    <p:extLst>
      <p:ext uri="{BB962C8B-B14F-4D97-AF65-F5344CB8AC3E}">
        <p14:creationId xmlns:p14="http://schemas.microsoft.com/office/powerpoint/2010/main" val="363146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73888"/>
            <a:ext cx="11029615" cy="4901462"/>
          </a:xfrm>
        </p:spPr>
        <p:txBody>
          <a:bodyPr>
            <a:normAutofit fontScale="92500"/>
          </a:bodyPr>
          <a:lstStyle/>
          <a:p>
            <a:r>
              <a:rPr lang="en-IN" sz="2300" b="1" dirty="0"/>
              <a:t>Implements</a:t>
            </a:r>
            <a:r>
              <a:rPr lang="en-IN" sz="2300" dirty="0"/>
              <a:t> secure data hiding using steganography, </a:t>
            </a:r>
            <a:r>
              <a:rPr lang="en-IN" sz="2300" b="1" dirty="0"/>
              <a:t>ensuring</a:t>
            </a:r>
            <a:r>
              <a:rPr lang="en-IN" sz="2300" dirty="0"/>
              <a:t> confidential messages remain undetectable within an image.</a:t>
            </a:r>
          </a:p>
          <a:p>
            <a:r>
              <a:rPr lang="en-IN" sz="2300" b="1" dirty="0"/>
              <a:t>Strengthens</a:t>
            </a:r>
            <a:r>
              <a:rPr lang="en-IN" sz="2300" dirty="0"/>
              <a:t> security by </a:t>
            </a:r>
            <a:r>
              <a:rPr lang="en-IN" sz="2300" b="1" dirty="0"/>
              <a:t>integrating</a:t>
            </a:r>
            <a:r>
              <a:rPr lang="en-IN" sz="2300" dirty="0"/>
              <a:t> password-based access, </a:t>
            </a:r>
            <a:r>
              <a:rPr lang="en-IN" sz="2300" b="1" dirty="0"/>
              <a:t>preventing</a:t>
            </a:r>
            <a:r>
              <a:rPr lang="en-IN" sz="2300" dirty="0"/>
              <a:t> unauthorized decryption.</a:t>
            </a:r>
          </a:p>
          <a:p>
            <a:r>
              <a:rPr lang="en-IN" sz="2300" b="1" dirty="0"/>
              <a:t>Preserves</a:t>
            </a:r>
            <a:r>
              <a:rPr lang="en-IN" sz="2300" dirty="0"/>
              <a:t> image integrity by </a:t>
            </a:r>
            <a:r>
              <a:rPr lang="en-IN" sz="2300" b="1" dirty="0"/>
              <a:t>minimizing</a:t>
            </a:r>
            <a:r>
              <a:rPr lang="en-IN" sz="2300" dirty="0"/>
              <a:t> distortion and </a:t>
            </a:r>
            <a:r>
              <a:rPr lang="en-IN" sz="2300" b="1" dirty="0"/>
              <a:t>maintaining</a:t>
            </a:r>
            <a:r>
              <a:rPr lang="en-IN" sz="2300" dirty="0"/>
              <a:t> the original appearance.</a:t>
            </a:r>
          </a:p>
          <a:p>
            <a:r>
              <a:rPr lang="en-IN" sz="2300" b="1" dirty="0"/>
              <a:t>Optimizes</a:t>
            </a:r>
            <a:r>
              <a:rPr lang="en-IN" sz="2300" dirty="0"/>
              <a:t> performance for a </a:t>
            </a:r>
            <a:r>
              <a:rPr lang="en-IN" sz="2300" b="1" dirty="0"/>
              <a:t>lightweight, efficient, and cross-platform</a:t>
            </a:r>
            <a:r>
              <a:rPr lang="en-IN" sz="2300" dirty="0"/>
              <a:t> experience, </a:t>
            </a:r>
            <a:r>
              <a:rPr lang="en-IN" sz="2300" b="1" dirty="0"/>
              <a:t>enabling</a:t>
            </a:r>
            <a:r>
              <a:rPr lang="en-IN" sz="2300" dirty="0"/>
              <a:t> accessibility for researchers, security professionals, and privacy-conscious users.</a:t>
            </a:r>
          </a:p>
          <a:p>
            <a:r>
              <a:rPr lang="en-IN" sz="2300" dirty="0"/>
              <a:t> </a:t>
            </a:r>
            <a:r>
              <a:rPr lang="en-IN" sz="2300" b="1" dirty="0"/>
              <a:t>Expands</a:t>
            </a:r>
            <a:r>
              <a:rPr lang="en-IN" sz="2300" dirty="0"/>
              <a:t> future potential by </a:t>
            </a:r>
            <a:r>
              <a:rPr lang="en-IN" sz="2300" b="1" dirty="0"/>
              <a:t>incorporating</a:t>
            </a:r>
            <a:r>
              <a:rPr lang="en-IN" sz="2300" dirty="0"/>
              <a:t> advanced encryption, </a:t>
            </a:r>
            <a:r>
              <a:rPr lang="en-IN" sz="2300" b="1" dirty="0"/>
              <a:t>enhancing</a:t>
            </a:r>
            <a:r>
              <a:rPr lang="en-IN" sz="2300" dirty="0"/>
              <a:t> error handling, and </a:t>
            </a:r>
            <a:r>
              <a:rPr lang="en-IN" sz="2300" b="1" dirty="0"/>
              <a:t>developing</a:t>
            </a:r>
            <a:r>
              <a:rPr lang="en-IN" sz="2300" dirty="0"/>
              <a:t> a GUI-based interface for a more user-friendly and robust application.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294</TotalTime>
  <Words>632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Aniket kumar</cp:lastModifiedBy>
  <cp:revision>37</cp:revision>
  <dcterms:created xsi:type="dcterms:W3CDTF">2021-05-26T16:50:10Z</dcterms:created>
  <dcterms:modified xsi:type="dcterms:W3CDTF">2025-02-26T14:06:49Z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