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handoutMasterIdLst>
    <p:handoutMasterId r:id="rId5"/>
  </p:handoutMasterIdLst>
  <p:sldIdLst>
    <p:sldId id="470" r:id="rId3"/>
  </p:sldIdLst>
  <p:sldSz cx="9144000" cy="6858000" type="screen4x3"/>
  <p:notesSz cx="9305925" cy="7019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67B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85452" autoAdjust="0"/>
  </p:normalViewPr>
  <p:slideViewPr>
    <p:cSldViewPr>
      <p:cViewPr varScale="1">
        <p:scale>
          <a:sx n="59" d="100"/>
          <a:sy n="59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064" y="-90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674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809A8-1F40-4BBA-9DA2-21F360906CFD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674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1FAB-4D96-4D89-B11B-E3D3BDE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F07CC8F-7ADB-47FA-B87A-F8CF646EA05F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CA1F53E-4707-4F49-BAD9-8F14E0D8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E8A1-72A6-4728-93F3-CD1937D2E7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Energy Data Initiative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3716D3-E69A-4943-B523-D5FECE290601}" type="slidenum">
              <a:rPr lang="en-US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0"/>
            <a:ext cx="5181600" cy="838200"/>
          </a:xfrm>
          <a:prstGeom prst="rect">
            <a:avLst/>
          </a:prstGeo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143000"/>
            <a:ext cx="8458200" cy="5105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08616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-7307" y="942657"/>
            <a:ext cx="9163564" cy="418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56363"/>
            <a:ext cx="9153144" cy="4016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5092700"/>
            <a:ext cx="4572000" cy="1363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H="1">
            <a:off x="4572000" y="5092700"/>
            <a:ext cx="1262063" cy="1363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>
            <a:off x="5825476" y="5092700"/>
            <a:ext cx="3327222" cy="1363663"/>
          </a:xfrm>
          <a:prstGeom prst="rect">
            <a:avLst/>
          </a:prstGeom>
          <a:solidFill>
            <a:srgbClr val="646D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13" name="Group 21"/>
          <p:cNvGrpSpPr>
            <a:grpSpLocks/>
          </p:cNvGrpSpPr>
          <p:nvPr userDrawn="1"/>
        </p:nvGrpSpPr>
        <p:grpSpPr bwMode="auto">
          <a:xfrm flipH="1" flipV="1">
            <a:off x="0" y="920750"/>
            <a:ext cx="9144000" cy="55563"/>
            <a:chOff x="0" y="832104"/>
            <a:chExt cx="9144000" cy="5486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solidFill>
              <a:srgbClr val="54A9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solidFill>
              <a:srgbClr val="FCCF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solidFill>
              <a:srgbClr val="646D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pic>
        <p:nvPicPr>
          <p:cNvPr id="17" name="Picture 32" descr="doe_logo_ppt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1400" y="276225"/>
            <a:ext cx="2743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202680" y="147797"/>
            <a:ext cx="5626620" cy="60350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1600">
                <a:solidFill>
                  <a:srgbClr val="FFFFFF"/>
                </a:solidFill>
                <a:latin typeface="+mj-lt"/>
                <a:cs typeface="Arial Narrow"/>
              </a:defRPr>
            </a:lvl1pPr>
          </a:lstStyle>
          <a:p>
            <a:r>
              <a:rPr lang="en-US" dirty="0" smtClean="0"/>
              <a:t>PROGRAM NAME (CAPS)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046" y="5253120"/>
            <a:ext cx="4382300" cy="1175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rgbClr val="FFFFFF"/>
                </a:solidFill>
                <a:latin typeface="+mj-lt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54500" y="5206075"/>
            <a:ext cx="3082300" cy="331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/>
              </a:defRPr>
            </a:lvl1pPr>
          </a:lstStyle>
          <a:p>
            <a:pPr lvl="0"/>
            <a:r>
              <a:rPr lang="en-US" noProof="0" dirty="0" smtClean="0"/>
              <a:t>Presenter </a:t>
            </a:r>
            <a:r>
              <a:rPr lang="en-US" noProof="0" dirty="0" err="1" smtClean="0"/>
              <a:t>Name(s</a:t>
            </a:r>
            <a:r>
              <a:rPr lang="en-US" noProof="0" dirty="0" smtClean="0"/>
              <a:t>)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054450" y="5543500"/>
            <a:ext cx="3089550" cy="734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 Narrow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68100" y="5672913"/>
            <a:ext cx="1390650" cy="288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0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1"/>
            <a:ext cx="8229600" cy="641349"/>
          </a:xfrm>
        </p:spPr>
        <p:txBody>
          <a:bodyPr/>
          <a:lstStyle>
            <a:lvl1pPr>
              <a:defRPr>
                <a:solidFill>
                  <a:srgbClr val="3C47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450"/>
            <a:ext cx="8229600" cy="492571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8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B43A780-09F6-984A-AEB5-6C103D61FC56}" type="datetimeFigureOut">
              <a:rPr lang="en-US" smtClean="0">
                <a:solidFill>
                  <a:srgbClr val="4C4C4C"/>
                </a:solidFill>
                <a:latin typeface="Arial" pitchFamily="-106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10/25/2012</a:t>
            </a:fld>
            <a:endParaRPr lang="en-US">
              <a:solidFill>
                <a:srgbClr val="4C4C4C"/>
              </a:solidFill>
              <a:latin typeface="Arial" pitchFamily="-10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C4C4C"/>
              </a:solidFill>
              <a:latin typeface="Arial" pitchFamily="-10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9D081FA-F989-6A4A-B2F0-0898E007A144}" type="slidenum">
              <a:rPr lang="en-US" smtClean="0">
                <a:solidFill>
                  <a:srgbClr val="4C4C4C"/>
                </a:solidFill>
                <a:latin typeface="Arial" pitchFamily="-106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C4C4C"/>
              </a:solidFill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9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60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1431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032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6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C1AB-1CED-40B4-B8E7-C7F9FC3CD04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9E16-E781-488A-8063-572126328F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OE_colo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324600"/>
            <a:ext cx="2819400" cy="4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450"/>
            <a:ext cx="8229600" cy="492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42335" y="6532122"/>
            <a:ext cx="452308" cy="24130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algn="ctr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06" charset="0"/>
              <a:buNone/>
            </a:pPr>
            <a:fld id="{1EF35371-194E-174F-9528-630C4585B8CC}" type="slidenum">
              <a:rPr lang="en-US" sz="1000" smtClean="0">
                <a:solidFill>
                  <a:srgbClr val="4C4C4C"/>
                </a:solidFill>
                <a:latin typeface="Arial" pitchFamily="-106" charset="0"/>
                <a:ea typeface="Arial" pitchFamily="-106" charset="0"/>
                <a:cs typeface="Arial" pitchFamily="-106" charset="0"/>
              </a:rPr>
              <a:pPr marL="342900" indent="-342900" algn="ctr" defTabSz="4572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06" charset="0"/>
                <a:buNone/>
              </a:pPr>
              <a:t>‹#›</a:t>
            </a:fld>
            <a:endParaRPr lang="en-US" sz="1000" dirty="0">
              <a:solidFill>
                <a:srgbClr val="4C4C4C"/>
              </a:solidFill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15" name="Picture 14" descr="US-Department of Energy-hor-green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7686" y="6528121"/>
            <a:ext cx="1604752" cy="240081"/>
          </a:xfrm>
          <a:prstGeom prst="rect">
            <a:avLst/>
          </a:prstGeom>
        </p:spPr>
      </p:pic>
      <p:grpSp>
        <p:nvGrpSpPr>
          <p:cNvPr id="20" name="Group 21"/>
          <p:cNvGrpSpPr>
            <a:grpSpLocks/>
          </p:cNvGrpSpPr>
          <p:nvPr/>
        </p:nvGrpSpPr>
        <p:grpSpPr bwMode="auto">
          <a:xfrm flipH="1" flipV="1">
            <a:off x="0" y="656987"/>
            <a:ext cx="9144000" cy="55563"/>
            <a:chOff x="0" y="832104"/>
            <a:chExt cx="9144000" cy="54864"/>
          </a:xfrm>
          <a:gradFill flip="none" rotWithShape="1">
            <a:gsLst>
              <a:gs pos="0">
                <a:srgbClr val="63BD31">
                  <a:shade val="30000"/>
                  <a:satMod val="115000"/>
                </a:srgbClr>
              </a:gs>
              <a:gs pos="50000">
                <a:srgbClr val="63BD31">
                  <a:shade val="67500"/>
                  <a:satMod val="115000"/>
                </a:srgbClr>
              </a:gs>
              <a:gs pos="100000">
                <a:srgbClr val="63BD31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1" name="Rectangle 20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6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energykdf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24200" y="1405492"/>
            <a:ext cx="5680074" cy="35475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Landmark “Billion-Ton</a:t>
            </a:r>
            <a:r>
              <a:rPr lang="en-US" dirty="0" smtClean="0"/>
              <a:t>” Bioenergy </a:t>
            </a:r>
            <a:r>
              <a:rPr lang="en-US" dirty="0" smtClean="0"/>
              <a:t>Study on fuel resources</a:t>
            </a:r>
            <a:endParaRPr lang="en-US" dirty="0" smtClean="0"/>
          </a:p>
          <a:p>
            <a:r>
              <a:rPr lang="en-US" dirty="0" smtClean="0"/>
              <a:t>Study has thousands </a:t>
            </a:r>
            <a:r>
              <a:rPr lang="en-US" dirty="0" smtClean="0"/>
              <a:t>of </a:t>
            </a:r>
            <a:r>
              <a:rPr lang="en-US" dirty="0" smtClean="0"/>
              <a:t>web page views</a:t>
            </a:r>
          </a:p>
          <a:p>
            <a:r>
              <a:rPr lang="en-US" dirty="0" smtClean="0"/>
              <a:t>Numerous requests on Researcher’s time for additional raw data disclosure</a:t>
            </a:r>
          </a:p>
          <a:p>
            <a:r>
              <a:rPr lang="en-US" dirty="0" smtClean="0"/>
              <a:t>Providing electronic access directly to requesters empowers Researchers to concentrate on their core work functions</a:t>
            </a:r>
            <a:endParaRPr lang="en-US" dirty="0" smtClean="0"/>
          </a:p>
          <a:p>
            <a:r>
              <a:rPr lang="en-US" dirty="0" smtClean="0"/>
              <a:t>Savings are avoided </a:t>
            </a:r>
            <a:r>
              <a:rPr lang="en-US" dirty="0" smtClean="0"/>
              <a:t>costs from raw data processing and disclosure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Why it Matters: Saving Money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105400"/>
            <a:ext cx="7315200" cy="914399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3200" b="1" noProof="0" dirty="0" smtClean="0">
                <a:solidFill>
                  <a:schemeClr val="bg1"/>
                </a:solidFill>
                <a:latin typeface="Arial Narrow"/>
                <a:cs typeface="Arial Narrow"/>
              </a:rPr>
              <a:t>Potential savings from one API = ~$882,000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/>
              <a:cs typeface="Arial Narrow"/>
            </a:endParaRPr>
          </a:p>
        </p:txBody>
      </p:sp>
      <p:pic>
        <p:nvPicPr>
          <p:cNvPr id="1026" name="Picture 2" descr="http://bcs-hq.com/portfolio/portfolio/logos/KDF-logo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r="9091"/>
          <a:stretch/>
        </p:blipFill>
        <p:spPr bwMode="auto">
          <a:xfrm>
            <a:off x="716644" y="3124200"/>
            <a:ext cx="197843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09600" y="1524000"/>
            <a:ext cx="217627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API Case Study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048000"/>
            <a:ext cx="2176273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ere_template_green-white">
  <a:themeElements>
    <a:clrScheme name="EEREColors">
      <a:dk1>
        <a:srgbClr val="4C4C4C"/>
      </a:dk1>
      <a:lt1>
        <a:sysClr val="window" lastClr="FFFFFF"/>
      </a:lt1>
      <a:dk2>
        <a:srgbClr val="666666"/>
      </a:dk2>
      <a:lt2>
        <a:srgbClr val="EEECE1"/>
      </a:lt2>
      <a:accent1>
        <a:srgbClr val="99CC33"/>
      </a:accent1>
      <a:accent2>
        <a:srgbClr val="FFCC00"/>
      </a:accent2>
      <a:accent3>
        <a:srgbClr val="0099CC"/>
      </a:accent3>
      <a:accent4>
        <a:srgbClr val="006699"/>
      </a:accent4>
      <a:accent5>
        <a:srgbClr val="006633"/>
      </a:accent5>
      <a:accent6>
        <a:srgbClr val="FF9933"/>
      </a:accent6>
      <a:hlink>
        <a:srgbClr val="006699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69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eere_template_green-white</vt:lpstr>
      <vt:lpstr>Why it Matters: Saving Money</vt:lpstr>
    </vt:vector>
  </TitlesOfParts>
  <Company>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LaMonaca</dc:creator>
  <cp:lastModifiedBy>EE</cp:lastModifiedBy>
  <cp:revision>341</cp:revision>
  <cp:lastPrinted>2012-05-07T12:58:19Z</cp:lastPrinted>
  <dcterms:created xsi:type="dcterms:W3CDTF">2012-04-17T15:05:14Z</dcterms:created>
  <dcterms:modified xsi:type="dcterms:W3CDTF">2012-10-25T14:40:32Z</dcterms:modified>
</cp:coreProperties>
</file>