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86"/>
  </p:normalViewPr>
  <p:slideViewPr>
    <p:cSldViewPr snapToGrid="0" snapToObjects="1">
      <p:cViewPr>
        <p:scale>
          <a:sx n="100" d="100"/>
          <a:sy n="100" d="100"/>
        </p:scale>
        <p:origin x="19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38EE1-39FF-3C40-8041-DAB90002480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0505-2B2E-F94E-94B2-71E485B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9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0505-2B2E-F94E-94B2-71E485B527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8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8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6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6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1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229E87-594B-C08F-D117-B3070F77B976}"/>
              </a:ext>
            </a:extLst>
          </p:cNvPr>
          <p:cNvSpPr/>
          <p:nvPr/>
        </p:nvSpPr>
        <p:spPr>
          <a:xfrm>
            <a:off x="950149" y="3037"/>
            <a:ext cx="8651050" cy="217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EECCB-B432-8692-DC36-F708AA3DD49A}"/>
              </a:ext>
            </a:extLst>
          </p:cNvPr>
          <p:cNvSpPr txBox="1"/>
          <p:nvPr/>
        </p:nvSpPr>
        <p:spPr>
          <a:xfrm>
            <a:off x="1414392" y="148126"/>
            <a:ext cx="1666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Argos Least-Squares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5AA16-585D-BFC1-D775-7B7775758344}"/>
              </a:ext>
            </a:extLst>
          </p:cNvPr>
          <p:cNvSpPr txBox="1"/>
          <p:nvPr/>
        </p:nvSpPr>
        <p:spPr>
          <a:xfrm>
            <a:off x="1649514" y="679117"/>
            <a:ext cx="143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Argos Kalman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765D6-7F7A-C529-DFC8-9D9E6BE8AB26}"/>
              </a:ext>
            </a:extLst>
          </p:cNvPr>
          <p:cNvSpPr txBox="1"/>
          <p:nvPr/>
        </p:nvSpPr>
        <p:spPr>
          <a:xfrm>
            <a:off x="1813785" y="1210108"/>
            <a:ext cx="126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GPS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27F327-4D0E-7F87-154B-57F381140132}"/>
              </a:ext>
            </a:extLst>
          </p:cNvPr>
          <p:cNvSpPr txBox="1"/>
          <p:nvPr/>
        </p:nvSpPr>
        <p:spPr>
          <a:xfrm>
            <a:off x="53861" y="791957"/>
            <a:ext cx="85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formats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81475-4873-11EA-B0BC-C0798BFB2963}"/>
              </a:ext>
            </a:extLst>
          </p:cNvPr>
          <p:cNvSpPr txBox="1"/>
          <p:nvPr/>
        </p:nvSpPr>
        <p:spPr>
          <a:xfrm>
            <a:off x="1813785" y="1735380"/>
            <a:ext cx="126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GLS / Other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655545A-239E-D264-2ADA-045E2EE2B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5307"/>
              </p:ext>
            </p:extLst>
          </p:nvPr>
        </p:nvGraphicFramePr>
        <p:xfrm>
          <a:off x="3165612" y="75010"/>
          <a:ext cx="5389946" cy="46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10">
                  <a:extLst>
                    <a:ext uri="{9D8B030D-6E8A-4147-A177-3AD203B41FA5}">
                      <a16:colId xmlns:a16="http://schemas.microsoft.com/office/drawing/2014/main" val="3217635528"/>
                    </a:ext>
                  </a:extLst>
                </a:gridCol>
                <a:gridCol w="1590759">
                  <a:extLst>
                    <a:ext uri="{9D8B030D-6E8A-4147-A177-3AD203B41FA5}">
                      <a16:colId xmlns:a16="http://schemas.microsoft.com/office/drawing/2014/main" val="1759849720"/>
                    </a:ext>
                  </a:extLst>
                </a:gridCol>
                <a:gridCol w="587641">
                  <a:extLst>
                    <a:ext uri="{9D8B030D-6E8A-4147-A177-3AD203B41FA5}">
                      <a16:colId xmlns:a16="http://schemas.microsoft.com/office/drawing/2014/main" val="2222858628"/>
                    </a:ext>
                  </a:extLst>
                </a:gridCol>
                <a:gridCol w="951418">
                  <a:extLst>
                    <a:ext uri="{9D8B030D-6E8A-4147-A177-3AD203B41FA5}">
                      <a16:colId xmlns:a16="http://schemas.microsoft.com/office/drawing/2014/main" val="4117276464"/>
                    </a:ext>
                  </a:extLst>
                </a:gridCol>
                <a:gridCol w="951418">
                  <a:extLst>
                    <a:ext uri="{9D8B030D-6E8A-4147-A177-3AD203B41FA5}">
                      <a16:colId xmlns:a16="http://schemas.microsoft.com/office/drawing/2014/main" val="4168161285"/>
                    </a:ext>
                  </a:extLst>
                </a:gridCol>
              </a:tblGrid>
              <a:tr h="18669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lc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62259479"/>
                  </a:ext>
                </a:extLst>
              </a:tr>
              <a:tr h="1899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ct36-E-09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2009-02-04 16:34:15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75.97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-52.17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58110563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8ABAC37-F723-296B-5AE5-34945DA1A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41267"/>
              </p:ext>
            </p:extLst>
          </p:nvPr>
        </p:nvGraphicFramePr>
        <p:xfrm>
          <a:off x="3165610" y="1126389"/>
          <a:ext cx="5382453" cy="46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19">
                  <a:extLst>
                    <a:ext uri="{9D8B030D-6E8A-4147-A177-3AD203B41FA5}">
                      <a16:colId xmlns:a16="http://schemas.microsoft.com/office/drawing/2014/main" val="3217635528"/>
                    </a:ext>
                  </a:extLst>
                </a:gridCol>
                <a:gridCol w="1551958">
                  <a:extLst>
                    <a:ext uri="{9D8B030D-6E8A-4147-A177-3AD203B41FA5}">
                      <a16:colId xmlns:a16="http://schemas.microsoft.com/office/drawing/2014/main" val="1759849720"/>
                    </a:ext>
                  </a:extLst>
                </a:gridCol>
                <a:gridCol w="594436">
                  <a:extLst>
                    <a:ext uri="{9D8B030D-6E8A-4147-A177-3AD203B41FA5}">
                      <a16:colId xmlns:a16="http://schemas.microsoft.com/office/drawing/2014/main" val="2222858628"/>
                    </a:ext>
                  </a:extLst>
                </a:gridCol>
                <a:gridCol w="962420">
                  <a:extLst>
                    <a:ext uri="{9D8B030D-6E8A-4147-A177-3AD203B41FA5}">
                      <a16:colId xmlns:a16="http://schemas.microsoft.com/office/drawing/2014/main" val="4117276464"/>
                    </a:ext>
                  </a:extLst>
                </a:gridCol>
                <a:gridCol w="962420">
                  <a:extLst>
                    <a:ext uri="{9D8B030D-6E8A-4147-A177-3AD203B41FA5}">
                      <a16:colId xmlns:a16="http://schemas.microsoft.com/office/drawing/2014/main" val="4168161285"/>
                    </a:ext>
                  </a:extLst>
                </a:gridCol>
              </a:tblGrid>
              <a:tr h="1959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lc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62259479"/>
                  </a:ext>
                </a:extLst>
              </a:tr>
              <a:tr h="1831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L013m01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2017-10-12 18:00:29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150.22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-36.25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58110563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375B774-1175-9322-EAD1-13F8390C7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94020"/>
              </p:ext>
            </p:extLst>
          </p:nvPr>
        </p:nvGraphicFramePr>
        <p:xfrm>
          <a:off x="3165610" y="601383"/>
          <a:ext cx="6296195" cy="46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69">
                  <a:extLst>
                    <a:ext uri="{9D8B030D-6E8A-4147-A177-3AD203B41FA5}">
                      <a16:colId xmlns:a16="http://schemas.microsoft.com/office/drawing/2014/main" val="3217635528"/>
                    </a:ext>
                  </a:extLst>
                </a:gridCol>
                <a:gridCol w="1463745">
                  <a:extLst>
                    <a:ext uri="{9D8B030D-6E8A-4147-A177-3AD203B41FA5}">
                      <a16:colId xmlns:a16="http://schemas.microsoft.com/office/drawing/2014/main" val="1759849720"/>
                    </a:ext>
                  </a:extLst>
                </a:gridCol>
                <a:gridCol w="464743">
                  <a:extLst>
                    <a:ext uri="{9D8B030D-6E8A-4147-A177-3AD203B41FA5}">
                      <a16:colId xmlns:a16="http://schemas.microsoft.com/office/drawing/2014/main" val="2222858628"/>
                    </a:ext>
                  </a:extLst>
                </a:gridCol>
                <a:gridCol w="752438">
                  <a:extLst>
                    <a:ext uri="{9D8B030D-6E8A-4147-A177-3AD203B41FA5}">
                      <a16:colId xmlns:a16="http://schemas.microsoft.com/office/drawing/2014/main" val="4117276464"/>
                    </a:ext>
                  </a:extLst>
                </a:gridCol>
                <a:gridCol w="752438">
                  <a:extLst>
                    <a:ext uri="{9D8B030D-6E8A-4147-A177-3AD203B41FA5}">
                      <a16:colId xmlns:a16="http://schemas.microsoft.com/office/drawing/2014/main" val="4168161285"/>
                    </a:ext>
                  </a:extLst>
                </a:gridCol>
                <a:gridCol w="695654">
                  <a:extLst>
                    <a:ext uri="{9D8B030D-6E8A-4147-A177-3AD203B41FA5}">
                      <a16:colId xmlns:a16="http://schemas.microsoft.com/office/drawing/2014/main" val="2924123018"/>
                    </a:ext>
                  </a:extLst>
                </a:gridCol>
                <a:gridCol w="695654">
                  <a:extLst>
                    <a:ext uri="{9D8B030D-6E8A-4147-A177-3AD203B41FA5}">
                      <a16:colId xmlns:a16="http://schemas.microsoft.com/office/drawing/2014/main" val="929599310"/>
                    </a:ext>
                  </a:extLst>
                </a:gridCol>
                <a:gridCol w="695654">
                  <a:extLst>
                    <a:ext uri="{9D8B030D-6E8A-4147-A177-3AD203B41FA5}">
                      <a16:colId xmlns:a16="http://schemas.microsoft.com/office/drawing/2014/main" val="2748491404"/>
                    </a:ext>
                  </a:extLst>
                </a:gridCol>
              </a:tblGrid>
              <a:tr h="18572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lc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smaj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smin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eor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62259479"/>
                  </a:ext>
                </a:extLst>
              </a:tr>
              <a:tr h="1872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54591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2012-03-05 05:09:33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110.57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-66.43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2442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58110563"/>
                  </a:ext>
                </a:extLst>
              </a:tr>
            </a:tbl>
          </a:graphicData>
        </a:graphic>
      </p:graphicFrame>
      <p:graphicFrame>
        <p:nvGraphicFramePr>
          <p:cNvPr id="36" name="Table 8">
            <a:extLst>
              <a:ext uri="{FF2B5EF4-FFF2-40B4-BE49-F238E27FC236}">
                <a16:creationId xmlns:a16="http://schemas.microsoft.com/office/drawing/2014/main" id="{73656DC6-4D8F-7409-94F6-D20BE361A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64298"/>
              </p:ext>
            </p:extLst>
          </p:nvPr>
        </p:nvGraphicFramePr>
        <p:xfrm>
          <a:off x="3165610" y="1657646"/>
          <a:ext cx="6375972" cy="46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643">
                  <a:extLst>
                    <a:ext uri="{9D8B030D-6E8A-4147-A177-3AD203B41FA5}">
                      <a16:colId xmlns:a16="http://schemas.microsoft.com/office/drawing/2014/main" val="3217635528"/>
                    </a:ext>
                  </a:extLst>
                </a:gridCol>
                <a:gridCol w="1431058">
                  <a:extLst>
                    <a:ext uri="{9D8B030D-6E8A-4147-A177-3AD203B41FA5}">
                      <a16:colId xmlns:a16="http://schemas.microsoft.com/office/drawing/2014/main" val="1759849720"/>
                    </a:ext>
                  </a:extLst>
                </a:gridCol>
                <a:gridCol w="529091">
                  <a:extLst>
                    <a:ext uri="{9D8B030D-6E8A-4147-A177-3AD203B41FA5}">
                      <a16:colId xmlns:a16="http://schemas.microsoft.com/office/drawing/2014/main" val="2222858628"/>
                    </a:ext>
                  </a:extLst>
                </a:gridCol>
                <a:gridCol w="856618">
                  <a:extLst>
                    <a:ext uri="{9D8B030D-6E8A-4147-A177-3AD203B41FA5}">
                      <a16:colId xmlns:a16="http://schemas.microsoft.com/office/drawing/2014/main" val="4117276464"/>
                    </a:ext>
                  </a:extLst>
                </a:gridCol>
                <a:gridCol w="856618">
                  <a:extLst>
                    <a:ext uri="{9D8B030D-6E8A-4147-A177-3AD203B41FA5}">
                      <a16:colId xmlns:a16="http://schemas.microsoft.com/office/drawing/2014/main" val="4168161285"/>
                    </a:ext>
                  </a:extLst>
                </a:gridCol>
                <a:gridCol w="791972">
                  <a:extLst>
                    <a:ext uri="{9D8B030D-6E8A-4147-A177-3AD203B41FA5}">
                      <a16:colId xmlns:a16="http://schemas.microsoft.com/office/drawing/2014/main" val="2924123018"/>
                    </a:ext>
                  </a:extLst>
                </a:gridCol>
                <a:gridCol w="791972">
                  <a:extLst>
                    <a:ext uri="{9D8B030D-6E8A-4147-A177-3AD203B41FA5}">
                      <a16:colId xmlns:a16="http://schemas.microsoft.com/office/drawing/2014/main" val="929599310"/>
                    </a:ext>
                  </a:extLst>
                </a:gridCol>
              </a:tblGrid>
              <a:tr h="20030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lc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lonerr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laterr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62259479"/>
                  </a:ext>
                </a:extLst>
              </a:tr>
              <a:tr h="2019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54591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2012-03-05 05:09:33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110.57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-66.43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2442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5811056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5174A7D-57DE-8ABB-9A31-F0F08FABC25A}"/>
              </a:ext>
            </a:extLst>
          </p:cNvPr>
          <p:cNvSpPr/>
          <p:nvPr/>
        </p:nvSpPr>
        <p:spPr>
          <a:xfrm>
            <a:off x="950149" y="2259157"/>
            <a:ext cx="8651049" cy="24796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32688C-233E-D14F-4FDD-2E682BC2E54B}"/>
              </a:ext>
            </a:extLst>
          </p:cNvPr>
          <p:cNvSpPr txBox="1"/>
          <p:nvPr/>
        </p:nvSpPr>
        <p:spPr>
          <a:xfrm>
            <a:off x="60524" y="3329727"/>
            <a:ext cx="80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Fit SSM or MPM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5EA31A-C6A7-95D6-5778-E82624568A33}"/>
              </a:ext>
            </a:extLst>
          </p:cNvPr>
          <p:cNvGrpSpPr/>
          <p:nvPr/>
        </p:nvGrpSpPr>
        <p:grpSpPr>
          <a:xfrm>
            <a:off x="3165610" y="2292572"/>
            <a:ext cx="6390422" cy="2398699"/>
            <a:chOff x="1130290" y="2670954"/>
            <a:chExt cx="6390422" cy="239869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BBA0CAA-32BC-D3C6-1E79-EB1A5C637470}"/>
                </a:ext>
              </a:extLst>
            </p:cNvPr>
            <p:cNvGrpSpPr/>
            <p:nvPr/>
          </p:nvGrpSpPr>
          <p:grpSpPr>
            <a:xfrm>
              <a:off x="1130290" y="2670954"/>
              <a:ext cx="2093489" cy="2398699"/>
              <a:chOff x="1130290" y="2670954"/>
              <a:chExt cx="2093489" cy="2398699"/>
            </a:xfrm>
          </p:grpSpPr>
          <p:pic>
            <p:nvPicPr>
              <p:cNvPr id="42" name="Picture 4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1EEF964-974D-CF7C-D435-42324E624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290" y="2976164"/>
                <a:ext cx="2093489" cy="2093489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8EC985E-380C-239B-DAC4-F4693A9F040E}"/>
                  </a:ext>
                </a:extLst>
              </p:cNvPr>
              <p:cNvSpPr txBox="1"/>
              <p:nvPr/>
            </p:nvSpPr>
            <p:spPr>
              <a:xfrm>
                <a:off x="1484062" y="2670954"/>
                <a:ext cx="14692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Random Walk (</a:t>
                </a:r>
                <a:r>
                  <a:rPr lang="en-US" sz="1200" b="1" dirty="0" err="1"/>
                  <a:t>rw</a:t>
                </a:r>
                <a:r>
                  <a:rPr lang="en-US" sz="1200" b="1" dirty="0"/>
                  <a:t>)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876F91C-CEE5-95F0-81AF-6B3573AF2382}"/>
                </a:ext>
              </a:extLst>
            </p:cNvPr>
            <p:cNvGrpSpPr/>
            <p:nvPr/>
          </p:nvGrpSpPr>
          <p:grpSpPr>
            <a:xfrm>
              <a:off x="3240852" y="2670955"/>
              <a:ext cx="2175566" cy="2398698"/>
              <a:chOff x="3240852" y="2670955"/>
              <a:chExt cx="2175566" cy="2398698"/>
            </a:xfrm>
          </p:grpSpPr>
          <p:pic>
            <p:nvPicPr>
              <p:cNvPr id="45" name="Picture 44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D6C032E-03D9-F1E9-0520-2090BE60A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0404" y="2976164"/>
                <a:ext cx="2093489" cy="2093489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A5FC6D6-34DA-0BBD-B01F-602C1253A020}"/>
                  </a:ext>
                </a:extLst>
              </p:cNvPr>
              <p:cNvSpPr txBox="1"/>
              <p:nvPr/>
            </p:nvSpPr>
            <p:spPr>
              <a:xfrm>
                <a:off x="3240852" y="2670955"/>
                <a:ext cx="2175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Correlated Random Walk (</a:t>
                </a:r>
                <a:r>
                  <a:rPr lang="en-US" sz="1200" b="1" dirty="0" err="1"/>
                  <a:t>crw</a:t>
                </a:r>
                <a:r>
                  <a:rPr lang="en-US" sz="1200" b="1" dirty="0"/>
                  <a:t>)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834ECC6-BBF2-0627-A3F6-EE333D374877}"/>
                </a:ext>
              </a:extLst>
            </p:cNvPr>
            <p:cNvGrpSpPr/>
            <p:nvPr/>
          </p:nvGrpSpPr>
          <p:grpSpPr>
            <a:xfrm>
              <a:off x="5427223" y="2670954"/>
              <a:ext cx="2093489" cy="2398699"/>
              <a:chOff x="5427223" y="2670954"/>
              <a:chExt cx="2093489" cy="2398699"/>
            </a:xfrm>
          </p:grpSpPr>
          <p:pic>
            <p:nvPicPr>
              <p:cNvPr id="48" name="Picture 47" descr="Chart&#10;&#10;Description automatically generated with low confidence">
                <a:extLst>
                  <a:ext uri="{FF2B5EF4-FFF2-40B4-BE49-F238E27FC236}">
                    <a16:creationId xmlns:a16="http://schemas.microsoft.com/office/drawing/2014/main" id="{605BFAD8-8530-00B3-B543-5921E22EA1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7223" y="2976164"/>
                <a:ext cx="2093489" cy="2093489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A9DA40-CDE9-8339-DE6B-F236B021CE67}"/>
                  </a:ext>
                </a:extLst>
              </p:cNvPr>
              <p:cNvSpPr txBox="1"/>
              <p:nvPr/>
            </p:nvSpPr>
            <p:spPr>
              <a:xfrm>
                <a:off x="5600760" y="2670954"/>
                <a:ext cx="174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Move Persistence (</a:t>
                </a:r>
                <a:r>
                  <a:rPr lang="en-US" sz="1200" b="1" dirty="0" err="1"/>
                  <a:t>mp</a:t>
                </a:r>
                <a:r>
                  <a:rPr lang="en-US" sz="1200" b="1" dirty="0"/>
                  <a:t>)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FB8FFBB-C8C0-94E9-C690-B8DA1B91C84A}"/>
              </a:ext>
            </a:extLst>
          </p:cNvPr>
          <p:cNvSpPr txBox="1"/>
          <p:nvPr/>
        </p:nvSpPr>
        <p:spPr>
          <a:xfrm>
            <a:off x="53862" y="5657434"/>
            <a:ext cx="872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Inspect</a:t>
            </a:r>
          </a:p>
          <a:p>
            <a:pPr algn="ctr"/>
            <a:r>
              <a:rPr lang="en-US" sz="1600" dirty="0"/>
              <a:t>SSM fit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71CFF-3D6D-E585-826F-FCA5FE6F52B6}"/>
              </a:ext>
            </a:extLst>
          </p:cNvPr>
          <p:cNvSpPr/>
          <p:nvPr/>
        </p:nvSpPr>
        <p:spPr>
          <a:xfrm>
            <a:off x="950152" y="4812743"/>
            <a:ext cx="8651048" cy="24796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6371B68-06EF-F60D-2A95-DBC095393CBE}"/>
              </a:ext>
            </a:extLst>
          </p:cNvPr>
          <p:cNvGrpSpPr/>
          <p:nvPr/>
        </p:nvGrpSpPr>
        <p:grpSpPr>
          <a:xfrm>
            <a:off x="1113930" y="4894012"/>
            <a:ext cx="2091951" cy="2335864"/>
            <a:chOff x="4686063" y="5214586"/>
            <a:chExt cx="2091951" cy="233586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66B4E1-B696-7A4A-37B0-65C9ED6809B6}"/>
                </a:ext>
              </a:extLst>
            </p:cNvPr>
            <p:cNvSpPr txBox="1"/>
            <p:nvPr/>
          </p:nvSpPr>
          <p:spPr>
            <a:xfrm>
              <a:off x="4686063" y="5580680"/>
              <a:ext cx="2091951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plot(fit, what = ”p”,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type = 1)</a:t>
              </a:r>
            </a:p>
            <a:p>
              <a:endParaRPr lang="en-US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plot(fit, what = “p”,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type = 2)</a:t>
              </a:r>
            </a:p>
            <a:p>
              <a:endParaRPr lang="en-US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resid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osar(fit)</a:t>
              </a:r>
            </a:p>
            <a:p>
              <a:endParaRPr lang="en-US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resid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“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”)</a:t>
              </a:r>
            </a:p>
            <a:p>
              <a:endParaRPr lang="en-US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resid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“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qq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”) </a:t>
              </a:r>
            </a:p>
            <a:p>
              <a:endParaRPr lang="en-US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resid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“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acf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D719CE7-D8E0-DEA2-E33C-B3D8606863C8}"/>
                </a:ext>
              </a:extLst>
            </p:cNvPr>
            <p:cNvSpPr txBox="1"/>
            <p:nvPr/>
          </p:nvSpPr>
          <p:spPr>
            <a:xfrm>
              <a:off x="5136592" y="5214586"/>
              <a:ext cx="1073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code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947431D-4B4D-56D3-E8F9-A610F2883AD0}"/>
              </a:ext>
            </a:extLst>
          </p:cNvPr>
          <p:cNvSpPr txBox="1"/>
          <p:nvPr/>
        </p:nvSpPr>
        <p:spPr>
          <a:xfrm>
            <a:off x="-80921" y="8074871"/>
            <a:ext cx="1091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Visualize predicted tracks &amp; </a:t>
            </a:r>
            <a:r>
              <a:rPr lang="en-US" sz="1600" dirty="0" err="1"/>
              <a:t>behaviour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A12657-E3E2-BA8D-031E-37AE1D6E9B34}"/>
              </a:ext>
            </a:extLst>
          </p:cNvPr>
          <p:cNvSpPr/>
          <p:nvPr/>
        </p:nvSpPr>
        <p:spPr>
          <a:xfrm>
            <a:off x="950153" y="7374553"/>
            <a:ext cx="8651047" cy="2639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69636B-11BA-3580-076D-AE316113A3D8}"/>
              </a:ext>
            </a:extLst>
          </p:cNvPr>
          <p:cNvGrpSpPr/>
          <p:nvPr/>
        </p:nvGrpSpPr>
        <p:grpSpPr>
          <a:xfrm>
            <a:off x="2922380" y="7453109"/>
            <a:ext cx="6633652" cy="2493796"/>
            <a:chOff x="1003989" y="7428319"/>
            <a:chExt cx="6633652" cy="2493796"/>
          </a:xfrm>
        </p:grpSpPr>
        <p:pic>
          <p:nvPicPr>
            <p:cNvPr id="31" name="Picture 30" descr="Chart&#10;&#10;Description automatically generated">
              <a:extLst>
                <a:ext uri="{FF2B5EF4-FFF2-40B4-BE49-F238E27FC236}">
                  <a16:creationId xmlns:a16="http://schemas.microsoft.com/office/drawing/2014/main" id="{0046210C-4956-3955-57B1-FAC5247DC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3989" y="7430928"/>
              <a:ext cx="2491186" cy="2491186"/>
            </a:xfrm>
            <a:prstGeom prst="rect">
              <a:avLst/>
            </a:prstGeom>
          </p:spPr>
        </p:pic>
        <p:pic>
          <p:nvPicPr>
            <p:cNvPr id="33" name="Picture 32" descr="Chart&#10;&#10;Description automatically generated">
              <a:extLst>
                <a:ext uri="{FF2B5EF4-FFF2-40B4-BE49-F238E27FC236}">
                  <a16:creationId xmlns:a16="http://schemas.microsoft.com/office/drawing/2014/main" id="{30F6253C-0306-53BA-7133-4F958893E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79074" y="7428319"/>
              <a:ext cx="4058567" cy="249379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3A897A-1478-80E9-2125-DC4107366C1D}"/>
              </a:ext>
            </a:extLst>
          </p:cNvPr>
          <p:cNvGrpSpPr/>
          <p:nvPr/>
        </p:nvGrpSpPr>
        <p:grpSpPr>
          <a:xfrm>
            <a:off x="1143887" y="7453109"/>
            <a:ext cx="1795761" cy="1616049"/>
            <a:chOff x="7718354" y="7428318"/>
            <a:chExt cx="1795761" cy="161604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F2E4515-3E1F-2863-A3DB-AE6FE8B293B5}"/>
                </a:ext>
              </a:extLst>
            </p:cNvPr>
            <p:cNvSpPr txBox="1"/>
            <p:nvPr/>
          </p:nvSpPr>
          <p:spPr>
            <a:xfrm>
              <a:off x="7718354" y="8182593"/>
              <a:ext cx="17957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map(fit, what = ”p”,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...)</a:t>
              </a:r>
            </a:p>
            <a:p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plot(fit, what = “p”,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type = 3)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3B6499B-A9B6-E074-40BC-26D48F6537C3}"/>
                </a:ext>
              </a:extLst>
            </p:cNvPr>
            <p:cNvSpPr txBox="1"/>
            <p:nvPr/>
          </p:nvSpPr>
          <p:spPr>
            <a:xfrm>
              <a:off x="8131363" y="7428318"/>
              <a:ext cx="1073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code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853C6A23-B309-00CF-B246-FF22371F0DB8}"/>
              </a:ext>
            </a:extLst>
          </p:cNvPr>
          <p:cNvSpPr/>
          <p:nvPr/>
        </p:nvSpPr>
        <p:spPr>
          <a:xfrm>
            <a:off x="950148" y="10096404"/>
            <a:ext cx="8651049" cy="2724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9E3FBF-0189-BF91-220F-4E10DE2A40A0}"/>
              </a:ext>
            </a:extLst>
          </p:cNvPr>
          <p:cNvSpPr txBox="1"/>
          <p:nvPr/>
        </p:nvSpPr>
        <p:spPr>
          <a:xfrm>
            <a:off x="-18477" y="11082057"/>
            <a:ext cx="995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Simulate &amp;/or </a:t>
            </a:r>
          </a:p>
          <a:p>
            <a:pPr algn="ctr"/>
            <a:r>
              <a:rPr lang="en-US" sz="1600" dirty="0"/>
              <a:t>re-route tracks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C42339-0ED3-5418-FE8F-0721868D2861}"/>
              </a:ext>
            </a:extLst>
          </p:cNvPr>
          <p:cNvGrpSpPr/>
          <p:nvPr/>
        </p:nvGrpSpPr>
        <p:grpSpPr>
          <a:xfrm>
            <a:off x="3358685" y="10191414"/>
            <a:ext cx="6245895" cy="2534406"/>
            <a:chOff x="998650" y="10141750"/>
            <a:chExt cx="6245895" cy="253440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80F7F25-D042-A432-312A-35E1C915109D}"/>
                </a:ext>
              </a:extLst>
            </p:cNvPr>
            <p:cNvGrpSpPr/>
            <p:nvPr/>
          </p:nvGrpSpPr>
          <p:grpSpPr>
            <a:xfrm>
              <a:off x="998650" y="10141751"/>
              <a:ext cx="2136284" cy="2534405"/>
              <a:chOff x="979209" y="10045128"/>
              <a:chExt cx="2136284" cy="2534405"/>
            </a:xfrm>
          </p:grpSpPr>
          <p:pic>
            <p:nvPicPr>
              <p:cNvPr id="85" name="Picture 84" descr="Map&#10;&#10;Description automatically generated">
                <a:extLst>
                  <a:ext uri="{FF2B5EF4-FFF2-40B4-BE49-F238E27FC236}">
                    <a16:creationId xmlns:a16="http://schemas.microsoft.com/office/drawing/2014/main" id="{BCCFEEA1-4DE6-1328-D2A6-C9407E253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209" y="10443249"/>
                <a:ext cx="2136284" cy="2136284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F192A98-BBDF-9188-47FD-B8D278795324}"/>
                  </a:ext>
                </a:extLst>
              </p:cNvPr>
              <p:cNvSpPr txBox="1"/>
              <p:nvPr/>
            </p:nvSpPr>
            <p:spPr>
              <a:xfrm>
                <a:off x="1205651" y="10045128"/>
                <a:ext cx="15891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simulate from SSM fit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23B81EE-5BED-E12D-30C4-4635E54B0109}"/>
                </a:ext>
              </a:extLst>
            </p:cNvPr>
            <p:cNvGrpSpPr/>
            <p:nvPr/>
          </p:nvGrpSpPr>
          <p:grpSpPr>
            <a:xfrm>
              <a:off x="3029729" y="10141750"/>
              <a:ext cx="2153161" cy="2534404"/>
              <a:chOff x="3098842" y="10045128"/>
              <a:chExt cx="2153161" cy="2534404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FAC60552-9D35-79A6-ABA1-F5DA42FFB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5719" y="10443248"/>
                <a:ext cx="2136284" cy="2136284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7136DDC-50C5-33EA-32E6-DB0E3E5E9A6C}"/>
                  </a:ext>
                </a:extLst>
              </p:cNvPr>
              <p:cNvSpPr txBox="1"/>
              <p:nvPr/>
            </p:nvSpPr>
            <p:spPr>
              <a:xfrm>
                <a:off x="3098842" y="10045128"/>
                <a:ext cx="2042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keep top 10% similar tracks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4439D2A-24C5-06EC-D92D-075A8B618900}"/>
                </a:ext>
              </a:extLst>
            </p:cNvPr>
            <p:cNvGrpSpPr/>
            <p:nvPr/>
          </p:nvGrpSpPr>
          <p:grpSpPr>
            <a:xfrm>
              <a:off x="5013998" y="10144113"/>
              <a:ext cx="2230547" cy="2532041"/>
              <a:chOff x="5031883" y="10047490"/>
              <a:chExt cx="2230547" cy="2532041"/>
            </a:xfrm>
          </p:grpSpPr>
          <p:pic>
            <p:nvPicPr>
              <p:cNvPr id="89" name="Picture 88" descr="Map&#10;&#10;Description automatically generated with medium confidence">
                <a:extLst>
                  <a:ext uri="{FF2B5EF4-FFF2-40B4-BE49-F238E27FC236}">
                    <a16:creationId xmlns:a16="http://schemas.microsoft.com/office/drawing/2014/main" id="{2A36CB37-FE0B-B50A-7869-A61699D9E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9016" y="10443248"/>
                <a:ext cx="2136283" cy="2136283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34F728-7D39-F024-8DF7-B016C1CD428A}"/>
                  </a:ext>
                </a:extLst>
              </p:cNvPr>
              <p:cNvSpPr txBox="1"/>
              <p:nvPr/>
            </p:nvSpPr>
            <p:spPr>
              <a:xfrm>
                <a:off x="5031883" y="10047490"/>
                <a:ext cx="22305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re-route track segments off land</a:t>
                </a: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9392B85-058D-E098-267E-1E2E81D7D694}"/>
              </a:ext>
            </a:extLst>
          </p:cNvPr>
          <p:cNvGrpSpPr/>
          <p:nvPr/>
        </p:nvGrpSpPr>
        <p:grpSpPr>
          <a:xfrm>
            <a:off x="907389" y="10206919"/>
            <a:ext cx="2494056" cy="2455737"/>
            <a:chOff x="7162976" y="10045127"/>
            <a:chExt cx="2494056" cy="245573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5C4414-E9B6-6D78-3481-8C5B18B421E0}"/>
                </a:ext>
              </a:extLst>
            </p:cNvPr>
            <p:cNvSpPr txBox="1"/>
            <p:nvPr/>
          </p:nvSpPr>
          <p:spPr>
            <a:xfrm>
              <a:off x="7873042" y="10045127"/>
              <a:ext cx="1073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code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85649A8-F5D0-BA8E-2193-3166175A68FF}"/>
                </a:ext>
              </a:extLst>
            </p:cNvPr>
            <p:cNvSpPr txBox="1"/>
            <p:nvPr/>
          </p:nvSpPr>
          <p:spPr>
            <a:xfrm>
              <a:off x="7162976" y="10500316"/>
              <a:ext cx="2494056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 &lt;-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simfit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(fit, what = “p”,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reps = 100,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cpf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TRUE)</a:t>
              </a:r>
            </a:p>
            <a:p>
              <a:pPr algn="ctr"/>
              <a:endParaRPr lang="en-US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 &lt;-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sim_filter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(s1,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keep = 0.1)</a:t>
              </a:r>
            </a:p>
            <a:p>
              <a:endParaRPr lang="en-US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s3 &lt;-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route_path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(s2,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what = “p”,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buffer = 10000,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centroids = TRUE)</a:t>
              </a:r>
            </a:p>
            <a:p>
              <a:endParaRPr lang="en-US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plot(s1) | plot(s2) | plot(s3)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B45E85-B64D-BA39-9BDB-A8AF083C477F}"/>
              </a:ext>
            </a:extLst>
          </p:cNvPr>
          <p:cNvSpPr txBox="1"/>
          <p:nvPr/>
        </p:nvSpPr>
        <p:spPr>
          <a:xfrm>
            <a:off x="1079301" y="3083505"/>
            <a:ext cx="1974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fit &lt;-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fit_ssm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model, 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time.step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...)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fit_mpm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(fit, 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model,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...)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23F946-FB87-F6B0-5CCF-C201BFEE6539}"/>
              </a:ext>
            </a:extLst>
          </p:cNvPr>
          <p:cNvSpPr txBox="1"/>
          <p:nvPr/>
        </p:nvSpPr>
        <p:spPr>
          <a:xfrm>
            <a:off x="1529830" y="2333222"/>
            <a:ext cx="1073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59E03F-B46B-6DDA-C20A-E78AC0C02478}"/>
              </a:ext>
            </a:extLst>
          </p:cNvPr>
          <p:cNvGrpSpPr/>
          <p:nvPr/>
        </p:nvGrpSpPr>
        <p:grpSpPr>
          <a:xfrm>
            <a:off x="3114034" y="4888991"/>
            <a:ext cx="6441998" cy="2326078"/>
            <a:chOff x="995136" y="4877449"/>
            <a:chExt cx="6441998" cy="2326078"/>
          </a:xfrm>
        </p:grpSpPr>
        <p:pic>
          <p:nvPicPr>
            <p:cNvPr id="62" name="Picture 61" descr="Chart, line chart&#10;&#10;Description automatically generated">
              <a:extLst>
                <a:ext uri="{FF2B5EF4-FFF2-40B4-BE49-F238E27FC236}">
                  <a16:creationId xmlns:a16="http://schemas.microsoft.com/office/drawing/2014/main" id="{C0E5EFAD-9CCA-A8D7-4A5E-A601D65FF043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5136" y="4877927"/>
              <a:ext cx="2062800" cy="2325600"/>
            </a:xfrm>
            <a:prstGeom prst="rect">
              <a:avLst/>
            </a:prstGeom>
          </p:spPr>
        </p:pic>
        <p:pic>
          <p:nvPicPr>
            <p:cNvPr id="110" name="Picture 109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507FC71E-D617-14B7-6F04-6C0A2D647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22001" y="4877527"/>
              <a:ext cx="2215133" cy="2325600"/>
            </a:xfrm>
            <a:prstGeom prst="rect">
              <a:avLst/>
            </a:prstGeom>
          </p:spPr>
        </p:pic>
        <p:pic>
          <p:nvPicPr>
            <p:cNvPr id="112" name="Picture 111" descr="Chart, line chart&#10;&#10;Description automatically generated">
              <a:extLst>
                <a:ext uri="{FF2B5EF4-FFF2-40B4-BE49-F238E27FC236}">
                  <a16:creationId xmlns:a16="http://schemas.microsoft.com/office/drawing/2014/main" id="{D5B73C92-66FD-6767-169E-53B3D17CA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07647" y="4877449"/>
              <a:ext cx="2063291" cy="232567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C57B57-1625-74B4-54F0-E17BC81AE1F8}"/>
              </a:ext>
            </a:extLst>
          </p:cNvPr>
          <p:cNvSpPr txBox="1"/>
          <p:nvPr/>
        </p:nvSpPr>
        <p:spPr>
          <a:xfrm>
            <a:off x="946718" y="75010"/>
            <a:ext cx="3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54C66-9377-75E3-A60F-748B51320865}"/>
              </a:ext>
            </a:extLst>
          </p:cNvPr>
          <p:cNvSpPr txBox="1"/>
          <p:nvPr/>
        </p:nvSpPr>
        <p:spPr>
          <a:xfrm>
            <a:off x="946718" y="2333699"/>
            <a:ext cx="3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B48E50-58D5-9B4B-7D3F-293AE474CA5C}"/>
              </a:ext>
            </a:extLst>
          </p:cNvPr>
          <p:cNvSpPr txBox="1"/>
          <p:nvPr/>
        </p:nvSpPr>
        <p:spPr>
          <a:xfrm>
            <a:off x="954242" y="4886292"/>
            <a:ext cx="3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36721-43DD-E7AB-67E8-E7478FEC0542}"/>
              </a:ext>
            </a:extLst>
          </p:cNvPr>
          <p:cNvSpPr txBox="1"/>
          <p:nvPr/>
        </p:nvSpPr>
        <p:spPr>
          <a:xfrm>
            <a:off x="954242" y="7368529"/>
            <a:ext cx="3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567BB-B1BA-63FA-7D65-B2D500C21140}"/>
              </a:ext>
            </a:extLst>
          </p:cNvPr>
          <p:cNvSpPr txBox="1"/>
          <p:nvPr/>
        </p:nvSpPr>
        <p:spPr>
          <a:xfrm>
            <a:off x="954242" y="10173111"/>
            <a:ext cx="3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3323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12272</TotalTime>
  <Words>321</Words>
  <Application>Microsoft Macintosh PowerPoint</Application>
  <PresentationFormat>A3 Paper (297x420 mm)</PresentationFormat>
  <Paragraphs>116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Jonsen</dc:creator>
  <cp:lastModifiedBy>Ian Jonsen</cp:lastModifiedBy>
  <cp:revision>47</cp:revision>
  <dcterms:created xsi:type="dcterms:W3CDTF">2022-07-11T19:04:55Z</dcterms:created>
  <dcterms:modified xsi:type="dcterms:W3CDTF">2022-07-31T10:35:24Z</dcterms:modified>
</cp:coreProperties>
</file>