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26"/>
  </p:normalViewPr>
  <p:slideViewPr>
    <p:cSldViewPr snapToGrid="0" snapToObjects="1">
      <p:cViewPr>
        <p:scale>
          <a:sx n="135" d="100"/>
          <a:sy n="135" d="100"/>
        </p:scale>
        <p:origin x="912" y="-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38EE1-39FF-3C40-8041-DAB90002480B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0505-2B2E-F94E-94B2-71E485B52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0505-2B2E-F94E-94B2-71E485B52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7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6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6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1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BCA8-199F-2240-91E2-4F772E97A851}" type="datetimeFigureOut">
              <a:rPr lang="en-US" smtClean="0"/>
              <a:t>7/30/22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367D-C3CF-6A42-B5D6-BD761CAD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627F327-4D0E-7F87-154B-57F381140132}"/>
              </a:ext>
            </a:extLst>
          </p:cNvPr>
          <p:cNvSpPr txBox="1"/>
          <p:nvPr/>
        </p:nvSpPr>
        <p:spPr>
          <a:xfrm>
            <a:off x="3807242" y="3230"/>
            <a:ext cx="179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Input data formats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655545A-239E-D264-2ADA-045E2EE2B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579547"/>
              </p:ext>
            </p:extLst>
          </p:nvPr>
        </p:nvGraphicFramePr>
        <p:xfrm>
          <a:off x="2331236" y="362832"/>
          <a:ext cx="4716000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</a:tblGrid>
              <a:tr h="18669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1899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ct36-E-09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2009-02-04 16:34:15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75.9712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-52.1718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F8ABAC37-F723-296B-5AE5-34945DA1A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1451"/>
              </p:ext>
            </p:extLst>
          </p:nvPr>
        </p:nvGraphicFramePr>
        <p:xfrm>
          <a:off x="2331234" y="1414211"/>
          <a:ext cx="4716000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</a:tblGrid>
              <a:tr h="19598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18315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L013m01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2017-10-12 18:00:29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150.2201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-36.2511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375B774-1175-9322-EAD1-13F8390C7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40047"/>
              </p:ext>
            </p:extLst>
          </p:nvPr>
        </p:nvGraphicFramePr>
        <p:xfrm>
          <a:off x="2331234" y="889205"/>
          <a:ext cx="6876000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41230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295993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48491404"/>
                    </a:ext>
                  </a:extLst>
                </a:gridCol>
              </a:tblGrid>
              <a:tr h="18572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smaj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smin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eor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1872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54591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2012-03-05 05:09:33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110.5701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-66.4313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2442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aphicFrame>
        <p:nvGraphicFramePr>
          <p:cNvPr id="36" name="Table 8">
            <a:extLst>
              <a:ext uri="{FF2B5EF4-FFF2-40B4-BE49-F238E27FC236}">
                <a16:creationId xmlns:a16="http://schemas.microsoft.com/office/drawing/2014/main" id="{73656DC6-4D8F-7409-94F6-D20BE361A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71410"/>
              </p:ext>
            </p:extLst>
          </p:nvPr>
        </p:nvGraphicFramePr>
        <p:xfrm>
          <a:off x="2331234" y="1945468"/>
          <a:ext cx="6156000" cy="46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21763552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5984972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228586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172764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681612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2412301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29599310"/>
                    </a:ext>
                  </a:extLst>
                </a:gridCol>
              </a:tblGrid>
              <a:tr h="20030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date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lc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lonerr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laterr</a:t>
                      </a:r>
                      <a:endParaRPr lang="en-US" sz="1200" b="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962259479"/>
                  </a:ext>
                </a:extLst>
              </a:tr>
              <a:tr h="2019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ARJH-32087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2006-08-19 18:21:42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GL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63.5837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44.6377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0.7361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1.1015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35811056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1E45C294-A5CC-4173-6E5C-536C42767440}"/>
              </a:ext>
            </a:extLst>
          </p:cNvPr>
          <p:cNvGrpSpPr/>
          <p:nvPr/>
        </p:nvGrpSpPr>
        <p:grpSpPr>
          <a:xfrm>
            <a:off x="99153" y="443940"/>
            <a:ext cx="1666898" cy="1864253"/>
            <a:chOff x="1414392" y="148126"/>
            <a:chExt cx="1666898" cy="18642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6EECCB-B432-8692-DC36-F708AA3DD49A}"/>
                </a:ext>
              </a:extLst>
            </p:cNvPr>
            <p:cNvSpPr txBox="1"/>
            <p:nvPr/>
          </p:nvSpPr>
          <p:spPr>
            <a:xfrm>
              <a:off x="1414392" y="148126"/>
              <a:ext cx="16668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Argos Least-Squares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C5AA16-585D-BFC1-D775-7B7775758344}"/>
                </a:ext>
              </a:extLst>
            </p:cNvPr>
            <p:cNvSpPr txBox="1"/>
            <p:nvPr/>
          </p:nvSpPr>
          <p:spPr>
            <a:xfrm>
              <a:off x="1649514" y="679117"/>
              <a:ext cx="1431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Argos Kalman filter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D765D6-7F7A-C529-DFC8-9D9E6BE8AB26}"/>
                </a:ext>
              </a:extLst>
            </p:cNvPr>
            <p:cNvSpPr txBox="1"/>
            <p:nvPr/>
          </p:nvSpPr>
          <p:spPr>
            <a:xfrm>
              <a:off x="1813785" y="1210108"/>
              <a:ext cx="1267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GPS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381475-4873-11EA-B0BC-C0798BFB2963}"/>
                </a:ext>
              </a:extLst>
            </p:cNvPr>
            <p:cNvSpPr txBox="1"/>
            <p:nvPr/>
          </p:nvSpPr>
          <p:spPr>
            <a:xfrm>
              <a:off x="1813785" y="1735380"/>
              <a:ext cx="1267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/>
                <a:t>GLS / Other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062AA4D-FE12-D00C-7FF7-279C60D445FF}"/>
              </a:ext>
            </a:extLst>
          </p:cNvPr>
          <p:cNvGrpSpPr/>
          <p:nvPr/>
        </p:nvGrpSpPr>
        <p:grpSpPr>
          <a:xfrm>
            <a:off x="94426" y="2600833"/>
            <a:ext cx="9479801" cy="2180549"/>
            <a:chOff x="94426" y="2600833"/>
            <a:chExt cx="9479801" cy="21805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1BFA57-F4FA-98AC-20A6-EFCB60B947DD}"/>
                </a:ext>
              </a:extLst>
            </p:cNvPr>
            <p:cNvSpPr txBox="1"/>
            <p:nvPr/>
          </p:nvSpPr>
          <p:spPr>
            <a:xfrm>
              <a:off x="356121" y="2603081"/>
              <a:ext cx="3593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1. Choose a movement process model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3E50D5-8D29-E00C-9A44-B83F050B6E08}"/>
                </a:ext>
              </a:extLst>
            </p:cNvPr>
            <p:cNvGrpSpPr/>
            <p:nvPr/>
          </p:nvGrpSpPr>
          <p:grpSpPr>
            <a:xfrm>
              <a:off x="4689232" y="2600833"/>
              <a:ext cx="4884995" cy="2132736"/>
              <a:chOff x="6573028" y="2483030"/>
              <a:chExt cx="1976207" cy="213273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32688C-233E-D14F-4FDD-2E682BC2E54B}"/>
                  </a:ext>
                </a:extLst>
              </p:cNvPr>
              <p:cNvSpPr txBox="1"/>
              <p:nvPr/>
            </p:nvSpPr>
            <p:spPr>
              <a:xfrm>
                <a:off x="6760249" y="2483030"/>
                <a:ext cx="1533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2. Fit SSM to data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45E85-B64D-BA39-9BDB-A8AF083C477F}"/>
                  </a:ext>
                </a:extLst>
              </p:cNvPr>
              <p:cNvSpPr txBox="1"/>
              <p:nvPr/>
            </p:nvSpPr>
            <p:spPr>
              <a:xfrm>
                <a:off x="6573028" y="3338493"/>
                <a:ext cx="1976207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fit &lt;- 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fit_ssm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(data, model = `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mp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`, 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time.step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24, ...)</a:t>
                </a: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... </a:t>
                </a:r>
                <a:r>
                  <a:rPr lang="en-US" sz="1100" dirty="0">
                    <a:cs typeface="Courier New" panose="02070309020205020404" pitchFamily="49" charset="0"/>
                  </a:rPr>
                  <a:t>= optional arguments, see </a:t>
                </a:r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?</a:t>
                </a:r>
                <a:r>
                  <a:rPr lang="en-US" sz="11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fit_ssm</a:t>
                </a:r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00" dirty="0">
                    <a:cs typeface="Courier New" panose="02070309020205020404" pitchFamily="49" charset="0"/>
                  </a:rPr>
                  <a:t>for details</a:t>
                </a: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41F8C9F7-5FB6-C0A7-FF65-65C9396EBC9A}"/>
                </a:ext>
              </a:extLst>
            </p:cNvPr>
            <p:cNvGrpSpPr/>
            <p:nvPr/>
          </p:nvGrpSpPr>
          <p:grpSpPr>
            <a:xfrm>
              <a:off x="187927" y="2933438"/>
              <a:ext cx="4404714" cy="1780910"/>
              <a:chOff x="187927" y="2933438"/>
              <a:chExt cx="4404714" cy="1780910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CED471A-B482-46DC-2BCF-E0FC15428F90}"/>
                  </a:ext>
                </a:extLst>
              </p:cNvPr>
              <p:cNvSpPr txBox="1"/>
              <p:nvPr/>
            </p:nvSpPr>
            <p:spPr>
              <a:xfrm>
                <a:off x="505906" y="2941635"/>
                <a:ext cx="9040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RW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803B3B1-1660-3B7A-4060-2E5390004CA3}"/>
                  </a:ext>
                </a:extLst>
              </p:cNvPr>
              <p:cNvSpPr txBox="1"/>
              <p:nvPr/>
            </p:nvSpPr>
            <p:spPr>
              <a:xfrm>
                <a:off x="3378125" y="2936880"/>
                <a:ext cx="900896" cy="281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MP</a:t>
                </a:r>
              </a:p>
            </p:txBody>
          </p:sp>
          <p:pic>
            <p:nvPicPr>
              <p:cNvPr id="116" name="Picture 115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38DD27DC-E57C-2F2C-6F6D-884F42658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927" y="3269834"/>
                <a:ext cx="1440000" cy="1439999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17" name="Picture 11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236C31FF-4F1B-2EF5-A6E4-A75895A682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0284" y="3269834"/>
                <a:ext cx="1440000" cy="1439999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18" name="Picture 117" descr="Chart&#10;&#10;Description automatically generated with low confidence">
                <a:extLst>
                  <a:ext uri="{FF2B5EF4-FFF2-40B4-BE49-F238E27FC236}">
                    <a16:creationId xmlns:a16="http://schemas.microsoft.com/office/drawing/2014/main" id="{4C85AEE7-0D63-C11D-8327-36A0852DB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2641" y="3274348"/>
                <a:ext cx="1440000" cy="14400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32868DA-1258-C8B2-070C-EB749CFFED09}"/>
                  </a:ext>
                </a:extLst>
              </p:cNvPr>
              <p:cNvSpPr txBox="1"/>
              <p:nvPr/>
            </p:nvSpPr>
            <p:spPr>
              <a:xfrm>
                <a:off x="1938279" y="2933438"/>
                <a:ext cx="90400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CRW</a:t>
                </a:r>
              </a:p>
            </p:txBody>
          </p:sp>
        </p:grp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4F97ED21-0C50-CB2F-4AE6-7FC23100701F}"/>
                </a:ext>
              </a:extLst>
            </p:cNvPr>
            <p:cNvSpPr/>
            <p:nvPr/>
          </p:nvSpPr>
          <p:spPr>
            <a:xfrm>
              <a:off x="94426" y="2618624"/>
              <a:ext cx="9415727" cy="2162758"/>
            </a:xfrm>
            <a:prstGeom prst="roundRect">
              <a:avLst>
                <a:gd name="adj" fmla="val 62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9EA2A70-B9AC-9DC7-768E-2D39A507D682}"/>
              </a:ext>
            </a:extLst>
          </p:cNvPr>
          <p:cNvGrpSpPr/>
          <p:nvPr/>
        </p:nvGrpSpPr>
        <p:grpSpPr>
          <a:xfrm>
            <a:off x="94426" y="4891264"/>
            <a:ext cx="9415727" cy="2460520"/>
            <a:chOff x="94426" y="4891264"/>
            <a:chExt cx="9415727" cy="2460520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51A2C16-87FC-4D3A-0F27-EFBE4B50FEB0}"/>
                </a:ext>
              </a:extLst>
            </p:cNvPr>
            <p:cNvGrpSpPr/>
            <p:nvPr/>
          </p:nvGrpSpPr>
          <p:grpSpPr>
            <a:xfrm>
              <a:off x="440627" y="4932884"/>
              <a:ext cx="8407114" cy="2418900"/>
              <a:chOff x="440627" y="4647308"/>
              <a:chExt cx="8407114" cy="241890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CAFD142E-ACFE-5778-5705-F12A388099E3}"/>
                  </a:ext>
                </a:extLst>
              </p:cNvPr>
              <p:cNvGrpSpPr/>
              <p:nvPr/>
            </p:nvGrpSpPr>
            <p:grpSpPr>
              <a:xfrm>
                <a:off x="440627" y="4835642"/>
                <a:ext cx="3424028" cy="1677881"/>
                <a:chOff x="440627" y="4835642"/>
                <a:chExt cx="3424028" cy="1677881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FB8FFBB-C8C0-94E9-C690-B8DA1B91C84A}"/>
                    </a:ext>
                  </a:extLst>
                </p:cNvPr>
                <p:cNvSpPr txBox="1"/>
                <p:nvPr/>
              </p:nvSpPr>
              <p:spPr>
                <a:xfrm>
                  <a:off x="992400" y="4835642"/>
                  <a:ext cx="22575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3. Check SSM fit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E66B4E1-B696-7A4A-37B0-65C9ED6809B6}"/>
                    </a:ext>
                  </a:extLst>
                </p:cNvPr>
                <p:cNvSpPr txBox="1"/>
                <p:nvPr/>
              </p:nvSpPr>
              <p:spPr>
                <a:xfrm>
                  <a:off x="440627" y="5574804"/>
                  <a:ext cx="3424028" cy="938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plot(fit, what = “p”, type = 2)</a:t>
                  </a:r>
                </a:p>
                <a:p>
                  <a:endPara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1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resid</a:t>
                  </a:r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&lt;- osar(fit)</a:t>
                  </a:r>
                </a:p>
                <a:p>
                  <a:endPara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plot(</a:t>
                  </a:r>
                  <a:r>
                    <a:rPr lang="en-US" sz="11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resid</a:t>
                  </a:r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, “</a:t>
                  </a:r>
                  <a:r>
                    <a:rPr lang="en-US" sz="11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qq</a:t>
                  </a:r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”) / plot(</a:t>
                  </a:r>
                  <a:r>
                    <a:rPr lang="en-US" sz="11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resid</a:t>
                  </a:r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, “</a:t>
                  </a:r>
                  <a:r>
                    <a:rPr lang="en-US" sz="11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acf</a:t>
                  </a:r>
                  <a:r>
                    <a:rPr lang="en-US" sz="11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”)</a:t>
                  </a: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10A4711-84F4-9C2F-F972-D59BB8637032}"/>
                  </a:ext>
                </a:extLst>
              </p:cNvPr>
              <p:cNvGrpSpPr/>
              <p:nvPr/>
            </p:nvGrpSpPr>
            <p:grpSpPr>
              <a:xfrm>
                <a:off x="4488794" y="4647308"/>
                <a:ext cx="4358947" cy="2418900"/>
                <a:chOff x="30549" y="4564437"/>
                <a:chExt cx="4358947" cy="2418900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94A7157-AEDA-66AB-93EF-FBACE676A157}"/>
                    </a:ext>
                  </a:extLst>
                </p:cNvPr>
                <p:cNvSpPr txBox="1"/>
                <p:nvPr/>
              </p:nvSpPr>
              <p:spPr>
                <a:xfrm>
                  <a:off x="2551567" y="4564437"/>
                  <a:ext cx="160747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Prediction residuals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49FCDBC-0A72-7D7E-C403-1426C18E1978}"/>
                    </a:ext>
                  </a:extLst>
                </p:cNvPr>
                <p:cNvSpPr txBox="1"/>
                <p:nvPr/>
              </p:nvSpPr>
              <p:spPr>
                <a:xfrm>
                  <a:off x="30549" y="4572666"/>
                  <a:ext cx="216000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Predicted vs Observed locations</a:t>
                  </a:r>
                </a:p>
              </p:txBody>
            </p:sp>
            <p:pic>
              <p:nvPicPr>
                <p:cNvPr id="126" name="Picture 125" descr="Chart, line chart&#10;&#10;Description automatically generated">
                  <a:extLst>
                    <a:ext uri="{FF2B5EF4-FFF2-40B4-BE49-F238E27FC236}">
                      <a16:creationId xmlns:a16="http://schemas.microsoft.com/office/drawing/2014/main" id="{4E767AB2-68AC-0F3E-DBEE-902364C15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550" y="4823337"/>
                  <a:ext cx="2160000" cy="216000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9" name="Picture 128" descr="Chart&#10;&#10;Description automatically generated">
                  <a:extLst>
                    <a:ext uri="{FF2B5EF4-FFF2-40B4-BE49-F238E27FC236}">
                      <a16:creationId xmlns:a16="http://schemas.microsoft.com/office/drawing/2014/main" id="{A736BC6D-4B2E-4DA4-A4C5-8EEF590CC5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9496" y="4823337"/>
                  <a:ext cx="2160000" cy="21600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948024A1-91ED-5FDF-590E-591E6DFD6AF9}"/>
                </a:ext>
              </a:extLst>
            </p:cNvPr>
            <p:cNvSpPr/>
            <p:nvPr/>
          </p:nvSpPr>
          <p:spPr>
            <a:xfrm>
              <a:off x="94426" y="4891264"/>
              <a:ext cx="9415727" cy="2444498"/>
            </a:xfrm>
            <a:prstGeom prst="roundRect">
              <a:avLst>
                <a:gd name="adj" fmla="val 62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6E7BF40F-3F58-43C4-CC0B-8E39B8ECCAA9}"/>
              </a:ext>
            </a:extLst>
          </p:cNvPr>
          <p:cNvSpPr/>
          <p:nvPr/>
        </p:nvSpPr>
        <p:spPr>
          <a:xfrm>
            <a:off x="94426" y="49720"/>
            <a:ext cx="9415729" cy="2476663"/>
          </a:xfrm>
          <a:prstGeom prst="roundRect">
            <a:avLst>
              <a:gd name="adj" fmla="val 62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89678E4-0D61-3CE1-AE79-C6D734094565}"/>
              </a:ext>
            </a:extLst>
          </p:cNvPr>
          <p:cNvGrpSpPr/>
          <p:nvPr/>
        </p:nvGrpSpPr>
        <p:grpSpPr>
          <a:xfrm>
            <a:off x="94426" y="9712570"/>
            <a:ext cx="9469280" cy="3039309"/>
            <a:chOff x="94426" y="9712570"/>
            <a:chExt cx="9469280" cy="3039309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0B218524-14C7-893F-030F-BC735BA3A1E2}"/>
                </a:ext>
              </a:extLst>
            </p:cNvPr>
            <p:cNvGrpSpPr/>
            <p:nvPr/>
          </p:nvGrpSpPr>
          <p:grpSpPr>
            <a:xfrm>
              <a:off x="281301" y="10017691"/>
              <a:ext cx="3682720" cy="2519451"/>
              <a:chOff x="282810" y="9727431"/>
              <a:chExt cx="3682720" cy="251945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5649A8-F5D0-BA8E-2193-3166175A68FF}"/>
                  </a:ext>
                </a:extLst>
              </p:cNvPr>
              <p:cNvSpPr txBox="1"/>
              <p:nvPr/>
            </p:nvSpPr>
            <p:spPr>
              <a:xfrm>
                <a:off x="282810" y="10461778"/>
                <a:ext cx="368272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s1 &lt;- 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simfit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(fit, what = “p”, reps = 100)</a:t>
                </a:r>
              </a:p>
              <a:p>
                <a:pPr algn="ctr"/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s2 &lt;- 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sim_filter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(s1, keep </a:t>
                </a:r>
                <a:r>
                  <a:rPr lang="en-US" sz="11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= 0.25)</a:t>
                </a:r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s3 &lt;- </a:t>
                </a:r>
                <a:r>
                  <a:rPr lang="en-US" sz="11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route_path</a:t>
                </a:r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(s2, </a:t>
                </a: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what = “p”, </a:t>
                </a: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buffer = 6000, </a:t>
                </a: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centroids = TRUE)</a:t>
                </a: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plot(s1) | plot(s2) | plot(s3)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A983B0B3-FE98-6492-1F35-601367354969}"/>
                  </a:ext>
                </a:extLst>
              </p:cNvPr>
              <p:cNvSpPr txBox="1"/>
              <p:nvPr/>
            </p:nvSpPr>
            <p:spPr>
              <a:xfrm>
                <a:off x="525369" y="9727431"/>
                <a:ext cx="31945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5. Simulate &amp;/or re-route tracks</a:t>
                </a:r>
              </a:p>
            </p:txBody>
          </p:sp>
        </p:grp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458DCFED-EBCE-C9C1-A771-50462BACF8C7}"/>
                </a:ext>
              </a:extLst>
            </p:cNvPr>
            <p:cNvSpPr/>
            <p:nvPr/>
          </p:nvSpPr>
          <p:spPr>
            <a:xfrm>
              <a:off x="94426" y="9712570"/>
              <a:ext cx="9415725" cy="3039309"/>
            </a:xfrm>
            <a:prstGeom prst="roundRect">
              <a:avLst>
                <a:gd name="adj" fmla="val 62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A09A162-AE08-54EF-3F62-0E6D8BD659EE}"/>
                </a:ext>
              </a:extLst>
            </p:cNvPr>
            <p:cNvGrpSpPr/>
            <p:nvPr/>
          </p:nvGrpSpPr>
          <p:grpSpPr>
            <a:xfrm>
              <a:off x="3887458" y="10089589"/>
              <a:ext cx="5676248" cy="2497055"/>
              <a:chOff x="3887458" y="10089589"/>
              <a:chExt cx="5676248" cy="2497055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CA730FFF-8274-BDC9-0523-9ED8A910C3B3}"/>
                  </a:ext>
                </a:extLst>
              </p:cNvPr>
              <p:cNvGrpSpPr/>
              <p:nvPr/>
            </p:nvGrpSpPr>
            <p:grpSpPr>
              <a:xfrm>
                <a:off x="3887458" y="10089589"/>
                <a:ext cx="1980000" cy="2495379"/>
                <a:chOff x="3887458" y="10089589"/>
                <a:chExt cx="1980000" cy="2495379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F192A98-BBDF-9188-47FD-B8D278795324}"/>
                    </a:ext>
                  </a:extLst>
                </p:cNvPr>
                <p:cNvSpPr txBox="1"/>
                <p:nvPr/>
              </p:nvSpPr>
              <p:spPr>
                <a:xfrm>
                  <a:off x="4013252" y="10089589"/>
                  <a:ext cx="15891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Simulate from SSM fit</a:t>
                  </a:r>
                </a:p>
              </p:txBody>
            </p:sp>
            <p:pic>
              <p:nvPicPr>
                <p:cNvPr id="174" name="Picture 173" descr="Map&#10;&#10;Description automatically generated">
                  <a:extLst>
                    <a:ext uri="{FF2B5EF4-FFF2-40B4-BE49-F238E27FC236}">
                      <a16:creationId xmlns:a16="http://schemas.microsoft.com/office/drawing/2014/main" id="{9D8A45AB-0B38-8A2F-E4C5-F6CFEA2DA7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887458" y="10604968"/>
                  <a:ext cx="1980000" cy="198000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69478BCB-CBB9-D376-0785-3AD73C551243}"/>
                  </a:ext>
                </a:extLst>
              </p:cNvPr>
              <p:cNvGrpSpPr/>
              <p:nvPr/>
            </p:nvGrpSpPr>
            <p:grpSpPr>
              <a:xfrm>
                <a:off x="5618608" y="10089589"/>
                <a:ext cx="2042017" cy="2495379"/>
                <a:chOff x="5618608" y="10089589"/>
                <a:chExt cx="2042017" cy="2495379"/>
              </a:xfrm>
            </p:grpSpPr>
            <p:pic>
              <p:nvPicPr>
                <p:cNvPr id="178" name="Picture 177" descr="Map&#10;&#10;Description automatically generated">
                  <a:extLst>
                    <a:ext uri="{FF2B5EF4-FFF2-40B4-BE49-F238E27FC236}">
                      <a16:creationId xmlns:a16="http://schemas.microsoft.com/office/drawing/2014/main" id="{16A6986E-0262-8D32-E789-C0ABA5FBB7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49617" y="10604968"/>
                  <a:ext cx="1980000" cy="19800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7136DDC-50C5-33EA-32E6-DB0E3E5E9A6C}"/>
                    </a:ext>
                  </a:extLst>
                </p:cNvPr>
                <p:cNvSpPr txBox="1"/>
                <p:nvPr/>
              </p:nvSpPr>
              <p:spPr>
                <a:xfrm>
                  <a:off x="5618608" y="10089589"/>
                  <a:ext cx="20420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Keep top 25% similar </a:t>
                  </a:r>
                </a:p>
                <a:p>
                  <a:pPr algn="ctr"/>
                  <a:r>
                    <a:rPr lang="en-US" sz="1200" dirty="0"/>
                    <a:t>tracks</a:t>
                  </a:r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461519DF-699C-5C9F-04C4-E191DEED8688}"/>
                  </a:ext>
                </a:extLst>
              </p:cNvPr>
              <p:cNvGrpSpPr/>
              <p:nvPr/>
            </p:nvGrpSpPr>
            <p:grpSpPr>
              <a:xfrm>
                <a:off x="7333159" y="10089589"/>
                <a:ext cx="2230547" cy="2497055"/>
                <a:chOff x="7333159" y="10089589"/>
                <a:chExt cx="2230547" cy="2497055"/>
              </a:xfrm>
            </p:grpSpPr>
            <p:pic>
              <p:nvPicPr>
                <p:cNvPr id="184" name="Picture 183" descr="Map&#10;&#10;Description automatically generated">
                  <a:extLst>
                    <a:ext uri="{FF2B5EF4-FFF2-40B4-BE49-F238E27FC236}">
                      <a16:creationId xmlns:a16="http://schemas.microsoft.com/office/drawing/2014/main" id="{92ED36BF-0CDB-6236-702B-D75AE2D15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8433" y="10606644"/>
                  <a:ext cx="1980000" cy="198000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D5E92981-D116-56BC-906C-04D4F26D6E48}"/>
                    </a:ext>
                  </a:extLst>
                </p:cNvPr>
                <p:cNvSpPr txBox="1"/>
                <p:nvPr/>
              </p:nvSpPr>
              <p:spPr>
                <a:xfrm>
                  <a:off x="7333159" y="10089589"/>
                  <a:ext cx="223054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Re-route track segments </a:t>
                  </a:r>
                </a:p>
                <a:p>
                  <a:pPr algn="ctr"/>
                  <a:r>
                    <a:rPr lang="en-US" sz="1200" dirty="0"/>
                    <a:t>off land</a:t>
                  </a:r>
                </a:p>
              </p:txBody>
            </p:sp>
          </p:grp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855A924-E44A-456B-557C-A0154F0CAC94}"/>
              </a:ext>
            </a:extLst>
          </p:cNvPr>
          <p:cNvGrpSpPr/>
          <p:nvPr/>
        </p:nvGrpSpPr>
        <p:grpSpPr>
          <a:xfrm>
            <a:off x="94427" y="7449243"/>
            <a:ext cx="9415726" cy="2175439"/>
            <a:chOff x="94427" y="7449243"/>
            <a:chExt cx="9415726" cy="2175439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47518F0-E09B-AB1B-4ABD-7070546F90B3}"/>
                </a:ext>
              </a:extLst>
            </p:cNvPr>
            <p:cNvGrpSpPr/>
            <p:nvPr/>
          </p:nvGrpSpPr>
          <p:grpSpPr>
            <a:xfrm>
              <a:off x="307666" y="7799994"/>
              <a:ext cx="3556989" cy="1334511"/>
              <a:chOff x="5271270" y="6949460"/>
              <a:chExt cx="3556989" cy="1334511"/>
            </a:xfrm>
          </p:grpSpPr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3579A37-4D7A-1C41-F1D3-A736FCF30695}"/>
                  </a:ext>
                </a:extLst>
              </p:cNvPr>
              <p:cNvSpPr txBox="1"/>
              <p:nvPr/>
            </p:nvSpPr>
            <p:spPr>
              <a:xfrm>
                <a:off x="5271270" y="6949460"/>
                <a:ext cx="35569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4. Visualize move persistence estimates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CBFD81B-5780-612D-B2C4-59D9A104030E}"/>
                  </a:ext>
                </a:extLst>
              </p:cNvPr>
              <p:cNvSpPr txBox="1"/>
              <p:nvPr/>
            </p:nvSpPr>
            <p:spPr>
              <a:xfrm>
                <a:off x="5550272" y="7683807"/>
                <a:ext cx="307003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plot(fit, what = “p”, type = 3)</a:t>
                </a:r>
              </a:p>
              <a:p>
                <a:endParaRPr lang="en-US" sz="11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map(fit, what = “p”, ...)</a:t>
                </a:r>
              </a:p>
            </p:txBody>
          </p:sp>
        </p:grpSp>
        <p:pic>
          <p:nvPicPr>
            <p:cNvPr id="150" name="Picture 149" descr="Chart&#10;&#10;Description automatically generated">
              <a:extLst>
                <a:ext uri="{FF2B5EF4-FFF2-40B4-BE49-F238E27FC236}">
                  <a16:creationId xmlns:a16="http://schemas.microsoft.com/office/drawing/2014/main" id="{24A7E815-D77A-9FF6-4024-C1882885A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28573" y="7489563"/>
              <a:ext cx="3450853" cy="207051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7" name="Picture 206" descr="Chart&#10;&#10;Description automatically generated">
              <a:extLst>
                <a:ext uri="{FF2B5EF4-FFF2-40B4-BE49-F238E27FC236}">
                  <a16:creationId xmlns:a16="http://schemas.microsoft.com/office/drawing/2014/main" id="{0E56A991-3B89-27FF-D678-B55915A8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78433" y="7464682"/>
              <a:ext cx="2160000" cy="2160000"/>
            </a:xfrm>
            <a:prstGeom prst="rect">
              <a:avLst/>
            </a:prstGeom>
          </p:spPr>
        </p:pic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D6256881-3C64-6BD6-AD03-5370083C0F6B}"/>
                </a:ext>
              </a:extLst>
            </p:cNvPr>
            <p:cNvSpPr/>
            <p:nvPr/>
          </p:nvSpPr>
          <p:spPr>
            <a:xfrm>
              <a:off x="94427" y="7449243"/>
              <a:ext cx="9415726" cy="2149847"/>
            </a:xfrm>
            <a:prstGeom prst="roundRect">
              <a:avLst>
                <a:gd name="adj" fmla="val 625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23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19542</TotalTime>
  <Words>285</Words>
  <Application>Microsoft Macintosh PowerPoint</Application>
  <PresentationFormat>A3 Paper (297x420 mm)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Jonsen</dc:creator>
  <cp:lastModifiedBy>Ian Jonsen</cp:lastModifiedBy>
  <cp:revision>69</cp:revision>
  <dcterms:created xsi:type="dcterms:W3CDTF">2022-07-11T19:04:55Z</dcterms:created>
  <dcterms:modified xsi:type="dcterms:W3CDTF">2022-08-05T11:45:27Z</dcterms:modified>
</cp:coreProperties>
</file>