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70" r:id="rId7"/>
    <p:sldId id="287" r:id="rId8"/>
    <p:sldId id="288" r:id="rId9"/>
    <p:sldId id="271" r:id="rId10"/>
    <p:sldId id="273" r:id="rId11"/>
    <p:sldId id="282" r:id="rId12"/>
    <p:sldId id="263" r:id="rId13"/>
    <p:sldId id="258" r:id="rId14"/>
    <p:sldId id="259" r:id="rId15"/>
    <p:sldId id="260" r:id="rId16"/>
    <p:sldId id="283" r:id="rId17"/>
    <p:sldId id="284" r:id="rId18"/>
    <p:sldId id="272" r:id="rId19"/>
    <p:sldId id="275" r:id="rId20"/>
    <p:sldId id="276" r:id="rId21"/>
    <p:sldId id="280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67644-A346-4A25-B86B-2170306959CE}" v="43" dt="2023-12-13T21:34:16.241"/>
    <p1510:client id="{12F63D44-614D-4F99-9695-CDF8EDC2E6C9}" v="2" dt="2023-12-15T06:12:47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18F-D1FC-09C7-0473-C51658842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3E11-2551-1069-2BAA-240ACABC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F2D1-F030-508F-D5E2-24276268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1D834-079A-F853-36C3-882B92FB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2E2B5-0948-F393-BDB2-8DB37E34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4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ADBF-4AA3-4C48-9CDF-CAB17B84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E3B6-9CD9-7794-2A91-A3BA79A7F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4E41-E95A-09F3-6798-1561E4C8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9220-017F-7047-20AE-D09C307F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AF71-48C9-2B55-9A69-D8B0D42C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284B8-65EC-E774-D79E-87BAD9D92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255D4-5902-FCE4-6D7F-CBA9DDEB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6AAC-8AA1-4554-FFBF-BEFDF370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CB50-BB50-A4DD-0795-F006E733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ED6B-CBAA-F6D0-5B29-F776EAB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8F16-5015-8546-E334-F1C219B9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0272-3236-53B8-354C-2FEA1627F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A28E-D325-E653-7F0F-5D8306BB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A003-DB90-524D-063A-AE35775E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941E-DFEA-2E73-5437-63673DC1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F82A-A351-A05B-DEAC-B1DC6C95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3262-201C-1D84-5490-138E2A3D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3C63-2CA1-98E4-EC20-88CB702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836A-A35C-5796-2170-E7891357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5913-650D-78A7-CF7E-0192EB5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4B21-BDE9-CB19-3F49-E7C7CCBC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EF17-2A6C-D843-A9F2-D10A7B6B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07349-C93F-B0E0-8BDD-997783071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3D56-2673-6773-342D-732C4A02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EB4E-04B6-E1C9-ADD3-E5261E1F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6EEC0-FCF4-5FCA-AEE0-64C08F74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712D-DBBF-5A4E-58CA-D9BC0C38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CA3BF-B825-5385-91FE-1E2708E5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9C4ED-9EC2-D16C-05BF-111F8F12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356A0-6457-2C47-5C63-8F789E7E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E0397-9BE7-84AE-82B0-A39D83D59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C0E7F-C326-CDD7-F1A1-072CD88B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617C4-3AFC-D586-EC32-03EC3CA4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E0FED5-8FD8-2BD0-55BD-37F97065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9891-20C4-F5D6-A22C-9E5414CC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8A33-30D3-7260-98A6-2EFE002E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DF38D-E2A6-64F7-00A0-498F5636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020AA-B9A6-7F7F-BC3F-0F2022B3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7B512-1195-8E1B-7B6B-C0D23A8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CA94-9FE5-8313-D24D-5F9A50E0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6B3E6-BFB0-0262-2C6D-53FFF467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A046-D144-DDE5-39B5-ED4D0BF4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00486-1BFC-12D1-2C87-BF0CD89F7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8478D-0539-681A-2511-4F2ED8F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BF819-9282-17CA-B83E-C5035D43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7D83-581C-0B37-93B1-D188A86F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7F1B9-72BD-8C96-8967-C538EED5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6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E63D-6F16-6357-8AB5-7A3A7E9A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BC6AE-A758-D928-3BBC-3CAD593D2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B640-071C-727F-0A87-4DF32364E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AA7A4-1DD5-B6D8-8F8A-EE041475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18B3-2DDA-92D1-6281-B998E80D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F31D2-66E0-AF50-B054-5E75036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8B856-2D71-700C-7732-699E9FC4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771D-41D1-0755-5D23-CDA211DFF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4E7C8-AECB-1D71-F1AE-7DF15C8E9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08FB-E173-431F-A21E-79000900310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CE64-D1AF-82AE-7514-18C629947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3961-5E28-5669-2A7A-B789E9A5A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E658-9AD5-4AA7-9390-39E0C3167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4472-3A12-6BDF-3C52-47DF79771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476" y="1422400"/>
            <a:ext cx="9078851" cy="3496445"/>
          </a:xfrm>
        </p:spPr>
        <p:txBody>
          <a:bodyPr>
            <a:noAutofit/>
          </a:bodyPr>
          <a:lstStyle/>
          <a:p>
            <a:pPr algn="r"/>
            <a:r>
              <a:rPr lang="en-US" sz="4800" dirty="0"/>
              <a:t>A Novel, Supervised Learning Approach to Autonomous Agent Design within a Multi-Agent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6BFC1-62CD-C840-37FC-2FF1FAC60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700" y="5010920"/>
            <a:ext cx="7644627" cy="1329443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800"/>
              <a:t>Ian Whitehouse</a:t>
            </a:r>
          </a:p>
          <a:p>
            <a:pPr algn="r"/>
            <a:r>
              <a:rPr lang="en-US" sz="2800"/>
              <a:t>Inspired by </a:t>
            </a:r>
            <a:r>
              <a:rPr lang="en-US" sz="2800" i="1"/>
              <a:t>A Path Towards Autonomous Machine Intelligence</a:t>
            </a:r>
            <a:r>
              <a:rPr lang="en-US" sz="2800"/>
              <a:t> by Yann LeCun </a:t>
            </a:r>
          </a:p>
        </p:txBody>
      </p:sp>
    </p:spTree>
    <p:extLst>
      <p:ext uri="{BB962C8B-B14F-4D97-AF65-F5344CB8AC3E}">
        <p14:creationId xmlns:p14="http://schemas.microsoft.com/office/powerpoint/2010/main" val="134874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E946B3A-8877-9841-F787-A78CF5DD454A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911193B-5B39-8DB0-AB67-0225A047D68D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79D7FC9-FE69-B7C1-6F58-17B3450128F4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35A8006-7BC1-995B-3AB7-9B1872277B8F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7281B7-93FD-E988-DD1A-B3F7A3DDECEE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82FB64-230A-9DFE-14FC-53C44244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81" y="365125"/>
            <a:ext cx="10833519" cy="1325563"/>
          </a:xfrm>
        </p:spPr>
        <p:txBody>
          <a:bodyPr/>
          <a:lstStyle/>
          <a:p>
            <a:r>
              <a:rPr lang="en-US"/>
              <a:t>The first-generation model acts confused, but its behavior is far from random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D7896-3156-BA7D-D040-1CAAA12F9317}"/>
              </a:ext>
            </a:extLst>
          </p:cNvPr>
          <p:cNvSpPr txBox="1"/>
          <p:nvPr/>
        </p:nvSpPr>
        <p:spPr>
          <a:xfrm>
            <a:off x="520281" y="5363511"/>
            <a:ext cx="350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tagger (red) seeks out the </a:t>
            </a:r>
            <a:r>
              <a:rPr lang="en-US" err="1"/>
              <a:t>taggee</a:t>
            </a:r>
            <a:r>
              <a:rPr lang="en-US"/>
              <a:t> (green)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DE8C0C-F748-2200-B11A-90954215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281" y="1855403"/>
            <a:ext cx="3508108" cy="35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8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77035F-6EBC-35CA-5A2D-69B20279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46" y="1855403"/>
            <a:ext cx="3508108" cy="350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2FB64-230A-9DFE-14FC-53C44244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81" y="365125"/>
            <a:ext cx="10833519" cy="1325563"/>
          </a:xfrm>
        </p:spPr>
        <p:txBody>
          <a:bodyPr/>
          <a:lstStyle/>
          <a:p>
            <a:r>
              <a:rPr lang="en-US"/>
              <a:t>The first-generation model acts confused, but its behavior is far from 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D2265-5A5A-2A50-4059-07FC74A76EF8}"/>
              </a:ext>
            </a:extLst>
          </p:cNvPr>
          <p:cNvSpPr txBox="1"/>
          <p:nvPr/>
        </p:nvSpPr>
        <p:spPr>
          <a:xfrm>
            <a:off x="4341946" y="5363511"/>
            <a:ext cx="350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tagger (red) moves between two obstacles (blue circles)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D7896-3156-BA7D-D040-1CAAA12F9317}"/>
              </a:ext>
            </a:extLst>
          </p:cNvPr>
          <p:cNvSpPr txBox="1"/>
          <p:nvPr/>
        </p:nvSpPr>
        <p:spPr>
          <a:xfrm>
            <a:off x="520281" y="5363511"/>
            <a:ext cx="350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tagger (red) seeks out the </a:t>
            </a:r>
            <a:r>
              <a:rPr lang="en-US" err="1"/>
              <a:t>taggee</a:t>
            </a:r>
            <a:r>
              <a:rPr lang="en-US"/>
              <a:t> (green)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DE8C0C-F748-2200-B11A-909542158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281" y="1855403"/>
            <a:ext cx="3508108" cy="350810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6017E7B-CB61-84D0-7BF4-45E6EBA8FA55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9F6A100-3309-7809-AB10-C098364202F6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05F8261-A45D-6B6C-9729-5D0B67EB774A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16C453-4DBD-F542-6DD3-A973DF7BE2CF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B9A1AF-E6E4-6ADC-208C-79808980B858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25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0516824-857C-2BB6-DF4C-F12E06F148FD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707B6C9-D548-4A30-491F-64F1C47DC320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A4FAE2-7CAD-4537-069A-822674342AE4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235F5C-88FE-EB7E-D1C4-01EFEF7B397B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E9FB1CA-B3FA-528D-A8BE-00F91E4F6825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2477035F-6EBC-35CA-5A2D-69B202795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46" y="1855403"/>
            <a:ext cx="3508108" cy="3508108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87A3213-9D66-3AB1-1D8D-5D304BC1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3611" y="1855403"/>
            <a:ext cx="3508108" cy="3508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2FB64-230A-9DFE-14FC-53C44244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81" y="365125"/>
            <a:ext cx="10833519" cy="1325563"/>
          </a:xfrm>
        </p:spPr>
        <p:txBody>
          <a:bodyPr/>
          <a:lstStyle/>
          <a:p>
            <a:r>
              <a:rPr lang="en-US"/>
              <a:t>The first-generation model acts confused, but its behavior is far from random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D2265-5A5A-2A50-4059-07FC74A76EF8}"/>
              </a:ext>
            </a:extLst>
          </p:cNvPr>
          <p:cNvSpPr txBox="1"/>
          <p:nvPr/>
        </p:nvSpPr>
        <p:spPr>
          <a:xfrm>
            <a:off x="4341946" y="5363511"/>
            <a:ext cx="3508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tagger (red) moves between two obstacles (blue circles)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1D6EE-B575-BFF9-FF4A-37CDC39A026C}"/>
              </a:ext>
            </a:extLst>
          </p:cNvPr>
          <p:cNvSpPr txBox="1"/>
          <p:nvPr/>
        </p:nvSpPr>
        <p:spPr>
          <a:xfrm>
            <a:off x="8163611" y="5363511"/>
            <a:ext cx="3508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</a:t>
            </a:r>
            <a:r>
              <a:rPr lang="en-US" err="1"/>
              <a:t>taggee</a:t>
            </a:r>
            <a:r>
              <a:rPr lang="en-US"/>
              <a:t> (green) makes a clear effort to move away from the tagger (red), which eventually pushed it out of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D7896-3156-BA7D-D040-1CAAA12F9317}"/>
              </a:ext>
            </a:extLst>
          </p:cNvPr>
          <p:cNvSpPr txBox="1"/>
          <p:nvPr/>
        </p:nvSpPr>
        <p:spPr>
          <a:xfrm>
            <a:off x="520281" y="5363511"/>
            <a:ext cx="3508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Here, the tagger (red) seeks out the </a:t>
            </a:r>
            <a:r>
              <a:rPr lang="en-US" err="1"/>
              <a:t>taggee</a:t>
            </a:r>
            <a:r>
              <a:rPr lang="en-US"/>
              <a:t> (green)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ADE8C0C-F748-2200-B11A-909542158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281" y="1855403"/>
            <a:ext cx="3508108" cy="35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4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DA3-01AD-80AD-245C-7A830214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generations had similar results to generation 1, but did not significantly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4FAA-77C4-3DB2-A699-4D2EA0E7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flaw common between every generation was that agents tended to prefer to turn entirely right or left, and very rarely went straight</a:t>
            </a:r>
          </a:p>
          <a:p>
            <a:r>
              <a:rPr lang="en-US" dirty="0"/>
              <a:t>Agents in later generations began to favor repeatedly turning in circles, which shows they began to lose the ability to make complex decisions</a:t>
            </a:r>
          </a:p>
          <a:p>
            <a:pPr lvl="1"/>
            <a:r>
              <a:rPr lang="en-US" dirty="0"/>
              <a:t>I find it interesting that, when trained on data that’s objectively better quality, the model got worse.  This is a known issue with AI art models, which get worse when trained on AI art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7A0887-437B-1A0B-AE96-060C028B2E29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6CA0F2E-9D37-7C6D-3B21-D5CB26CB932C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F7C87B0-775C-A0DA-537F-1510D9CA5751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27043C-7E11-9994-A992-14051F4A093F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88748AF-2768-7960-2797-A44FE646EE65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253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B8E6-8D67-029E-8E41-0EBA37DF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3861-C372-A300-E5DC-0A3C8A8D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simulated environment, the tagger model was slightly faster than the </a:t>
            </a:r>
            <a:r>
              <a:rPr lang="en-US" dirty="0" err="1"/>
              <a:t>taggee</a:t>
            </a:r>
            <a:r>
              <a:rPr lang="en-US" dirty="0"/>
              <a:t>.  Therefore, in ideal play:</a:t>
            </a:r>
          </a:p>
          <a:p>
            <a:pPr lvl="1"/>
            <a:r>
              <a:rPr lang="en-US" dirty="0"/>
              <a:t>The simulation lasts longer for the current generation than previous generations</a:t>
            </a:r>
          </a:p>
          <a:p>
            <a:pPr lvl="1"/>
            <a:r>
              <a:rPr lang="en-US" dirty="0"/>
              <a:t>The tagger tags the other player more in the current generation than in previous generations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37B268-4AAA-A1B8-E32A-2AED3D76D823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5A124AA-47D7-A6D5-3CE6-B748D52BB788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675D5E-37C1-8923-7ED4-D82E632F3EF7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9C8C82D-6051-D805-DA7C-C0374D0EECA9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A6445E1-E00C-3FEE-DDA7-CFFE942A2CF0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377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F3F2-7179-65C1-1618-8CC549D7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Each generation improves on these metrics, but the improvements peak </a:t>
            </a:r>
            <a:r>
              <a:rPr lang="en-US"/>
              <a:t>with Generation 2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15C37-8794-DAF5-1C5B-204924CE72EC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C35E6A0-2A99-1C4F-F191-98CF0EBBC7C2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47DF9-DA57-CF00-C413-1D0AEFF42D1C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79E5A85-CF13-EE90-E3E3-B1E6DA50DF84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92BB6B-AEC9-FE5F-57B1-6D2159B3E574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E07BB8-9F39-D14C-207D-FC1DCF92FA03}"/>
              </a:ext>
            </a:extLst>
          </p:cNvPr>
          <p:cNvSpPr txBox="1"/>
          <p:nvPr/>
        </p:nvSpPr>
        <p:spPr>
          <a:xfrm>
            <a:off x="838200" y="6014437"/>
            <a:ext cx="1051560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pPr algn="ctr"/>
            <a:r>
              <a:rPr lang="en-US" sz="2000" dirty="0"/>
              <a:t>Only includes runs that lasted between 100 and 1500 frames.  Included a variety of temperature configurations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A1E722-0543-5A4B-B506-0E3D833F0F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729" y="1663099"/>
            <a:ext cx="41713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C1725C-26AC-07BA-7E3A-E83732E3B17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4696"/>
            <a:ext cx="5181600" cy="38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2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882B-2953-29B8-CCD4-3DDD087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067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/>
              <a:t>Conclusions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2B763D-52A4-8B20-89E9-A0DF3CCB0F06}"/>
              </a:ext>
            </a:extLst>
          </p:cNvPr>
          <p:cNvGrpSpPr/>
          <p:nvPr/>
        </p:nvGrpSpPr>
        <p:grpSpPr>
          <a:xfrm>
            <a:off x="2062020" y="-1530304"/>
            <a:ext cx="10077971" cy="9443712"/>
            <a:chOff x="2620820" y="-1581104"/>
            <a:chExt cx="10077971" cy="94437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AF3CD9-CB0C-39F0-03DC-59FB03B89DE6}"/>
                </a:ext>
              </a:extLst>
            </p:cNvPr>
            <p:cNvGrpSpPr/>
            <p:nvPr/>
          </p:nvGrpSpPr>
          <p:grpSpPr>
            <a:xfrm rot="6089074">
              <a:off x="2477179" y="-778217"/>
              <a:ext cx="8784466" cy="8497184"/>
              <a:chOff x="6366688" y="978240"/>
              <a:chExt cx="6587312" cy="637188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246DB2-3615-FCBE-9C5F-85DE3C57B8AA}"/>
                  </a:ext>
                </a:extLst>
              </p:cNvPr>
              <p:cNvSpPr/>
              <p:nvPr/>
            </p:nvSpPr>
            <p:spPr>
              <a:xfrm>
                <a:off x="6366688" y="978240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573264-9391-6FB2-F2F8-8DA3C0D64E20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164DA8C-EE08-709A-695F-34C881E69F2E}"/>
                </a:ext>
              </a:extLst>
            </p:cNvPr>
            <p:cNvSpPr/>
            <p:nvPr/>
          </p:nvSpPr>
          <p:spPr>
            <a:xfrm rot="4262732">
              <a:off x="6368147" y="-1581104"/>
              <a:ext cx="6330644" cy="6330644"/>
            </a:xfrm>
            <a:prstGeom prst="arc">
              <a:avLst>
                <a:gd name="adj1" fmla="val 14936214"/>
                <a:gd name="adj2" fmla="val 3429491"/>
              </a:avLst>
            </a:prstGeom>
            <a:ln w="2286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719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405F4-0857-5446-432E-0BB936B9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decision-making model shows promise despite clear flaws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92D751-1493-0047-B400-C551E2CD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The model learned to play complex, adversarial games in very little time</a:t>
            </a:r>
          </a:p>
          <a:p>
            <a:pPr lvl="1"/>
            <a:r>
              <a:rPr lang="en-US"/>
              <a:t>This is a clear benefit of this approach over reinforcement learning, which plays a game hundreds or thousands of times during training</a:t>
            </a:r>
          </a:p>
          <a:p>
            <a:r>
              <a:rPr lang="en-US" dirty="0"/>
              <a:t>It </a:t>
            </a:r>
            <a:r>
              <a:rPr lang="en-US"/>
              <a:t>is unclear whether this model could ever reach super-human capabilities, </a:t>
            </a:r>
            <a:r>
              <a:rPr lang="en-US" dirty="0"/>
              <a:t>as it improved little after generation 2</a:t>
            </a:r>
            <a:endParaRPr lang="en-US"/>
          </a:p>
          <a:p>
            <a:r>
              <a:rPr lang="en-US" dirty="0"/>
              <a:t>Future research directions:</a:t>
            </a:r>
          </a:p>
          <a:p>
            <a:pPr lvl="1"/>
            <a:r>
              <a:rPr lang="en-US" dirty="0"/>
              <a:t>Comparing </a:t>
            </a:r>
            <a:r>
              <a:rPr lang="en-US"/>
              <a:t>this algorithm </a:t>
            </a:r>
            <a:r>
              <a:rPr lang="en-US" dirty="0"/>
              <a:t>to common </a:t>
            </a:r>
            <a:r>
              <a:rPr lang="en-US"/>
              <a:t>reinforcement learning </a:t>
            </a:r>
            <a:r>
              <a:rPr lang="en-US" dirty="0"/>
              <a:t>algorithms</a:t>
            </a:r>
          </a:p>
          <a:p>
            <a:pPr lvl="1"/>
            <a:r>
              <a:rPr lang="en-US" dirty="0"/>
              <a:t>Improving the training process to reduce the time required to train the algorithm</a:t>
            </a:r>
          </a:p>
          <a:p>
            <a:pPr lvl="1"/>
            <a:r>
              <a:rPr lang="en-US" dirty="0"/>
              <a:t>Exploring the algorithm’s outputs to better understand the decisions it makes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E1D10-5536-2015-CC5F-9A61319D2749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7F90981-3875-9F38-AE38-C5F133B61FD3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3D0700-3CB4-895D-B2F2-2620E959631B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C14BAD-7062-6857-EB7E-0672F01A0D92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5D2CD48-C61B-0646-5BC4-C6C6DE0382E6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856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F573264-9391-6FB2-F2F8-8DA3C0D64E20}"/>
              </a:ext>
            </a:extLst>
          </p:cNvPr>
          <p:cNvSpPr/>
          <p:nvPr/>
        </p:nvSpPr>
        <p:spPr>
          <a:xfrm rot="5400000">
            <a:off x="-2348169" y="-6331051"/>
            <a:ext cx="14183234" cy="16798472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5A7234-FC99-4F88-C590-805FB9C84B79}"/>
              </a:ext>
            </a:extLst>
          </p:cNvPr>
          <p:cNvSpPr/>
          <p:nvPr/>
        </p:nvSpPr>
        <p:spPr>
          <a:xfrm>
            <a:off x="52488" y="-3532696"/>
            <a:ext cx="7865959" cy="78659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9882B-2953-29B8-CCD4-3DDD087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067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/>
              <a:t>Any 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F992A5-00A1-CCE3-1C2D-299B734BF20C}"/>
              </a:ext>
            </a:extLst>
          </p:cNvPr>
          <p:cNvGrpSpPr/>
          <p:nvPr/>
        </p:nvGrpSpPr>
        <p:grpSpPr>
          <a:xfrm rot="7818813">
            <a:off x="4929512" y="-1343962"/>
            <a:ext cx="12966506" cy="12966506"/>
            <a:chOff x="5809347" y="-1530304"/>
            <a:chExt cx="6330644" cy="633064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0246DB2-3615-FCBE-9C5F-85DE3C57B8AA}"/>
                </a:ext>
              </a:extLst>
            </p:cNvPr>
            <p:cNvSpPr/>
            <p:nvPr/>
          </p:nvSpPr>
          <p:spPr>
            <a:xfrm rot="6089074">
              <a:off x="6961254" y="-378397"/>
              <a:ext cx="4026830" cy="402683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164DA8C-EE08-709A-695F-34C881E69F2E}"/>
                </a:ext>
              </a:extLst>
            </p:cNvPr>
            <p:cNvSpPr/>
            <p:nvPr/>
          </p:nvSpPr>
          <p:spPr>
            <a:xfrm rot="4262732">
              <a:off x="5809347" y="-1530304"/>
              <a:ext cx="6330644" cy="6330644"/>
            </a:xfrm>
            <a:prstGeom prst="arc">
              <a:avLst>
                <a:gd name="adj1" fmla="val 14936214"/>
                <a:gd name="adj2" fmla="val 3429491"/>
              </a:avLst>
            </a:prstGeom>
            <a:ln w="2286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054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983-D6F9-C41C-20FF-93BF7693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Cost-function creation is a challenge that was too complex to address 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5069-B0CC-EE4B-E211-3075D610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Creating a cost function must balance short and long term goals.  The cost must also be clearly seen from the model’s visual input</a:t>
            </a:r>
          </a:p>
          <a:p>
            <a:r>
              <a:rPr lang="en-US"/>
              <a:t>Currently, the cost function is broken into two parts: the distance between the two players, and a scaled demerit if that simulation was lost</a:t>
            </a:r>
          </a:p>
          <a:p>
            <a:r>
              <a:rPr lang="en-US"/>
              <a:t>This seems to be a good approach: each agent moves relative to the other agent, while also not crashing into obstacles.  This approach also seems applicable to other real-world problems (next slide)</a:t>
            </a:r>
          </a:p>
          <a:p>
            <a:r>
              <a:rPr lang="en-US"/>
              <a:t>In the future, I would like to experiment with removing the distance element of the cost function, so the model is just consistently penalized when it loses</a:t>
            </a:r>
          </a:p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6ED33-B87C-4CA8-7232-529CBD819427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D5DC6D3-64B2-001C-206D-E6C2604203CC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C0AE03-E875-0BD3-4D9E-5980B7E633D1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3FA634A-58CE-2181-41E7-7B24D0C32099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783E668-B5D4-732C-8978-DA2E9B080964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4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1990-E8B5-4319-2EA5-3BACBBED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901C-EB5D-08B6-6572-E140A0CC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“[Intelligent agents are] anything that can be viewed as perceiving its environment through sensors and acting upon that environment through actuators” - </a:t>
            </a:r>
            <a:r>
              <a:rPr lang="en-US" i="1" dirty="0"/>
              <a:t>Artificial Intelligence: A Modern Approach</a:t>
            </a:r>
          </a:p>
          <a:p>
            <a:pPr lvl="1"/>
            <a:r>
              <a:rPr lang="en-US" dirty="0"/>
              <a:t>This is the original problems within computer science</a:t>
            </a:r>
          </a:p>
          <a:p>
            <a:r>
              <a:rPr lang="en-US" dirty="0"/>
              <a:t>Applications of autonomous agents include autonomous vehicles (ships, aircraft and cars) and robotic planning systems</a:t>
            </a:r>
          </a:p>
          <a:p>
            <a:pPr lvl="1"/>
            <a:r>
              <a:rPr lang="en-US" dirty="0"/>
              <a:t>These systems are important for military and civilian applications.  The size of the autonomous vehicle market alone is trillions of dollars</a:t>
            </a:r>
          </a:p>
          <a:p>
            <a:r>
              <a:rPr lang="en-US" dirty="0"/>
              <a:t>The eventual goal of the development of these agents is artificial general intelligence, a model that can reason, plan, and achieve goals within a multitude of domains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B179DD-5058-61D2-7B7A-074ABC8FA934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68A77987-4A74-3AA7-449B-E32C64C8B2DB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289C1B-5844-B909-79EB-D03995F1DB47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186ABDC-CF9D-DC12-50CA-7F481D5235FC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66AF21-4830-057B-BFA4-73F45126C453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309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713CEAD-52D8-BC94-5B12-0C9FE568326C}"/>
              </a:ext>
            </a:extLst>
          </p:cNvPr>
          <p:cNvGrpSpPr/>
          <p:nvPr/>
        </p:nvGrpSpPr>
        <p:grpSpPr>
          <a:xfrm>
            <a:off x="9294532" y="-66248"/>
            <a:ext cx="3659468" cy="7416373"/>
            <a:chOff x="9294532" y="-66248"/>
            <a:chExt cx="3659468" cy="7416373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89B3979E-5390-E688-7A45-F23B465C6B7E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AE36F6-195E-20D0-AA44-ED8719C7CB67}"/>
                </a:ext>
              </a:extLst>
            </p:cNvPr>
            <p:cNvSpPr/>
            <p:nvPr/>
          </p:nvSpPr>
          <p:spPr>
            <a:xfrm>
              <a:off x="11239500" y="5635625"/>
              <a:ext cx="1714500" cy="17145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D5D816-5341-9514-4B28-C7357948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world examples that could have a similar cost function</a:t>
            </a:r>
          </a:p>
        </p:txBody>
      </p:sp>
      <p:pic>
        <p:nvPicPr>
          <p:cNvPr id="4098" name="Picture 2" descr="Lane centering - Wikipedia">
            <a:extLst>
              <a:ext uri="{FF2B5EF4-FFF2-40B4-BE49-F238E27FC236}">
                <a16:creationId xmlns:a16="http://schemas.microsoft.com/office/drawing/2014/main" id="{5DEEE0AF-05A8-85B0-FD3A-5C6E7007394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"/>
          <a:stretch/>
        </p:blipFill>
        <p:spPr bwMode="auto">
          <a:xfrm>
            <a:off x="838200" y="1825625"/>
            <a:ext cx="5181600" cy="37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7B72AE-2551-9635-C42B-F0DE88CC1C05}"/>
              </a:ext>
            </a:extLst>
          </p:cNvPr>
          <p:cNvSpPr txBox="1"/>
          <p:nvPr/>
        </p:nvSpPr>
        <p:spPr>
          <a:xfrm>
            <a:off x="838200" y="5595441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Lane-Keeping Assist (LKAS):</a:t>
            </a:r>
            <a:r>
              <a:rPr lang="en-US" sz="2000"/>
              <a:t> The cost function could be the distance to the center of the lane with a demerit for leaving the lane</a:t>
            </a:r>
          </a:p>
        </p:txBody>
      </p:sp>
      <p:pic>
        <p:nvPicPr>
          <p:cNvPr id="4100" name="Picture 4" descr="Automated Trading Systems: The Pros and Cons">
            <a:extLst>
              <a:ext uri="{FF2B5EF4-FFF2-40B4-BE49-F238E27FC236}">
                <a16:creationId xmlns:a16="http://schemas.microsoft.com/office/drawing/2014/main" id="{F6C65729-F080-7A8E-F1C8-EEA71FB4B6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37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0FD90-75DC-9885-5F04-4278BCC9BEE6}"/>
              </a:ext>
            </a:extLst>
          </p:cNvPr>
          <p:cNvSpPr txBox="1"/>
          <p:nvPr/>
        </p:nvSpPr>
        <p:spPr>
          <a:xfrm>
            <a:off x="6172200" y="5595440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Automated Stock Trading:</a:t>
            </a:r>
            <a:r>
              <a:rPr lang="en-US" sz="2000"/>
              <a:t> The cost function could be the return of the portfolio with a demerit for selling before a set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206744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882B-2953-29B8-CCD4-3DDD087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067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/>
              <a:t>Model Design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2B763D-52A4-8B20-89E9-A0DF3CCB0F06}"/>
              </a:ext>
            </a:extLst>
          </p:cNvPr>
          <p:cNvGrpSpPr/>
          <p:nvPr/>
        </p:nvGrpSpPr>
        <p:grpSpPr>
          <a:xfrm>
            <a:off x="2062020" y="-1530304"/>
            <a:ext cx="10077971" cy="9443712"/>
            <a:chOff x="2620820" y="-1581104"/>
            <a:chExt cx="10077971" cy="94437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AF3CD9-CB0C-39F0-03DC-59FB03B89DE6}"/>
                </a:ext>
              </a:extLst>
            </p:cNvPr>
            <p:cNvGrpSpPr/>
            <p:nvPr/>
          </p:nvGrpSpPr>
          <p:grpSpPr>
            <a:xfrm rot="6089074">
              <a:off x="2477179" y="-778217"/>
              <a:ext cx="8784466" cy="8497184"/>
              <a:chOff x="6366688" y="978240"/>
              <a:chExt cx="6587312" cy="637188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246DB2-3615-FCBE-9C5F-85DE3C57B8AA}"/>
                  </a:ext>
                </a:extLst>
              </p:cNvPr>
              <p:cNvSpPr/>
              <p:nvPr/>
            </p:nvSpPr>
            <p:spPr>
              <a:xfrm>
                <a:off x="6366688" y="978240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573264-9391-6FB2-F2F8-8DA3C0D64E20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164DA8C-EE08-709A-695F-34C881E69F2E}"/>
                </a:ext>
              </a:extLst>
            </p:cNvPr>
            <p:cNvSpPr/>
            <p:nvPr/>
          </p:nvSpPr>
          <p:spPr>
            <a:xfrm rot="4262732">
              <a:off x="6368147" y="-1581104"/>
              <a:ext cx="6330644" cy="6330644"/>
            </a:xfrm>
            <a:prstGeom prst="arc">
              <a:avLst>
                <a:gd name="adj1" fmla="val 14936214"/>
                <a:gd name="adj2" fmla="val 3429491"/>
              </a:avLst>
            </a:prstGeom>
            <a:ln w="2286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586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1990-E8B5-4319-2EA5-3BACBBED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C759-889C-1467-7DB8-9B4DF5A2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339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project was inspired by Yann </a:t>
            </a:r>
            <a:r>
              <a:rPr lang="en-US" dirty="0" err="1"/>
              <a:t>LeCunn’s</a:t>
            </a:r>
            <a:r>
              <a:rPr lang="en-US" dirty="0"/>
              <a:t> essay “A Path Towards Autonomous Machine Intelligence”</a:t>
            </a:r>
          </a:p>
          <a:p>
            <a:r>
              <a:rPr lang="en-US" dirty="0"/>
              <a:t>This project discusses the creation of an autonomous agent largely based on his JEPA model, shown here.</a:t>
            </a:r>
          </a:p>
          <a:p>
            <a:r>
              <a:rPr lang="en-US" dirty="0"/>
              <a:t>This model simplifies the task of prediction by predicting the latent outputs of an encoder</a:t>
            </a:r>
          </a:p>
          <a:p>
            <a:pPr lvl="1"/>
            <a:r>
              <a:rPr lang="en-US" dirty="0"/>
              <a:t>Ideally, the encoder removes extraneous information, allowing the predictor to focus on only necessary information</a:t>
            </a:r>
          </a:p>
          <a:p>
            <a:endParaRPr lang="en-US" dirty="0"/>
          </a:p>
        </p:txBody>
      </p:sp>
      <p:pic>
        <p:nvPicPr>
          <p:cNvPr id="12" name="Content Placeholder 11" descr="A diagram of a mathematical algorithm&#10;&#10;Description automatically generated">
            <a:extLst>
              <a:ext uri="{FF2B5EF4-FFF2-40B4-BE49-F238E27FC236}">
                <a16:creationId xmlns:a16="http://schemas.microsoft.com/office/drawing/2014/main" id="{01D2DA25-B97D-C69C-3CA5-C8D9F5C795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2788444"/>
            <a:ext cx="3390900" cy="2425700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B179DD-5058-61D2-7B7A-074ABC8FA934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68A77987-4A74-3AA7-449B-E32C64C8B2DB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289C1B-5844-B909-79EB-D03995F1DB47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186ABDC-CF9D-DC12-50CA-7F481D5235FC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D66AF21-4830-057B-BFA4-73F45126C453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39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1338-CC7F-7175-0F4E-7D517080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Autonomous Agent</a:t>
            </a:r>
          </a:p>
        </p:txBody>
      </p:sp>
      <p:pic>
        <p:nvPicPr>
          <p:cNvPr id="10" name="Content Placeholder 9" descr="A diagram of a diagram&#10;&#10;Description automatically generated">
            <a:extLst>
              <a:ext uri="{FF2B5EF4-FFF2-40B4-BE49-F238E27FC236}">
                <a16:creationId xmlns:a16="http://schemas.microsoft.com/office/drawing/2014/main" id="{704B167A-E75F-5B6D-FAF0-CA65C68C36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39930"/>
            <a:ext cx="4252913" cy="2412827"/>
          </a:xfrm>
        </p:spPr>
      </p:pic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4B23388A-A5ED-7422-9ECE-6F58910A23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10" y="1439930"/>
            <a:ext cx="5478688" cy="255739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EF1C8-E3D4-FBBA-4954-9497279FD5C9}"/>
              </a:ext>
            </a:extLst>
          </p:cNvPr>
          <p:cNvSpPr txBox="1"/>
          <p:nvPr/>
        </p:nvSpPr>
        <p:spPr>
          <a:xfrm>
            <a:off x="838200" y="3679132"/>
            <a:ext cx="105155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autonomous agent consists of 3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encoder converts images to latent representations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cost calculator uses latent representations to calculate the agent’s discomfort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predictor takes a latent representation and an input and calculates possible future latent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training, the two stages above are run once for each batch of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first (left) trains the encoder and cost calculator to accurate calculate discomfort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second (right) freezes the cost calculator’s weights and trains the encoder and predictor to predict future latent representations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7BBB5C-68E4-9F6D-003F-1076EF00B0EC}"/>
              </a:ext>
            </a:extLst>
          </p:cNvPr>
          <p:cNvGrpSpPr/>
          <p:nvPr/>
        </p:nvGrpSpPr>
        <p:grpSpPr>
          <a:xfrm>
            <a:off x="9294532" y="-66248"/>
            <a:ext cx="3659468" cy="7416373"/>
            <a:chOff x="9294532" y="-66248"/>
            <a:chExt cx="3659468" cy="74163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4678A4D-53E9-DD43-B599-B7328F18E024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5E8B55-E2CC-0214-BE9D-7C5D5CFF7D54}"/>
                </a:ext>
              </a:extLst>
            </p:cNvPr>
            <p:cNvSpPr/>
            <p:nvPr/>
          </p:nvSpPr>
          <p:spPr>
            <a:xfrm>
              <a:off x="11239500" y="5635625"/>
              <a:ext cx="1714500" cy="17145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60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882B-2953-29B8-CCD4-3DDD0877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3067"/>
            <a:ext cx="10515600" cy="2852737"/>
          </a:xfrm>
        </p:spPr>
        <p:txBody>
          <a:bodyPr anchor="t">
            <a:normAutofit/>
          </a:bodyPr>
          <a:lstStyle/>
          <a:p>
            <a:r>
              <a:rPr lang="en-US"/>
              <a:t>Experimental</a:t>
            </a:r>
            <a:br>
              <a:rPr lang="en-US"/>
            </a:br>
            <a:r>
              <a:rPr lang="en-US"/>
              <a:t>Results</a:t>
            </a:r>
            <a:br>
              <a:rPr lang="en-US"/>
            </a:br>
            <a:r>
              <a:rPr lang="en-US" sz="4400"/>
              <a:t>Multi-Agent Tag Game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EA7A2-8530-82BF-7290-CF9CB053437B}"/>
              </a:ext>
            </a:extLst>
          </p:cNvPr>
          <p:cNvGrpSpPr/>
          <p:nvPr/>
        </p:nvGrpSpPr>
        <p:grpSpPr>
          <a:xfrm>
            <a:off x="2062020" y="-1530304"/>
            <a:ext cx="10077971" cy="9443712"/>
            <a:chOff x="2620820" y="-1581104"/>
            <a:chExt cx="10077971" cy="94437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EB2E64-FAC5-8D71-BDAE-90678E5FA473}"/>
                </a:ext>
              </a:extLst>
            </p:cNvPr>
            <p:cNvGrpSpPr/>
            <p:nvPr/>
          </p:nvGrpSpPr>
          <p:grpSpPr>
            <a:xfrm rot="6089074">
              <a:off x="2477179" y="-778217"/>
              <a:ext cx="8784466" cy="8497184"/>
              <a:chOff x="6366688" y="978240"/>
              <a:chExt cx="6587312" cy="637188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9DA81A-263B-CA0D-EC37-2945401FE9C0}"/>
                  </a:ext>
                </a:extLst>
              </p:cNvPr>
              <p:cNvSpPr/>
              <p:nvPr/>
            </p:nvSpPr>
            <p:spPr>
              <a:xfrm>
                <a:off x="6366688" y="978240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64AFF9C-3200-94AC-2E58-75E67FC24C93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32CC87F-E871-49A0-6E32-5A440A14390D}"/>
                </a:ext>
              </a:extLst>
            </p:cNvPr>
            <p:cNvSpPr/>
            <p:nvPr/>
          </p:nvSpPr>
          <p:spPr>
            <a:xfrm rot="4262732">
              <a:off x="6368147" y="-1581104"/>
              <a:ext cx="6330644" cy="6330644"/>
            </a:xfrm>
            <a:prstGeom prst="arc">
              <a:avLst>
                <a:gd name="adj1" fmla="val 14936214"/>
                <a:gd name="adj2" fmla="val 3429491"/>
              </a:avLst>
            </a:prstGeom>
            <a:ln w="2286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37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B4C92-4BE3-6BC2-53B3-49F24EB5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Multi-Agent Tag Game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BB56A-FFCA-CDDA-BD9D-05CB61F0C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test my </a:t>
            </a:r>
            <a:r>
              <a:rPr lang="en-US"/>
              <a:t>model</a:t>
            </a:r>
            <a:r>
              <a:rPr lang="en-US" dirty="0"/>
              <a:t>, I designed a complex, multiagent environment: a two-player tag game that included obstacles</a:t>
            </a:r>
            <a:r>
              <a:rPr lang="en-US"/>
              <a:t> to </a:t>
            </a:r>
            <a:r>
              <a:rPr lang="en-US" dirty="0"/>
              <a:t>avoid</a:t>
            </a:r>
            <a:endParaRPr lang="en-US"/>
          </a:p>
          <a:p>
            <a:r>
              <a:rPr lang="en-US"/>
              <a:t>The </a:t>
            </a:r>
            <a:r>
              <a:rPr lang="en-US" dirty="0"/>
              <a:t>model’s goal </a:t>
            </a:r>
            <a:r>
              <a:rPr lang="en-US"/>
              <a:t>is </a:t>
            </a:r>
            <a:r>
              <a:rPr lang="en-US" dirty="0"/>
              <a:t>either to move toward or away from </a:t>
            </a:r>
            <a:r>
              <a:rPr lang="en-US"/>
              <a:t>the </a:t>
            </a:r>
            <a:r>
              <a:rPr lang="en-US" dirty="0"/>
              <a:t>other player</a:t>
            </a:r>
            <a:r>
              <a:rPr lang="en-US"/>
              <a:t>, and to </a:t>
            </a:r>
            <a:r>
              <a:rPr lang="en-US" dirty="0"/>
              <a:t>avoid obstacles</a:t>
            </a:r>
            <a:endParaRPr lang="en-US"/>
          </a:p>
          <a:p>
            <a:r>
              <a:rPr lang="en-US"/>
              <a:t>This </a:t>
            </a:r>
            <a:r>
              <a:rPr lang="en-US" dirty="0"/>
              <a:t>environment is intentionally visually-simple</a:t>
            </a:r>
            <a:r>
              <a:rPr lang="en-US"/>
              <a:t>, </a:t>
            </a:r>
            <a:r>
              <a:rPr lang="en-US" dirty="0"/>
              <a:t>yet </a:t>
            </a:r>
            <a:r>
              <a:rPr lang="en-US"/>
              <a:t>it </a:t>
            </a:r>
            <a:r>
              <a:rPr lang="en-US" dirty="0"/>
              <a:t>features a reasonable layer of strategic depth</a:t>
            </a:r>
            <a:endParaRPr lang="en-US"/>
          </a:p>
        </p:txBody>
      </p:sp>
      <p:pic>
        <p:nvPicPr>
          <p:cNvPr id="6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D9DC54-EDDF-5464-5B68-C557E55ACB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01077C7-6D3E-6AAE-5B5F-ED95723987AD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36D86D1-B5CB-35F4-B8C0-FCD60254230A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994FC1-CF7C-7BA3-F2CE-4C7046EAE141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546319-074D-78F3-E7FD-51C97325685E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CD376F-8757-D8E3-ED92-0F7F41342F1A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48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B4C92-4BE3-6BC2-53B3-49F24EB5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7BB56A-FFCA-CDDA-BD9D-05CB61F0C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project, I used a generation system where each generation was trained on the output of the previous one</a:t>
            </a:r>
          </a:p>
          <a:p>
            <a:r>
              <a:rPr lang="en-US" dirty="0"/>
              <a:t>Generation 1 was trained on the outputs of an agent that acted completely randomly</a:t>
            </a:r>
          </a:p>
          <a:p>
            <a:r>
              <a:rPr lang="en-US" dirty="0"/>
              <a:t>Each generation was trained on between 9000-15000 frames of gameplay over 126 games</a:t>
            </a:r>
          </a:p>
          <a:p>
            <a:pPr lvl="1"/>
            <a:r>
              <a:rPr lang="en-US" dirty="0"/>
              <a:t>That’s between 7.5 minutes and 12.5 minutes, which is much less data than would be required of an equivalent reinforcement learning agent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1077C7-6D3E-6AAE-5B5F-ED95723987AD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36D86D1-B5CB-35F4-B8C0-FCD60254230A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994FC1-CF7C-7BA3-F2CE-4C7046EAE141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546319-074D-78F3-E7FD-51C97325685E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7CD376F-8757-D8E3-ED92-0F7F41342F1A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628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81AC9A0-1308-FB23-76B2-75D40A7869D8}"/>
              </a:ext>
            </a:extLst>
          </p:cNvPr>
          <p:cNvGrpSpPr/>
          <p:nvPr/>
        </p:nvGrpSpPr>
        <p:grpSpPr>
          <a:xfrm>
            <a:off x="-745312" y="-66248"/>
            <a:ext cx="13699312" cy="9372736"/>
            <a:chOff x="-745312" y="-66248"/>
            <a:chExt cx="13699312" cy="9372736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0C825B5-346C-7FF4-388B-7B6EA4E28389}"/>
                </a:ext>
              </a:extLst>
            </p:cNvPr>
            <p:cNvSpPr/>
            <p:nvPr/>
          </p:nvSpPr>
          <p:spPr>
            <a:xfrm rot="1523368">
              <a:off x="9294532" y="-66248"/>
              <a:ext cx="2647359" cy="2647359"/>
            </a:xfrm>
            <a:prstGeom prst="arc">
              <a:avLst>
                <a:gd name="adj1" fmla="val 12945213"/>
                <a:gd name="adj2" fmla="val 787619"/>
              </a:avLst>
            </a:prstGeom>
            <a:ln w="152400" cap="rnd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CA1AD1-9F38-5810-CB11-AEF6E96CC5B0}"/>
                </a:ext>
              </a:extLst>
            </p:cNvPr>
            <p:cNvGrpSpPr/>
            <p:nvPr/>
          </p:nvGrpSpPr>
          <p:grpSpPr>
            <a:xfrm>
              <a:off x="-745312" y="5635625"/>
              <a:ext cx="13699312" cy="3670863"/>
              <a:chOff x="-745312" y="5635625"/>
              <a:chExt cx="13699312" cy="36708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86E3F61-6A42-80F0-62C0-96503F503FA3}"/>
                  </a:ext>
                </a:extLst>
              </p:cNvPr>
              <p:cNvSpPr/>
              <p:nvPr/>
            </p:nvSpPr>
            <p:spPr>
              <a:xfrm>
                <a:off x="-745312" y="6286841"/>
                <a:ext cx="3019647" cy="30196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4C4373F-6C41-2203-0860-B9F58437691C}"/>
                  </a:ext>
                </a:extLst>
              </p:cNvPr>
              <p:cNvSpPr/>
              <p:nvPr/>
            </p:nvSpPr>
            <p:spPr>
              <a:xfrm>
                <a:off x="11239500" y="5635625"/>
                <a:ext cx="1714500" cy="1714500"/>
              </a:xfrm>
              <a:prstGeom prst="ellipse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42ABF0-190F-E6ED-A7FE-BA1A5875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Generation 1</a:t>
            </a:r>
            <a:r>
              <a:rPr lang="en-US" dirty="0"/>
              <a:t> – Example of Model Inference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9D4E3-B031-08F6-6CE9-0E4B001020EA}"/>
              </a:ext>
            </a:extLst>
          </p:cNvPr>
          <p:cNvSpPr txBox="1"/>
          <p:nvPr/>
        </p:nvSpPr>
        <p:spPr>
          <a:xfrm>
            <a:off x="838199" y="5423969"/>
            <a:ext cx="10515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This graphic shows, from left-to-right, the tagger (red) model’s input, its expected costs (y-axis) vs the turning input it makes (x-axis) for each possible future, and the average of the futures.  The minimum of the average of the estimated costs being on the left will cause the model to turn left.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C7EF53E-B4E1-48C2-23B2-01311573A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76313"/>
            <a:ext cx="10515601" cy="404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78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36F8265BF10641AA0B07EF9480E31B" ma:contentTypeVersion="16" ma:contentTypeDescription="Create a new document." ma:contentTypeScope="" ma:versionID="a16f706c4fb88052c789a447ec26e25d">
  <xsd:schema xmlns:xsd="http://www.w3.org/2001/XMLSchema" xmlns:xs="http://www.w3.org/2001/XMLSchema" xmlns:p="http://schemas.microsoft.com/office/2006/metadata/properties" xmlns:ns3="434663a9-6bf2-4eed-b620-208cb01043a9" xmlns:ns4="c8f707cf-daba-4555-859f-a41c3480cae5" targetNamespace="http://schemas.microsoft.com/office/2006/metadata/properties" ma:root="true" ma:fieldsID="2417696696ae07f0dc645a5e7658c60d" ns3:_="" ns4:_="">
    <xsd:import namespace="434663a9-6bf2-4eed-b620-208cb01043a9"/>
    <xsd:import namespace="c8f707cf-daba-4555-859f-a41c3480cae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663a9-6bf2-4eed-b620-208cb01043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707cf-daba-4555-859f-a41c3480ca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707cf-daba-4555-859f-a41c3480cae5" xsi:nil="true"/>
  </documentManagement>
</p:properties>
</file>

<file path=customXml/itemProps1.xml><?xml version="1.0" encoding="utf-8"?>
<ds:datastoreItem xmlns:ds="http://schemas.openxmlformats.org/officeDocument/2006/customXml" ds:itemID="{C707AEB1-3BDB-45FC-95F6-0660A05C57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B364-E50B-4A06-92F8-607AD2499D73}">
  <ds:schemaRefs>
    <ds:schemaRef ds:uri="434663a9-6bf2-4eed-b620-208cb01043a9"/>
    <ds:schemaRef ds:uri="c8f707cf-daba-4555-859f-a41c3480cae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6CB0C80-9B3E-493F-A107-E06E145880EA}">
  <ds:schemaRefs>
    <ds:schemaRef ds:uri="http://purl.org/dc/dcmitype/"/>
    <ds:schemaRef ds:uri="http://www.w3.org/XML/1998/namespace"/>
    <ds:schemaRef ds:uri="434663a9-6bf2-4eed-b620-208cb01043a9"/>
    <ds:schemaRef ds:uri="http://purl.org/dc/elements/1.1/"/>
    <ds:schemaRef ds:uri="http://schemas.microsoft.com/office/2006/metadata/properties"/>
    <ds:schemaRef ds:uri="c8f707cf-daba-4555-859f-a41c3480c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1124</Words>
  <Application>Microsoft Office PowerPoint</Application>
  <PresentationFormat>Widescreen</PresentationFormat>
  <Paragraphs>72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 Novel, Supervised Learning Approach to Autonomous Agent Design within a Multi-Agent Game</vt:lpstr>
      <vt:lpstr>Motivations</vt:lpstr>
      <vt:lpstr>Model Design</vt:lpstr>
      <vt:lpstr>Inspiration</vt:lpstr>
      <vt:lpstr>Training the Autonomous Agent</vt:lpstr>
      <vt:lpstr>Experimental Results Multi-Agent Tag Game</vt:lpstr>
      <vt:lpstr>Multi-Agent Tag Game</vt:lpstr>
      <vt:lpstr>Results Setup</vt:lpstr>
      <vt:lpstr>Generation 1 – Example of Model Inference</vt:lpstr>
      <vt:lpstr>The first-generation model acts confused, but its behavior is far from random</vt:lpstr>
      <vt:lpstr>The first-generation model acts confused, but its behavior is far from random</vt:lpstr>
      <vt:lpstr>The first-generation model acts confused, but its behavior is far from random</vt:lpstr>
      <vt:lpstr>Other generations had similar results to generation 1, but did not significantly improve</vt:lpstr>
      <vt:lpstr>Quantitative Results</vt:lpstr>
      <vt:lpstr>Each generation improves on these metrics, but the improvements peak with Generation 2</vt:lpstr>
      <vt:lpstr>Conclusions</vt:lpstr>
      <vt:lpstr>This decision-making model shows promise despite clear flaws</vt:lpstr>
      <vt:lpstr>Any Questions?</vt:lpstr>
      <vt:lpstr>Cost-function creation is a challenge that was too complex to address this semester</vt:lpstr>
      <vt:lpstr>Real world examples that could have a similar cost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Whitehouse</dc:creator>
  <cp:lastModifiedBy>Ian Whitehouse</cp:lastModifiedBy>
  <cp:revision>4</cp:revision>
  <dcterms:created xsi:type="dcterms:W3CDTF">2023-11-16T02:15:24Z</dcterms:created>
  <dcterms:modified xsi:type="dcterms:W3CDTF">2023-12-15T06:12:55Z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0x0101008F36F8265BF10641AA0B07EF9480E31B</vt:lpwstr>
  </property>
</Properties>
</file>