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17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60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550A-48BA-44D0-B675-0FAD64AE5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E3750-474A-4E1F-BC96-666244B16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EC45-F5FB-42F0-804B-5225FFCD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14CE-ECA4-46E2-9A45-DDFFA021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0572-9AF5-4ED4-89BC-D7838C1D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64E8-6525-464C-99D5-6951CB69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7DBF1-BF95-4BA7-87CE-03177D5FE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3D3CF-9256-456F-A6E9-3EC7FA3A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F6B2D-3E78-430B-BE8D-BDDDC9B2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CB1C-4FCD-4DDC-ADBE-A0E7E717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CE869-2DCF-40BC-AB52-ABEE7FA10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9C563-31A6-4CED-B5BA-ED66FF27F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1ACD7-1ABF-4CCF-A5D3-3AB736EE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2BC3-1C0A-4454-8FAA-A1585E84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1B30-C9BA-4109-983A-1D290C6E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CC77-8190-4E8C-A5DD-D52B6884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FF7F-0E34-4D1F-B6C2-7E841119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9857-FC1A-4DDE-8F18-E3E43166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AC10-CF48-452C-B0E6-8E36C81C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2EAA-F9CB-458E-8572-180015AB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C3CF-84A7-4724-BA46-F6455942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874D-6EBB-4E05-B7DF-B74D2F898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134E7-51B8-47A2-9D02-126A4637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1689-36F3-4DE9-84B8-7A40890A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396F-119B-439E-94E6-4E6F855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1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0EE-C40E-4B53-98BC-54B25A4B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68FA-7408-4B49-9DAB-0DD824D0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A8429-FEA8-4025-B6BF-535A07A8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02FC3-40D4-44CE-89F4-2D973AF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A63B3-5618-4BB6-9EA5-3B284DDD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9DAF-AA40-4BD3-8EF3-6C857E7F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6B43-B357-4333-8375-6E91BB64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6D98-3F24-459F-B86C-86987CFC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719DF-09A1-408C-BC36-3EE734F36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76A73-E69D-4FF5-8D4D-55D9D4FD0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6E6EF-52B4-4FFC-9A9F-74F5A2BF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AFED9-9A24-49BB-8FB5-9A25E368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CC29C-F7F3-483E-BC63-DC8CA9CE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E706B-890B-4980-B03A-EB52F55E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63E6-13F8-4CB6-B91D-3E8AF5BC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41AE3-BA29-4D40-AB3B-5007B46B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D6D2A-BE2D-416A-8A2B-13C9EEE0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7D7A2-E551-4B72-80B5-655F2C7B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0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EE620-BF8D-493A-9E88-8D078E8D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2E0AC-6123-456C-9A6C-F861A734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0A0AD-BC9A-4DB1-AD8B-F5F9F810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1267-E163-4F46-8847-8A0F4739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BCF4-0934-4B9A-9535-D8967ADB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61104-3B13-4819-BF10-B2892E0D7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3992-4003-4535-B725-B1EDA128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FDEEE-F66E-46CE-80FF-620CD42A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FC5F3-1C61-4D21-B38A-C59208F3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3BE4-9E2C-4F57-B6CE-FF427C53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8EFC4-7D6D-45E1-AB3C-70C73CA67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ABA8-E9BD-4C11-9D56-7C1750A2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61EF-DD6F-4CA0-ACC7-7AEA0DF5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EE88E-58F8-41CD-8756-B7A595E6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2EEA5-64DD-4249-B1D7-49F08593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BDEF9-E65F-4116-A837-37D8F49A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CB7FD-A20B-49D3-ABD7-C2299162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3039-B534-4C7B-A251-8BABBD055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18FB-5102-4CA5-A416-EE83BBEF6B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0A88-D5F1-4770-B8E0-328C5B843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83E2-1C74-4725-B137-34242DF7C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hyperlink" Target="https://angular-jvl6af.stackblitz.io/posts" TargetMode="External"/><Relationship Id="rId2" Type="http://schemas.openxmlformats.org/officeDocument/2006/relationships/hyperlink" Target="http://localhost:8080/api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gular-jvl6af.stackblitz.io/users" TargetMode="Externa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hyperlink" Target="mailto:Antonio@gmail.com" TargetMode="Externa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hyperlink" Target="mailto:maria@test.com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hyperlink" Target="mailto:christina@email.com" TargetMode="Externa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hyperlink" Target="mailto:thomas.@yahoo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2434F-B243-4A55-BD89-DCE728041F7C}"/>
              </a:ext>
            </a:extLst>
          </p:cNvPr>
          <p:cNvSpPr txBox="1"/>
          <p:nvPr/>
        </p:nvSpPr>
        <p:spPr>
          <a:xfrm>
            <a:off x="902824" y="618182"/>
            <a:ext cx="97690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create a contact list application </a:t>
            </a:r>
          </a:p>
          <a:p>
            <a:r>
              <a:rPr lang="en-US" sz="1200" dirty="0"/>
              <a:t>- below is our backend API.</a:t>
            </a:r>
          </a:p>
          <a:p>
            <a:r>
              <a:rPr lang="en-US" sz="1200" u="sng" dirty="0">
                <a:hlinkClick r:id="rId2"/>
              </a:rPr>
              <a:t>http://localhost:8080/api</a:t>
            </a:r>
            <a:br>
              <a:rPr lang="en-US" sz="1200" u="sng" dirty="0"/>
            </a:br>
            <a:r>
              <a:rPr lang="en-US" sz="1200" dirty="0"/>
              <a:t>    </a:t>
            </a:r>
          </a:p>
          <a:p>
            <a:r>
              <a:rPr lang="en-US" sz="1200" dirty="0"/>
              <a:t>requirements: </a:t>
            </a:r>
          </a:p>
          <a:p>
            <a:r>
              <a:rPr lang="en-US" sz="1200" dirty="0"/>
              <a:t>- minimum of 3 screens.</a:t>
            </a:r>
          </a:p>
          <a:p>
            <a:r>
              <a:rPr lang="en-US" sz="1200" dirty="0"/>
              <a:t>    screen 1: - a form and a list of all user info. </a:t>
            </a:r>
          </a:p>
          <a:p>
            <a:r>
              <a:rPr lang="en-US" sz="1200" dirty="0"/>
              <a:t>              - separate the "form component" and display as one page together with the contact list.</a:t>
            </a:r>
          </a:p>
          <a:p>
            <a:r>
              <a:rPr lang="en-US" sz="1200" dirty="0"/>
              <a:t>                (you will need to use @INPUT, @OUTPUT </a:t>
            </a:r>
            <a:r>
              <a:rPr lang="en-US" sz="1200" dirty="0" err="1"/>
              <a:t>EventEmitter</a:t>
            </a:r>
            <a:r>
              <a:rPr lang="en-US" sz="1200" dirty="0"/>
              <a:t>, )</a:t>
            </a:r>
          </a:p>
          <a:p>
            <a:r>
              <a:rPr lang="en-US" sz="1200" dirty="0"/>
              <a:t>                see example: </a:t>
            </a:r>
            <a:r>
              <a:rPr lang="en-US" sz="1200" dirty="0">
                <a:hlinkClick r:id="rId3" action="ppaction://hlinksldjump"/>
              </a:rPr>
              <a:t>Slide 3</a:t>
            </a:r>
            <a:endParaRPr lang="en-US" sz="1200" u="sng" dirty="0"/>
          </a:p>
          <a:p>
            <a:endParaRPr lang="en-US" sz="1200" dirty="0"/>
          </a:p>
          <a:p>
            <a:r>
              <a:rPr lang="en-US" sz="1200" dirty="0"/>
              <a:t>    screen 2. user info detail screen with "back" button using </a:t>
            </a:r>
            <a:r>
              <a:rPr lang="en-US" sz="1200" dirty="0" err="1"/>
              <a:t>routerLink</a:t>
            </a:r>
            <a:endParaRPr lang="en-US" sz="1200" dirty="0"/>
          </a:p>
          <a:p>
            <a:r>
              <a:rPr lang="en-US" sz="1200" dirty="0"/>
              <a:t>              see example: </a:t>
            </a:r>
            <a:r>
              <a:rPr lang="en-US" sz="1200" dirty="0">
                <a:hlinkClick r:id="rId4" action="ppaction://hlinksldjump"/>
              </a:rPr>
              <a:t>Slide 4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404 screen: see example: </a:t>
            </a:r>
            <a:r>
              <a:rPr lang="en-US" sz="1200" dirty="0">
                <a:hlinkClick r:id="rId5" action="ppaction://hlinksldjump"/>
              </a:rPr>
              <a:t>Slide 5</a:t>
            </a:r>
            <a:r>
              <a:rPr lang="en-US" sz="1200" dirty="0"/>
              <a:t> , try change "</a:t>
            </a:r>
            <a:r>
              <a:rPr lang="en-US" sz="1200" dirty="0" err="1"/>
              <a:t>aaaaaa</a:t>
            </a:r>
            <a:r>
              <a:rPr lang="en-US" sz="1200" dirty="0"/>
              <a:t>" to whatever text and enter. Or localhost:4200/</a:t>
            </a:r>
            <a:r>
              <a:rPr lang="en-US" sz="1200" dirty="0" err="1"/>
              <a:t>aaaaa</a:t>
            </a:r>
            <a:r>
              <a:rPr lang="en-US" sz="1200" dirty="0"/>
              <a:t> in your workstation.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- the form must have a validation</a:t>
            </a:r>
          </a:p>
          <a:p>
            <a:r>
              <a:rPr lang="en-US" sz="1200" dirty="0"/>
              <a:t>  see example functionality here: </a:t>
            </a:r>
            <a:r>
              <a:rPr lang="en-US" sz="1200" u="sng" dirty="0">
                <a:hlinkClick r:id="rId6"/>
              </a:rPr>
              <a:t>https://angular-jvl6af.stackblitz.io/users</a:t>
            </a:r>
            <a:endParaRPr lang="en-US" sz="1200" dirty="0"/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- create a service for http/observables (get all list, add, edit and delete user list) </a:t>
            </a:r>
          </a:p>
          <a:p>
            <a:r>
              <a:rPr lang="en-US" sz="1200" dirty="0"/>
              <a:t>  see example functionality here: </a:t>
            </a:r>
            <a:r>
              <a:rPr lang="en-US" sz="1200" u="sng" dirty="0">
                <a:hlinkClick r:id="rId7"/>
              </a:rPr>
              <a:t>https://angular-jvl6af.stackblitz.io/posts</a:t>
            </a:r>
            <a:endParaRPr lang="en-US" sz="1200" dirty="0"/>
          </a:p>
          <a:p>
            <a:r>
              <a:rPr lang="en-US" sz="1200" dirty="0"/>
              <a:t>  </a:t>
            </a:r>
          </a:p>
          <a:p>
            <a:endParaRPr lang="en-US" sz="1200" dirty="0"/>
          </a:p>
          <a:p>
            <a:r>
              <a:rPr lang="en-US" sz="1200" dirty="0"/>
              <a:t>minimum data to display:</a:t>
            </a:r>
          </a:p>
          <a:p>
            <a:r>
              <a:rPr lang="en-US" sz="1200" dirty="0"/>
              <a:t>- id</a:t>
            </a:r>
          </a:p>
          <a:p>
            <a:r>
              <a:rPr lang="en-US" sz="1200" dirty="0"/>
              <a:t>- name</a:t>
            </a:r>
          </a:p>
          <a:p>
            <a:r>
              <a:rPr lang="en-US" sz="1200" dirty="0"/>
              <a:t>- email address</a:t>
            </a:r>
          </a:p>
          <a:p>
            <a:r>
              <a:rPr lang="en-US" sz="1200" dirty="0"/>
              <a:t>- contact no.</a:t>
            </a:r>
          </a:p>
        </p:txBody>
      </p:sp>
    </p:spTree>
    <p:extLst>
      <p:ext uri="{BB962C8B-B14F-4D97-AF65-F5344CB8AC3E}">
        <p14:creationId xmlns:p14="http://schemas.microsoft.com/office/powerpoint/2010/main" val="240043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2434F-B243-4A55-BD89-DCE728041F7C}"/>
              </a:ext>
            </a:extLst>
          </p:cNvPr>
          <p:cNvSpPr txBox="1"/>
          <p:nvPr/>
        </p:nvSpPr>
        <p:spPr>
          <a:xfrm>
            <a:off x="1034799" y="571048"/>
            <a:ext cx="9769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In Summary, make sure all is working</a:t>
            </a:r>
          </a:p>
          <a:p>
            <a:r>
              <a:rPr lang="en-US" sz="1200" dirty="0"/>
              <a:t>- Create - add contact (HTTP, UI) </a:t>
            </a:r>
          </a:p>
          <a:p>
            <a:r>
              <a:rPr lang="en-US" sz="1200" dirty="0"/>
              <a:t>- Read - list of all contacts (HTTP, UI) </a:t>
            </a:r>
          </a:p>
          <a:p>
            <a:r>
              <a:rPr lang="en-US" sz="1200" dirty="0"/>
              <a:t>- Update - update a contact (HTTP, UI) </a:t>
            </a:r>
          </a:p>
          <a:p>
            <a:r>
              <a:rPr lang="en-US" sz="1200" dirty="0"/>
              <a:t>- Delete - delete a contact (HTTP, UI) </a:t>
            </a:r>
          </a:p>
          <a:p>
            <a:pPr lvl="0"/>
            <a:r>
              <a:rPr lang="en-US" sz="1200" dirty="0"/>
              <a:t>the table list should be updated. Every action you made.</a:t>
            </a:r>
          </a:p>
          <a:p>
            <a:r>
              <a:rPr lang="en-US" sz="1200" dirty="0"/>
              <a:t>- view contact details in separate page.</a:t>
            </a:r>
          </a:p>
          <a:p>
            <a:r>
              <a:rPr lang="en-US" sz="1200" dirty="0"/>
              <a:t>- routing is working</a:t>
            </a:r>
          </a:p>
          <a:p>
            <a:r>
              <a:rPr lang="en-US" sz="1200" dirty="0"/>
              <a:t>- form validation is working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code level</a:t>
            </a:r>
          </a:p>
          <a:p>
            <a:r>
              <a:rPr lang="en-US" sz="1200" dirty="0"/>
              <a:t>- form and contact list are in separate components</a:t>
            </a:r>
          </a:p>
          <a:p>
            <a:r>
              <a:rPr lang="en-US" sz="1200" dirty="0"/>
              <a:t>- service of all the http requests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Note: </a:t>
            </a:r>
          </a:p>
          <a:p>
            <a:r>
              <a:rPr lang="en-US" sz="1200" dirty="0"/>
              <a:t>    - If you have access to </a:t>
            </a:r>
            <a:r>
              <a:rPr lang="en-US" sz="1200" dirty="0" err="1"/>
              <a:t>innersource</a:t>
            </a:r>
            <a:r>
              <a:rPr lang="en-US" sz="1200" dirty="0"/>
              <a:t>. Then use </a:t>
            </a:r>
            <a:r>
              <a:rPr lang="en-US" sz="1200" dirty="0" err="1"/>
              <a:t>innersource</a:t>
            </a:r>
            <a:r>
              <a:rPr lang="en-US" sz="1200" dirty="0"/>
              <a:t>. Email me the link.</a:t>
            </a:r>
          </a:p>
          <a:p>
            <a:r>
              <a:rPr lang="en-US" sz="1200" dirty="0"/>
              <a:t>    if none,</a:t>
            </a:r>
            <a:br>
              <a:rPr lang="en-US" sz="1200" dirty="0"/>
            </a:br>
            <a:r>
              <a:rPr lang="en-US" sz="1200" dirty="0"/>
              <a:t>    - if you email option, zip you project file without </a:t>
            </a:r>
            <a:r>
              <a:rPr lang="en-US" sz="1200" dirty="0" err="1"/>
              <a:t>node_module</a:t>
            </a:r>
            <a:r>
              <a:rPr lang="en-US" sz="1200" dirty="0"/>
              <a:t>, name it with your </a:t>
            </a:r>
            <a:r>
              <a:rPr lang="en-US" sz="1200" dirty="0" err="1"/>
              <a:t>eid</a:t>
            </a:r>
            <a:r>
              <a:rPr lang="en-US" sz="1200" dirty="0"/>
              <a:t> and email it to me, cc </a:t>
            </a:r>
            <a:r>
              <a:rPr lang="en-US" sz="1200" dirty="0" err="1"/>
              <a:t>madel</a:t>
            </a:r>
            <a:r>
              <a:rPr lang="en-US" sz="1200" dirty="0"/>
              <a:t>.</a:t>
            </a:r>
          </a:p>
          <a:p>
            <a:r>
              <a:rPr lang="en-US" sz="1200" dirty="0"/>
              <a:t>    - don’t copy the example. Its just a reference.</a:t>
            </a:r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Thanks­­</a:t>
            </a:r>
          </a:p>
        </p:txBody>
      </p:sp>
    </p:spTree>
    <p:extLst>
      <p:ext uri="{BB962C8B-B14F-4D97-AF65-F5344CB8AC3E}">
        <p14:creationId xmlns:p14="http://schemas.microsoft.com/office/powerpoint/2010/main" val="12094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8C3F6B0E-75B1-4948-9825-DB7687D7CB6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8764" y="165453"/>
            <a:ext cx="11540541" cy="6517103"/>
            <a:chOff x="595683" y="1261242"/>
            <a:chExt cx="6668464" cy="4352545"/>
          </a:xfrm>
        </p:grpSpPr>
        <p:sp>
          <p:nvSpPr>
            <p:cNvPr id="39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5A45DA0-4586-41B2-98AA-163DE870EA1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18540"/>
              <a:ext cx="6668462" cy="39952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444FA76-8CD4-4EF0-A7C1-188747DC1FE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586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41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33CAC9-9835-4C9B-99AF-8AB94B09188A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26692" y="1466651"/>
              <a:ext cx="86227" cy="752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97177F7-0099-4C65-9904-760C3135E23F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2292" y="1308825"/>
              <a:ext cx="56873" cy="6361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692D10-918C-4756-8604-F84DDED240E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17413" y="1424898"/>
              <a:ext cx="5958049" cy="1587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44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C7FCA0A-C252-4398-89B7-82E80F882B6E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61401" y="1459759"/>
              <a:ext cx="54121" cy="8906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" name="Navigation Buttons">
              <a:extLst>
                <a:ext uri="{FF2B5EF4-FFF2-40B4-BE49-F238E27FC236}">
                  <a16:creationId xmlns:a16="http://schemas.microsoft.com/office/drawing/2014/main" id="{C223903A-6DB5-4116-AC4A-3F58B689912E}"/>
                </a:ext>
              </a:extLst>
            </p:cNvPr>
            <p:cNvGrpSpPr/>
            <p:nvPr/>
          </p:nvGrpSpPr>
          <p:grpSpPr>
            <a:xfrm>
              <a:off x="668440" y="1446506"/>
              <a:ext cx="370591" cy="115566"/>
              <a:chOff x="668440" y="1446506"/>
              <a:chExt cx="370591" cy="115566"/>
            </a:xfrm>
          </p:grpSpPr>
          <p:sp>
            <p:nvSpPr>
              <p:cNvPr id="46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376A07C-DC63-4B41-9952-489320E8F0B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8440" y="1464000"/>
                <a:ext cx="88061" cy="8057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B093739-E3E8-41B7-8F47-0D782E246E6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07870" y="1464000"/>
                <a:ext cx="88061" cy="8057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69AEB2A-7D85-4C6E-8554-286C111B68E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47301" y="1446506"/>
                <a:ext cx="91730" cy="11556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AB025-DFCF-437B-8418-80A17ACA9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22530"/>
              </p:ext>
            </p:extLst>
          </p:nvPr>
        </p:nvGraphicFramePr>
        <p:xfrm>
          <a:off x="1544166" y="3424005"/>
          <a:ext cx="9289738" cy="3054955"/>
        </p:xfrm>
        <a:graphic>
          <a:graphicData uri="http://schemas.openxmlformats.org/drawingml/2006/table">
            <a:tbl>
              <a:tblPr firstRow="1" lastCol="1" bandRow="1"/>
              <a:tblGrid>
                <a:gridCol w="63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9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086">
                  <a:extLst>
                    <a:ext uri="{9D8B030D-6E8A-4147-A177-3AD203B41FA5}">
                      <a16:colId xmlns:a16="http://schemas.microsoft.com/office/drawing/2014/main" val="3095293444"/>
                    </a:ext>
                  </a:extLst>
                </a:gridCol>
              </a:tblGrid>
              <a:tr h="610991"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</a:p>
                  </a:txBody>
                  <a:tcPr marL="87247" marR="87247" marT="43623" marB="4362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Email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Contact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991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7247" marR="87247" marT="43623" marB="4362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Maria Anders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2"/>
                        </a:rPr>
                        <a:t>maria@test.com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030-0074321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991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7247" marR="87247" marT="43623" marB="4362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Antonio Moreno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3"/>
                        </a:rPr>
                        <a:t>Antonio@gmail.com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(5) 555-3932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91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7247" marR="87247" marT="43623" marB="4362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Thomas Hardy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4"/>
                        </a:rPr>
                        <a:t>thomas.@yahoo.com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(171) 555-7788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991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7247" marR="87247" marT="43623" marB="4362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Christina Berglund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5"/>
                        </a:rPr>
                        <a:t>christina@email.com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0921-12 34 65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Button Group">
            <a:extLst>
              <a:ext uri="{FF2B5EF4-FFF2-40B4-BE49-F238E27FC236}">
                <a16:creationId xmlns:a16="http://schemas.microsoft.com/office/drawing/2014/main" id="{137DCD72-E0F9-4AAE-A97A-7E7E61C510E4}"/>
              </a:ext>
            </a:extLst>
          </p:cNvPr>
          <p:cNvGrpSpPr/>
          <p:nvPr/>
        </p:nvGrpSpPr>
        <p:grpSpPr>
          <a:xfrm>
            <a:off x="8470360" y="5337029"/>
            <a:ext cx="686528" cy="339130"/>
            <a:chOff x="1033137" y="1908942"/>
            <a:chExt cx="628650" cy="310539"/>
          </a:xfrm>
          <a:solidFill>
            <a:srgbClr val="FFFFFF"/>
          </a:solidFill>
        </p:grpSpPr>
        <p:cxnSp>
          <p:nvCxnSpPr>
            <p:cNvPr id="22" name="Separator">
              <a:extLst>
                <a:ext uri="{FF2B5EF4-FFF2-40B4-BE49-F238E27FC236}">
                  <a16:creationId xmlns:a16="http://schemas.microsoft.com/office/drawing/2014/main" id="{CD6E2F8E-686C-4BFF-9EBB-E047DCB6FF00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eparator">
              <a:extLst>
                <a:ext uri="{FF2B5EF4-FFF2-40B4-BE49-F238E27FC236}">
                  <a16:creationId xmlns:a16="http://schemas.microsoft.com/office/drawing/2014/main" id="{0AF1B83A-1999-48FB-BF89-D7A9EF77089C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utton Group">
            <a:extLst>
              <a:ext uri="{FF2B5EF4-FFF2-40B4-BE49-F238E27FC236}">
                <a16:creationId xmlns:a16="http://schemas.microsoft.com/office/drawing/2014/main" id="{CB820E04-217F-4034-AB87-766B535A2C44}"/>
              </a:ext>
            </a:extLst>
          </p:cNvPr>
          <p:cNvGrpSpPr/>
          <p:nvPr/>
        </p:nvGrpSpPr>
        <p:grpSpPr>
          <a:xfrm>
            <a:off x="8470360" y="5984563"/>
            <a:ext cx="686528" cy="339130"/>
            <a:chOff x="1033137" y="1908942"/>
            <a:chExt cx="628650" cy="310539"/>
          </a:xfrm>
          <a:solidFill>
            <a:srgbClr val="FFFFFF"/>
          </a:solidFill>
        </p:grpSpPr>
        <p:cxnSp>
          <p:nvCxnSpPr>
            <p:cNvPr id="26" name="Separator">
              <a:extLst>
                <a:ext uri="{FF2B5EF4-FFF2-40B4-BE49-F238E27FC236}">
                  <a16:creationId xmlns:a16="http://schemas.microsoft.com/office/drawing/2014/main" id="{C0811327-C7A9-4940-BAD2-2C67F21B7303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eparator">
              <a:extLst>
                <a:ext uri="{FF2B5EF4-FFF2-40B4-BE49-F238E27FC236}">
                  <a16:creationId xmlns:a16="http://schemas.microsoft.com/office/drawing/2014/main" id="{DFE9A282-70F7-4004-AC54-9667C31CA6AE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Input with Label">
            <a:extLst>
              <a:ext uri="{FF2B5EF4-FFF2-40B4-BE49-F238E27FC236}">
                <a16:creationId xmlns:a16="http://schemas.microsoft.com/office/drawing/2014/main" id="{222359F9-C9E3-458B-AFC4-7EE56CE5AB92}"/>
              </a:ext>
            </a:extLst>
          </p:cNvPr>
          <p:cNvGrpSpPr/>
          <p:nvPr/>
        </p:nvGrpSpPr>
        <p:grpSpPr>
          <a:xfrm>
            <a:off x="1544163" y="922319"/>
            <a:ext cx="4551837" cy="434032"/>
            <a:chOff x="908150" y="2873283"/>
            <a:chExt cx="2504700" cy="572999"/>
          </a:xfrm>
        </p:grpSpPr>
        <p:sp>
          <p:nvSpPr>
            <p:cNvPr id="29" name="Input">
              <a:extLst>
                <a:ext uri="{FF2B5EF4-FFF2-40B4-BE49-F238E27FC236}">
                  <a16:creationId xmlns:a16="http://schemas.microsoft.com/office/drawing/2014/main" id="{F0D10B2A-4313-4421-A9F6-B300517CE0F6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30" name="Label">
              <a:extLst>
                <a:ext uri="{FF2B5EF4-FFF2-40B4-BE49-F238E27FC236}">
                  <a16:creationId xmlns:a16="http://schemas.microsoft.com/office/drawing/2014/main" id="{0EB1FDD4-8F9C-4485-833B-E05672587680}"/>
                </a:ext>
              </a:extLst>
            </p:cNvPr>
            <p:cNvSpPr txBox="1"/>
            <p:nvPr/>
          </p:nvSpPr>
          <p:spPr>
            <a:xfrm>
              <a:off x="908150" y="2873283"/>
              <a:ext cx="394339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grpSp>
        <p:nvGrpSpPr>
          <p:cNvPr id="31" name="Input with Label">
            <a:extLst>
              <a:ext uri="{FF2B5EF4-FFF2-40B4-BE49-F238E27FC236}">
                <a16:creationId xmlns:a16="http://schemas.microsoft.com/office/drawing/2014/main" id="{F1508B06-8C07-4A6D-ACC0-70B8AB06561C}"/>
              </a:ext>
            </a:extLst>
          </p:cNvPr>
          <p:cNvGrpSpPr/>
          <p:nvPr/>
        </p:nvGrpSpPr>
        <p:grpSpPr>
          <a:xfrm>
            <a:off x="1544163" y="1555531"/>
            <a:ext cx="4551837" cy="434032"/>
            <a:chOff x="908150" y="2873283"/>
            <a:chExt cx="2504700" cy="572999"/>
          </a:xfrm>
        </p:grpSpPr>
        <p:sp>
          <p:nvSpPr>
            <p:cNvPr id="32" name="Input">
              <a:extLst>
                <a:ext uri="{FF2B5EF4-FFF2-40B4-BE49-F238E27FC236}">
                  <a16:creationId xmlns:a16="http://schemas.microsoft.com/office/drawing/2014/main" id="{300D0735-D2FA-4261-AEDE-6C66EA22B902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33" name="Label">
              <a:extLst>
                <a:ext uri="{FF2B5EF4-FFF2-40B4-BE49-F238E27FC236}">
                  <a16:creationId xmlns:a16="http://schemas.microsoft.com/office/drawing/2014/main" id="{92DE9A90-6F2C-42DF-9004-9D9A2798B636}"/>
                </a:ext>
              </a:extLst>
            </p:cNvPr>
            <p:cNvSpPr txBox="1"/>
            <p:nvPr/>
          </p:nvSpPr>
          <p:spPr>
            <a:xfrm>
              <a:off x="908150" y="2873283"/>
              <a:ext cx="360676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Email</a:t>
              </a:r>
            </a:p>
          </p:txBody>
        </p:sp>
      </p:grpSp>
      <p:grpSp>
        <p:nvGrpSpPr>
          <p:cNvPr id="34" name="Input with Label">
            <a:extLst>
              <a:ext uri="{FF2B5EF4-FFF2-40B4-BE49-F238E27FC236}">
                <a16:creationId xmlns:a16="http://schemas.microsoft.com/office/drawing/2014/main" id="{11D77FB7-C65E-4CAA-A624-A40CCDC22308}"/>
              </a:ext>
            </a:extLst>
          </p:cNvPr>
          <p:cNvGrpSpPr/>
          <p:nvPr/>
        </p:nvGrpSpPr>
        <p:grpSpPr>
          <a:xfrm>
            <a:off x="1544163" y="2180394"/>
            <a:ext cx="4551837" cy="434032"/>
            <a:chOff x="908150" y="2873283"/>
            <a:chExt cx="2504700" cy="572999"/>
          </a:xfrm>
        </p:grpSpPr>
        <p:sp>
          <p:nvSpPr>
            <p:cNvPr id="35" name="Input">
              <a:extLst>
                <a:ext uri="{FF2B5EF4-FFF2-40B4-BE49-F238E27FC236}">
                  <a16:creationId xmlns:a16="http://schemas.microsoft.com/office/drawing/2014/main" id="{F8BCF25E-DEC6-4D98-85EB-54E4BBA4E4E9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36" name="Label">
              <a:extLst>
                <a:ext uri="{FF2B5EF4-FFF2-40B4-BE49-F238E27FC236}">
                  <a16:creationId xmlns:a16="http://schemas.microsoft.com/office/drawing/2014/main" id="{A20BD533-8CED-4B3B-9E75-BE1990516B6B}"/>
                </a:ext>
              </a:extLst>
            </p:cNvPr>
            <p:cNvSpPr txBox="1"/>
            <p:nvPr/>
          </p:nvSpPr>
          <p:spPr>
            <a:xfrm>
              <a:off x="908150" y="2873283"/>
              <a:ext cx="511358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</a:p>
          </p:txBody>
        </p:sp>
      </p:grpSp>
      <p:sp>
        <p:nvSpPr>
          <p:cNvPr id="37" name="Button">
            <a:extLst>
              <a:ext uri="{FF2B5EF4-FFF2-40B4-BE49-F238E27FC236}">
                <a16:creationId xmlns:a16="http://schemas.microsoft.com/office/drawing/2014/main" id="{6AD9C215-8882-48F9-BD7B-AD2BC1128DEE}"/>
              </a:ext>
            </a:extLst>
          </p:cNvPr>
          <p:cNvSpPr/>
          <p:nvPr/>
        </p:nvSpPr>
        <p:spPr>
          <a:xfrm>
            <a:off x="1544163" y="2833682"/>
            <a:ext cx="183278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/ Update</a:t>
            </a:r>
          </a:p>
        </p:txBody>
      </p:sp>
      <p:grpSp>
        <p:nvGrpSpPr>
          <p:cNvPr id="65" name="Button Group">
            <a:extLst>
              <a:ext uri="{FF2B5EF4-FFF2-40B4-BE49-F238E27FC236}">
                <a16:creationId xmlns:a16="http://schemas.microsoft.com/office/drawing/2014/main" id="{E2763550-717F-4A33-BA46-EDAA05FC9C08}"/>
              </a:ext>
            </a:extLst>
          </p:cNvPr>
          <p:cNvGrpSpPr/>
          <p:nvPr/>
        </p:nvGrpSpPr>
        <p:grpSpPr>
          <a:xfrm>
            <a:off x="8444047" y="4100069"/>
            <a:ext cx="1938444" cy="351494"/>
            <a:chOff x="595686" y="1897620"/>
            <a:chExt cx="1775022" cy="321861"/>
          </a:xfrm>
          <a:solidFill>
            <a:srgbClr val="FFFFFF"/>
          </a:solidFill>
        </p:grpSpPr>
        <p:sp>
          <p:nvSpPr>
            <p:cNvPr id="66" name="Buttons">
              <a:extLst>
                <a:ext uri="{FF2B5EF4-FFF2-40B4-BE49-F238E27FC236}">
                  <a16:creationId xmlns:a16="http://schemas.microsoft.com/office/drawing/2014/main" id="{C319BD3F-9251-41D6-A722-1AF07ED1ECF8}"/>
                </a:ext>
              </a:extLst>
            </p:cNvPr>
            <p:cNvSpPr/>
            <p:nvPr/>
          </p:nvSpPr>
          <p:spPr>
            <a:xfrm>
              <a:off x="595686" y="1897620"/>
              <a:ext cx="1775022" cy="310539"/>
            </a:xfrm>
            <a:prstGeom prst="roundRect">
              <a:avLst>
                <a:gd name="adj" fmla="val 11182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     Update      Delete</a:t>
              </a:r>
            </a:p>
          </p:txBody>
        </p:sp>
        <p:cxnSp>
          <p:nvCxnSpPr>
            <p:cNvPr id="67" name="Separator">
              <a:extLst>
                <a:ext uri="{FF2B5EF4-FFF2-40B4-BE49-F238E27FC236}">
                  <a16:creationId xmlns:a16="http://schemas.microsoft.com/office/drawing/2014/main" id="{E2A7F1E0-1FF4-4D8E-99C6-28597A87DE5B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eparator">
              <a:extLst>
                <a:ext uri="{FF2B5EF4-FFF2-40B4-BE49-F238E27FC236}">
                  <a16:creationId xmlns:a16="http://schemas.microsoft.com/office/drawing/2014/main" id="{C72175FD-B14C-4B8E-B3A5-3660A94516A5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Button Group">
            <a:extLst>
              <a:ext uri="{FF2B5EF4-FFF2-40B4-BE49-F238E27FC236}">
                <a16:creationId xmlns:a16="http://schemas.microsoft.com/office/drawing/2014/main" id="{981087D0-E68E-468D-930C-678D2C82C421}"/>
              </a:ext>
            </a:extLst>
          </p:cNvPr>
          <p:cNvGrpSpPr/>
          <p:nvPr/>
        </p:nvGrpSpPr>
        <p:grpSpPr>
          <a:xfrm>
            <a:off x="8444047" y="4739699"/>
            <a:ext cx="1938444" cy="351494"/>
            <a:chOff x="595686" y="1897620"/>
            <a:chExt cx="1775022" cy="321861"/>
          </a:xfrm>
          <a:solidFill>
            <a:srgbClr val="FFFFFF"/>
          </a:solidFill>
        </p:grpSpPr>
        <p:sp>
          <p:nvSpPr>
            <p:cNvPr id="70" name="Buttons">
              <a:extLst>
                <a:ext uri="{FF2B5EF4-FFF2-40B4-BE49-F238E27FC236}">
                  <a16:creationId xmlns:a16="http://schemas.microsoft.com/office/drawing/2014/main" id="{CF9DC715-1876-4DBA-B417-711C1DEB4A4B}"/>
                </a:ext>
              </a:extLst>
            </p:cNvPr>
            <p:cNvSpPr/>
            <p:nvPr/>
          </p:nvSpPr>
          <p:spPr>
            <a:xfrm>
              <a:off x="595686" y="1897620"/>
              <a:ext cx="1775022" cy="310539"/>
            </a:xfrm>
            <a:prstGeom prst="roundRect">
              <a:avLst>
                <a:gd name="adj" fmla="val 11182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     Update      Delete</a:t>
              </a:r>
            </a:p>
          </p:txBody>
        </p:sp>
        <p:cxnSp>
          <p:nvCxnSpPr>
            <p:cNvPr id="71" name="Separator">
              <a:extLst>
                <a:ext uri="{FF2B5EF4-FFF2-40B4-BE49-F238E27FC236}">
                  <a16:creationId xmlns:a16="http://schemas.microsoft.com/office/drawing/2014/main" id="{F5F5A575-1907-4DC0-993E-4A8067246CA2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eparator">
              <a:extLst>
                <a:ext uri="{FF2B5EF4-FFF2-40B4-BE49-F238E27FC236}">
                  <a16:creationId xmlns:a16="http://schemas.microsoft.com/office/drawing/2014/main" id="{7077C5FD-94BD-4D19-A370-24B5275286EA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Button Group">
            <a:extLst>
              <a:ext uri="{FF2B5EF4-FFF2-40B4-BE49-F238E27FC236}">
                <a16:creationId xmlns:a16="http://schemas.microsoft.com/office/drawing/2014/main" id="{26B987A7-7978-4DB1-B61C-075036F443CE}"/>
              </a:ext>
            </a:extLst>
          </p:cNvPr>
          <p:cNvGrpSpPr/>
          <p:nvPr/>
        </p:nvGrpSpPr>
        <p:grpSpPr>
          <a:xfrm>
            <a:off x="8444047" y="5376859"/>
            <a:ext cx="1938444" cy="351494"/>
            <a:chOff x="595686" y="1897620"/>
            <a:chExt cx="1775022" cy="321861"/>
          </a:xfrm>
          <a:solidFill>
            <a:srgbClr val="FFFFFF"/>
          </a:solidFill>
        </p:grpSpPr>
        <p:sp>
          <p:nvSpPr>
            <p:cNvPr id="74" name="Buttons">
              <a:extLst>
                <a:ext uri="{FF2B5EF4-FFF2-40B4-BE49-F238E27FC236}">
                  <a16:creationId xmlns:a16="http://schemas.microsoft.com/office/drawing/2014/main" id="{A8F1E9D9-D79C-4ECC-8CAA-F6E574B9A74D}"/>
                </a:ext>
              </a:extLst>
            </p:cNvPr>
            <p:cNvSpPr/>
            <p:nvPr/>
          </p:nvSpPr>
          <p:spPr>
            <a:xfrm>
              <a:off x="595686" y="1897620"/>
              <a:ext cx="1775022" cy="310539"/>
            </a:xfrm>
            <a:prstGeom prst="roundRect">
              <a:avLst>
                <a:gd name="adj" fmla="val 11182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     Update      Delete</a:t>
              </a:r>
            </a:p>
          </p:txBody>
        </p:sp>
        <p:cxnSp>
          <p:nvCxnSpPr>
            <p:cNvPr id="75" name="Separator">
              <a:extLst>
                <a:ext uri="{FF2B5EF4-FFF2-40B4-BE49-F238E27FC236}">
                  <a16:creationId xmlns:a16="http://schemas.microsoft.com/office/drawing/2014/main" id="{39CED31A-4698-45D0-A947-6ADF8561A571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eparator">
              <a:extLst>
                <a:ext uri="{FF2B5EF4-FFF2-40B4-BE49-F238E27FC236}">
                  <a16:creationId xmlns:a16="http://schemas.microsoft.com/office/drawing/2014/main" id="{49D6E4D3-897E-4997-9C8E-A93FA2638AFA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Button Group">
            <a:extLst>
              <a:ext uri="{FF2B5EF4-FFF2-40B4-BE49-F238E27FC236}">
                <a16:creationId xmlns:a16="http://schemas.microsoft.com/office/drawing/2014/main" id="{30542A65-0514-415D-B15F-A3CBC91F3B87}"/>
              </a:ext>
            </a:extLst>
          </p:cNvPr>
          <p:cNvGrpSpPr/>
          <p:nvPr/>
        </p:nvGrpSpPr>
        <p:grpSpPr>
          <a:xfrm>
            <a:off x="8444047" y="6024393"/>
            <a:ext cx="1938444" cy="351494"/>
            <a:chOff x="595686" y="1897620"/>
            <a:chExt cx="1775022" cy="321861"/>
          </a:xfrm>
          <a:solidFill>
            <a:srgbClr val="FFFFFF"/>
          </a:solidFill>
        </p:grpSpPr>
        <p:sp>
          <p:nvSpPr>
            <p:cNvPr id="78" name="Buttons">
              <a:extLst>
                <a:ext uri="{FF2B5EF4-FFF2-40B4-BE49-F238E27FC236}">
                  <a16:creationId xmlns:a16="http://schemas.microsoft.com/office/drawing/2014/main" id="{013DA43B-FC48-446E-ADE8-AA28941F80FD}"/>
                </a:ext>
              </a:extLst>
            </p:cNvPr>
            <p:cNvSpPr/>
            <p:nvPr/>
          </p:nvSpPr>
          <p:spPr>
            <a:xfrm>
              <a:off x="595686" y="1897620"/>
              <a:ext cx="1775022" cy="310539"/>
            </a:xfrm>
            <a:prstGeom prst="roundRect">
              <a:avLst>
                <a:gd name="adj" fmla="val 11182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     Update      Delete</a:t>
              </a:r>
            </a:p>
          </p:txBody>
        </p:sp>
        <p:cxnSp>
          <p:nvCxnSpPr>
            <p:cNvPr id="79" name="Separator">
              <a:extLst>
                <a:ext uri="{FF2B5EF4-FFF2-40B4-BE49-F238E27FC236}">
                  <a16:creationId xmlns:a16="http://schemas.microsoft.com/office/drawing/2014/main" id="{8EE3C684-6193-4532-AC31-4C14C4899545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eparator">
              <a:extLst>
                <a:ext uri="{FF2B5EF4-FFF2-40B4-BE49-F238E27FC236}">
                  <a16:creationId xmlns:a16="http://schemas.microsoft.com/office/drawing/2014/main" id="{84D95887-8C9D-4B9D-BAD3-8BD53C91626B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52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9C930D8C-F5D1-49AA-ACB5-CCB2DD0346F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46636" y="497484"/>
            <a:ext cx="9698728" cy="5720438"/>
            <a:chOff x="595684" y="1261242"/>
            <a:chExt cx="6668462" cy="4352544"/>
          </a:xfrm>
        </p:grpSpPr>
        <p:sp>
          <p:nvSpPr>
            <p:cNvPr id="39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B6C74E5-196F-4036-A14F-F10A907AC45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668299"/>
              <a:ext cx="6668462" cy="39454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524DE63-B6F4-4BF0-BC15-5887462A198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5" y="1261242"/>
              <a:ext cx="6668461" cy="4086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41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927B0C-EC4A-4280-90A8-4A41DB908C96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00588" y="1495257"/>
              <a:ext cx="102601" cy="8576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F0C945-AAD4-4A9C-9E53-2732C627FB85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19150" y="1315451"/>
              <a:ext cx="67673" cy="7247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557388C-1CB2-4CC8-A8FF-E907223546E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216492" y="1447690"/>
              <a:ext cx="5823138" cy="1808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44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322CB64-7738-40FD-BF30-317C31289864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268833" y="1487406"/>
              <a:ext cx="64399" cy="10146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" name="Navigation Buttons">
              <a:extLst>
                <a:ext uri="{FF2B5EF4-FFF2-40B4-BE49-F238E27FC236}">
                  <a16:creationId xmlns:a16="http://schemas.microsoft.com/office/drawing/2014/main" id="{F70DB795-1318-4190-A1F9-51C978B70A24}"/>
                </a:ext>
              </a:extLst>
            </p:cNvPr>
            <p:cNvGrpSpPr/>
            <p:nvPr/>
          </p:nvGrpSpPr>
          <p:grpSpPr>
            <a:xfrm>
              <a:off x="682257" y="1472307"/>
              <a:ext cx="440968" cy="131660"/>
              <a:chOff x="682257" y="1472307"/>
              <a:chExt cx="440968" cy="131660"/>
            </a:xfrm>
          </p:grpSpPr>
          <p:sp>
            <p:nvSpPr>
              <p:cNvPr id="46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C9E0185-475E-4614-9FD4-C519B52D700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82257" y="1492237"/>
                <a:ext cx="104784" cy="9180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EDABD3E-6507-48F9-8993-B5A7B0B2791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48166" y="1492237"/>
                <a:ext cx="104784" cy="9180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685ABF7-E976-4374-9876-A717C59C47A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014075" y="1472307"/>
                <a:ext cx="109150" cy="13166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1C140E4E-1BC6-41F5-8A09-4F192A9124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272832" y="3232241"/>
            <a:ext cx="725012" cy="425386"/>
            <a:chOff x="1642629" y="1948768"/>
            <a:chExt cx="373724" cy="184509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9D60E0E3-255C-4AA1-AAA3-8535F75D9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48768"/>
              <a:ext cx="373724" cy="18450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9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FE2BB4B-88E4-455D-A517-0A4E77F69A19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683885" y="2019467"/>
              <a:ext cx="25038" cy="43115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1FD42B-2E26-45C6-B67B-1630350E7CF2}"/>
              </a:ext>
            </a:extLst>
          </p:cNvPr>
          <p:cNvSpPr txBox="1"/>
          <p:nvPr/>
        </p:nvSpPr>
        <p:spPr>
          <a:xfrm>
            <a:off x="2193456" y="1586554"/>
            <a:ext cx="135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9FCD39-C726-43EC-BD40-051AE47A5DA4}"/>
              </a:ext>
            </a:extLst>
          </p:cNvPr>
          <p:cNvSpPr txBox="1"/>
          <p:nvPr/>
        </p:nvSpPr>
        <p:spPr>
          <a:xfrm>
            <a:off x="2193454" y="1912393"/>
            <a:ext cx="325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Maria Anders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64D0AC-5CDB-4996-B388-5854DF7D2752}"/>
              </a:ext>
            </a:extLst>
          </p:cNvPr>
          <p:cNvSpPr txBox="1"/>
          <p:nvPr/>
        </p:nvSpPr>
        <p:spPr>
          <a:xfrm>
            <a:off x="2193454" y="2226694"/>
            <a:ext cx="3258221" cy="380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 Maria@test.com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5F009-7AC2-4DA2-94E8-BF1A20AB5F5E}"/>
              </a:ext>
            </a:extLst>
          </p:cNvPr>
          <p:cNvSpPr txBox="1"/>
          <p:nvPr/>
        </p:nvSpPr>
        <p:spPr>
          <a:xfrm>
            <a:off x="2193456" y="2554047"/>
            <a:ext cx="264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Contact:  </a:t>
            </a:r>
            <a:r>
              <a:rPr lang="en-US" noProof="1">
                <a:solidFill>
                  <a:srgbClr val="5F5F5F"/>
                </a:solidFill>
                <a:cs typeface="Segoe UI" panose="020B0502040204020203" pitchFamily="34" charset="0"/>
              </a:rPr>
              <a:t>030-0074321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3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9C930D8C-F5D1-49AA-ACB5-CCB2DD0346F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05566" y="568781"/>
            <a:ext cx="9698728" cy="5720437"/>
            <a:chOff x="595684" y="1261242"/>
            <a:chExt cx="6668462" cy="4352544"/>
          </a:xfrm>
        </p:grpSpPr>
        <p:sp>
          <p:nvSpPr>
            <p:cNvPr id="39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B6C74E5-196F-4036-A14F-F10A907AC45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68299"/>
              <a:ext cx="6668462" cy="39454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524DE63-B6F4-4BF0-BC15-5887462A198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086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41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927B0C-EC4A-4280-90A8-4A41DB908C9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00588" y="1495257"/>
              <a:ext cx="102601" cy="8576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F0C945-AAD4-4A9C-9E53-2732C627FB85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9150" y="1315451"/>
              <a:ext cx="67673" cy="7247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557388C-1CB2-4CC8-A8FF-E907223546E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16492" y="1447690"/>
              <a:ext cx="5823138" cy="1808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44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322CB64-7738-40FD-BF30-317C31289864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68833" y="1487406"/>
              <a:ext cx="64399" cy="10146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" name="Navigation Buttons">
              <a:extLst>
                <a:ext uri="{FF2B5EF4-FFF2-40B4-BE49-F238E27FC236}">
                  <a16:creationId xmlns:a16="http://schemas.microsoft.com/office/drawing/2014/main" id="{F70DB795-1318-4190-A1F9-51C978B70A24}"/>
                </a:ext>
              </a:extLst>
            </p:cNvPr>
            <p:cNvGrpSpPr/>
            <p:nvPr/>
          </p:nvGrpSpPr>
          <p:grpSpPr>
            <a:xfrm>
              <a:off x="682257" y="1472307"/>
              <a:ext cx="440968" cy="131660"/>
              <a:chOff x="682257" y="1472307"/>
              <a:chExt cx="440968" cy="131660"/>
            </a:xfrm>
          </p:grpSpPr>
          <p:sp>
            <p:nvSpPr>
              <p:cNvPr id="46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C9E0185-475E-4614-9FD4-C519B52D700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2257" y="1492237"/>
                <a:ext cx="104784" cy="9180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EDABD3E-6507-48F9-8993-B5A7B0B2791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8166" y="1492237"/>
                <a:ext cx="104784" cy="9180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685ABF7-E976-4374-9876-A717C59C47A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14075" y="1472307"/>
                <a:ext cx="109150" cy="13166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AEA6B7-0E91-478C-BE4E-D183B0C2522C}"/>
              </a:ext>
            </a:extLst>
          </p:cNvPr>
          <p:cNvSpPr txBox="1"/>
          <p:nvPr/>
        </p:nvSpPr>
        <p:spPr>
          <a:xfrm>
            <a:off x="1783879" y="1528006"/>
            <a:ext cx="225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not Found!</a:t>
            </a:r>
          </a:p>
        </p:txBody>
      </p:sp>
    </p:spTree>
    <p:extLst>
      <p:ext uri="{BB962C8B-B14F-4D97-AF65-F5344CB8AC3E}">
        <p14:creationId xmlns:p14="http://schemas.microsoft.com/office/powerpoint/2010/main" val="40274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CD85D-29DB-4E9D-84FA-8AB5C06F6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14064"/>
              </p:ext>
            </p:extLst>
          </p:nvPr>
        </p:nvGraphicFramePr>
        <p:xfrm>
          <a:off x="860982" y="1335961"/>
          <a:ext cx="10567447" cy="2038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527">
                  <a:extLst>
                    <a:ext uri="{9D8B030D-6E8A-4147-A177-3AD203B41FA5}">
                      <a16:colId xmlns:a16="http://schemas.microsoft.com/office/drawing/2014/main" val="3635221940"/>
                    </a:ext>
                  </a:extLst>
                </a:gridCol>
                <a:gridCol w="844704">
                  <a:extLst>
                    <a:ext uri="{9D8B030D-6E8A-4147-A177-3AD203B41FA5}">
                      <a16:colId xmlns:a16="http://schemas.microsoft.com/office/drawing/2014/main" val="3585441559"/>
                    </a:ext>
                  </a:extLst>
                </a:gridCol>
                <a:gridCol w="978162">
                  <a:extLst>
                    <a:ext uri="{9D8B030D-6E8A-4147-A177-3AD203B41FA5}">
                      <a16:colId xmlns:a16="http://schemas.microsoft.com/office/drawing/2014/main" val="1174479176"/>
                    </a:ext>
                  </a:extLst>
                </a:gridCol>
                <a:gridCol w="832145">
                  <a:extLst>
                    <a:ext uri="{9D8B030D-6E8A-4147-A177-3AD203B41FA5}">
                      <a16:colId xmlns:a16="http://schemas.microsoft.com/office/drawing/2014/main" val="1763715547"/>
                    </a:ext>
                  </a:extLst>
                </a:gridCol>
                <a:gridCol w="682986">
                  <a:extLst>
                    <a:ext uri="{9D8B030D-6E8A-4147-A177-3AD203B41FA5}">
                      <a16:colId xmlns:a16="http://schemas.microsoft.com/office/drawing/2014/main" val="122571565"/>
                    </a:ext>
                  </a:extLst>
                </a:gridCol>
                <a:gridCol w="1154010">
                  <a:extLst>
                    <a:ext uri="{9D8B030D-6E8A-4147-A177-3AD203B41FA5}">
                      <a16:colId xmlns:a16="http://schemas.microsoft.com/office/drawing/2014/main" val="3165524498"/>
                    </a:ext>
                  </a:extLst>
                </a:gridCol>
                <a:gridCol w="718313">
                  <a:extLst>
                    <a:ext uri="{9D8B030D-6E8A-4147-A177-3AD203B41FA5}">
                      <a16:colId xmlns:a16="http://schemas.microsoft.com/office/drawing/2014/main" val="1771860761"/>
                    </a:ext>
                  </a:extLst>
                </a:gridCol>
                <a:gridCol w="718313">
                  <a:extLst>
                    <a:ext uri="{9D8B030D-6E8A-4147-A177-3AD203B41FA5}">
                      <a16:colId xmlns:a16="http://schemas.microsoft.com/office/drawing/2014/main" val="1008879840"/>
                    </a:ext>
                  </a:extLst>
                </a:gridCol>
                <a:gridCol w="663360">
                  <a:extLst>
                    <a:ext uri="{9D8B030D-6E8A-4147-A177-3AD203B41FA5}">
                      <a16:colId xmlns:a16="http://schemas.microsoft.com/office/drawing/2014/main" val="4211538870"/>
                    </a:ext>
                  </a:extLst>
                </a:gridCol>
                <a:gridCol w="714389">
                  <a:extLst>
                    <a:ext uri="{9D8B030D-6E8A-4147-A177-3AD203B41FA5}">
                      <a16:colId xmlns:a16="http://schemas.microsoft.com/office/drawing/2014/main" val="4096947780"/>
                    </a:ext>
                  </a:extLst>
                </a:gridCol>
                <a:gridCol w="654725">
                  <a:extLst>
                    <a:ext uri="{9D8B030D-6E8A-4147-A177-3AD203B41FA5}">
                      <a16:colId xmlns:a16="http://schemas.microsoft.com/office/drawing/2014/main" val="1788718973"/>
                    </a:ext>
                  </a:extLst>
                </a:gridCol>
                <a:gridCol w="531473">
                  <a:extLst>
                    <a:ext uri="{9D8B030D-6E8A-4147-A177-3AD203B41FA5}">
                      <a16:colId xmlns:a16="http://schemas.microsoft.com/office/drawing/2014/main" val="36586461"/>
                    </a:ext>
                  </a:extLst>
                </a:gridCol>
                <a:gridCol w="1021340">
                  <a:extLst>
                    <a:ext uri="{9D8B030D-6E8A-4147-A177-3AD203B41FA5}">
                      <a16:colId xmlns:a16="http://schemas.microsoft.com/office/drawing/2014/main" val="1261175210"/>
                    </a:ext>
                  </a:extLst>
                </a:gridCol>
              </a:tblGrid>
              <a:tr h="77299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 dirty="0">
                          <a:effectLst/>
                        </a:rPr>
                        <a:t>Resource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 dirty="0">
                          <a:effectLst/>
                        </a:rPr>
                        <a:t>HTTP (Read initial data)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Validation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Event Emitters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Router Link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Create/ADD (HTTP)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Update (HTTP)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Delete (HTTP)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Create (UI)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Update (UI)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Delete (UI)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Comments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5259799"/>
                  </a:ext>
                </a:extLst>
              </a:tr>
              <a:tr h="632722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100%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160048926"/>
                  </a:ext>
                </a:extLst>
              </a:tr>
              <a:tr h="63272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eid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>
                          <a:effectLst/>
                        </a:rPr>
                        <a:t>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80"/>
                        </a:lnSpc>
                      </a:pPr>
                      <a:r>
                        <a:rPr lang="en-US" sz="1000" dirty="0">
                          <a:effectLst/>
                        </a:rPr>
                        <a:t>0%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37566787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0EEFA0B-2014-41B9-847C-372305297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71" y="891324"/>
            <a:ext cx="203619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passing score is 80%.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51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B28C7243599468529F0EB5F32A9D9" ma:contentTypeVersion="9" ma:contentTypeDescription="Create a new document." ma:contentTypeScope="" ma:versionID="32f53fb66568ccf0bf0914be620dc46e">
  <xsd:schema xmlns:xsd="http://www.w3.org/2001/XMLSchema" xmlns:xs="http://www.w3.org/2001/XMLSchema" xmlns:p="http://schemas.microsoft.com/office/2006/metadata/properties" xmlns:ns2="3a99240b-6dbf-4be2-a992-1908efd927d6" targetNamespace="http://schemas.microsoft.com/office/2006/metadata/properties" ma:root="true" ma:fieldsID="b72212794281e7543feef5b48b152691" ns2:_="">
    <xsd:import namespace="3a99240b-6dbf-4be2-a992-1908efd92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9240b-6dbf-4be2-a992-1908efd92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4B2240-6759-483C-8576-1F295F6215F2}"/>
</file>

<file path=customXml/itemProps2.xml><?xml version="1.0" encoding="utf-8"?>
<ds:datastoreItem xmlns:ds="http://schemas.openxmlformats.org/officeDocument/2006/customXml" ds:itemID="{0ECF248C-5007-434A-BD9F-8EB2977E520A}"/>
</file>

<file path=customXml/itemProps3.xml><?xml version="1.0" encoding="utf-8"?>
<ds:datastoreItem xmlns:ds="http://schemas.openxmlformats.org/officeDocument/2006/customXml" ds:itemID="{E82C914F-9FEE-4FDD-8BE7-9EDE6B412B76}"/>
</file>

<file path=docProps/app.xml><?xml version="1.0" encoding="utf-8"?>
<Properties xmlns="http://schemas.openxmlformats.org/officeDocument/2006/extended-properties" xmlns:vt="http://schemas.openxmlformats.org/officeDocument/2006/docPropsVTypes">
  <TotalTime>16726</TotalTime>
  <Words>590</Words>
  <Application>Microsoft Office PowerPoint</Application>
  <PresentationFormat>Widescreen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Gokotano, Reggie V.</dc:creator>
  <cp:lastModifiedBy>Abad, Stephen A. M.</cp:lastModifiedBy>
  <cp:revision>18</cp:revision>
  <dcterms:created xsi:type="dcterms:W3CDTF">2019-03-15T02:35:19Z</dcterms:created>
  <dcterms:modified xsi:type="dcterms:W3CDTF">2021-01-14T00:45:19Z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0x010100FEFB28C7243599468529F0EB5F32A9D9</vt:lpwstr>
  </property>
</Properties>
</file>