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7089-7E27-4A13-9601-B64694681F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7AAE19-2E36-4533-990D-A615132A5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9E5C8A-4270-4B68-94C4-2369C0C93FE6}"/>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5" name="Footer Placeholder 4">
            <a:extLst>
              <a:ext uri="{FF2B5EF4-FFF2-40B4-BE49-F238E27FC236}">
                <a16:creationId xmlns:a16="http://schemas.microsoft.com/office/drawing/2014/main" id="{AF8822A9-F623-416F-9C9A-2521466D9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DD3A8-A25F-4EBB-8196-FF9553FE04E8}"/>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07150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14E-83C4-4238-A843-07A04C7EA5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0D097F-E7E0-4A0B-9900-3B8B749F94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883D0-85AD-4538-BE67-4C918CD1341B}"/>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5" name="Footer Placeholder 4">
            <a:extLst>
              <a:ext uri="{FF2B5EF4-FFF2-40B4-BE49-F238E27FC236}">
                <a16:creationId xmlns:a16="http://schemas.microsoft.com/office/drawing/2014/main" id="{3AD35241-895A-49AA-B8F8-B586FD1E4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C277D-67B1-459F-BF08-B88D4AA6A39E}"/>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234680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B743A-F966-4180-BAE3-504950CFF3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FF2AF-9A45-4621-AE85-04EF41CFCD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7B1A9-EB42-4CB1-8197-52412EC94468}"/>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5" name="Footer Placeholder 4">
            <a:extLst>
              <a:ext uri="{FF2B5EF4-FFF2-40B4-BE49-F238E27FC236}">
                <a16:creationId xmlns:a16="http://schemas.microsoft.com/office/drawing/2014/main" id="{4040B119-2252-4352-BCE5-7C303E13A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98382-6E82-440D-BD1C-DA5DCBB443E9}"/>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6693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B7A2-53FF-4157-8742-29510C7A9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11A47-DC76-450F-B2A2-20EF5E7F6C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8F1C1-B759-4E29-B215-7A2D370F1AE8}"/>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5" name="Footer Placeholder 4">
            <a:extLst>
              <a:ext uri="{FF2B5EF4-FFF2-40B4-BE49-F238E27FC236}">
                <a16:creationId xmlns:a16="http://schemas.microsoft.com/office/drawing/2014/main" id="{9390DDA1-4C8E-4FA0-B596-591AA523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66CB1-D99F-487F-91EF-15ABDD746627}"/>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60269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C2C6-957C-4758-A51E-334061593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685354-A87C-4C4C-90B9-32CD5180D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EA664-E225-4B2B-8164-F37D990B8314}"/>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5" name="Footer Placeholder 4">
            <a:extLst>
              <a:ext uri="{FF2B5EF4-FFF2-40B4-BE49-F238E27FC236}">
                <a16:creationId xmlns:a16="http://schemas.microsoft.com/office/drawing/2014/main" id="{89696CB3-8FAC-473B-97DC-B51A0C830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465A9-DF7E-497B-8A04-AACB2DBE3884}"/>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24969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3E32-547E-43CD-9303-8FB9BC236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93458-7749-49CB-9BCD-FD120EED5D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034044-6BA2-4DCB-922A-BA1D874EB3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C5E77-283F-4A9C-8E40-270C150645AF}"/>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6" name="Footer Placeholder 5">
            <a:extLst>
              <a:ext uri="{FF2B5EF4-FFF2-40B4-BE49-F238E27FC236}">
                <a16:creationId xmlns:a16="http://schemas.microsoft.com/office/drawing/2014/main" id="{9F072C8C-A005-43F4-AC12-2FC5483ED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AE086-FA15-4983-AF04-82A13211DC65}"/>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63157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6DB3-0B32-416D-B7B2-A26414511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96925-76BB-487F-8639-7934EF199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5CC5FF-8DEB-4FD6-99FB-799AD48FC3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7A412B-7403-488A-A328-8A72805D3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E54786-0E40-43A9-8FB2-7FE97167689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668C2-A305-4766-BA4E-DE4C08FF9CFB}"/>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8" name="Footer Placeholder 7">
            <a:extLst>
              <a:ext uri="{FF2B5EF4-FFF2-40B4-BE49-F238E27FC236}">
                <a16:creationId xmlns:a16="http://schemas.microsoft.com/office/drawing/2014/main" id="{E8382B4E-AA7A-476D-BB64-9B518964DB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BF6D5B-F988-4D87-A007-6656897E6492}"/>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8099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36F0-F09E-49CF-BE95-C9EE078E3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DA8B6A-B646-4CCC-8778-FC72CB5BB27C}"/>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4" name="Footer Placeholder 3">
            <a:extLst>
              <a:ext uri="{FF2B5EF4-FFF2-40B4-BE49-F238E27FC236}">
                <a16:creationId xmlns:a16="http://schemas.microsoft.com/office/drawing/2014/main" id="{657EA970-E08F-4F3F-8F6D-BD86CD7294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499209-18FA-47D0-8E4C-CFFFDDED2E7A}"/>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252791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D5440-5426-481F-B066-341AC68883CE}"/>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3" name="Footer Placeholder 2">
            <a:extLst>
              <a:ext uri="{FF2B5EF4-FFF2-40B4-BE49-F238E27FC236}">
                <a16:creationId xmlns:a16="http://schemas.microsoft.com/office/drawing/2014/main" id="{B3CFF898-6F24-4662-8A00-8D14E93D08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85EA40-C120-4B6B-89EA-B731C868E8B9}"/>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07835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48E3-0DAB-422D-A5D6-D795CF98A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A7E08-E07A-4C2B-AF41-105CBEF6A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5CA45-9441-404B-9008-15BE712EC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AB6C7E-2FBC-4E57-9F15-E78F3A4F2FA6}"/>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6" name="Footer Placeholder 5">
            <a:extLst>
              <a:ext uri="{FF2B5EF4-FFF2-40B4-BE49-F238E27FC236}">
                <a16:creationId xmlns:a16="http://schemas.microsoft.com/office/drawing/2014/main" id="{3A14F71E-9224-458C-89DB-99597AA06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59007-9C80-4C22-A6E2-64994B803289}"/>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371486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1933-6917-4C04-8D16-BB6286E3A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8AC2E6-3999-457E-9BB1-E207264EC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459602-DF78-4994-8E93-D4631F524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000B2B-AA5A-40B2-BB51-57AB9B316736}"/>
              </a:ext>
            </a:extLst>
          </p:cNvPr>
          <p:cNvSpPr>
            <a:spLocks noGrp="1"/>
          </p:cNvSpPr>
          <p:nvPr>
            <p:ph type="dt" sz="half" idx="10"/>
          </p:nvPr>
        </p:nvSpPr>
        <p:spPr/>
        <p:txBody>
          <a:bodyPr/>
          <a:lstStyle/>
          <a:p>
            <a:fld id="{8297C01F-EB3D-407B-AE3F-546731C50F0B}" type="datetimeFigureOut">
              <a:rPr lang="en-US" smtClean="0"/>
              <a:t>3/12/2018</a:t>
            </a:fld>
            <a:endParaRPr lang="en-US"/>
          </a:p>
        </p:txBody>
      </p:sp>
      <p:sp>
        <p:nvSpPr>
          <p:cNvPr id="6" name="Footer Placeholder 5">
            <a:extLst>
              <a:ext uri="{FF2B5EF4-FFF2-40B4-BE49-F238E27FC236}">
                <a16:creationId xmlns:a16="http://schemas.microsoft.com/office/drawing/2014/main" id="{D6F13627-478A-492A-BE52-400D79AC7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58D87-9B05-4E2D-83F4-050F7D242F48}"/>
              </a:ext>
            </a:extLst>
          </p:cNvPr>
          <p:cNvSpPr>
            <a:spLocks noGrp="1"/>
          </p:cNvSpPr>
          <p:nvPr>
            <p:ph type="sldNum" sz="quarter" idx="12"/>
          </p:nvPr>
        </p:nvSpPr>
        <p:spPr/>
        <p:txBody>
          <a:bodyPr/>
          <a:lstStyle/>
          <a:p>
            <a:fld id="{10AF6998-6D3C-47FC-BA8E-72040C477B2D}" type="slidenum">
              <a:rPr lang="en-US" smtClean="0"/>
              <a:t>‹#›</a:t>
            </a:fld>
            <a:endParaRPr lang="en-US"/>
          </a:p>
        </p:txBody>
      </p:sp>
    </p:spTree>
    <p:extLst>
      <p:ext uri="{BB962C8B-B14F-4D97-AF65-F5344CB8AC3E}">
        <p14:creationId xmlns:p14="http://schemas.microsoft.com/office/powerpoint/2010/main" val="264721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047A14-BF48-4088-849B-76386C350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A9558-7362-4A51-B812-5137247F1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EEA05-322F-4713-BE3B-D615A8517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7C01F-EB3D-407B-AE3F-546731C50F0B}" type="datetimeFigureOut">
              <a:rPr lang="en-US" smtClean="0"/>
              <a:t>3/12/2018</a:t>
            </a:fld>
            <a:endParaRPr lang="en-US"/>
          </a:p>
        </p:txBody>
      </p:sp>
      <p:sp>
        <p:nvSpPr>
          <p:cNvPr id="5" name="Footer Placeholder 4">
            <a:extLst>
              <a:ext uri="{FF2B5EF4-FFF2-40B4-BE49-F238E27FC236}">
                <a16:creationId xmlns:a16="http://schemas.microsoft.com/office/drawing/2014/main" id="{005B13C2-146C-4858-9B6A-126EC0072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9A14A0-92D6-4410-B151-A71995106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F6998-6D3C-47FC-BA8E-72040C477B2D}" type="slidenum">
              <a:rPr lang="en-US" smtClean="0"/>
              <a:t>‹#›</a:t>
            </a:fld>
            <a:endParaRPr lang="en-US"/>
          </a:p>
        </p:txBody>
      </p:sp>
    </p:spTree>
    <p:extLst>
      <p:ext uri="{BB962C8B-B14F-4D97-AF65-F5344CB8AC3E}">
        <p14:creationId xmlns:p14="http://schemas.microsoft.com/office/powerpoint/2010/main" val="1162000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0039DA-7D68-498B-BF7C-07E1327C7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117390"/>
          </a:xfrm>
          <a:prstGeom prst="rect">
            <a:avLst/>
          </a:prstGeom>
        </p:spPr>
      </p:pic>
      <p:sp>
        <p:nvSpPr>
          <p:cNvPr id="2" name="Title 1">
            <a:extLst>
              <a:ext uri="{FF2B5EF4-FFF2-40B4-BE49-F238E27FC236}">
                <a16:creationId xmlns:a16="http://schemas.microsoft.com/office/drawing/2014/main" id="{1061B882-2CA2-41CB-AA37-EDD5415E953C}"/>
              </a:ext>
            </a:extLst>
          </p:cNvPr>
          <p:cNvSpPr>
            <a:spLocks noGrp="1"/>
          </p:cNvSpPr>
          <p:nvPr>
            <p:ph type="ctrTitle"/>
          </p:nvPr>
        </p:nvSpPr>
        <p:spPr/>
        <p:txBody>
          <a:bodyPr>
            <a:normAutofit fontScale="90000"/>
          </a:bodyPr>
          <a:lstStyle/>
          <a:p>
            <a:r>
              <a:rPr lang="en-US" dirty="0"/>
              <a:t>Things you need to know about doing business in China</a:t>
            </a:r>
          </a:p>
        </p:txBody>
      </p:sp>
      <p:sp>
        <p:nvSpPr>
          <p:cNvPr id="3" name="Subtitle 2">
            <a:extLst>
              <a:ext uri="{FF2B5EF4-FFF2-40B4-BE49-F238E27FC236}">
                <a16:creationId xmlns:a16="http://schemas.microsoft.com/office/drawing/2014/main" id="{FC8EC79B-2596-4BE6-A3A8-5DF7834ACC8A}"/>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1621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3387-0F70-4F0F-B442-BE8A60B3C734}"/>
              </a:ext>
            </a:extLst>
          </p:cNvPr>
          <p:cNvSpPr>
            <a:spLocks noGrp="1"/>
          </p:cNvSpPr>
          <p:nvPr>
            <p:ph type="title"/>
          </p:nvPr>
        </p:nvSpPr>
        <p:spPr/>
        <p:txBody>
          <a:bodyPr/>
          <a:lstStyle/>
          <a:p>
            <a:r>
              <a:rPr lang="en-US" dirty="0"/>
              <a:t>The definition of leadership varies greatly in China</a:t>
            </a:r>
          </a:p>
        </p:txBody>
      </p:sp>
      <p:sp>
        <p:nvSpPr>
          <p:cNvPr id="3" name="Content Placeholder 2">
            <a:extLst>
              <a:ext uri="{FF2B5EF4-FFF2-40B4-BE49-F238E27FC236}">
                <a16:creationId xmlns:a16="http://schemas.microsoft.com/office/drawing/2014/main" id="{F01A04D8-6FB6-4A74-A6A6-0191D684F313}"/>
              </a:ext>
            </a:extLst>
          </p:cNvPr>
          <p:cNvSpPr>
            <a:spLocks noGrp="1"/>
          </p:cNvSpPr>
          <p:nvPr>
            <p:ph idx="1"/>
          </p:nvPr>
        </p:nvSpPr>
        <p:spPr/>
        <p:txBody>
          <a:bodyPr/>
          <a:lstStyle/>
          <a:p>
            <a:pPr marL="0" indent="0">
              <a:buNone/>
            </a:pPr>
            <a:r>
              <a:rPr lang="en-US" dirty="0"/>
              <a:t>Western leadership, that is, the ability to guide, direct or influence people, is a concept that is quite foreign to the Chinese. In the eyes of Chinese, whoever has the authority or power automatically becomes the leader regardless of their ability to influence people...Such a person's leadership skills are not questioned--their position is respected, not their skills.</a:t>
            </a:r>
          </a:p>
        </p:txBody>
      </p:sp>
    </p:spTree>
    <p:extLst>
      <p:ext uri="{BB962C8B-B14F-4D97-AF65-F5344CB8AC3E}">
        <p14:creationId xmlns:p14="http://schemas.microsoft.com/office/powerpoint/2010/main" val="158431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8A69-3F22-4C34-926B-652B4BC12B37}"/>
              </a:ext>
            </a:extLst>
          </p:cNvPr>
          <p:cNvSpPr>
            <a:spLocks noGrp="1"/>
          </p:cNvSpPr>
          <p:nvPr>
            <p:ph type="title"/>
          </p:nvPr>
        </p:nvSpPr>
        <p:spPr>
          <a:xfrm>
            <a:off x="838200" y="2766218"/>
            <a:ext cx="10515600" cy="1325563"/>
          </a:xfrm>
        </p:spPr>
        <p:txBody>
          <a:bodyPr/>
          <a:lstStyle/>
          <a:p>
            <a:r>
              <a:rPr lang="en-US" dirty="0"/>
              <a:t>The Chinese almost never say no</a:t>
            </a:r>
          </a:p>
        </p:txBody>
      </p:sp>
      <p:pic>
        <p:nvPicPr>
          <p:cNvPr id="5" name="Picture 4">
            <a:extLst>
              <a:ext uri="{FF2B5EF4-FFF2-40B4-BE49-F238E27FC236}">
                <a16:creationId xmlns:a16="http://schemas.microsoft.com/office/drawing/2014/main" id="{430EDA67-D76F-4320-B0C4-284048B51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771" y="3218704"/>
            <a:ext cx="3501428" cy="3501428"/>
          </a:xfrm>
          <a:prstGeom prst="rect">
            <a:avLst/>
          </a:prstGeom>
        </p:spPr>
      </p:pic>
    </p:spTree>
    <p:extLst>
      <p:ext uri="{BB962C8B-B14F-4D97-AF65-F5344CB8AC3E}">
        <p14:creationId xmlns:p14="http://schemas.microsoft.com/office/powerpoint/2010/main" val="195050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AE46-7175-4617-B999-F2D0080DCF62}"/>
              </a:ext>
            </a:extLst>
          </p:cNvPr>
          <p:cNvSpPr>
            <a:spLocks noGrp="1"/>
          </p:cNvSpPr>
          <p:nvPr>
            <p:ph type="title"/>
          </p:nvPr>
        </p:nvSpPr>
        <p:spPr/>
        <p:txBody>
          <a:bodyPr/>
          <a:lstStyle/>
          <a:p>
            <a:r>
              <a:rPr lang="en-US" dirty="0"/>
              <a:t>The Chinese almost never say no</a:t>
            </a:r>
          </a:p>
        </p:txBody>
      </p:sp>
      <p:sp>
        <p:nvSpPr>
          <p:cNvPr id="3" name="Content Placeholder 2">
            <a:extLst>
              <a:ext uri="{FF2B5EF4-FFF2-40B4-BE49-F238E27FC236}">
                <a16:creationId xmlns:a16="http://schemas.microsoft.com/office/drawing/2014/main" id="{AC03306F-53F9-424E-9596-773E0E00668C}"/>
              </a:ext>
            </a:extLst>
          </p:cNvPr>
          <p:cNvSpPr>
            <a:spLocks noGrp="1"/>
          </p:cNvSpPr>
          <p:nvPr>
            <p:ph idx="1"/>
          </p:nvPr>
        </p:nvSpPr>
        <p:spPr/>
        <p:txBody>
          <a:bodyPr/>
          <a:lstStyle/>
          <a:p>
            <a:pPr marL="0" indent="0">
              <a:buNone/>
            </a:pPr>
            <a:r>
              <a:rPr lang="en-US" dirty="0"/>
              <a:t>Generally speaking, Chinese communication is more indirect than English. Telling someone 'no' directly may seem disrespectful. Keeping in line with the concept of </a:t>
            </a:r>
            <a:r>
              <a:rPr lang="en-US" i="1" dirty="0" err="1"/>
              <a:t>mianzi</a:t>
            </a:r>
            <a:r>
              <a:rPr lang="en-US" i="1" dirty="0"/>
              <a:t>, </a:t>
            </a:r>
            <a:r>
              <a:rPr lang="en-US" dirty="0"/>
              <a:t>many Chinese believe that saying 'no' to someone will make the other person lose 'face'. They don't want to show disrespect to you, your hard work, or your expertise, so they communicate in a more indirect style.</a:t>
            </a:r>
          </a:p>
        </p:txBody>
      </p:sp>
    </p:spTree>
    <p:extLst>
      <p:ext uri="{BB962C8B-B14F-4D97-AF65-F5344CB8AC3E}">
        <p14:creationId xmlns:p14="http://schemas.microsoft.com/office/powerpoint/2010/main" val="393585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1371-482D-4116-8761-B34A93140E82}"/>
              </a:ext>
            </a:extLst>
          </p:cNvPr>
          <p:cNvSpPr>
            <a:spLocks noGrp="1"/>
          </p:cNvSpPr>
          <p:nvPr>
            <p:ph type="title"/>
          </p:nvPr>
        </p:nvSpPr>
        <p:spPr>
          <a:xfrm>
            <a:off x="838200" y="2766218"/>
            <a:ext cx="10515600" cy="1325563"/>
          </a:xfrm>
        </p:spPr>
        <p:txBody>
          <a:bodyPr/>
          <a:lstStyle/>
          <a:p>
            <a:r>
              <a:rPr lang="en-US" dirty="0"/>
              <a:t>Understand which Chinese people you’re dealing with</a:t>
            </a:r>
          </a:p>
        </p:txBody>
      </p:sp>
      <p:pic>
        <p:nvPicPr>
          <p:cNvPr id="5" name="Picture 4">
            <a:extLst>
              <a:ext uri="{FF2B5EF4-FFF2-40B4-BE49-F238E27FC236}">
                <a16:creationId xmlns:a16="http://schemas.microsoft.com/office/drawing/2014/main" id="{CB27E31D-29F2-40AB-9E26-2930F0D7D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458" y="3770132"/>
            <a:ext cx="5489542" cy="3087867"/>
          </a:xfrm>
          <a:prstGeom prst="rect">
            <a:avLst/>
          </a:prstGeom>
        </p:spPr>
      </p:pic>
    </p:spTree>
    <p:extLst>
      <p:ext uri="{BB962C8B-B14F-4D97-AF65-F5344CB8AC3E}">
        <p14:creationId xmlns:p14="http://schemas.microsoft.com/office/powerpoint/2010/main" val="313851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4605-0492-47F5-B565-CF09C9DEED80}"/>
              </a:ext>
            </a:extLst>
          </p:cNvPr>
          <p:cNvSpPr>
            <a:spLocks noGrp="1"/>
          </p:cNvSpPr>
          <p:nvPr>
            <p:ph type="title"/>
          </p:nvPr>
        </p:nvSpPr>
        <p:spPr/>
        <p:txBody>
          <a:bodyPr/>
          <a:lstStyle/>
          <a:p>
            <a:r>
              <a:rPr lang="en-US" dirty="0"/>
              <a:t>Understand which Chinese people you’re dealing with</a:t>
            </a:r>
          </a:p>
        </p:txBody>
      </p:sp>
      <p:sp>
        <p:nvSpPr>
          <p:cNvPr id="3" name="Content Placeholder 2">
            <a:extLst>
              <a:ext uri="{FF2B5EF4-FFF2-40B4-BE49-F238E27FC236}">
                <a16:creationId xmlns:a16="http://schemas.microsoft.com/office/drawing/2014/main" id="{A4E0397F-FC3A-48FA-A361-47BFD0B9CA55}"/>
              </a:ext>
            </a:extLst>
          </p:cNvPr>
          <p:cNvSpPr>
            <a:spLocks noGrp="1"/>
          </p:cNvSpPr>
          <p:nvPr>
            <p:ph idx="1"/>
          </p:nvPr>
        </p:nvSpPr>
        <p:spPr/>
        <p:txBody>
          <a:bodyPr/>
          <a:lstStyle/>
          <a:p>
            <a:pPr marL="0" indent="0">
              <a:buNone/>
            </a:pPr>
            <a:r>
              <a:rPr lang="en-US" dirty="0"/>
              <a:t>China is like a collection of diverse nations within a common economic boundary. Just like the British don't always see eye-to-eye with the French, similar regional differences exist in China. For example, people in Beijing are different in many ways to those in Shanghai. China is one of the most diverse countries in the world.</a:t>
            </a:r>
          </a:p>
        </p:txBody>
      </p:sp>
    </p:spTree>
    <p:extLst>
      <p:ext uri="{BB962C8B-B14F-4D97-AF65-F5344CB8AC3E}">
        <p14:creationId xmlns:p14="http://schemas.microsoft.com/office/powerpoint/2010/main" val="145000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80BC-6AE8-46AC-91C6-1CEEB80D117C}"/>
              </a:ext>
            </a:extLst>
          </p:cNvPr>
          <p:cNvSpPr>
            <a:spLocks noGrp="1"/>
          </p:cNvSpPr>
          <p:nvPr>
            <p:ph type="title"/>
          </p:nvPr>
        </p:nvSpPr>
        <p:spPr/>
        <p:txBody>
          <a:bodyPr>
            <a:normAutofit/>
          </a:bodyPr>
          <a:lstStyle/>
          <a:p>
            <a:r>
              <a:rPr lang="en-US" dirty="0"/>
              <a:t>And that is what you need to know about doing business in china!</a:t>
            </a:r>
          </a:p>
        </p:txBody>
      </p:sp>
      <p:pic>
        <p:nvPicPr>
          <p:cNvPr id="6" name="Picture 5">
            <a:extLst>
              <a:ext uri="{FF2B5EF4-FFF2-40B4-BE49-F238E27FC236}">
                <a16:creationId xmlns:a16="http://schemas.microsoft.com/office/drawing/2014/main" id="{A7F964A8-C920-4626-8DEE-D54B8BF39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60" y="1956847"/>
            <a:ext cx="6146679" cy="4085734"/>
          </a:xfrm>
          <a:prstGeom prst="rect">
            <a:avLst/>
          </a:prstGeom>
        </p:spPr>
      </p:pic>
    </p:spTree>
    <p:extLst>
      <p:ext uri="{BB962C8B-B14F-4D97-AF65-F5344CB8AC3E}">
        <p14:creationId xmlns:p14="http://schemas.microsoft.com/office/powerpoint/2010/main" val="190932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1C1B-26C1-4CE5-BA2D-2A9F65B57691}"/>
              </a:ext>
            </a:extLst>
          </p:cNvPr>
          <p:cNvSpPr>
            <a:spLocks noGrp="1"/>
          </p:cNvSpPr>
          <p:nvPr>
            <p:ph type="title"/>
          </p:nvPr>
        </p:nvSpPr>
        <p:spPr/>
        <p:txBody>
          <a:bodyPr/>
          <a:lstStyle/>
          <a:p>
            <a:r>
              <a:rPr lang="en-US" dirty="0"/>
              <a:t>Source cited:</a:t>
            </a:r>
          </a:p>
        </p:txBody>
      </p:sp>
      <p:sp>
        <p:nvSpPr>
          <p:cNvPr id="3" name="Content Placeholder 2">
            <a:extLst>
              <a:ext uri="{FF2B5EF4-FFF2-40B4-BE49-F238E27FC236}">
                <a16:creationId xmlns:a16="http://schemas.microsoft.com/office/drawing/2014/main" id="{C3AA04F8-D378-42FF-B8E9-C6953A9181FF}"/>
              </a:ext>
            </a:extLst>
          </p:cNvPr>
          <p:cNvSpPr>
            <a:spLocks noGrp="1"/>
          </p:cNvSpPr>
          <p:nvPr>
            <p:ph idx="1"/>
          </p:nvPr>
        </p:nvSpPr>
        <p:spPr/>
        <p:txBody>
          <a:bodyPr/>
          <a:lstStyle/>
          <a:p>
            <a:pPr marL="0" indent="0">
              <a:buNone/>
            </a:pPr>
            <a:r>
              <a:rPr lang="en-US" dirty="0" err="1"/>
              <a:t>Bariso</a:t>
            </a:r>
            <a:r>
              <a:rPr lang="en-US" dirty="0"/>
              <a:t>, Justin. “Going Global: 6 Things You Need to Know About Doing Business in China.” </a:t>
            </a:r>
            <a:r>
              <a:rPr lang="en-US" i="1" dirty="0"/>
              <a:t>Inc.com</a:t>
            </a:r>
            <a:r>
              <a:rPr lang="en-US" dirty="0"/>
              <a:t>, Inc., www.inc.com/justin-bariso/going-global-doing-business-in-china.html.</a:t>
            </a:r>
          </a:p>
        </p:txBody>
      </p:sp>
      <p:pic>
        <p:nvPicPr>
          <p:cNvPr id="5" name="Picture 4">
            <a:extLst>
              <a:ext uri="{FF2B5EF4-FFF2-40B4-BE49-F238E27FC236}">
                <a16:creationId xmlns:a16="http://schemas.microsoft.com/office/drawing/2014/main" id="{8CC9322E-DAA7-49FA-A9B7-24A79EEC5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627" y="3563381"/>
            <a:ext cx="2286000" cy="2276475"/>
          </a:xfrm>
          <a:prstGeom prst="rect">
            <a:avLst/>
          </a:prstGeom>
        </p:spPr>
      </p:pic>
    </p:spTree>
    <p:extLst>
      <p:ext uri="{BB962C8B-B14F-4D97-AF65-F5344CB8AC3E}">
        <p14:creationId xmlns:p14="http://schemas.microsoft.com/office/powerpoint/2010/main" val="237417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D010-5B51-4B97-BCCA-5CFA80EA14A5}"/>
              </a:ext>
            </a:extLst>
          </p:cNvPr>
          <p:cNvSpPr>
            <a:spLocks noGrp="1"/>
          </p:cNvSpPr>
          <p:nvPr>
            <p:ph type="title"/>
          </p:nvPr>
        </p:nvSpPr>
        <p:spPr/>
        <p:txBody>
          <a:bodyPr/>
          <a:lstStyle/>
          <a:p>
            <a:r>
              <a:rPr lang="en-US" dirty="0"/>
              <a:t>6 things you need to know</a:t>
            </a:r>
          </a:p>
        </p:txBody>
      </p:sp>
      <p:sp>
        <p:nvSpPr>
          <p:cNvPr id="6" name="TextBox 5">
            <a:extLst>
              <a:ext uri="{FF2B5EF4-FFF2-40B4-BE49-F238E27FC236}">
                <a16:creationId xmlns:a16="http://schemas.microsoft.com/office/drawing/2014/main" id="{5417C1D0-33FE-4DCF-8BC0-AFE99D5B4296}"/>
              </a:ext>
            </a:extLst>
          </p:cNvPr>
          <p:cNvSpPr txBox="1"/>
          <p:nvPr/>
        </p:nvSpPr>
        <p:spPr>
          <a:xfrm>
            <a:off x="1178349" y="2356701"/>
            <a:ext cx="8795208" cy="2677656"/>
          </a:xfrm>
          <a:prstGeom prst="rect">
            <a:avLst/>
          </a:prstGeom>
          <a:noFill/>
        </p:spPr>
        <p:txBody>
          <a:bodyPr wrap="square" rtlCol="0">
            <a:spAutoFit/>
          </a:bodyPr>
          <a:lstStyle/>
          <a:p>
            <a:pPr marL="514350" indent="-514350">
              <a:buAutoNum type="arabicPeriod"/>
            </a:pPr>
            <a:r>
              <a:rPr lang="en-US" sz="2800" dirty="0"/>
              <a:t>Relationships are key</a:t>
            </a:r>
          </a:p>
          <a:p>
            <a:pPr marL="514350" indent="-514350">
              <a:buAutoNum type="arabicPeriod"/>
            </a:pPr>
            <a:r>
              <a:rPr lang="en-US" sz="2800" dirty="0"/>
              <a:t>Small talk is important</a:t>
            </a:r>
          </a:p>
          <a:p>
            <a:pPr marL="514350" indent="-514350">
              <a:buAutoNum type="arabicPeriod"/>
            </a:pPr>
            <a:r>
              <a:rPr lang="en-US" sz="2800" dirty="0"/>
              <a:t>The Chinese concept of </a:t>
            </a:r>
            <a:r>
              <a:rPr lang="en-US" sz="2800" dirty="0" err="1"/>
              <a:t>Mianzi</a:t>
            </a:r>
            <a:r>
              <a:rPr lang="en-US" sz="2800" dirty="0"/>
              <a:t> is important</a:t>
            </a:r>
          </a:p>
          <a:p>
            <a:pPr marL="514350" indent="-514350">
              <a:buAutoNum type="arabicPeriod"/>
            </a:pPr>
            <a:r>
              <a:rPr lang="en-US" sz="2800" dirty="0"/>
              <a:t>The definition of leadership varies greatly in China</a:t>
            </a:r>
          </a:p>
          <a:p>
            <a:pPr marL="514350" indent="-514350">
              <a:buAutoNum type="arabicPeriod"/>
            </a:pPr>
            <a:r>
              <a:rPr lang="en-US" sz="2800" dirty="0"/>
              <a:t>The Chinese almost never say no</a:t>
            </a:r>
          </a:p>
          <a:p>
            <a:pPr marL="514350" indent="-514350">
              <a:buAutoNum type="arabicPeriod"/>
            </a:pPr>
            <a:r>
              <a:rPr lang="en-US" sz="2800" dirty="0"/>
              <a:t>Understand which Chinese people you’re dealing with</a:t>
            </a:r>
          </a:p>
        </p:txBody>
      </p:sp>
      <p:pic>
        <p:nvPicPr>
          <p:cNvPr id="8" name="Picture 7">
            <a:extLst>
              <a:ext uri="{FF2B5EF4-FFF2-40B4-BE49-F238E27FC236}">
                <a16:creationId xmlns:a16="http://schemas.microsoft.com/office/drawing/2014/main" id="{19EF5A6C-965C-463E-A281-0B40FE48D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902" y="75248"/>
            <a:ext cx="4710097" cy="3120439"/>
          </a:xfrm>
          <a:prstGeom prst="rect">
            <a:avLst/>
          </a:prstGeom>
        </p:spPr>
      </p:pic>
    </p:spTree>
    <p:extLst>
      <p:ext uri="{BB962C8B-B14F-4D97-AF65-F5344CB8AC3E}">
        <p14:creationId xmlns:p14="http://schemas.microsoft.com/office/powerpoint/2010/main" val="113903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1C08-D9A2-4190-BA19-085A68F09DDF}"/>
              </a:ext>
            </a:extLst>
          </p:cNvPr>
          <p:cNvSpPr>
            <a:spLocks noGrp="1"/>
          </p:cNvSpPr>
          <p:nvPr>
            <p:ph type="title"/>
          </p:nvPr>
        </p:nvSpPr>
        <p:spPr>
          <a:xfrm>
            <a:off x="838200" y="2589851"/>
            <a:ext cx="10515600" cy="1325563"/>
          </a:xfrm>
        </p:spPr>
        <p:txBody>
          <a:bodyPr/>
          <a:lstStyle/>
          <a:p>
            <a:r>
              <a:rPr lang="en-US" dirty="0"/>
              <a:t>Relationships are important</a:t>
            </a:r>
          </a:p>
        </p:txBody>
      </p:sp>
      <p:pic>
        <p:nvPicPr>
          <p:cNvPr id="5" name="Picture 4">
            <a:extLst>
              <a:ext uri="{FF2B5EF4-FFF2-40B4-BE49-F238E27FC236}">
                <a16:creationId xmlns:a16="http://schemas.microsoft.com/office/drawing/2014/main" id="{D8EA0C99-6307-48A6-9328-3824E5628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482" y="3620578"/>
            <a:ext cx="5244445" cy="2954617"/>
          </a:xfrm>
          <a:prstGeom prst="rect">
            <a:avLst/>
          </a:prstGeom>
        </p:spPr>
      </p:pic>
    </p:spTree>
    <p:extLst>
      <p:ext uri="{BB962C8B-B14F-4D97-AF65-F5344CB8AC3E}">
        <p14:creationId xmlns:p14="http://schemas.microsoft.com/office/powerpoint/2010/main" val="402795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D9C2-94C1-4A0C-A88E-DC5F5A446C4D}"/>
              </a:ext>
            </a:extLst>
          </p:cNvPr>
          <p:cNvSpPr>
            <a:spLocks noGrp="1"/>
          </p:cNvSpPr>
          <p:nvPr>
            <p:ph type="title"/>
          </p:nvPr>
        </p:nvSpPr>
        <p:spPr/>
        <p:txBody>
          <a:bodyPr/>
          <a:lstStyle/>
          <a:p>
            <a:r>
              <a:rPr lang="en-US" dirty="0"/>
              <a:t>Relationships are important</a:t>
            </a:r>
          </a:p>
        </p:txBody>
      </p:sp>
      <p:sp>
        <p:nvSpPr>
          <p:cNvPr id="3" name="Content Placeholder 2">
            <a:extLst>
              <a:ext uri="{FF2B5EF4-FFF2-40B4-BE49-F238E27FC236}">
                <a16:creationId xmlns:a16="http://schemas.microsoft.com/office/drawing/2014/main" id="{93E640E9-237E-4740-AA82-D87205138465}"/>
              </a:ext>
            </a:extLst>
          </p:cNvPr>
          <p:cNvSpPr>
            <a:spLocks noGrp="1"/>
          </p:cNvSpPr>
          <p:nvPr>
            <p:ph idx="1"/>
          </p:nvPr>
        </p:nvSpPr>
        <p:spPr/>
        <p:txBody>
          <a:bodyPr/>
          <a:lstStyle/>
          <a:p>
            <a:pPr marL="0" indent="0">
              <a:buNone/>
            </a:pPr>
            <a:r>
              <a:rPr lang="en-US" dirty="0"/>
              <a:t>Rapport building can be done in many scenarios and in many ways: a networking event, dinner with a potential partner, making a client visit, etc. It's not uncommon to spend hours with a potential client over an expensive dinner, talking about seemingly unrelated topics. To the foreigner, this might seem like a total waste, but it can mean the difference between success or failure. Its good to note that more traditional Chinese business people likely value these occasions even more.</a:t>
            </a:r>
          </a:p>
        </p:txBody>
      </p:sp>
    </p:spTree>
    <p:extLst>
      <p:ext uri="{BB962C8B-B14F-4D97-AF65-F5344CB8AC3E}">
        <p14:creationId xmlns:p14="http://schemas.microsoft.com/office/powerpoint/2010/main" val="229795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418-240A-4E56-8A16-4F1F7AA78403}"/>
              </a:ext>
            </a:extLst>
          </p:cNvPr>
          <p:cNvSpPr>
            <a:spLocks noGrp="1"/>
          </p:cNvSpPr>
          <p:nvPr>
            <p:ph type="title"/>
          </p:nvPr>
        </p:nvSpPr>
        <p:spPr>
          <a:xfrm>
            <a:off x="838200" y="2103437"/>
            <a:ext cx="10515600" cy="1325563"/>
          </a:xfrm>
        </p:spPr>
        <p:txBody>
          <a:bodyPr/>
          <a:lstStyle/>
          <a:p>
            <a:r>
              <a:rPr lang="en-US" dirty="0"/>
              <a:t>Small talk is important</a:t>
            </a:r>
          </a:p>
        </p:txBody>
      </p:sp>
      <p:pic>
        <p:nvPicPr>
          <p:cNvPr id="5" name="Picture 4">
            <a:extLst>
              <a:ext uri="{FF2B5EF4-FFF2-40B4-BE49-F238E27FC236}">
                <a16:creationId xmlns:a16="http://schemas.microsoft.com/office/drawing/2014/main" id="{D3589D53-403B-4F55-A7B7-1C1BD0EBC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361" y="388937"/>
            <a:ext cx="4505256" cy="3429000"/>
          </a:xfrm>
          <a:prstGeom prst="rect">
            <a:avLst/>
          </a:prstGeom>
        </p:spPr>
      </p:pic>
    </p:spTree>
    <p:extLst>
      <p:ext uri="{BB962C8B-B14F-4D97-AF65-F5344CB8AC3E}">
        <p14:creationId xmlns:p14="http://schemas.microsoft.com/office/powerpoint/2010/main" val="172771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426C-71D9-4064-91B6-23D496E97FC4}"/>
              </a:ext>
            </a:extLst>
          </p:cNvPr>
          <p:cNvSpPr>
            <a:spLocks noGrp="1"/>
          </p:cNvSpPr>
          <p:nvPr>
            <p:ph type="title"/>
          </p:nvPr>
        </p:nvSpPr>
        <p:spPr/>
        <p:txBody>
          <a:bodyPr/>
          <a:lstStyle/>
          <a:p>
            <a:r>
              <a:rPr lang="en-US" dirty="0"/>
              <a:t>Small talk is important</a:t>
            </a:r>
          </a:p>
        </p:txBody>
      </p:sp>
      <p:sp>
        <p:nvSpPr>
          <p:cNvPr id="3" name="Content Placeholder 2">
            <a:extLst>
              <a:ext uri="{FF2B5EF4-FFF2-40B4-BE49-F238E27FC236}">
                <a16:creationId xmlns:a16="http://schemas.microsoft.com/office/drawing/2014/main" id="{73C70641-6656-4676-B2CA-03A66F848A96}"/>
              </a:ext>
            </a:extLst>
          </p:cNvPr>
          <p:cNvSpPr>
            <a:spLocks noGrp="1"/>
          </p:cNvSpPr>
          <p:nvPr>
            <p:ph idx="1"/>
          </p:nvPr>
        </p:nvSpPr>
        <p:spPr/>
        <p:txBody>
          <a:bodyPr/>
          <a:lstStyle/>
          <a:p>
            <a:pPr marL="0" indent="0">
              <a:buNone/>
            </a:pPr>
            <a:r>
              <a:rPr lang="en-US" dirty="0"/>
              <a:t>Most Chinese are more shy by nature than the average Westerner. Therefore, its important to take initiative. Your ultimate objective is to help the other person feel comfortable, eliminating any suspicion or awkwardness. Look for positive conversation topics. Chinese cuisine is always a winner; Chinese are universally passionate about their food, and love educating Westerners on the subject. After a few minutes of good small talk and a little laughter, you might shoot for a deeper connection.</a:t>
            </a:r>
          </a:p>
        </p:txBody>
      </p:sp>
    </p:spTree>
    <p:extLst>
      <p:ext uri="{BB962C8B-B14F-4D97-AF65-F5344CB8AC3E}">
        <p14:creationId xmlns:p14="http://schemas.microsoft.com/office/powerpoint/2010/main" val="338302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2409-7635-474F-B0C9-5D39F22CBB97}"/>
              </a:ext>
            </a:extLst>
          </p:cNvPr>
          <p:cNvSpPr>
            <a:spLocks noGrp="1"/>
          </p:cNvSpPr>
          <p:nvPr>
            <p:ph type="title"/>
          </p:nvPr>
        </p:nvSpPr>
        <p:spPr>
          <a:xfrm>
            <a:off x="838200" y="2103437"/>
            <a:ext cx="10515600" cy="1325563"/>
          </a:xfrm>
        </p:spPr>
        <p:txBody>
          <a:bodyPr/>
          <a:lstStyle/>
          <a:p>
            <a:r>
              <a:rPr lang="en-US" dirty="0"/>
              <a:t>The Chinese concept of </a:t>
            </a:r>
            <a:r>
              <a:rPr lang="en-US" dirty="0" err="1"/>
              <a:t>Mianzi</a:t>
            </a:r>
            <a:r>
              <a:rPr lang="en-US" dirty="0"/>
              <a:t> is important</a:t>
            </a:r>
          </a:p>
        </p:txBody>
      </p:sp>
      <p:pic>
        <p:nvPicPr>
          <p:cNvPr id="5" name="Picture 4">
            <a:extLst>
              <a:ext uri="{FF2B5EF4-FFF2-40B4-BE49-F238E27FC236}">
                <a16:creationId xmlns:a16="http://schemas.microsoft.com/office/drawing/2014/main" id="{A06A100F-8A5C-419F-B9EE-A1634AFC3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302" y="3636283"/>
            <a:ext cx="3809524" cy="2488889"/>
          </a:xfrm>
          <a:prstGeom prst="rect">
            <a:avLst/>
          </a:prstGeom>
        </p:spPr>
      </p:pic>
    </p:spTree>
    <p:extLst>
      <p:ext uri="{BB962C8B-B14F-4D97-AF65-F5344CB8AC3E}">
        <p14:creationId xmlns:p14="http://schemas.microsoft.com/office/powerpoint/2010/main" val="44393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353C-B801-402C-AF67-45E35EA0F779}"/>
              </a:ext>
            </a:extLst>
          </p:cNvPr>
          <p:cNvSpPr>
            <a:spLocks noGrp="1"/>
          </p:cNvSpPr>
          <p:nvPr>
            <p:ph type="title"/>
          </p:nvPr>
        </p:nvSpPr>
        <p:spPr/>
        <p:txBody>
          <a:bodyPr/>
          <a:lstStyle/>
          <a:p>
            <a:r>
              <a:rPr lang="en-US" dirty="0"/>
              <a:t>The Chinese concept of </a:t>
            </a:r>
            <a:r>
              <a:rPr lang="en-US" dirty="0" err="1"/>
              <a:t>Mianzi</a:t>
            </a:r>
            <a:r>
              <a:rPr lang="en-US" dirty="0"/>
              <a:t> is important</a:t>
            </a:r>
          </a:p>
        </p:txBody>
      </p:sp>
      <p:sp>
        <p:nvSpPr>
          <p:cNvPr id="3" name="Content Placeholder 2">
            <a:extLst>
              <a:ext uri="{FF2B5EF4-FFF2-40B4-BE49-F238E27FC236}">
                <a16:creationId xmlns:a16="http://schemas.microsoft.com/office/drawing/2014/main" id="{10FDA350-1E1E-4F49-82EB-0447A4C48383}"/>
              </a:ext>
            </a:extLst>
          </p:cNvPr>
          <p:cNvSpPr>
            <a:spLocks noGrp="1"/>
          </p:cNvSpPr>
          <p:nvPr>
            <p:ph idx="1"/>
          </p:nvPr>
        </p:nvSpPr>
        <p:spPr/>
        <p:txBody>
          <a:bodyPr/>
          <a:lstStyle/>
          <a:p>
            <a:pPr marL="0" indent="0">
              <a:buNone/>
            </a:pPr>
            <a:r>
              <a:rPr lang="en-US" dirty="0"/>
              <a:t>It's extremely important to never make a person "lose face" by criticizing, ignoring, or making fun of them. What seems harmless to you may be terribly insulting to a Chinese person.</a:t>
            </a:r>
          </a:p>
        </p:txBody>
      </p:sp>
    </p:spTree>
    <p:extLst>
      <p:ext uri="{BB962C8B-B14F-4D97-AF65-F5344CB8AC3E}">
        <p14:creationId xmlns:p14="http://schemas.microsoft.com/office/powerpoint/2010/main" val="231742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5D7C-FD56-44D0-B664-1FC3A895CC2F}"/>
              </a:ext>
            </a:extLst>
          </p:cNvPr>
          <p:cNvSpPr>
            <a:spLocks noGrp="1"/>
          </p:cNvSpPr>
          <p:nvPr>
            <p:ph type="title"/>
          </p:nvPr>
        </p:nvSpPr>
        <p:spPr>
          <a:xfrm>
            <a:off x="838200" y="2103437"/>
            <a:ext cx="10515600" cy="1325563"/>
          </a:xfrm>
        </p:spPr>
        <p:txBody>
          <a:bodyPr/>
          <a:lstStyle/>
          <a:p>
            <a:r>
              <a:rPr lang="en-US" dirty="0"/>
              <a:t>The definition of leadership varies greatly in China</a:t>
            </a:r>
          </a:p>
        </p:txBody>
      </p:sp>
      <p:pic>
        <p:nvPicPr>
          <p:cNvPr id="7" name="Picture 6">
            <a:extLst>
              <a:ext uri="{FF2B5EF4-FFF2-40B4-BE49-F238E27FC236}">
                <a16:creationId xmlns:a16="http://schemas.microsoft.com/office/drawing/2014/main" id="{CA5C27D3-6E50-4301-ADBE-BB4130A97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920" y="3038310"/>
            <a:ext cx="5212709" cy="3475139"/>
          </a:xfrm>
          <a:prstGeom prst="rect">
            <a:avLst/>
          </a:prstGeom>
        </p:spPr>
      </p:pic>
    </p:spTree>
    <p:extLst>
      <p:ext uri="{BB962C8B-B14F-4D97-AF65-F5344CB8AC3E}">
        <p14:creationId xmlns:p14="http://schemas.microsoft.com/office/powerpoint/2010/main" val="3882490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516</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Things you need to know about doing business in China</vt:lpstr>
      <vt:lpstr>6 things you need to know</vt:lpstr>
      <vt:lpstr>Relationships are important</vt:lpstr>
      <vt:lpstr>Relationships are important</vt:lpstr>
      <vt:lpstr>Small talk is important</vt:lpstr>
      <vt:lpstr>Small talk is important</vt:lpstr>
      <vt:lpstr>The Chinese concept of Mianzi is important</vt:lpstr>
      <vt:lpstr>The Chinese concept of Mianzi is important</vt:lpstr>
      <vt:lpstr>The definition of leadership varies greatly in China</vt:lpstr>
      <vt:lpstr>The definition of leadership varies greatly in China</vt:lpstr>
      <vt:lpstr>The Chinese almost never say no</vt:lpstr>
      <vt:lpstr>The Chinese almost never say no</vt:lpstr>
      <vt:lpstr>Understand which Chinese people you’re dealing with</vt:lpstr>
      <vt:lpstr>Understand which Chinese people you’re dealing with</vt:lpstr>
      <vt:lpstr>And that is what you need to know about doing business in china!</vt:lpstr>
      <vt:lpstr>Source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Kilgore</dc:creator>
  <cp:lastModifiedBy>Ian Kilgore</cp:lastModifiedBy>
  <cp:revision>13</cp:revision>
  <dcterms:created xsi:type="dcterms:W3CDTF">2018-03-13T02:44:01Z</dcterms:created>
  <dcterms:modified xsi:type="dcterms:W3CDTF">2018-03-13T04:06:20Z</dcterms:modified>
</cp:coreProperties>
</file>