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9/4/2017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9/4/2017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9/4/2017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9/4/2017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dzone.co/collective-unconscious.html.%20Accessed%204%20Sept.%2020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ewworldencyclopedia.org/entry/Collective_unconscious.%20Accessed%20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49145" y="846752"/>
            <a:ext cx="8610600" cy="1293028"/>
          </a:xfrm>
        </p:spPr>
        <p:txBody>
          <a:bodyPr/>
          <a:lstStyle/>
          <a:p>
            <a:r>
              <a:rPr lang="en-US" dirty="0" smtClean="0"/>
              <a:t>Early perspectives: archetypes &amp; collective unconscious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853" y="2554288"/>
            <a:ext cx="6620044" cy="2657475"/>
          </a:xfrm>
        </p:spPr>
      </p:pic>
      <p:sp>
        <p:nvSpPr>
          <p:cNvPr id="9" name="TextBox 8"/>
          <p:cNvSpPr txBox="1"/>
          <p:nvPr/>
        </p:nvSpPr>
        <p:spPr>
          <a:xfrm>
            <a:off x="8765060" y="5791200"/>
            <a:ext cx="2005677" cy="523220"/>
          </a:xfrm>
          <a:prstGeom prst="rect">
            <a:avLst/>
          </a:prstGeom>
          <a:noFill/>
        </p:spPr>
        <p:txBody>
          <a:bodyPr wrap="none" rtlCol="0">
            <a:spAutoFit/>
          </a:bodyPr>
          <a:lstStyle/>
          <a:p>
            <a:r>
              <a:rPr lang="en-US" sz="2800" dirty="0" smtClean="0"/>
              <a:t>Ian Kilgore</a:t>
            </a:r>
            <a:endParaRPr lang="en-US" sz="2800" dirty="0"/>
          </a:p>
        </p:txBody>
      </p:sp>
    </p:spTree>
    <p:extLst>
      <p:ext uri="{BB962C8B-B14F-4D97-AF65-F5344CB8AC3E}">
        <p14:creationId xmlns:p14="http://schemas.microsoft.com/office/powerpoint/2010/main" val="15056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&amp; sources Cited</a:t>
            </a:r>
            <a:endParaRPr lang="en-US" dirty="0"/>
          </a:p>
        </p:txBody>
      </p:sp>
      <p:sp>
        <p:nvSpPr>
          <p:cNvPr id="3" name="Content Placeholder 2"/>
          <p:cNvSpPr>
            <a:spLocks noGrp="1"/>
          </p:cNvSpPr>
          <p:nvPr>
            <p:ph idx="1"/>
          </p:nvPr>
        </p:nvSpPr>
        <p:spPr>
          <a:xfrm>
            <a:off x="685800" y="2194560"/>
            <a:ext cx="10820400" cy="4058458"/>
          </a:xfrm>
        </p:spPr>
        <p:txBody>
          <a:bodyPr>
            <a:normAutofit lnSpcReduction="10000"/>
          </a:bodyPr>
          <a:lstStyle/>
          <a:p>
            <a:pPr marL="0" indent="0">
              <a:buNone/>
            </a:pPr>
            <a:r>
              <a:rPr lang="en-US" dirty="0" smtClean="0"/>
              <a:t>“</a:t>
            </a:r>
            <a:r>
              <a:rPr lang="en-US" dirty="0"/>
              <a:t>Collective Unconscious and Cultural Insight (Introduction to Archetypes).” </a:t>
            </a:r>
            <a:r>
              <a:rPr lang="en-US" i="1" dirty="0"/>
              <a:t>Inspector Insight</a:t>
            </a:r>
            <a:r>
              <a:rPr lang="en-US" dirty="0"/>
              <a:t>, www.inspectorinsight.com/archetypes/collective-unconscious-and-cultural-insight-archetypes-part-1/. Accessed 4 Sept. 2017. </a:t>
            </a:r>
            <a:endParaRPr lang="en-US" dirty="0" smtClean="0"/>
          </a:p>
          <a:p>
            <a:pPr marL="0" indent="0">
              <a:buNone/>
            </a:pPr>
            <a:endParaRPr lang="en-US" dirty="0"/>
          </a:p>
          <a:p>
            <a:pPr marL="0" indent="0">
              <a:buNone/>
            </a:pPr>
            <a:r>
              <a:rPr lang="en-US" dirty="0" smtClean="0"/>
              <a:t>“</a:t>
            </a:r>
            <a:r>
              <a:rPr lang="en-US" dirty="0"/>
              <a:t>Collective Unconscious 72630 | DZONE.” </a:t>
            </a:r>
            <a:r>
              <a:rPr lang="en-US" i="1" dirty="0"/>
              <a:t>Collective Unconscious 72630 | DZONE</a:t>
            </a:r>
            <a:r>
              <a:rPr lang="en-US" dirty="0"/>
              <a:t>, </a:t>
            </a:r>
            <a:r>
              <a:rPr lang="en-US" u="sng" dirty="0">
                <a:hlinkClick r:id="rId2"/>
              </a:rPr>
              <a:t>www.dzone.co/collective-unconscious.html. Accessed 4 Sept. 2017</a:t>
            </a:r>
            <a:r>
              <a:rPr lang="en-US" dirty="0"/>
              <a:t>. </a:t>
            </a:r>
            <a:endParaRPr lang="en-US" dirty="0" smtClean="0"/>
          </a:p>
          <a:p>
            <a:pPr marL="0" indent="0">
              <a:buNone/>
            </a:pPr>
            <a:endParaRPr lang="en-US" dirty="0"/>
          </a:p>
          <a:p>
            <a:pPr marL="0" indent="0">
              <a:buNone/>
            </a:pPr>
            <a:r>
              <a:rPr lang="en-US" dirty="0" smtClean="0"/>
              <a:t>“</a:t>
            </a:r>
            <a:r>
              <a:rPr lang="en-US" dirty="0"/>
              <a:t>Down the Rabbit </a:t>
            </a:r>
            <a:r>
              <a:rPr lang="en-US" dirty="0" err="1"/>
              <a:t>HolePaul</a:t>
            </a:r>
            <a:r>
              <a:rPr lang="en-US" dirty="0"/>
              <a:t> </a:t>
            </a:r>
            <a:r>
              <a:rPr lang="en-US" dirty="0" err="1"/>
              <a:t>Kiritsis</a:t>
            </a:r>
            <a:r>
              <a:rPr lang="en-US" dirty="0"/>
              <a:t>, </a:t>
            </a:r>
            <a:r>
              <a:rPr lang="en-US" dirty="0" err="1"/>
              <a:t>PsyD</a:t>
            </a:r>
            <a:r>
              <a:rPr lang="en-US" dirty="0"/>
              <a:t> candidate, DPhil., MA (Psychology), MA (History).” </a:t>
            </a:r>
            <a:r>
              <a:rPr lang="en-US" i="1" dirty="0"/>
              <a:t>A Short Exposition on the Great Mother Goddess (Part Three)</a:t>
            </a:r>
            <a:r>
              <a:rPr lang="en-US" dirty="0"/>
              <a:t>, www.paulkiritsis.net/_blog/Down_The_Rabbit_Hole/post/A_Short_Exposition_on_the_Great_Mother_Goddess_Part_Three_/. Accessed 4 Sept. 2017.</a:t>
            </a:r>
          </a:p>
          <a:p>
            <a:pPr marL="0" indent="0">
              <a:buNone/>
            </a:pPr>
            <a:endParaRPr lang="en-US" dirty="0"/>
          </a:p>
        </p:txBody>
      </p:sp>
    </p:spTree>
    <p:extLst>
      <p:ext uri="{BB962C8B-B14F-4D97-AF65-F5344CB8AC3E}">
        <p14:creationId xmlns:p14="http://schemas.microsoft.com/office/powerpoint/2010/main" val="240405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&amp; sources Cited</a:t>
            </a:r>
            <a:endParaRPr lang="en-US" dirty="0"/>
          </a:p>
        </p:txBody>
      </p:sp>
      <p:sp>
        <p:nvSpPr>
          <p:cNvPr id="3" name="Content Placeholder 2"/>
          <p:cNvSpPr>
            <a:spLocks noGrp="1"/>
          </p:cNvSpPr>
          <p:nvPr>
            <p:ph idx="1"/>
          </p:nvPr>
        </p:nvSpPr>
        <p:spPr>
          <a:xfrm>
            <a:off x="685800" y="2194560"/>
            <a:ext cx="10820400" cy="4058458"/>
          </a:xfrm>
        </p:spPr>
        <p:txBody>
          <a:bodyPr>
            <a:normAutofit lnSpcReduction="10000"/>
          </a:bodyPr>
          <a:lstStyle/>
          <a:p>
            <a:pPr marL="0" indent="0">
              <a:buNone/>
            </a:pPr>
            <a:r>
              <a:rPr lang="en-US" dirty="0"/>
              <a:t>Jung, Carl. “Carl Jung (@</a:t>
            </a:r>
            <a:r>
              <a:rPr lang="en-US" dirty="0" err="1"/>
              <a:t>Thecarljung</a:t>
            </a:r>
            <a:r>
              <a:rPr lang="en-US" dirty="0"/>
              <a:t>).” </a:t>
            </a:r>
            <a:r>
              <a:rPr lang="en-US" i="1" dirty="0"/>
              <a:t>Twitter</a:t>
            </a:r>
            <a:r>
              <a:rPr lang="en-US" dirty="0"/>
              <a:t>, Twitter, 21 June 2017, twitter.com/</a:t>
            </a:r>
            <a:r>
              <a:rPr lang="en-US" dirty="0" err="1"/>
              <a:t>thecarljung</a:t>
            </a:r>
            <a:r>
              <a:rPr lang="en-US" dirty="0"/>
              <a:t>. Accessed 4 Sept. 2017. </a:t>
            </a:r>
          </a:p>
          <a:p>
            <a:pPr marL="0" indent="0">
              <a:buNone/>
            </a:pPr>
            <a:endParaRPr lang="en-US" dirty="0"/>
          </a:p>
          <a:p>
            <a:pPr marL="0" indent="0">
              <a:buNone/>
            </a:pPr>
            <a:r>
              <a:rPr lang="en-US" dirty="0" smtClean="0"/>
              <a:t>“</a:t>
            </a:r>
            <a:r>
              <a:rPr lang="en-US" dirty="0"/>
              <a:t>On the History of the Unconscious III: The Psychological Period (from Faith Healing to Neuroscience).” </a:t>
            </a:r>
            <a:r>
              <a:rPr lang="en-US" i="1" dirty="0"/>
              <a:t>A Vital Recognition</a:t>
            </a:r>
            <a:r>
              <a:rPr lang="en-US" dirty="0"/>
              <a:t>, 5 Jan. 2014, vitalxrecognition.wordpress.com/2014/01/05/on-the-history-of-the-unconscious-iii-the-psychological-period-from-faith-healing-to-neuroscience/. Accessed 4 Sept. 2017. </a:t>
            </a:r>
          </a:p>
          <a:p>
            <a:pPr marL="0" indent="0">
              <a:buNone/>
            </a:pPr>
            <a:endParaRPr lang="en-US" dirty="0"/>
          </a:p>
          <a:p>
            <a:pPr marL="0" indent="0">
              <a:buNone/>
            </a:pPr>
            <a:r>
              <a:rPr lang="en-US" dirty="0" smtClean="0"/>
              <a:t>Pagano</a:t>
            </a:r>
            <a:r>
              <a:rPr lang="en-US" dirty="0"/>
              <a:t>, Cathy. “Wisdom Of Dreams.” </a:t>
            </a:r>
            <a:r>
              <a:rPr lang="en-US" i="1" dirty="0"/>
              <a:t>How Archetypes Affect Us</a:t>
            </a:r>
            <a:r>
              <a:rPr lang="en-US" dirty="0"/>
              <a:t>, 1 Jan. 1970, wisdom-of-dreams.blogspot.com/2010/11/how-archetypes-affect-us.html. Accessed 4 Sept. 2017.</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057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&amp; sources Cited</a:t>
            </a:r>
            <a:endParaRPr lang="en-US" dirty="0"/>
          </a:p>
        </p:txBody>
      </p:sp>
      <p:sp>
        <p:nvSpPr>
          <p:cNvPr id="3" name="Content Placeholder 2"/>
          <p:cNvSpPr>
            <a:spLocks noGrp="1"/>
          </p:cNvSpPr>
          <p:nvPr>
            <p:ph idx="1"/>
          </p:nvPr>
        </p:nvSpPr>
        <p:spPr>
          <a:xfrm>
            <a:off x="685800" y="2194560"/>
            <a:ext cx="10820400" cy="4058458"/>
          </a:xfrm>
        </p:spPr>
        <p:txBody>
          <a:bodyPr>
            <a:normAutofit/>
          </a:bodyPr>
          <a:lstStyle/>
          <a:p>
            <a:pPr marL="0" indent="0">
              <a:buNone/>
            </a:pPr>
            <a:r>
              <a:rPr lang="en-US" dirty="0"/>
              <a:t>“The Greater Picture - Collective Consciousness.” </a:t>
            </a:r>
            <a:r>
              <a:rPr lang="en-US" i="1" dirty="0"/>
              <a:t>The Greater Picture - Collective Consciousness</a:t>
            </a:r>
            <a:r>
              <a:rPr lang="en-US" dirty="0"/>
              <a:t>, thegreaterpicture.com/collective-consciousness.html. Accessed 4 Sept. 2017. </a:t>
            </a:r>
          </a:p>
          <a:p>
            <a:pPr marL="0" indent="0">
              <a:buNone/>
            </a:pPr>
            <a:endParaRPr lang="en-US" dirty="0"/>
          </a:p>
          <a:p>
            <a:pPr marL="0" indent="0">
              <a:buNone/>
            </a:pPr>
            <a:r>
              <a:rPr lang="en-US" dirty="0" smtClean="0"/>
              <a:t>“</a:t>
            </a:r>
            <a:r>
              <a:rPr lang="en-US" dirty="0"/>
              <a:t>Time to Grow Up: Which Element of the Child Archetype is Resonating in You?” </a:t>
            </a:r>
            <a:r>
              <a:rPr lang="en-US" i="1" dirty="0"/>
              <a:t>Fractal Enlightenment</a:t>
            </a:r>
            <a:r>
              <a:rPr lang="en-US" dirty="0"/>
              <a:t>, 15 Aug. 2016, fractalenlightenment.com/34734/life/time-to-grow-up-which-element-of-the-child-archetype-is-resonating-in-you. Accessed 4 Sept. 2017. </a:t>
            </a:r>
          </a:p>
          <a:p>
            <a:pPr marL="0" indent="0">
              <a:buNone/>
            </a:pPr>
            <a:endParaRPr lang="en-US" dirty="0"/>
          </a:p>
        </p:txBody>
      </p:sp>
    </p:spTree>
    <p:extLst>
      <p:ext uri="{BB962C8B-B14F-4D97-AF65-F5344CB8AC3E}">
        <p14:creationId xmlns:p14="http://schemas.microsoft.com/office/powerpoint/2010/main" val="294343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944" t="-56411" r="1320" b="-482"/>
          <a:stretch/>
        </p:blipFill>
        <p:spPr>
          <a:xfrm>
            <a:off x="1151180" y="-129639"/>
            <a:ext cx="3644962" cy="5467443"/>
          </a:xfrm>
        </p:spPr>
      </p:pic>
      <p:sp>
        <p:nvSpPr>
          <p:cNvPr id="4" name="Text Placeholder 3"/>
          <p:cNvSpPr>
            <a:spLocks noGrp="1"/>
          </p:cNvSpPr>
          <p:nvPr>
            <p:ph type="body" sz="half" idx="2"/>
          </p:nvPr>
        </p:nvSpPr>
        <p:spPr>
          <a:xfrm>
            <a:off x="5895364" y="2604083"/>
            <a:ext cx="5052270" cy="2253143"/>
          </a:xfrm>
        </p:spPr>
        <p:txBody>
          <a:bodyPr>
            <a:normAutofit/>
          </a:bodyPr>
          <a:lstStyle/>
          <a:p>
            <a:r>
              <a:rPr lang="en-US" sz="2000" dirty="0" smtClean="0"/>
              <a:t>“From the unconscious there emanate determining influences… which, independently of tradition, guarantee in every single individual a similarity and even an sameness of experience, and also of the way is it represented imaginatively.”  Carl Jung</a:t>
            </a:r>
            <a:endParaRPr lang="en-US" sz="2000" dirty="0"/>
          </a:p>
        </p:txBody>
      </p:sp>
    </p:spTree>
    <p:extLst>
      <p:ext uri="{BB962C8B-B14F-4D97-AF65-F5344CB8AC3E}">
        <p14:creationId xmlns:p14="http://schemas.microsoft.com/office/powerpoint/2010/main" val="154122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1749" y="1136954"/>
            <a:ext cx="5334000" cy="4024125"/>
          </a:xfrm>
        </p:spPr>
        <p:txBody>
          <a:bodyPr/>
          <a:lstStyle/>
          <a:p>
            <a:r>
              <a:rPr lang="en-US" i="1" dirty="0" smtClean="0"/>
              <a:t>“</a:t>
            </a:r>
            <a:r>
              <a:rPr lang="en-US" i="1" dirty="0"/>
              <a:t>An </a:t>
            </a:r>
            <a:r>
              <a:rPr lang="en-US" i="1" u="sng" dirty="0"/>
              <a:t>archetype</a:t>
            </a:r>
            <a:r>
              <a:rPr lang="en-US" i="1" dirty="0"/>
              <a:t> is a universally familiar character or situation that transcends time, place, culture, gender and age. It represents an eternal truth</a:t>
            </a:r>
            <a:r>
              <a:rPr lang="en-US" i="1" dirty="0" smtClean="0"/>
              <a:t>.” Jon Howard-Spink</a:t>
            </a:r>
            <a:endParaRPr lang="en-US" dirty="0"/>
          </a:p>
          <a:p>
            <a:endParaRPr lang="en-US" dirty="0"/>
          </a:p>
        </p:txBody>
      </p:sp>
      <p:sp>
        <p:nvSpPr>
          <p:cNvPr id="4" name="Content Placeholder 3"/>
          <p:cNvSpPr>
            <a:spLocks noGrp="1"/>
          </p:cNvSpPr>
          <p:nvPr>
            <p:ph sz="half" idx="2"/>
          </p:nvPr>
        </p:nvSpPr>
        <p:spPr>
          <a:xfrm>
            <a:off x="6391749" y="3666763"/>
            <a:ext cx="5334000" cy="1961151"/>
          </a:xfrm>
        </p:spPr>
        <p:txBody>
          <a:bodyPr/>
          <a:lstStyle/>
          <a:p>
            <a:r>
              <a:rPr lang="en-US" dirty="0" smtClean="0"/>
              <a:t>A </a:t>
            </a:r>
            <a:r>
              <a:rPr lang="en-US" u="sng" dirty="0" smtClean="0"/>
              <a:t>symbol</a:t>
            </a:r>
            <a:r>
              <a:rPr lang="en-US" dirty="0" smtClean="0"/>
              <a:t> embodies some essential elements to the universal human experience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48" y="2318478"/>
            <a:ext cx="5400369" cy="2696570"/>
          </a:xfrm>
          <a:prstGeom prst="rect">
            <a:avLst/>
          </a:prstGeom>
        </p:spPr>
      </p:pic>
    </p:spTree>
    <p:extLst>
      <p:ext uri="{BB962C8B-B14F-4D97-AF65-F5344CB8AC3E}">
        <p14:creationId xmlns:p14="http://schemas.microsoft.com/office/powerpoint/2010/main" val="75318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mother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052" r="3052"/>
          <a:stretch>
            <a:fillRect/>
          </a:stretch>
        </p:blipFill>
        <p:spPr/>
      </p:pic>
      <p:sp>
        <p:nvSpPr>
          <p:cNvPr id="4" name="Text Placeholder 3"/>
          <p:cNvSpPr>
            <a:spLocks noGrp="1"/>
          </p:cNvSpPr>
          <p:nvPr>
            <p:ph type="body" sz="half" idx="2"/>
          </p:nvPr>
        </p:nvSpPr>
        <p:spPr/>
        <p:txBody>
          <a:bodyPr/>
          <a:lstStyle/>
          <a:p>
            <a:r>
              <a:rPr lang="en-US" dirty="0"/>
              <a:t>The great mother archetype would be expected to be almost the same in all people, since all infants share inherent expectation of having a loving mother.  Every adult must have had a mother and we have an idea of what a mother should be.  Mother is the source of life and is nurturing.</a:t>
            </a:r>
          </a:p>
          <a:p>
            <a:endParaRPr lang="en-US" dirty="0"/>
          </a:p>
        </p:txBody>
      </p:sp>
    </p:spTree>
    <p:extLst>
      <p:ext uri="{BB962C8B-B14F-4D97-AF65-F5344CB8AC3E}">
        <p14:creationId xmlns:p14="http://schemas.microsoft.com/office/powerpoint/2010/main" val="418045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child</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2202" b="12202"/>
          <a:stretch>
            <a:fillRect/>
          </a:stretch>
        </p:blipFill>
        <p:spPr>
          <a:xfrm>
            <a:off x="4498332" y="2581532"/>
            <a:ext cx="6637337" cy="2822576"/>
          </a:xfrm>
        </p:spPr>
      </p:pic>
      <p:sp>
        <p:nvSpPr>
          <p:cNvPr id="4" name="Text Placeholder 3"/>
          <p:cNvSpPr>
            <a:spLocks noGrp="1"/>
          </p:cNvSpPr>
          <p:nvPr>
            <p:ph type="body" sz="half" idx="2"/>
          </p:nvPr>
        </p:nvSpPr>
        <p:spPr>
          <a:xfrm>
            <a:off x="685800" y="3124199"/>
            <a:ext cx="2749378" cy="3094485"/>
          </a:xfrm>
        </p:spPr>
        <p:txBody>
          <a:bodyPr/>
          <a:lstStyle/>
          <a:p>
            <a:r>
              <a:rPr lang="en-US" dirty="0"/>
              <a:t>The child archetype stands for original or child-like conditions in the life of the individual. This archetype also takes many </a:t>
            </a:r>
            <a:r>
              <a:rPr lang="en-US" dirty="0" smtClean="0"/>
              <a:t>forms such as a child, </a:t>
            </a:r>
            <a:r>
              <a:rPr lang="en-US" dirty="0"/>
              <a:t>god, dwarf, hobbit, elf, </a:t>
            </a:r>
            <a:r>
              <a:rPr lang="en-US" dirty="0" smtClean="0"/>
              <a:t>monkey, </a:t>
            </a:r>
            <a:r>
              <a:rPr lang="en-US" dirty="0"/>
              <a:t>or </a:t>
            </a:r>
            <a:r>
              <a:rPr lang="en-US" dirty="0" smtClean="0"/>
              <a:t>even objects like jewels</a:t>
            </a:r>
            <a:r>
              <a:rPr lang="en-US" dirty="0"/>
              <a:t>, chalices or the golden ball. </a:t>
            </a:r>
          </a:p>
          <a:p>
            <a:endParaRPr lang="en-US" dirty="0"/>
          </a:p>
        </p:txBody>
      </p:sp>
    </p:spTree>
    <p:extLst>
      <p:ext uri="{BB962C8B-B14F-4D97-AF65-F5344CB8AC3E}">
        <p14:creationId xmlns:p14="http://schemas.microsoft.com/office/powerpoint/2010/main" val="190369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8276" y="1005017"/>
            <a:ext cx="6873240" cy="1600200"/>
          </a:xfrm>
        </p:spPr>
        <p:txBody>
          <a:bodyPr/>
          <a:lstStyle/>
          <a:p>
            <a:r>
              <a:rPr lang="en-US" dirty="0" smtClean="0"/>
              <a:t>The Wise old man</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5077" b="5077"/>
          <a:stretch>
            <a:fillRect/>
          </a:stretch>
        </p:blipFill>
        <p:spPr>
          <a:xfrm>
            <a:off x="1122027" y="1805117"/>
            <a:ext cx="5089525" cy="3813175"/>
          </a:xfrm>
        </p:spPr>
      </p:pic>
      <p:sp>
        <p:nvSpPr>
          <p:cNvPr id="4" name="Text Placeholder 3"/>
          <p:cNvSpPr>
            <a:spLocks noGrp="1"/>
          </p:cNvSpPr>
          <p:nvPr>
            <p:ph type="body" sz="half" idx="2"/>
          </p:nvPr>
        </p:nvSpPr>
        <p:spPr>
          <a:xfrm>
            <a:off x="6798277" y="2967680"/>
            <a:ext cx="4510084" cy="3094485"/>
          </a:xfrm>
        </p:spPr>
        <p:txBody>
          <a:bodyPr/>
          <a:lstStyle/>
          <a:p>
            <a:r>
              <a:rPr lang="en-US" dirty="0"/>
              <a:t>The wise old man is the archetype of meaning or spirit. It often appears as grandfather, sage, magician, king, or other authority figure. It represents insight</a:t>
            </a:r>
            <a:r>
              <a:rPr lang="en-US" dirty="0" smtClean="0"/>
              <a:t>, wisdom, and moral</a:t>
            </a:r>
            <a:r>
              <a:rPr lang="en-US" dirty="0"/>
              <a:t> </a:t>
            </a:r>
            <a:r>
              <a:rPr lang="en-US" dirty="0" smtClean="0"/>
              <a:t>qualities</a:t>
            </a:r>
            <a:r>
              <a:rPr lang="en-US" dirty="0"/>
              <a:t>. His often warns of dangers and gives protection. </a:t>
            </a:r>
          </a:p>
        </p:txBody>
      </p:sp>
    </p:spTree>
    <p:extLst>
      <p:ext uri="{BB962C8B-B14F-4D97-AF65-F5344CB8AC3E}">
        <p14:creationId xmlns:p14="http://schemas.microsoft.com/office/powerpoint/2010/main" val="277222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79157"/>
            <a:ext cx="6873240" cy="1600200"/>
          </a:xfrm>
        </p:spPr>
        <p:txBody>
          <a:bodyPr/>
          <a:lstStyle/>
          <a:p>
            <a:r>
              <a:rPr lang="en-US" dirty="0" smtClean="0"/>
              <a:t>The Self</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4358" b="4358"/>
          <a:stretch>
            <a:fillRect/>
          </a:stretch>
        </p:blipFill>
        <p:spPr>
          <a:xfrm>
            <a:off x="4926656" y="2479847"/>
            <a:ext cx="6407150" cy="2808288"/>
          </a:xfrm>
        </p:spPr>
      </p:pic>
      <p:sp>
        <p:nvSpPr>
          <p:cNvPr id="4" name="Text Placeholder 3"/>
          <p:cNvSpPr>
            <a:spLocks noGrp="1"/>
          </p:cNvSpPr>
          <p:nvPr>
            <p:ph type="body" sz="half" idx="2"/>
          </p:nvPr>
        </p:nvSpPr>
        <p:spPr>
          <a:xfrm>
            <a:off x="685800" y="3124199"/>
            <a:ext cx="3721443" cy="3094485"/>
          </a:xfrm>
        </p:spPr>
        <p:txBody>
          <a:bodyPr/>
          <a:lstStyle/>
          <a:p>
            <a:r>
              <a:rPr lang="en-US" dirty="0"/>
              <a:t>The self, according to Jung, is the most important archetype. It is called the "midpoint of the personality," </a:t>
            </a:r>
            <a:r>
              <a:rPr lang="en-US" dirty="0" smtClean="0"/>
              <a:t>a sort of balance between </a:t>
            </a:r>
            <a:r>
              <a:rPr lang="en-US" dirty="0"/>
              <a:t>consciousness and the unconsciousness. It signifies the harmony and balance between the various opposing qualities that make up the mind. Common human figures which represent the self are </a:t>
            </a:r>
            <a:r>
              <a:rPr lang="en-US" dirty="0" smtClean="0"/>
              <a:t>the Buddha or Christ.</a:t>
            </a:r>
            <a:r>
              <a:rPr lang="en-US" dirty="0"/>
              <a:t> </a:t>
            </a:r>
          </a:p>
        </p:txBody>
      </p:sp>
    </p:spTree>
    <p:extLst>
      <p:ext uri="{BB962C8B-B14F-4D97-AF65-F5344CB8AC3E}">
        <p14:creationId xmlns:p14="http://schemas.microsoft.com/office/powerpoint/2010/main" val="258610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Collective consciousness affect behavior?</a:t>
            </a:r>
            <a:endParaRPr lang="en-US" dirty="0"/>
          </a:p>
        </p:txBody>
      </p:sp>
      <p:sp>
        <p:nvSpPr>
          <p:cNvPr id="3" name="Content Placeholder 2"/>
          <p:cNvSpPr>
            <a:spLocks noGrp="1"/>
          </p:cNvSpPr>
          <p:nvPr>
            <p:ph idx="1"/>
          </p:nvPr>
        </p:nvSpPr>
        <p:spPr>
          <a:xfrm>
            <a:off x="1196546" y="2194560"/>
            <a:ext cx="4429897" cy="4148575"/>
          </a:xfrm>
        </p:spPr>
        <p:txBody>
          <a:bodyPr>
            <a:normAutofit lnSpcReduction="10000"/>
          </a:bodyPr>
          <a:lstStyle/>
          <a:p>
            <a:pPr marL="0" indent="0">
              <a:buNone/>
            </a:pPr>
            <a:r>
              <a:rPr lang="en-US" sz="1800" dirty="0" smtClean="0"/>
              <a:t>“As </a:t>
            </a:r>
            <a:r>
              <a:rPr lang="en-US" sz="1800" dirty="0"/>
              <a:t>we experience the power of the archetypes in our lives, we begin to understand that we're part of a bigger picture, the grand experiment of life. We are here on Earth to evolve into higher states of consciousness, which can heal our sadness, fear, ignorance or unconsciousness.  When we know that our choices in life affect not only our self but the world around us, we can look at our society and decide if we like what we see. We can see if our society reflects our values and hopes and dreams. If it doesn't, then we have the responsibility to change it once we've changed our self</a:t>
            </a:r>
            <a:r>
              <a:rPr lang="en-US" sz="1800" dirty="0" smtClean="0"/>
              <a:t>.” Cathy Pagano</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784" y="2194560"/>
            <a:ext cx="3875215" cy="3851966"/>
          </a:xfrm>
          <a:prstGeom prst="rect">
            <a:avLst/>
          </a:prstGeom>
        </p:spPr>
      </p:pic>
    </p:spTree>
    <p:extLst>
      <p:ext uri="{BB962C8B-B14F-4D97-AF65-F5344CB8AC3E}">
        <p14:creationId xmlns:p14="http://schemas.microsoft.com/office/powerpoint/2010/main" val="252024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&amp; sources Cited</a:t>
            </a:r>
            <a:endParaRPr lang="en-US" dirty="0"/>
          </a:p>
        </p:txBody>
      </p:sp>
      <p:sp>
        <p:nvSpPr>
          <p:cNvPr id="3" name="Content Placeholder 2"/>
          <p:cNvSpPr>
            <a:spLocks noGrp="1"/>
          </p:cNvSpPr>
          <p:nvPr>
            <p:ph idx="1"/>
          </p:nvPr>
        </p:nvSpPr>
        <p:spPr>
          <a:xfrm>
            <a:off x="685800" y="2194560"/>
            <a:ext cx="10820400" cy="3794348"/>
          </a:xfrm>
        </p:spPr>
        <p:txBody>
          <a:bodyPr>
            <a:normAutofit lnSpcReduction="10000"/>
          </a:bodyPr>
          <a:lstStyle/>
          <a:p>
            <a:pPr marL="0" indent="0">
              <a:buNone/>
            </a:pPr>
            <a:r>
              <a:rPr lang="en-US" dirty="0"/>
              <a:t>Academy of Ideas. “Carl Jung - What are the Archetypes?” </a:t>
            </a:r>
            <a:r>
              <a:rPr lang="en-US" i="1" dirty="0"/>
              <a:t>YouTube</a:t>
            </a:r>
            <a:r>
              <a:rPr lang="en-US" dirty="0"/>
              <a:t>, YouTube, 14 Feb. 2017, www.youtube.com/watch?v=wywUQc-4Opk. Accessed 4 Sept. 2017.</a:t>
            </a:r>
          </a:p>
          <a:p>
            <a:pPr marL="0" indent="0">
              <a:buNone/>
            </a:pPr>
            <a:endParaRPr lang="en-US" dirty="0" smtClean="0"/>
          </a:p>
          <a:p>
            <a:pPr marL="0" indent="0">
              <a:buNone/>
            </a:pPr>
            <a:r>
              <a:rPr lang="en-US" dirty="0" smtClean="0"/>
              <a:t>Academy </a:t>
            </a:r>
            <a:r>
              <a:rPr lang="en-US" dirty="0"/>
              <a:t>of Ideas. “Introduction to Carl Jung - The Psyche, Archetypes and the Collective Unconscious.” </a:t>
            </a:r>
            <a:r>
              <a:rPr lang="en-US" i="1" dirty="0"/>
              <a:t>YouTube</a:t>
            </a:r>
            <a:r>
              <a:rPr lang="en-US" dirty="0"/>
              <a:t>, YouTube, 9 Jan. 2016, www.youtube.com/watch?v=j0KzUS0b_uc. Accessed 4 Sept. 2017.</a:t>
            </a:r>
          </a:p>
          <a:p>
            <a:pPr marL="0" indent="0">
              <a:buNone/>
            </a:pPr>
            <a:endParaRPr lang="en-US" dirty="0" smtClean="0"/>
          </a:p>
          <a:p>
            <a:pPr marL="0" indent="0">
              <a:buNone/>
            </a:pPr>
            <a:r>
              <a:rPr lang="en-US" dirty="0" smtClean="0"/>
              <a:t>“</a:t>
            </a:r>
            <a:r>
              <a:rPr lang="en-US" dirty="0"/>
              <a:t>Collective unconscious.” </a:t>
            </a:r>
            <a:r>
              <a:rPr lang="en-US" i="1" dirty="0"/>
              <a:t>Collective unconscious - New World </a:t>
            </a:r>
            <a:r>
              <a:rPr lang="en-US" i="1" dirty="0" smtClean="0"/>
              <a:t>Encyclopedia</a:t>
            </a:r>
            <a:r>
              <a:rPr lang="en-US" dirty="0" smtClean="0"/>
              <a:t>, </a:t>
            </a:r>
            <a:r>
              <a:rPr lang="en-US" dirty="0" smtClean="0">
                <a:hlinkClick r:id="rId2"/>
              </a:rPr>
              <a:t>www.newworldencyclopedia.org/entry/Collective_unconscious</a:t>
            </a:r>
            <a:r>
              <a:rPr lang="en-US" dirty="0">
                <a:hlinkClick r:id="rId2"/>
              </a:rPr>
              <a:t>. Accessed </a:t>
            </a:r>
            <a:r>
              <a:rPr lang="en-US" dirty="0" smtClean="0">
                <a:hlinkClick r:id="rId2"/>
              </a:rPr>
              <a:t>4</a:t>
            </a:r>
            <a:r>
              <a:rPr lang="en-US" dirty="0" smtClean="0"/>
              <a:t> Sept</a:t>
            </a:r>
            <a:r>
              <a:rPr lang="en-US" dirty="0"/>
              <a:t>. 2017.</a:t>
            </a:r>
          </a:p>
          <a:p>
            <a:pPr marL="0" indent="0">
              <a:buNone/>
            </a:pPr>
            <a:endParaRPr lang="en-US" dirty="0"/>
          </a:p>
        </p:txBody>
      </p:sp>
    </p:spTree>
    <p:extLst>
      <p:ext uri="{BB962C8B-B14F-4D97-AF65-F5344CB8AC3E}">
        <p14:creationId xmlns:p14="http://schemas.microsoft.com/office/powerpoint/2010/main" val="7116868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129</TotalTime>
  <Words>229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Early perspectives: archetypes &amp; collective unconscious</vt:lpstr>
      <vt:lpstr>PowerPoint Presentation</vt:lpstr>
      <vt:lpstr>PowerPoint Presentation</vt:lpstr>
      <vt:lpstr>The Great mother</vt:lpstr>
      <vt:lpstr>The child</vt:lpstr>
      <vt:lpstr>The Wise old man</vt:lpstr>
      <vt:lpstr>The Self</vt:lpstr>
      <vt:lpstr>How Does Collective consciousness affect behavior?</vt:lpstr>
      <vt:lpstr>Art &amp; sources Cited</vt:lpstr>
      <vt:lpstr>Art &amp; sources Cited</vt:lpstr>
      <vt:lpstr>Art &amp; sources Cited</vt:lpstr>
      <vt:lpstr>Art &amp; sources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Ian</cp:lastModifiedBy>
  <cp:revision>16</cp:revision>
  <dcterms:created xsi:type="dcterms:W3CDTF">2017-09-04T18:30:49Z</dcterms:created>
  <dcterms:modified xsi:type="dcterms:W3CDTF">2017-09-04T20:40:43Z</dcterms:modified>
</cp:coreProperties>
</file>