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5" r:id="rId17"/>
    <p:sldId id="276" r:id="rId18"/>
    <p:sldId id="271" r:id="rId19"/>
    <p:sldId id="272" r:id="rId20"/>
    <p:sldId id="273"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59052" autoAdjust="0"/>
  </p:normalViewPr>
  <p:slideViewPr>
    <p:cSldViewPr snapToGrid="0">
      <p:cViewPr varScale="1">
        <p:scale>
          <a:sx n="65" d="100"/>
          <a:sy n="65" d="100"/>
        </p:scale>
        <p:origin x="11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71A08-F19C-46D5-B46B-C69F69913BA7}" type="datetimeFigureOut">
              <a:rPr lang="en-US" smtClean="0"/>
              <a:t>9/25/2013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7F1EF-C27A-4BC9-9E38-5674E9994210}" type="slidenum">
              <a:rPr lang="en-US" smtClean="0"/>
              <a:t>‹#›</a:t>
            </a:fld>
            <a:endParaRPr lang="en-US"/>
          </a:p>
        </p:txBody>
      </p:sp>
    </p:spTree>
    <p:extLst>
      <p:ext uri="{BB962C8B-B14F-4D97-AF65-F5344CB8AC3E}">
        <p14:creationId xmlns:p14="http://schemas.microsoft.com/office/powerpoint/2010/main" val="165284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Jaman</a:t>
            </a:r>
            <a:r>
              <a:rPr lang="en-US" dirty="0" smtClean="0"/>
              <a:t> </a:t>
            </a:r>
            <a:r>
              <a:rPr lang="en-US" dirty="0" err="1" smtClean="0"/>
              <a:t>Sekarang</a:t>
            </a:r>
            <a:r>
              <a:rPr lang="en-US" dirty="0" smtClean="0"/>
              <a:t>, </a:t>
            </a:r>
            <a:r>
              <a:rPr lang="en-US" dirty="0" err="1" smtClean="0"/>
              <a:t>penyerangan</a:t>
            </a:r>
            <a:r>
              <a:rPr lang="en-US" dirty="0" smtClean="0"/>
              <a:t> </a:t>
            </a:r>
            <a:r>
              <a:rPr lang="en-US" dirty="0" err="1" smtClean="0"/>
              <a:t>menggunakan</a:t>
            </a:r>
            <a:r>
              <a:rPr lang="en-US" baseline="0" dirty="0" smtClean="0"/>
              <a:t> </a:t>
            </a:r>
            <a:r>
              <a:rPr lang="en-US" baseline="0" dirty="0" err="1" smtClean="0"/>
              <a:t>metode</a:t>
            </a:r>
            <a:r>
              <a:rPr lang="en-US" baseline="0" dirty="0" smtClean="0"/>
              <a:t> </a:t>
            </a:r>
            <a:r>
              <a:rPr lang="en-US" b="1" baseline="0" dirty="0" smtClean="0"/>
              <a:t>Denial of Service</a:t>
            </a:r>
            <a:r>
              <a:rPr lang="en-US" baseline="0" dirty="0" smtClean="0"/>
              <a:t> </a:t>
            </a:r>
            <a:r>
              <a:rPr lang="en-US" baseline="0" dirty="0" err="1" smtClean="0"/>
              <a:t>dilakukan</a:t>
            </a:r>
            <a:r>
              <a:rPr lang="en-US" baseline="0" dirty="0" smtClean="0"/>
              <a:t> </a:t>
            </a:r>
            <a:r>
              <a:rPr lang="en-US" baseline="0" dirty="0" err="1" smtClean="0"/>
              <a:t>oleh</a:t>
            </a:r>
            <a:r>
              <a:rPr lang="en-US" baseline="0" dirty="0" smtClean="0"/>
              <a:t> botnet (Botnet </a:t>
            </a:r>
            <a:r>
              <a:rPr lang="en-US" baseline="0" dirty="0" err="1" smtClean="0"/>
              <a:t>adalah</a:t>
            </a:r>
            <a:r>
              <a:rPr lang="en-US" baseline="0" dirty="0" smtClean="0"/>
              <a:t> </a:t>
            </a:r>
            <a:r>
              <a:rPr lang="en-US" baseline="0" dirty="0" err="1" smtClean="0"/>
              <a:t>sebutan</a:t>
            </a:r>
            <a:r>
              <a:rPr lang="en-US" baseline="0" dirty="0" smtClean="0"/>
              <a:t> </a:t>
            </a:r>
            <a:r>
              <a:rPr lang="en-US" baseline="0" dirty="0" err="1" smtClean="0"/>
              <a:t>bagi</a:t>
            </a:r>
            <a:r>
              <a:rPr lang="en-US" baseline="0" dirty="0" smtClean="0"/>
              <a:t> </a:t>
            </a:r>
            <a:r>
              <a:rPr lang="en-US" baseline="0" dirty="0" err="1" smtClean="0"/>
              <a:t>komputer</a:t>
            </a:r>
            <a:r>
              <a:rPr lang="en-US" baseline="0" dirty="0" smtClean="0"/>
              <a:t> yang </a:t>
            </a:r>
            <a:r>
              <a:rPr lang="en-US" baseline="0" dirty="0" err="1" smtClean="0"/>
              <a:t>telah</a:t>
            </a:r>
            <a:r>
              <a:rPr lang="en-US" baseline="0" dirty="0" smtClean="0"/>
              <a:t> </a:t>
            </a:r>
            <a:r>
              <a:rPr lang="en-US" baseline="0" dirty="0" err="1" smtClean="0"/>
              <a:t>diretas</a:t>
            </a:r>
            <a:r>
              <a:rPr lang="en-US" baseline="0" dirty="0" smtClean="0"/>
              <a:t> </a:t>
            </a:r>
            <a:r>
              <a:rPr lang="en-US" baseline="0" dirty="0" err="1" smtClean="0"/>
              <a:t>dan</a:t>
            </a:r>
            <a:r>
              <a:rPr lang="en-US" baseline="0" dirty="0" smtClean="0"/>
              <a:t> </a:t>
            </a:r>
            <a:r>
              <a:rPr lang="en-US" baseline="0" dirty="0" err="1" smtClean="0"/>
              <a:t>siap</a:t>
            </a:r>
            <a:r>
              <a:rPr lang="en-US" baseline="0" dirty="0" smtClean="0"/>
              <a:t>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menyerang</a:t>
            </a:r>
            <a:r>
              <a:rPr lang="en-US" baseline="0" dirty="0" smtClean="0"/>
              <a:t> </a:t>
            </a:r>
            <a:r>
              <a:rPr lang="en-US" baseline="0" dirty="0" err="1" smtClean="0"/>
              <a:t>sebuah</a:t>
            </a:r>
            <a:r>
              <a:rPr lang="en-US" baseline="0" dirty="0" smtClean="0"/>
              <a:t> </a:t>
            </a:r>
            <a:r>
              <a:rPr lang="en-US" baseline="0" dirty="0" err="1" smtClean="0"/>
              <a:t>korban</a:t>
            </a:r>
            <a:r>
              <a:rPr lang="en-US" baseline="0" dirty="0" smtClean="0"/>
              <a:t>) [</a:t>
            </a:r>
            <a:r>
              <a:rPr lang="en-US" baseline="0" dirty="0" err="1" smtClean="0"/>
              <a:t>Dengan</a:t>
            </a:r>
            <a:r>
              <a:rPr lang="en-US" baseline="0" dirty="0" smtClean="0"/>
              <a:t> </a:t>
            </a:r>
            <a:r>
              <a:rPr lang="en-US" baseline="0" dirty="0" err="1" smtClean="0"/>
              <a:t>adanya</a:t>
            </a:r>
            <a:r>
              <a:rPr lang="en-US" baseline="0" dirty="0" smtClean="0"/>
              <a:t> botnet </a:t>
            </a:r>
            <a:r>
              <a:rPr lang="en-US" baseline="0" dirty="0" err="1" smtClean="0"/>
              <a:t>serangan</a:t>
            </a:r>
            <a:r>
              <a:rPr lang="en-US" baseline="0" dirty="0" smtClean="0"/>
              <a:t> Denial of Service pun </a:t>
            </a:r>
            <a:r>
              <a:rPr lang="en-US" baseline="0" dirty="0" err="1" smtClean="0"/>
              <a:t>berubah</a:t>
            </a:r>
            <a:r>
              <a:rPr lang="en-US" baseline="0" dirty="0" smtClean="0"/>
              <a:t> </a:t>
            </a:r>
            <a:r>
              <a:rPr lang="en-US" baseline="0" dirty="0" err="1" smtClean="0"/>
              <a:t>dari</a:t>
            </a:r>
            <a:r>
              <a:rPr lang="en-US" baseline="0" dirty="0" smtClean="0"/>
              <a:t> </a:t>
            </a:r>
            <a:r>
              <a:rPr lang="en-US" baseline="0" dirty="0" err="1" smtClean="0"/>
              <a:t>satu</a:t>
            </a:r>
            <a:r>
              <a:rPr lang="en-US" baseline="0" dirty="0" smtClean="0"/>
              <a:t> </a:t>
            </a:r>
            <a:r>
              <a:rPr lang="en-US" baseline="0" dirty="0" err="1" smtClean="0"/>
              <a:t>komputer</a:t>
            </a:r>
            <a:r>
              <a:rPr lang="en-US" baseline="0" dirty="0" smtClean="0"/>
              <a:t> </a:t>
            </a:r>
            <a:r>
              <a:rPr lang="en-US" baseline="0" dirty="0" err="1" smtClean="0"/>
              <a:t>sebagai</a:t>
            </a:r>
            <a:r>
              <a:rPr lang="en-US" baseline="0" dirty="0" smtClean="0"/>
              <a:t> </a:t>
            </a:r>
            <a:r>
              <a:rPr lang="en-US" baseline="0" dirty="0" err="1" smtClean="0"/>
              <a:t>penyerang</a:t>
            </a:r>
            <a:r>
              <a:rPr lang="en-US" baseline="0" dirty="0" smtClean="0"/>
              <a:t>, </a:t>
            </a:r>
            <a:r>
              <a:rPr lang="en-US" baseline="0" dirty="0" err="1" smtClean="0"/>
              <a:t>menjadi</a:t>
            </a:r>
            <a:r>
              <a:rPr lang="en-US" baseline="0" dirty="0" smtClean="0"/>
              <a:t> </a:t>
            </a:r>
            <a:r>
              <a:rPr lang="en-US" baseline="0" dirty="0" err="1" smtClean="0"/>
              <a:t>ratusan</a:t>
            </a:r>
            <a:r>
              <a:rPr lang="en-US" baseline="0" dirty="0" smtClean="0"/>
              <a:t> </a:t>
            </a:r>
            <a:r>
              <a:rPr lang="en-US" baseline="0" dirty="0" err="1" smtClean="0"/>
              <a:t>komputer</a:t>
            </a:r>
            <a:r>
              <a:rPr lang="en-US" baseline="0" dirty="0" smtClean="0"/>
              <a:t> yang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menyerang</a:t>
            </a:r>
            <a:r>
              <a:rPr lang="en-US" baseline="0" dirty="0" smtClean="0"/>
              <a:t>, yang </a:t>
            </a:r>
            <a:r>
              <a:rPr lang="en-US" baseline="0" dirty="0" err="1" smtClean="0"/>
              <a:t>disebut</a:t>
            </a:r>
            <a:r>
              <a:rPr lang="en-US" baseline="0" dirty="0" smtClean="0"/>
              <a:t> </a:t>
            </a:r>
            <a:r>
              <a:rPr lang="en-US" baseline="0" dirty="0" err="1" smtClean="0"/>
              <a:t>dengan</a:t>
            </a:r>
            <a:r>
              <a:rPr lang="en-US" baseline="0" dirty="0" smtClean="0"/>
              <a:t> </a:t>
            </a:r>
            <a:r>
              <a:rPr lang="en-US" b="1" baseline="0" dirty="0" smtClean="0"/>
              <a:t>Distributed Denial of Service.</a:t>
            </a:r>
          </a:p>
          <a:p>
            <a:pPr marL="171450" indent="-171450">
              <a:buFontTx/>
              <a:buChar char="-"/>
            </a:pPr>
            <a:endParaRPr lang="en-US" b="0" baseline="0" dirty="0" smtClean="0"/>
          </a:p>
          <a:p>
            <a:pPr marL="171450" indent="-171450">
              <a:buFontTx/>
              <a:buChar char="-"/>
            </a:pPr>
            <a:r>
              <a:rPr lang="en-US" baseline="0" dirty="0" err="1" smtClean="0"/>
              <a:t>Cukup</a:t>
            </a:r>
            <a:r>
              <a:rPr lang="en-US" baseline="0" dirty="0" smtClean="0"/>
              <a:t> </a:t>
            </a:r>
            <a:r>
              <a:rPr lang="en-US" baseline="0" dirty="0" err="1" smtClean="0"/>
              <a:t>susahnya</a:t>
            </a:r>
            <a:r>
              <a:rPr lang="en-US" baseline="0" dirty="0" smtClean="0"/>
              <a:t> </a:t>
            </a:r>
            <a:r>
              <a:rPr lang="en-US" baseline="0" dirty="0" err="1" smtClean="0"/>
              <a:t>serangan</a:t>
            </a:r>
            <a:r>
              <a:rPr lang="en-US" baseline="0" dirty="0" smtClean="0"/>
              <a:t> Flash Crowd </a:t>
            </a:r>
            <a:r>
              <a:rPr lang="en-US" baseline="0" dirty="0" err="1" smtClean="0"/>
              <a:t>dari</a:t>
            </a:r>
            <a:r>
              <a:rPr lang="en-US" baseline="0" dirty="0" smtClean="0"/>
              <a:t> </a:t>
            </a:r>
            <a:r>
              <a:rPr lang="en-US" baseline="0" dirty="0" err="1" smtClean="0"/>
              <a:t>DDoS</a:t>
            </a:r>
            <a:r>
              <a:rPr lang="en-US" baseline="0" dirty="0" smtClean="0"/>
              <a:t> di </a:t>
            </a:r>
            <a:r>
              <a:rPr lang="en-US" baseline="0" dirty="0" err="1" smtClean="0"/>
              <a:t>mana</a:t>
            </a:r>
            <a:r>
              <a:rPr lang="en-US" baseline="0" dirty="0" smtClean="0"/>
              <a:t> </a:t>
            </a:r>
            <a:r>
              <a:rPr lang="en-US" baseline="0" dirty="0" err="1" smtClean="0"/>
              <a:t>serangannya</a:t>
            </a:r>
            <a:r>
              <a:rPr lang="en-US" baseline="0" dirty="0" smtClean="0"/>
              <a:t> </a:t>
            </a:r>
            <a:r>
              <a:rPr lang="en-US" baseline="0" dirty="0" err="1" smtClean="0"/>
              <a:t>meniru</a:t>
            </a:r>
            <a:r>
              <a:rPr lang="en-US" baseline="0" dirty="0" smtClean="0"/>
              <a:t> </a:t>
            </a:r>
            <a:r>
              <a:rPr lang="en-US" baseline="0" dirty="0" err="1" smtClean="0"/>
              <a:t>perilaku</a:t>
            </a:r>
            <a:r>
              <a:rPr lang="en-US" baseline="0" dirty="0" smtClean="0"/>
              <a:t> </a:t>
            </a:r>
            <a:r>
              <a:rPr lang="en-US" baseline="0" dirty="0" err="1" smtClean="0"/>
              <a:t>pengguna</a:t>
            </a:r>
            <a:r>
              <a:rPr lang="en-US" baseline="0" dirty="0" smtClean="0"/>
              <a:t> yang </a:t>
            </a:r>
            <a:r>
              <a:rPr lang="en-US" baseline="0" dirty="0" err="1" smtClean="0"/>
              <a:t>sah</a:t>
            </a:r>
            <a:r>
              <a:rPr lang="en-US" baseline="0" dirty="0" smtClean="0"/>
              <a:t> </a:t>
            </a:r>
            <a:r>
              <a:rPr lang="en-US" baseline="0" dirty="0" err="1" smtClean="0"/>
              <a:t>untuk</a:t>
            </a:r>
            <a:r>
              <a:rPr lang="en-US" baseline="0" dirty="0" smtClean="0"/>
              <a:t> </a:t>
            </a:r>
            <a:r>
              <a:rPr lang="en-US" baseline="0" dirty="0" err="1" smtClean="0"/>
              <a:t>dihentikan</a:t>
            </a:r>
            <a:endParaRPr lang="en-US" baseline="0" dirty="0" smtClean="0"/>
          </a:p>
          <a:p>
            <a:pPr marL="171450" indent="-171450">
              <a:buFontTx/>
              <a:buChar char="-"/>
            </a:pPr>
            <a:endParaRPr lang="en-US" baseline="0" dirty="0" smtClean="0"/>
          </a:p>
          <a:p>
            <a:pPr marL="171450" indent="-171450">
              <a:buFontTx/>
              <a:buChar char="-"/>
            </a:pPr>
            <a:r>
              <a:rPr lang="en-US" baseline="0" dirty="0" err="1" smtClean="0"/>
              <a:t>Belum</a:t>
            </a:r>
            <a:r>
              <a:rPr lang="en-US" baseline="0" dirty="0" smtClean="0"/>
              <a:t> </a:t>
            </a:r>
            <a:r>
              <a:rPr lang="en-US" baseline="0" dirty="0" err="1" smtClean="0"/>
              <a:t>ditemukannya</a:t>
            </a:r>
            <a:r>
              <a:rPr lang="en-US" baseline="0" dirty="0" smtClean="0"/>
              <a:t> </a:t>
            </a:r>
            <a:r>
              <a:rPr lang="en-US" baseline="0" dirty="0" err="1" smtClean="0"/>
              <a:t>modul</a:t>
            </a:r>
            <a:r>
              <a:rPr lang="en-US" baseline="0" dirty="0" smtClean="0"/>
              <a:t> yang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mencegah</a:t>
            </a:r>
            <a:r>
              <a:rPr lang="en-US" baseline="0" dirty="0" smtClean="0"/>
              <a:t> </a:t>
            </a:r>
            <a:r>
              <a:rPr lang="en-US" baseline="0" dirty="0" err="1" smtClean="0"/>
              <a:t>serangan</a:t>
            </a:r>
            <a:r>
              <a:rPr lang="en-US" baseline="0" dirty="0" smtClean="0"/>
              <a:t> Flash Crowd </a:t>
            </a:r>
            <a:r>
              <a:rPr lang="en-US" baseline="0" dirty="0" err="1" smtClean="0"/>
              <a:t>pada</a:t>
            </a:r>
            <a:r>
              <a:rPr lang="en-US" baseline="0" dirty="0" smtClean="0"/>
              <a:t> Apache Web Server</a:t>
            </a:r>
          </a:p>
        </p:txBody>
      </p:sp>
      <p:sp>
        <p:nvSpPr>
          <p:cNvPr id="4" name="Slide Number Placeholder 3"/>
          <p:cNvSpPr>
            <a:spLocks noGrp="1"/>
          </p:cNvSpPr>
          <p:nvPr>
            <p:ph type="sldNum" sz="quarter" idx="10"/>
          </p:nvPr>
        </p:nvSpPr>
        <p:spPr/>
        <p:txBody>
          <a:bodyPr/>
          <a:lstStyle/>
          <a:p>
            <a:fld id="{C997F1EF-C27A-4BC9-9E38-5674E9994210}" type="slidenum">
              <a:rPr lang="en-US" smtClean="0"/>
              <a:t>3</a:t>
            </a:fld>
            <a:endParaRPr lang="en-US"/>
          </a:p>
        </p:txBody>
      </p:sp>
    </p:spTree>
    <p:extLst>
      <p:ext uri="{BB962C8B-B14F-4D97-AF65-F5344CB8AC3E}">
        <p14:creationId xmlns:p14="http://schemas.microsoft.com/office/powerpoint/2010/main" val="401333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Jelaskan</a:t>
            </a:r>
            <a:r>
              <a:rPr lang="en-US" dirty="0" smtClean="0"/>
              <a:t> </a:t>
            </a:r>
            <a:r>
              <a:rPr lang="en-US" dirty="0" err="1" smtClean="0"/>
              <a:t>tentang</a:t>
            </a:r>
            <a:r>
              <a:rPr lang="en-US" baseline="0" dirty="0" smtClean="0"/>
              <a:t> </a:t>
            </a:r>
            <a:r>
              <a:rPr lang="en-US" baseline="0" dirty="0" err="1" smtClean="0"/>
              <a:t>alur</a:t>
            </a:r>
            <a:r>
              <a:rPr lang="en-US" baseline="0" dirty="0" smtClean="0"/>
              <a:t> </a:t>
            </a:r>
            <a:r>
              <a:rPr lang="en-US" baseline="0" dirty="0" err="1" smtClean="0"/>
              <a:t>setelah</a:t>
            </a:r>
            <a:r>
              <a:rPr lang="en-US" baseline="0" dirty="0" smtClean="0"/>
              <a:t> </a:t>
            </a:r>
            <a:r>
              <a:rPr lang="en-US" baseline="0" dirty="0" err="1" smtClean="0"/>
              <a:t>menjawab</a:t>
            </a:r>
            <a:r>
              <a:rPr lang="en-US" baseline="0" dirty="0" smtClean="0"/>
              <a:t> </a:t>
            </a:r>
            <a:r>
              <a:rPr lang="en-US" baseline="0" dirty="0" err="1" smtClean="0"/>
              <a:t>captcha</a:t>
            </a:r>
            <a:r>
              <a:rPr lang="en-US" baseline="0" dirty="0" smtClean="0"/>
              <a:t> (</a:t>
            </a:r>
            <a:r>
              <a:rPr lang="en-US" baseline="0" dirty="0" err="1" smtClean="0"/>
              <a:t>benar</a:t>
            </a:r>
            <a:r>
              <a:rPr lang="en-US" baseline="0" dirty="0" smtClean="0"/>
              <a:t> </a:t>
            </a:r>
            <a:r>
              <a:rPr lang="en-US" baseline="0" dirty="0" err="1" smtClean="0"/>
              <a:t>atau</a:t>
            </a:r>
            <a:r>
              <a:rPr lang="en-US" baseline="0" dirty="0" smtClean="0"/>
              <a:t> </a:t>
            </a:r>
            <a:r>
              <a:rPr lang="en-US" baseline="0" dirty="0" err="1" smtClean="0"/>
              <a:t>salah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t>27</a:t>
            </a:fld>
            <a:endParaRPr lang="en-US"/>
          </a:p>
        </p:txBody>
      </p:sp>
    </p:spTree>
    <p:extLst>
      <p:ext uri="{BB962C8B-B14F-4D97-AF65-F5344CB8AC3E}">
        <p14:creationId xmlns:p14="http://schemas.microsoft.com/office/powerpoint/2010/main" val="4039752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Alasan</a:t>
            </a:r>
            <a:r>
              <a:rPr lang="en-US" dirty="0" smtClean="0"/>
              <a:t> </a:t>
            </a:r>
            <a:r>
              <a:rPr lang="en-US" dirty="0" err="1" smtClean="0"/>
              <a:t>mengapa</a:t>
            </a:r>
            <a:r>
              <a:rPr lang="en-US" dirty="0" smtClean="0"/>
              <a:t> </a:t>
            </a:r>
            <a:r>
              <a:rPr lang="en-US" dirty="0" err="1" smtClean="0"/>
              <a:t>memakai</a:t>
            </a:r>
            <a:r>
              <a:rPr lang="en-US" dirty="0" smtClean="0"/>
              <a:t> web server 1.7.1,</a:t>
            </a:r>
            <a:r>
              <a:rPr lang="en-US" baseline="0" dirty="0" smtClean="0"/>
              <a:t> </a:t>
            </a:r>
            <a:r>
              <a:rPr lang="en-US" baseline="0" dirty="0" err="1" smtClean="0"/>
              <a:t>Karena</a:t>
            </a:r>
            <a:r>
              <a:rPr lang="en-US" baseline="0" dirty="0" smtClean="0"/>
              <a:t> </a:t>
            </a:r>
            <a:r>
              <a:rPr lang="en-US" baseline="0" dirty="0" err="1" smtClean="0"/>
              <a:t>dalam</a:t>
            </a:r>
            <a:r>
              <a:rPr lang="en-US" baseline="0" dirty="0" smtClean="0"/>
              <a:t> </a:t>
            </a:r>
            <a:r>
              <a:rPr lang="en-US" baseline="0" dirty="0" err="1" smtClean="0"/>
              <a:t>pengembangan</a:t>
            </a:r>
            <a:r>
              <a:rPr lang="en-US" baseline="0" dirty="0" smtClean="0"/>
              <a:t> </a:t>
            </a:r>
            <a:r>
              <a:rPr lang="en-US" baseline="0" dirty="0" err="1" smtClean="0"/>
              <a:t>pada</a:t>
            </a:r>
            <a:r>
              <a:rPr lang="en-US" baseline="0" dirty="0" smtClean="0"/>
              <a:t> </a:t>
            </a:r>
            <a:r>
              <a:rPr lang="en-US" baseline="0" dirty="0" err="1" smtClean="0"/>
              <a:t>versi</a:t>
            </a:r>
            <a:r>
              <a:rPr lang="en-US" baseline="0" dirty="0" smtClean="0"/>
              <a:t> web server 1.7.1 </a:t>
            </a:r>
            <a:r>
              <a:rPr lang="en-US" baseline="0" dirty="0" err="1" smtClean="0"/>
              <a:t>dapat</a:t>
            </a:r>
            <a:r>
              <a:rPr lang="en-US" baseline="0" dirty="0" smtClean="0"/>
              <a:t> </a:t>
            </a:r>
            <a:r>
              <a:rPr lang="en-US" baseline="0" dirty="0" err="1" smtClean="0"/>
              <a:t>digunakan</a:t>
            </a:r>
            <a:r>
              <a:rPr lang="en-US" baseline="0" dirty="0" smtClean="0"/>
              <a:t> </a:t>
            </a:r>
            <a:r>
              <a:rPr lang="en-US" baseline="0" dirty="0" err="1" smtClean="0"/>
              <a:t>baik</a:t>
            </a:r>
            <a:r>
              <a:rPr lang="en-US" baseline="0" dirty="0" smtClean="0"/>
              <a:t> </a:t>
            </a:r>
            <a:r>
              <a:rPr lang="en-US" baseline="0" dirty="0" err="1" smtClean="0"/>
              <a:t>pada</a:t>
            </a:r>
            <a:r>
              <a:rPr lang="en-US" baseline="0" dirty="0" smtClean="0"/>
              <a:t> </a:t>
            </a:r>
            <a:r>
              <a:rPr lang="en-US" baseline="0" dirty="0" err="1" smtClean="0"/>
              <a:t>versi</a:t>
            </a:r>
            <a:r>
              <a:rPr lang="en-US" baseline="0" dirty="0" smtClean="0"/>
              <a:t> </a:t>
            </a:r>
            <a:r>
              <a:rPr lang="en-US" baseline="0" dirty="0" err="1" smtClean="0"/>
              <a:t>sebelumnya</a:t>
            </a:r>
            <a:r>
              <a:rPr lang="en-US" baseline="0" dirty="0" smtClean="0"/>
              <a:t> </a:t>
            </a:r>
            <a:r>
              <a:rPr lang="en-US" baseline="0" dirty="0" err="1" smtClean="0"/>
              <a:t>dan</a:t>
            </a:r>
            <a:r>
              <a:rPr lang="en-US" baseline="0" dirty="0" smtClean="0"/>
              <a:t> </a:t>
            </a:r>
            <a:r>
              <a:rPr lang="en-US" baseline="0" dirty="0" err="1" smtClean="0"/>
              <a:t>versi</a:t>
            </a:r>
            <a:r>
              <a:rPr lang="en-US" baseline="0" dirty="0" smtClean="0"/>
              <a:t> 2.0 </a:t>
            </a:r>
            <a:r>
              <a:rPr lang="en-US" baseline="0" dirty="0" err="1" smtClean="0"/>
              <a:t>ke</a:t>
            </a:r>
            <a:r>
              <a:rPr lang="en-US" baseline="0" dirty="0" smtClean="0"/>
              <a:t> </a:t>
            </a:r>
            <a:r>
              <a:rPr lang="en-US" baseline="0" dirty="0" err="1" smtClean="0"/>
              <a:t>atas</a:t>
            </a:r>
            <a:r>
              <a:rPr lang="en-US" baseline="0" dirty="0" smtClean="0"/>
              <a:t>.</a:t>
            </a:r>
          </a:p>
          <a:p>
            <a:pPr marL="171450" indent="-171450">
              <a:buFontTx/>
              <a:buChar char="-"/>
            </a:pPr>
            <a:r>
              <a:rPr lang="en-US" baseline="0" dirty="0" err="1" smtClean="0"/>
              <a:t>Mengapa</a:t>
            </a:r>
            <a:r>
              <a:rPr lang="en-US" baseline="0" dirty="0" smtClean="0"/>
              <a:t> </a:t>
            </a:r>
            <a:r>
              <a:rPr lang="en-US" baseline="0" dirty="0" err="1" smtClean="0"/>
              <a:t>tidak</a:t>
            </a:r>
            <a:r>
              <a:rPr lang="en-US" baseline="0" dirty="0" smtClean="0"/>
              <a:t> </a:t>
            </a:r>
            <a:r>
              <a:rPr lang="en-US" baseline="0" dirty="0" err="1" smtClean="0"/>
              <a:t>memakai</a:t>
            </a:r>
            <a:r>
              <a:rPr lang="en-US" baseline="0" dirty="0" smtClean="0"/>
              <a:t> 2.0, </a:t>
            </a:r>
            <a:r>
              <a:rPr lang="en-US" baseline="0" dirty="0" err="1" smtClean="0"/>
              <a:t>karena</a:t>
            </a:r>
            <a:r>
              <a:rPr lang="en-US" baseline="0" dirty="0" smtClean="0"/>
              <a:t> </a:t>
            </a:r>
            <a:r>
              <a:rPr lang="en-US" baseline="0" dirty="0" err="1" smtClean="0"/>
              <a:t>pengembangan</a:t>
            </a:r>
            <a:r>
              <a:rPr lang="en-US" baseline="0" dirty="0" smtClean="0"/>
              <a:t> </a:t>
            </a:r>
            <a:r>
              <a:rPr lang="en-US" baseline="0" dirty="0" err="1" smtClean="0"/>
              <a:t>pada</a:t>
            </a:r>
            <a:r>
              <a:rPr lang="en-US" baseline="0" dirty="0" smtClean="0"/>
              <a:t> </a:t>
            </a:r>
            <a:r>
              <a:rPr lang="en-US" baseline="0" dirty="0" err="1" smtClean="0"/>
              <a:t>versi</a:t>
            </a:r>
            <a:r>
              <a:rPr lang="en-US" baseline="0" dirty="0" smtClean="0"/>
              <a:t> 2.0 </a:t>
            </a:r>
            <a:r>
              <a:rPr lang="en-US" baseline="0" dirty="0" err="1" smtClean="0"/>
              <a:t>atau</a:t>
            </a:r>
            <a:r>
              <a:rPr lang="en-US" baseline="0" dirty="0" smtClean="0"/>
              <a:t> 2.0 </a:t>
            </a:r>
            <a:r>
              <a:rPr lang="en-US" baseline="0" dirty="0" err="1" smtClean="0"/>
              <a:t>ke</a:t>
            </a:r>
            <a:r>
              <a:rPr lang="en-US" baseline="0" dirty="0" smtClean="0"/>
              <a:t> </a:t>
            </a:r>
            <a:r>
              <a:rPr lang="en-US" baseline="0" dirty="0" err="1" smtClean="0"/>
              <a:t>atas</a:t>
            </a:r>
            <a:r>
              <a:rPr lang="en-US" baseline="0" dirty="0" smtClean="0"/>
              <a:t>, </a:t>
            </a:r>
            <a:r>
              <a:rPr lang="en-US" baseline="0" dirty="0" err="1" smtClean="0"/>
              <a:t>mempunyai</a:t>
            </a:r>
            <a:r>
              <a:rPr lang="en-US" baseline="0" dirty="0" smtClean="0"/>
              <a:t> </a:t>
            </a:r>
            <a:r>
              <a:rPr lang="en-US" baseline="0" dirty="0" err="1" smtClean="0"/>
              <a:t>banyak</a:t>
            </a:r>
            <a:r>
              <a:rPr lang="en-US" baseline="0" dirty="0" smtClean="0"/>
              <a:t> </a:t>
            </a:r>
            <a:r>
              <a:rPr lang="en-US" baseline="0" dirty="0" err="1" smtClean="0"/>
              <a:t>kemungkinan</a:t>
            </a:r>
            <a:r>
              <a:rPr lang="en-US" baseline="0" dirty="0" smtClean="0"/>
              <a:t> </a:t>
            </a:r>
            <a:r>
              <a:rPr lang="en-US" baseline="0" dirty="0" err="1" smtClean="0"/>
              <a:t>fungsi</a:t>
            </a:r>
            <a:r>
              <a:rPr lang="en-US" baseline="0" dirty="0" smtClean="0"/>
              <a:t>  yang </a:t>
            </a:r>
            <a:r>
              <a:rPr lang="en-US" baseline="0" dirty="0" err="1" smtClean="0"/>
              <a:t>digunakan</a:t>
            </a:r>
            <a:r>
              <a:rPr lang="en-US" baseline="0" dirty="0" smtClean="0"/>
              <a:t> </a:t>
            </a:r>
            <a:r>
              <a:rPr lang="en-US" baseline="0" dirty="0" err="1" smtClean="0"/>
              <a:t>telah</a:t>
            </a:r>
            <a:r>
              <a:rPr lang="en-US" baseline="0" dirty="0" smtClean="0"/>
              <a:t> deprecated.</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t>5</a:t>
            </a:fld>
            <a:endParaRPr lang="en-US"/>
          </a:p>
        </p:txBody>
      </p:sp>
    </p:spTree>
    <p:extLst>
      <p:ext uri="{BB962C8B-B14F-4D97-AF65-F5344CB8AC3E}">
        <p14:creationId xmlns:p14="http://schemas.microsoft.com/office/powerpoint/2010/main" val="182229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MPM = which allow Apache to run in a process-based, hybrid (process and thread) or event-hybrid mode, to better match the demands of each particular infrastructure</a:t>
            </a:r>
          </a:p>
          <a:p>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t>10</a:t>
            </a:fld>
            <a:endParaRPr lang="en-US"/>
          </a:p>
        </p:txBody>
      </p:sp>
    </p:spTree>
    <p:extLst>
      <p:ext uri="{BB962C8B-B14F-4D97-AF65-F5344CB8AC3E}">
        <p14:creationId xmlns:p14="http://schemas.microsoft.com/office/powerpoint/2010/main" val="27027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Data </a:t>
            </a:r>
            <a:r>
              <a:rPr lang="en-US" dirty="0" err="1" smtClean="0"/>
              <a:t>Statistik</a:t>
            </a:r>
            <a:r>
              <a:rPr lang="en-US" dirty="0" smtClean="0"/>
              <a:t> Web Server yang </a:t>
            </a:r>
            <a:r>
              <a:rPr lang="en-US" dirty="0" err="1" smtClean="0"/>
              <a:t>Aktif</a:t>
            </a:r>
            <a:r>
              <a:rPr lang="en-US" dirty="0" smtClean="0"/>
              <a:t> </a:t>
            </a:r>
            <a:r>
              <a:rPr lang="en-US" dirty="0" err="1" smtClean="0"/>
              <a:t>Agustus</a:t>
            </a:r>
            <a:r>
              <a:rPr lang="en-US" dirty="0" smtClean="0"/>
              <a:t> 2000 – Mei 2012</a:t>
            </a:r>
          </a:p>
          <a:p>
            <a:r>
              <a:rPr lang="en-US" dirty="0" smtClean="0"/>
              <a:t>- </a:t>
            </a:r>
            <a:r>
              <a:rPr lang="en-US" dirty="0" err="1" smtClean="0"/>
              <a:t>Sumber</a:t>
            </a:r>
            <a:r>
              <a:rPr lang="en-US" baseline="0" dirty="0" smtClean="0"/>
              <a:t> data </a:t>
            </a:r>
            <a:r>
              <a:rPr lang="en-US" baseline="0" dirty="0" err="1" smtClean="0"/>
              <a:t>dari</a:t>
            </a:r>
            <a:r>
              <a:rPr lang="en-US" baseline="0" dirty="0" smtClean="0"/>
              <a:t> </a:t>
            </a:r>
            <a:r>
              <a:rPr lang="en-US" baseline="0" dirty="0" err="1" smtClean="0"/>
              <a:t>NetCraft</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t>11</a:t>
            </a:fld>
            <a:endParaRPr lang="en-US"/>
          </a:p>
        </p:txBody>
      </p:sp>
    </p:spTree>
    <p:extLst>
      <p:ext uri="{BB962C8B-B14F-4D97-AF65-F5344CB8AC3E}">
        <p14:creationId xmlns:p14="http://schemas.microsoft.com/office/powerpoint/2010/main" val="2144026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Data </a:t>
            </a:r>
            <a:r>
              <a:rPr lang="en-US" dirty="0" err="1" smtClean="0"/>
              <a:t>Statistik</a:t>
            </a:r>
            <a:r>
              <a:rPr lang="en-US" dirty="0" smtClean="0"/>
              <a:t> Web Server yang </a:t>
            </a:r>
            <a:r>
              <a:rPr lang="en-US" dirty="0" err="1" smtClean="0"/>
              <a:t>Aktif</a:t>
            </a:r>
            <a:r>
              <a:rPr lang="en-US" dirty="0" smtClean="0"/>
              <a:t> </a:t>
            </a:r>
            <a:r>
              <a:rPr lang="en-US" dirty="0" err="1" smtClean="0"/>
              <a:t>Agustus</a:t>
            </a:r>
            <a:r>
              <a:rPr lang="en-US" dirty="0" smtClean="0"/>
              <a:t> 1995 – Feb 2013</a:t>
            </a:r>
          </a:p>
          <a:p>
            <a:r>
              <a:rPr lang="en-US" dirty="0" smtClean="0"/>
              <a:t>- </a:t>
            </a:r>
            <a:r>
              <a:rPr lang="en-US" dirty="0" err="1" smtClean="0"/>
              <a:t>Sumber</a:t>
            </a:r>
            <a:r>
              <a:rPr lang="en-US" baseline="0" dirty="0" smtClean="0"/>
              <a:t> data </a:t>
            </a:r>
            <a:r>
              <a:rPr lang="en-US" baseline="0" dirty="0" err="1" smtClean="0"/>
              <a:t>dari</a:t>
            </a:r>
            <a:r>
              <a:rPr lang="en-US" baseline="0" dirty="0" smtClean="0"/>
              <a:t> </a:t>
            </a:r>
            <a:r>
              <a:rPr lang="en-US" baseline="0" dirty="0" err="1" smtClean="0"/>
              <a:t>NetCraft</a:t>
            </a:r>
            <a:endParaRPr lang="en-US" dirty="0" smtClean="0"/>
          </a:p>
          <a:p>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t>12</a:t>
            </a:fld>
            <a:endParaRPr lang="en-US"/>
          </a:p>
        </p:txBody>
      </p:sp>
    </p:spTree>
    <p:extLst>
      <p:ext uri="{BB962C8B-B14F-4D97-AF65-F5344CB8AC3E}">
        <p14:creationId xmlns:p14="http://schemas.microsoft.com/office/powerpoint/2010/main" val="240402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smtClean="0"/>
              <a:t>LoadModule </a:t>
            </a:r>
            <a:r>
              <a:rPr lang="en-US" dirty="0" err="1" smtClean="0"/>
              <a:t>killbots_module</a:t>
            </a:r>
            <a:r>
              <a:rPr lang="en-US" dirty="0" smtClean="0"/>
              <a:t>    modules/mod_killbots.so</a:t>
            </a:r>
          </a:p>
          <a:p>
            <a:endParaRPr lang="en-US" dirty="0" smtClean="0"/>
          </a:p>
        </p:txBody>
      </p:sp>
      <p:sp>
        <p:nvSpPr>
          <p:cNvPr id="4" name="Slide Number Placeholder 3"/>
          <p:cNvSpPr>
            <a:spLocks noGrp="1"/>
          </p:cNvSpPr>
          <p:nvPr>
            <p:ph type="sldNum" sz="quarter" idx="10"/>
          </p:nvPr>
        </p:nvSpPr>
        <p:spPr/>
        <p:txBody>
          <a:bodyPr/>
          <a:lstStyle/>
          <a:p>
            <a:fld id="{C997F1EF-C27A-4BC9-9E38-5674E9994210}" type="slidenum">
              <a:rPr lang="en-US" smtClean="0"/>
              <a:t>14</a:t>
            </a:fld>
            <a:endParaRPr lang="en-US"/>
          </a:p>
        </p:txBody>
      </p:sp>
    </p:spTree>
    <p:extLst>
      <p:ext uri="{BB962C8B-B14F-4D97-AF65-F5344CB8AC3E}">
        <p14:creationId xmlns:p14="http://schemas.microsoft.com/office/powerpoint/2010/main" val="100879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example of a Bloom filter, representing the set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colored arrows show the positions in the bit array that each set element is mapped to.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element </a:t>
            </a:r>
            <a:r>
              <a:rPr lang="en-US" sz="1200" b="0" i="1" kern="1200" dirty="0" smtClean="0">
                <a:solidFill>
                  <a:schemeClr val="tx1"/>
                </a:solidFill>
                <a:effectLst/>
                <a:latin typeface="+mn-lt"/>
                <a:ea typeface="+mn-ea"/>
                <a:cs typeface="+mn-cs"/>
              </a:rPr>
              <a:t>w</a:t>
            </a:r>
            <a:r>
              <a:rPr lang="en-US" sz="1200" b="0" i="0" kern="1200" dirty="0" smtClean="0">
                <a:solidFill>
                  <a:schemeClr val="tx1"/>
                </a:solidFill>
                <a:effectLst/>
                <a:latin typeface="+mn-lt"/>
                <a:ea typeface="+mn-ea"/>
                <a:cs typeface="+mn-cs"/>
              </a:rPr>
              <a:t> is not in the set {x, y, z}, because it hashes to one bit-array position containing 0.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this figure, m=18 and k=3.</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t>18</a:t>
            </a:fld>
            <a:endParaRPr lang="en-US"/>
          </a:p>
        </p:txBody>
      </p:sp>
    </p:spTree>
    <p:extLst>
      <p:ext uri="{BB962C8B-B14F-4D97-AF65-F5344CB8AC3E}">
        <p14:creationId xmlns:p14="http://schemas.microsoft.com/office/powerpoint/2010/main" val="1298230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smtClean="0">
                <a:solidFill>
                  <a:schemeClr val="tx1"/>
                </a:solidFill>
                <a:effectLst/>
                <a:latin typeface="+mn-lt"/>
                <a:ea typeface="+mn-ea"/>
                <a:cs typeface="+mn-cs"/>
              </a:rPr>
              <a:t>The bloom filter essentially consists of a bit vector of length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represented by the central column.</a:t>
            </a:r>
          </a:p>
          <a:p>
            <a:pPr fontAlgn="base"/>
            <a:endParaRPr lang="en-US" sz="1200" b="0" i="0" u="none" strike="noStrike"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rPr>
              <a:t>To add an item to the bloom filter, we feed it to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 different hash functions and set the bits at the resulting positions. </a:t>
            </a:r>
          </a:p>
          <a:p>
            <a:pPr fontAlgn="base"/>
            <a:endParaRPr lang="en-US" sz="1200" b="0" i="0" u="none" strike="noStrike"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rPr>
              <a:t>In this example,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is </a:t>
            </a:r>
            <a:r>
              <a:rPr lang="en-US" sz="1200" b="0" i="1" u="none" strike="noStrike" kern="1200" dirty="0" smtClean="0">
                <a:solidFill>
                  <a:schemeClr val="tx1"/>
                </a:solidFill>
                <a:effectLst/>
                <a:latin typeface="+mn-lt"/>
                <a:ea typeface="+mn-ea"/>
                <a:cs typeface="+mn-cs"/>
              </a:rPr>
              <a:t>50</a:t>
            </a:r>
            <a:r>
              <a:rPr lang="en-US" sz="1200" b="0" i="0" u="none" strike="noStrike"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 is </a:t>
            </a:r>
            <a:r>
              <a:rPr lang="en-US" sz="1200" b="0" i="1" u="none" strike="noStrike" kern="1200" dirty="0" smtClean="0">
                <a:solidFill>
                  <a:schemeClr val="tx1"/>
                </a:solidFill>
                <a:effectLst/>
                <a:latin typeface="+mn-lt"/>
                <a:ea typeface="+mn-ea"/>
                <a:cs typeface="+mn-cs"/>
              </a:rPr>
              <a:t>3</a:t>
            </a:r>
            <a:r>
              <a:rPr lang="en-US" sz="1200" b="0" i="0" u="none" strike="noStrike" kern="1200" dirty="0" smtClean="0">
                <a:solidFill>
                  <a:schemeClr val="tx1"/>
                </a:solidFill>
                <a:effectLst/>
                <a:latin typeface="+mn-lt"/>
                <a:ea typeface="+mn-ea"/>
                <a:cs typeface="+mn-cs"/>
              </a:rPr>
              <a:t>. Note that sometimes the hash functions produce overlapping positions, so less than </a:t>
            </a:r>
            <a:r>
              <a:rPr lang="en-US" sz="1200" b="0" i="1" u="none" strike="noStrike" kern="1200" dirty="0" err="1" smtClean="0">
                <a:solidFill>
                  <a:schemeClr val="tx1"/>
                </a:solidFill>
                <a:effectLst/>
                <a:latin typeface="+mn-lt"/>
                <a:ea typeface="+mn-ea"/>
                <a:cs typeface="+mn-cs"/>
              </a:rPr>
              <a:t>k</a:t>
            </a:r>
            <a:r>
              <a:rPr lang="en-US" sz="1200" b="0" i="0" u="none" strike="noStrike" kern="1200" dirty="0" err="1" smtClean="0">
                <a:solidFill>
                  <a:schemeClr val="tx1"/>
                </a:solidFill>
                <a:effectLst/>
                <a:latin typeface="+mn-lt"/>
                <a:ea typeface="+mn-ea"/>
                <a:cs typeface="+mn-cs"/>
              </a:rPr>
              <a:t>positions</a:t>
            </a:r>
            <a:r>
              <a:rPr lang="en-US" sz="1200" b="0" i="0" u="none" strike="noStrike" kern="1200" dirty="0" smtClean="0">
                <a:solidFill>
                  <a:schemeClr val="tx1"/>
                </a:solidFill>
                <a:effectLst/>
                <a:latin typeface="+mn-lt"/>
                <a:ea typeface="+mn-ea"/>
                <a:cs typeface="+mn-cs"/>
              </a:rPr>
              <a:t> may be set.</a:t>
            </a:r>
          </a:p>
          <a:p>
            <a:pPr fontAlgn="base"/>
            <a:endParaRPr lang="en-US" sz="1200" b="0" i="0" u="none" strike="noStrike"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rPr>
              <a:t>To test if an item is in the filter, again we feed it to the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 hash functions. This time, we check to see if any of the bits at these positions are not set. If any are not set, it means the item is definitely not in the set. Otherwise, it is probably in the set.</a:t>
            </a:r>
          </a:p>
          <a:p>
            <a:endParaRPr lang="en-US" dirty="0" smtClean="0"/>
          </a:p>
          <a:p>
            <a:r>
              <a:rPr lang="en-US" sz="1200" b="0" i="0" kern="1200" dirty="0" smtClean="0">
                <a:solidFill>
                  <a:schemeClr val="tx1"/>
                </a:solidFill>
                <a:effectLst/>
                <a:latin typeface="+mn-lt"/>
                <a:ea typeface="+mn-ea"/>
                <a:cs typeface="+mn-cs"/>
              </a:rPr>
              <a:t>Fowler–Noll–Vo Hash Function 3x</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t>19</a:t>
            </a:fld>
            <a:endParaRPr lang="en-US"/>
          </a:p>
        </p:txBody>
      </p:sp>
    </p:spTree>
    <p:extLst>
      <p:ext uri="{BB962C8B-B14F-4D97-AF65-F5344CB8AC3E}">
        <p14:creationId xmlns:p14="http://schemas.microsoft.com/office/powerpoint/2010/main" val="39150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pertama</a:t>
            </a:r>
            <a:r>
              <a:rPr lang="en-US" dirty="0" smtClean="0"/>
              <a:t>, </a:t>
            </a:r>
            <a:r>
              <a:rPr lang="en-US" dirty="0" err="1" smtClean="0"/>
              <a:t>jika</a:t>
            </a:r>
            <a:r>
              <a:rPr lang="en-US" dirty="0" smtClean="0"/>
              <a:t> filter </a:t>
            </a:r>
            <a:r>
              <a:rPr lang="en-US" dirty="0" err="1" smtClean="0"/>
              <a:t>tidak</a:t>
            </a:r>
            <a:r>
              <a:rPr lang="en-US" dirty="0" smtClean="0"/>
              <a:t> </a:t>
            </a:r>
            <a:r>
              <a:rPr lang="en-US" dirty="0" err="1" smtClean="0"/>
              <a:t>menemukan</a:t>
            </a:r>
            <a:r>
              <a:rPr lang="en-US" dirty="0" smtClean="0"/>
              <a:t> </a:t>
            </a:r>
            <a:r>
              <a:rPr lang="en-US" dirty="0" err="1" smtClean="0"/>
              <a:t>elemen</a:t>
            </a:r>
            <a:r>
              <a:rPr lang="en-US" dirty="0" smtClean="0"/>
              <a:t> yang </a:t>
            </a:r>
            <a:r>
              <a:rPr lang="en-US" dirty="0" err="1" smtClean="0"/>
              <a:t>dicari</a:t>
            </a:r>
            <a:endParaRPr lang="en-US" dirty="0" smtClean="0"/>
          </a:p>
          <a:p>
            <a:pPr marL="171450" indent="-171450">
              <a:buFontTx/>
              <a:buChar char="-"/>
            </a:pPr>
            <a:r>
              <a:rPr lang="en-US" dirty="0" err="1" smtClean="0"/>
              <a:t>Kedua</a:t>
            </a:r>
            <a:r>
              <a:rPr lang="en-US" dirty="0" smtClean="0"/>
              <a:t>, </a:t>
            </a:r>
            <a:r>
              <a:rPr lang="en-US" dirty="0" err="1" smtClean="0"/>
              <a:t>jika</a:t>
            </a:r>
            <a:r>
              <a:rPr lang="en-US" dirty="0" smtClean="0"/>
              <a:t> filter </a:t>
            </a:r>
            <a:r>
              <a:rPr lang="en-US" dirty="0" err="1" smtClean="0"/>
              <a:t>menemukan</a:t>
            </a:r>
            <a:r>
              <a:rPr lang="en-US" dirty="0" smtClean="0"/>
              <a:t>,</a:t>
            </a:r>
            <a:r>
              <a:rPr lang="en-US" baseline="0" dirty="0" smtClean="0"/>
              <a:t> </a:t>
            </a:r>
            <a:r>
              <a:rPr lang="en-US" baseline="0" dirty="0" err="1" smtClean="0"/>
              <a:t>tetapi</a:t>
            </a:r>
            <a:r>
              <a:rPr lang="en-US" baseline="0" dirty="0" smtClean="0"/>
              <a:t> </a:t>
            </a:r>
            <a:r>
              <a:rPr lang="en-US" baseline="0" dirty="0" err="1" smtClean="0"/>
              <a:t>tempat</a:t>
            </a:r>
            <a:r>
              <a:rPr lang="en-US" baseline="0" dirty="0" smtClean="0"/>
              <a:t> </a:t>
            </a:r>
            <a:r>
              <a:rPr lang="en-US" baseline="0" dirty="0" err="1" smtClean="0"/>
              <a:t>penyimpanan</a:t>
            </a:r>
            <a:r>
              <a:rPr lang="en-US" baseline="0" dirty="0" smtClean="0"/>
              <a:t> </a:t>
            </a:r>
            <a:r>
              <a:rPr lang="en-US" baseline="0" dirty="0" err="1" smtClean="0"/>
              <a:t>tidak</a:t>
            </a:r>
            <a:r>
              <a:rPr lang="en-US" baseline="0" dirty="0" smtClean="0"/>
              <a:t> </a:t>
            </a:r>
            <a:r>
              <a:rPr lang="en-US" baseline="0" dirty="0" err="1" smtClean="0"/>
              <a:t>menemukan</a:t>
            </a:r>
            <a:endParaRPr lang="en-US" baseline="0" dirty="0" smtClean="0"/>
          </a:p>
          <a:p>
            <a:pPr marL="171450" indent="-171450">
              <a:buFontTx/>
              <a:buChar char="-"/>
            </a:pPr>
            <a:r>
              <a:rPr lang="en-US" baseline="0" dirty="0" err="1" smtClean="0"/>
              <a:t>Ketiga</a:t>
            </a:r>
            <a:r>
              <a:rPr lang="en-US" baseline="0" dirty="0" smtClean="0"/>
              <a:t>, </a:t>
            </a:r>
            <a:r>
              <a:rPr lang="en-US" baseline="0" dirty="0" err="1" smtClean="0"/>
              <a:t>jika</a:t>
            </a:r>
            <a:r>
              <a:rPr lang="en-US" baseline="0" dirty="0" smtClean="0"/>
              <a:t> filter </a:t>
            </a:r>
            <a:r>
              <a:rPr lang="en-US" baseline="0" dirty="0" err="1" smtClean="0"/>
              <a:t>menemukan</a:t>
            </a:r>
            <a:r>
              <a:rPr lang="en-US" baseline="0" dirty="0" smtClean="0"/>
              <a:t> dam </a:t>
            </a:r>
            <a:r>
              <a:rPr lang="en-US" baseline="0" dirty="0" err="1" smtClean="0"/>
              <a:t>tempat</a:t>
            </a:r>
            <a:r>
              <a:rPr lang="en-US" baseline="0" dirty="0" smtClean="0"/>
              <a:t> </a:t>
            </a:r>
            <a:r>
              <a:rPr lang="en-US" baseline="0" dirty="0" err="1" smtClean="0"/>
              <a:t>penyimpanan</a:t>
            </a:r>
            <a:r>
              <a:rPr lang="en-US" baseline="0" dirty="0" smtClean="0"/>
              <a:t> </a:t>
            </a:r>
            <a:r>
              <a:rPr lang="en-US" baseline="0" dirty="0" err="1" smtClean="0"/>
              <a:t>menemukan</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t>22</a:t>
            </a:fld>
            <a:endParaRPr lang="en-US"/>
          </a:p>
        </p:txBody>
      </p:sp>
    </p:spTree>
    <p:extLst>
      <p:ext uri="{BB962C8B-B14F-4D97-AF65-F5344CB8AC3E}">
        <p14:creationId xmlns:p14="http://schemas.microsoft.com/office/powerpoint/2010/main" val="2649752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305116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66795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02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2415032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302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8437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671896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40829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376759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291023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EA623F-5DE1-4388-AD91-E7BAEC6200C9}" type="datetimeFigureOut">
              <a:rPr lang="en-US" smtClean="0"/>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15513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EA623F-5DE1-4388-AD91-E7BAEC6200C9}" type="datetimeFigureOut">
              <a:rPr lang="en-US" smtClean="0"/>
              <a:t>9/25/2013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312254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EA623F-5DE1-4388-AD91-E7BAEC6200C9}" type="datetimeFigureOut">
              <a:rPr lang="en-US" smtClean="0"/>
              <a:t>9/25/2013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115386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623F-5DE1-4388-AD91-E7BAEC6200C9}" type="datetimeFigureOut">
              <a:rPr lang="en-US" smtClean="0"/>
              <a:t>9/25/2013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199798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A623F-5DE1-4388-AD91-E7BAEC6200C9}" type="datetimeFigureOut">
              <a:rPr lang="en-US" smtClean="0"/>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231675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A623F-5DE1-4388-AD91-E7BAEC6200C9}" type="datetimeFigureOut">
              <a:rPr lang="en-US" smtClean="0"/>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E5C94-6C4A-4743-9013-20B8E1BDA0A0}" type="slidenum">
              <a:rPr lang="en-US" smtClean="0"/>
              <a:t>‹#›</a:t>
            </a:fld>
            <a:endParaRPr lang="en-US"/>
          </a:p>
        </p:txBody>
      </p:sp>
    </p:spTree>
    <p:extLst>
      <p:ext uri="{BB962C8B-B14F-4D97-AF65-F5344CB8AC3E}">
        <p14:creationId xmlns:p14="http://schemas.microsoft.com/office/powerpoint/2010/main" val="357998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EA623F-5DE1-4388-AD91-E7BAEC6200C9}" type="datetimeFigureOut">
              <a:rPr lang="en-US" smtClean="0"/>
              <a:t>9/25/2013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59E5C94-6C4A-4743-9013-20B8E1BDA0A0}" type="slidenum">
              <a:rPr lang="en-US" smtClean="0"/>
              <a:t>‹#›</a:t>
            </a:fld>
            <a:endParaRPr lang="en-US"/>
          </a:p>
        </p:txBody>
      </p:sp>
    </p:spTree>
    <p:extLst>
      <p:ext uri="{BB962C8B-B14F-4D97-AF65-F5344CB8AC3E}">
        <p14:creationId xmlns:p14="http://schemas.microsoft.com/office/powerpoint/2010/main" val="18127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590" y="980388"/>
            <a:ext cx="6466788" cy="4247052"/>
          </a:xfrm>
        </p:spPr>
        <p:txBody>
          <a:bodyPr/>
          <a:lstStyle/>
          <a:p>
            <a:r>
              <a:rPr lang="en-US" sz="4400" dirty="0" smtClean="0"/>
              <a:t>Analysis Kill Bots Process</a:t>
            </a:r>
            <a:br>
              <a:rPr lang="en-US" sz="4400" dirty="0" smtClean="0"/>
            </a:br>
            <a:r>
              <a:rPr lang="en-US" sz="4400" dirty="0" smtClean="0"/>
              <a:t>in Defending from </a:t>
            </a:r>
            <a:br>
              <a:rPr lang="en-US" sz="4400" dirty="0" smtClean="0"/>
            </a:br>
            <a:r>
              <a:rPr lang="en-US" sz="4400" dirty="0" smtClean="0"/>
              <a:t>Distributed Denial of</a:t>
            </a:r>
            <a:br>
              <a:rPr lang="en-US" sz="4400" dirty="0" smtClean="0"/>
            </a:br>
            <a:r>
              <a:rPr lang="en-US" sz="4400" dirty="0" smtClean="0"/>
              <a:t> Service Attack using Bloom Filter Data Structure</a:t>
            </a:r>
            <a:endParaRPr lang="en-US" sz="4400" dirty="0"/>
          </a:p>
        </p:txBody>
      </p:sp>
      <p:sp>
        <p:nvSpPr>
          <p:cNvPr id="3" name="Subtitle 2"/>
          <p:cNvSpPr>
            <a:spLocks noGrp="1"/>
          </p:cNvSpPr>
          <p:nvPr>
            <p:ph type="subTitle" idx="1"/>
          </p:nvPr>
        </p:nvSpPr>
        <p:spPr>
          <a:xfrm>
            <a:off x="989383" y="5801516"/>
            <a:ext cx="5825202" cy="368327"/>
          </a:xfrm>
        </p:spPr>
        <p:txBody>
          <a:bodyPr/>
          <a:lstStyle/>
          <a:p>
            <a:r>
              <a:rPr lang="en-US" dirty="0" smtClean="0"/>
              <a:t>Ian </a:t>
            </a:r>
            <a:r>
              <a:rPr lang="en-US" dirty="0" err="1" smtClean="0"/>
              <a:t>Febrian</a:t>
            </a:r>
            <a:r>
              <a:rPr lang="en-US" dirty="0" smtClean="0"/>
              <a:t> - 209115870</a:t>
            </a:r>
            <a:endParaRPr lang="en-US" dirty="0"/>
          </a:p>
        </p:txBody>
      </p:sp>
    </p:spTree>
    <p:extLst>
      <p:ext uri="{BB962C8B-B14F-4D97-AF65-F5344CB8AC3E}">
        <p14:creationId xmlns:p14="http://schemas.microsoft.com/office/powerpoint/2010/main" val="2654666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Web Server</a:t>
            </a:r>
            <a:endParaRPr lang="en-US" dirty="0"/>
          </a:p>
        </p:txBody>
      </p:sp>
      <p:sp>
        <p:nvSpPr>
          <p:cNvPr id="3" name="Content Placeholder 2"/>
          <p:cNvSpPr>
            <a:spLocks noGrp="1"/>
          </p:cNvSpPr>
          <p:nvPr>
            <p:ph idx="1"/>
          </p:nvPr>
        </p:nvSpPr>
        <p:spPr/>
        <p:txBody>
          <a:bodyPr/>
          <a:lstStyle/>
          <a:p>
            <a:r>
              <a:rPr lang="en-US" dirty="0" smtClean="0"/>
              <a:t>Development </a:t>
            </a:r>
            <a:r>
              <a:rPr lang="en-US" dirty="0"/>
              <a:t>of Apache began in early 1995 after work on the NCSA </a:t>
            </a:r>
            <a:r>
              <a:rPr lang="en-US" dirty="0" smtClean="0"/>
              <a:t>code stalled by Rob McCool.</a:t>
            </a:r>
          </a:p>
          <a:p>
            <a:r>
              <a:rPr lang="en-US" dirty="0" smtClean="0"/>
              <a:t>NCSA is National </a:t>
            </a:r>
            <a:r>
              <a:rPr lang="en-US" dirty="0"/>
              <a:t>Center for Supercomputing Applications in University of Illinois, </a:t>
            </a:r>
            <a:r>
              <a:rPr lang="en-US" dirty="0" smtClean="0"/>
              <a:t>Urbana-Champaign.</a:t>
            </a:r>
          </a:p>
          <a:p>
            <a:r>
              <a:rPr lang="en-US" dirty="0"/>
              <a:t>In 2009, it became the first web server software to serve more than 100 million </a:t>
            </a:r>
            <a:r>
              <a:rPr lang="en-US" dirty="0" smtClean="0"/>
              <a:t>websites.</a:t>
            </a:r>
          </a:p>
          <a:p>
            <a:r>
              <a:rPr lang="en-US" dirty="0"/>
              <a:t>Apache supports a variety of features, many implemented as compiled modules which extend the core functionality</a:t>
            </a:r>
            <a:endParaRPr lang="en-US" dirty="0" smtClean="0"/>
          </a:p>
          <a:p>
            <a:r>
              <a:rPr lang="en-US" dirty="0"/>
              <a:t> Apache provides a variety of </a:t>
            </a:r>
            <a:r>
              <a:rPr lang="en-US" dirty="0" smtClean="0"/>
              <a:t>Multi Processing </a:t>
            </a:r>
            <a:r>
              <a:rPr lang="en-US" dirty="0"/>
              <a:t>Modules (MPMs</a:t>
            </a:r>
            <a:r>
              <a:rPr lang="en-US" dirty="0" smtClean="0"/>
              <a:t>).</a:t>
            </a:r>
          </a:p>
          <a:p>
            <a:endParaRPr lang="en-US" dirty="0"/>
          </a:p>
        </p:txBody>
      </p:sp>
    </p:spTree>
    <p:extLst>
      <p:ext uri="{BB962C8B-B14F-4D97-AF65-F5344CB8AC3E}">
        <p14:creationId xmlns:p14="http://schemas.microsoft.com/office/powerpoint/2010/main" val="43480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Web Server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2144" y="1740311"/>
            <a:ext cx="5923324" cy="4721992"/>
          </a:xfrm>
        </p:spPr>
      </p:pic>
    </p:spTree>
    <p:extLst>
      <p:ext uri="{BB962C8B-B14F-4D97-AF65-F5344CB8AC3E}">
        <p14:creationId xmlns:p14="http://schemas.microsoft.com/office/powerpoint/2010/main" val="3412795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Web Server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2391" y="1407494"/>
            <a:ext cx="6082128" cy="4406964"/>
          </a:xfrm>
        </p:spPr>
      </p:pic>
    </p:spTree>
    <p:extLst>
      <p:ext uri="{BB962C8B-B14F-4D97-AF65-F5344CB8AC3E}">
        <p14:creationId xmlns:p14="http://schemas.microsoft.com/office/powerpoint/2010/main" val="302936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Development</a:t>
            </a:r>
            <a:endParaRPr lang="en-US" dirty="0"/>
          </a:p>
        </p:txBody>
      </p:sp>
      <p:sp>
        <p:nvSpPr>
          <p:cNvPr id="3" name="Content Placeholder 2"/>
          <p:cNvSpPr>
            <a:spLocks noGrp="1"/>
          </p:cNvSpPr>
          <p:nvPr>
            <p:ph idx="1"/>
          </p:nvPr>
        </p:nvSpPr>
        <p:spPr/>
        <p:txBody>
          <a:bodyPr/>
          <a:lstStyle/>
          <a:p>
            <a:r>
              <a:rPr lang="en-US" dirty="0"/>
              <a:t>Use an extra package (</a:t>
            </a:r>
            <a:r>
              <a:rPr lang="en-US" dirty="0" err="1"/>
              <a:t>devel</a:t>
            </a:r>
            <a:r>
              <a:rPr lang="en-US" dirty="0"/>
              <a:t> pack)</a:t>
            </a:r>
          </a:p>
          <a:p>
            <a:r>
              <a:rPr lang="en-US" dirty="0"/>
              <a:t>Only at UNIX Based Operating System</a:t>
            </a:r>
          </a:p>
          <a:p>
            <a:r>
              <a:rPr lang="en-US" dirty="0"/>
              <a:t>C is the main language</a:t>
            </a:r>
          </a:p>
          <a:p>
            <a:r>
              <a:rPr lang="en-US" dirty="0"/>
              <a:t>Perl is the second main language</a:t>
            </a:r>
          </a:p>
          <a:p>
            <a:r>
              <a:rPr lang="en-US" dirty="0"/>
              <a:t>Has own compiler called APXS (</a:t>
            </a:r>
            <a:r>
              <a:rPr lang="en-US" dirty="0" err="1"/>
              <a:t>APache</a:t>
            </a:r>
            <a:r>
              <a:rPr lang="en-US" dirty="0"/>
              <a:t> </a:t>
            </a:r>
            <a:r>
              <a:rPr lang="en-US" dirty="0" err="1"/>
              <a:t>eXtenSion</a:t>
            </a:r>
            <a:r>
              <a:rPr lang="en-US" dirty="0"/>
              <a:t> tool)</a:t>
            </a:r>
          </a:p>
          <a:p>
            <a:endParaRPr lang="en-US" dirty="0"/>
          </a:p>
          <a:p>
            <a:endParaRPr lang="en-US" dirty="0"/>
          </a:p>
        </p:txBody>
      </p:sp>
    </p:spTree>
    <p:extLst>
      <p:ext uri="{BB962C8B-B14F-4D97-AF65-F5344CB8AC3E}">
        <p14:creationId xmlns:p14="http://schemas.microsoft.com/office/powerpoint/2010/main" val="460143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compile and load a module to Apache?</a:t>
            </a:r>
            <a:endParaRPr lang="en-US" dirty="0"/>
          </a:p>
        </p:txBody>
      </p:sp>
      <p:sp>
        <p:nvSpPr>
          <p:cNvPr id="3" name="Content Placeholder 2"/>
          <p:cNvSpPr>
            <a:spLocks noGrp="1"/>
          </p:cNvSpPr>
          <p:nvPr>
            <p:ph idx="1"/>
          </p:nvPr>
        </p:nvSpPr>
        <p:spPr>
          <a:xfrm>
            <a:off x="609599" y="2160590"/>
            <a:ext cx="6347714" cy="4549926"/>
          </a:xfrm>
        </p:spPr>
        <p:txBody>
          <a:bodyPr>
            <a:normAutofit/>
          </a:bodyPr>
          <a:lstStyle/>
          <a:p>
            <a:r>
              <a:rPr lang="en-US" dirty="0" smtClean="0"/>
              <a:t>Use a terminal (UNIX) or a command prompt (Windows</a:t>
            </a:r>
            <a:r>
              <a:rPr lang="en-US" dirty="0" smtClean="0"/>
              <a:t>)</a:t>
            </a:r>
            <a:endParaRPr lang="en-US" dirty="0" smtClean="0"/>
          </a:p>
          <a:p>
            <a:r>
              <a:rPr lang="en-US" dirty="0" smtClean="0"/>
              <a:t># </a:t>
            </a:r>
            <a:r>
              <a:rPr lang="en-US" dirty="0" err="1"/>
              <a:t>sudo</a:t>
            </a:r>
            <a:r>
              <a:rPr lang="en-US" dirty="0"/>
              <a:t> </a:t>
            </a:r>
            <a:r>
              <a:rPr lang="en-US" dirty="0" smtClean="0"/>
              <a:t>[apache folder]/bin/</a:t>
            </a:r>
            <a:r>
              <a:rPr lang="en-US" dirty="0" err="1" smtClean="0"/>
              <a:t>apxs</a:t>
            </a:r>
            <a:r>
              <a:rPr lang="en-US" dirty="0" smtClean="0"/>
              <a:t> </a:t>
            </a:r>
            <a:r>
              <a:rPr lang="en-US" dirty="0"/>
              <a:t>–</a:t>
            </a:r>
            <a:r>
              <a:rPr lang="en-US" dirty="0" err="1"/>
              <a:t>i</a:t>
            </a:r>
            <a:r>
              <a:rPr lang="en-US" dirty="0"/>
              <a:t> –a –c </a:t>
            </a:r>
            <a:r>
              <a:rPr lang="en-US" dirty="0" err="1" smtClean="0"/>
              <a:t>mod_example.c</a:t>
            </a:r>
            <a:endParaRPr lang="en-US" dirty="0"/>
          </a:p>
          <a:p>
            <a:r>
              <a:rPr lang="en-US" dirty="0" smtClean="0"/>
              <a:t>-</a:t>
            </a:r>
            <a:r>
              <a:rPr lang="en-US" dirty="0" err="1" smtClean="0"/>
              <a:t>i</a:t>
            </a:r>
            <a:r>
              <a:rPr lang="en-US" dirty="0" smtClean="0"/>
              <a:t> -&gt; This </a:t>
            </a:r>
            <a:r>
              <a:rPr lang="en-US" dirty="0" smtClean="0"/>
              <a:t>indicates </a:t>
            </a:r>
            <a:r>
              <a:rPr lang="en-US" dirty="0"/>
              <a:t>the installation operation and installs one or more dynamically shared objects into the server's </a:t>
            </a:r>
            <a:r>
              <a:rPr lang="en-US" i="1" dirty="0"/>
              <a:t>modules</a:t>
            </a:r>
            <a:r>
              <a:rPr lang="en-US" dirty="0"/>
              <a:t> directory</a:t>
            </a:r>
            <a:r>
              <a:rPr lang="en-US" dirty="0" smtClean="0"/>
              <a:t>.</a:t>
            </a:r>
          </a:p>
          <a:p>
            <a:r>
              <a:rPr lang="en-US" dirty="0" smtClean="0"/>
              <a:t>-a -&gt; </a:t>
            </a:r>
            <a:r>
              <a:rPr lang="en-US" dirty="0" smtClean="0">
                <a:solidFill>
                  <a:schemeClr val="tx1"/>
                </a:solidFill>
              </a:rPr>
              <a:t>This activates </a:t>
            </a:r>
            <a:r>
              <a:rPr lang="en-US" dirty="0">
                <a:solidFill>
                  <a:schemeClr val="tx1"/>
                </a:solidFill>
              </a:rPr>
              <a:t>the module by automatically adding a corresponding </a:t>
            </a:r>
            <a:r>
              <a:rPr lang="en-US" dirty="0" smtClean="0">
                <a:solidFill>
                  <a:schemeClr val="tx1"/>
                </a:solidFill>
              </a:rPr>
              <a:t>LoadModule</a:t>
            </a:r>
            <a:r>
              <a:rPr lang="en-US" dirty="0">
                <a:solidFill>
                  <a:schemeClr val="tx1"/>
                </a:solidFill>
              </a:rPr>
              <a:t> line to Apache's </a:t>
            </a:r>
            <a:r>
              <a:rPr lang="en-US" i="1" dirty="0" err="1"/>
              <a:t>httpd.conf</a:t>
            </a:r>
            <a:r>
              <a:rPr lang="en-US" dirty="0">
                <a:solidFill>
                  <a:schemeClr val="tx1"/>
                </a:solidFill>
              </a:rPr>
              <a:t> configuration file, or by enabling it if it already exists</a:t>
            </a:r>
            <a:r>
              <a:rPr lang="en-US" dirty="0" smtClean="0">
                <a:solidFill>
                  <a:schemeClr val="tx1"/>
                </a:solidFill>
              </a:rPr>
              <a:t>.</a:t>
            </a:r>
          </a:p>
          <a:p>
            <a:r>
              <a:rPr lang="en-US" dirty="0" smtClean="0">
                <a:solidFill>
                  <a:schemeClr val="tx1"/>
                </a:solidFill>
              </a:rPr>
              <a:t>-c -&gt; </a:t>
            </a:r>
            <a:r>
              <a:rPr lang="en-US" dirty="0"/>
              <a:t>This indicates the compilation </a:t>
            </a:r>
            <a:r>
              <a:rPr lang="en-US" dirty="0" smtClean="0"/>
              <a:t>operation. The result of this operation is .o, .a, and .so file.</a:t>
            </a:r>
          </a:p>
          <a:p>
            <a:endParaRPr lang="en-US" dirty="0"/>
          </a:p>
          <a:p>
            <a:r>
              <a:rPr lang="en-US" dirty="0"/>
              <a:t>LoadModule </a:t>
            </a:r>
            <a:r>
              <a:rPr lang="en-US" dirty="0" err="1"/>
              <a:t>killbots_module</a:t>
            </a:r>
            <a:r>
              <a:rPr lang="en-US" dirty="0"/>
              <a:t>    modules/mod_killbots.so</a:t>
            </a:r>
          </a:p>
          <a:p>
            <a:endParaRPr lang="en-US" dirty="0"/>
          </a:p>
          <a:p>
            <a:endParaRPr lang="en-US" dirty="0"/>
          </a:p>
          <a:p>
            <a:endParaRPr lang="en-US" dirty="0"/>
          </a:p>
        </p:txBody>
      </p:sp>
    </p:spTree>
    <p:extLst>
      <p:ext uri="{BB962C8B-B14F-4D97-AF65-F5344CB8AC3E}">
        <p14:creationId xmlns:p14="http://schemas.microsoft.com/office/powerpoint/2010/main" val="4284394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Bloom Filter?</a:t>
            </a:r>
            <a:endParaRPr lang="en-US" dirty="0"/>
          </a:p>
        </p:txBody>
      </p:sp>
      <p:sp>
        <p:nvSpPr>
          <p:cNvPr id="3" name="Content Placeholder 2"/>
          <p:cNvSpPr>
            <a:spLocks noGrp="1"/>
          </p:cNvSpPr>
          <p:nvPr>
            <p:ph idx="1"/>
          </p:nvPr>
        </p:nvSpPr>
        <p:spPr/>
        <p:txBody>
          <a:bodyPr/>
          <a:lstStyle/>
          <a:p>
            <a:r>
              <a:rPr lang="en-US" dirty="0" smtClean="0"/>
              <a:t>Created by Burton Howard Bloom in 1970</a:t>
            </a:r>
          </a:p>
          <a:p>
            <a:r>
              <a:rPr lang="en-US" dirty="0" smtClean="0"/>
              <a:t>Bloom </a:t>
            </a:r>
            <a:r>
              <a:rPr lang="en-US" dirty="0"/>
              <a:t>Filter </a:t>
            </a:r>
            <a:r>
              <a:rPr lang="en-US" dirty="0" smtClean="0"/>
              <a:t>is </a:t>
            </a:r>
            <a:r>
              <a:rPr lang="en-US" dirty="0"/>
              <a:t>a space-efficient probabilistic data structure that is used to test whether an element is a member of a </a:t>
            </a:r>
            <a:r>
              <a:rPr lang="en-US" dirty="0" smtClean="0"/>
              <a:t>set.</a:t>
            </a:r>
          </a:p>
          <a:p>
            <a:r>
              <a:rPr lang="en-US" dirty="0" smtClean="0"/>
              <a:t>There are two feed back from Bloom filter, </a:t>
            </a:r>
            <a:r>
              <a:rPr lang="en-US" i="1" dirty="0" smtClean="0"/>
              <a:t>False Positive</a:t>
            </a:r>
            <a:r>
              <a:rPr lang="en-US" dirty="0" smtClean="0"/>
              <a:t> and </a:t>
            </a:r>
            <a:r>
              <a:rPr lang="en-US" i="1" dirty="0" smtClean="0"/>
              <a:t>False Negative</a:t>
            </a:r>
          </a:p>
          <a:p>
            <a:r>
              <a:rPr lang="en-US" i="1" dirty="0" smtClean="0"/>
              <a:t>False Positive</a:t>
            </a:r>
            <a:r>
              <a:rPr lang="en-US" dirty="0" smtClean="0"/>
              <a:t> matches are possible, but </a:t>
            </a:r>
            <a:r>
              <a:rPr lang="en-US" i="1" dirty="0" smtClean="0"/>
              <a:t>False Negative</a:t>
            </a:r>
            <a:r>
              <a:rPr lang="en-US" dirty="0" smtClean="0"/>
              <a:t> are not.</a:t>
            </a:r>
          </a:p>
          <a:p>
            <a:r>
              <a:rPr lang="en-US" dirty="0"/>
              <a:t>Elements can be added to the set, but not </a:t>
            </a:r>
            <a:r>
              <a:rPr lang="en-US" dirty="0" smtClean="0"/>
              <a:t>removed.</a:t>
            </a:r>
          </a:p>
          <a:p>
            <a:r>
              <a:rPr lang="en-US" dirty="0"/>
              <a:t>The more elements that are added to the set, the larger the probability of false positives.</a:t>
            </a:r>
            <a:endParaRPr lang="en-US" i="1" dirty="0"/>
          </a:p>
        </p:txBody>
      </p:sp>
    </p:spTree>
    <p:extLst>
      <p:ext uri="{BB962C8B-B14F-4D97-AF65-F5344CB8AC3E}">
        <p14:creationId xmlns:p14="http://schemas.microsoft.com/office/powerpoint/2010/main" val="3067760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Bloom Filter</a:t>
            </a:r>
            <a:endParaRPr lang="en-US" dirty="0"/>
          </a:p>
        </p:txBody>
      </p:sp>
      <p:sp>
        <p:nvSpPr>
          <p:cNvPr id="5" name="Content Placeholder 4"/>
          <p:cNvSpPr>
            <a:spLocks noGrp="1"/>
          </p:cNvSpPr>
          <p:nvPr>
            <p:ph idx="1"/>
          </p:nvPr>
        </p:nvSpPr>
        <p:spPr>
          <a:xfrm>
            <a:off x="609599" y="4372850"/>
            <a:ext cx="6347714" cy="1202042"/>
          </a:xfrm>
        </p:spPr>
        <p:txBody>
          <a:bodyPr/>
          <a:lstStyle/>
          <a:p>
            <a:r>
              <a:rPr lang="en-US" dirty="0" smtClean="0"/>
              <a:t>Equation for calculate 0 bit when </a:t>
            </a:r>
            <a:r>
              <a:rPr lang="en-US" i="1" dirty="0" smtClean="0"/>
              <a:t>n</a:t>
            </a:r>
            <a:r>
              <a:rPr lang="en-US" dirty="0" smtClean="0"/>
              <a:t> elements had arrived</a:t>
            </a:r>
          </a:p>
          <a:p>
            <a:r>
              <a:rPr lang="en-US" i="1" dirty="0" smtClean="0"/>
              <a:t>q</a:t>
            </a:r>
            <a:r>
              <a:rPr lang="en-US" dirty="0" smtClean="0"/>
              <a:t> is size of bit array, and </a:t>
            </a:r>
            <a:r>
              <a:rPr lang="en-US" i="1" dirty="0" smtClean="0"/>
              <a:t>k</a:t>
            </a:r>
            <a:r>
              <a:rPr lang="en-US" dirty="0" smtClean="0"/>
              <a:t> is number of hash function</a:t>
            </a:r>
            <a:endParaRPr lang="en-US" dirty="0"/>
          </a:p>
        </p:txBody>
      </p:sp>
      <p:graphicFrame>
        <p:nvGraphicFramePr>
          <p:cNvPr id="6" name="Content Placeholder 3"/>
          <p:cNvGraphicFramePr>
            <a:graphicFrameLocks noChangeAspect="1"/>
          </p:cNvGraphicFramePr>
          <p:nvPr>
            <p:extLst>
              <p:ext uri="{D42A27DB-BD31-4B8C-83A1-F6EECF244321}">
                <p14:modId xmlns:p14="http://schemas.microsoft.com/office/powerpoint/2010/main" val="438776955"/>
              </p:ext>
            </p:extLst>
          </p:nvPr>
        </p:nvGraphicFramePr>
        <p:xfrm>
          <a:off x="2108825" y="1930400"/>
          <a:ext cx="3349260" cy="2009982"/>
        </p:xfrm>
        <a:graphic>
          <a:graphicData uri="http://schemas.openxmlformats.org/presentationml/2006/ole">
            <mc:AlternateContent xmlns:mc="http://schemas.openxmlformats.org/markup-compatibility/2006">
              <mc:Choice xmlns:v="urn:schemas-microsoft-com:vml" Requires="v">
                <p:oleObj spid="_x0000_s2087" name="Equation" r:id="rId3" imgW="825480" imgH="495000" progId="Equation.3">
                  <p:embed/>
                </p:oleObj>
              </mc:Choice>
              <mc:Fallback>
                <p:oleObj name="Equation" r:id="rId3" imgW="825480" imgH="495000" progId="Equation.3">
                  <p:embed/>
                  <p:pic>
                    <p:nvPicPr>
                      <p:cNvPr id="0" name=""/>
                      <p:cNvPicPr/>
                      <p:nvPr/>
                    </p:nvPicPr>
                    <p:blipFill>
                      <a:blip r:embed="rId4"/>
                      <a:stretch>
                        <a:fillRect/>
                      </a:stretch>
                    </p:blipFill>
                    <p:spPr>
                      <a:xfrm>
                        <a:off x="2108825" y="1930400"/>
                        <a:ext cx="3349260" cy="2009982"/>
                      </a:xfrm>
                      <a:prstGeom prst="rect">
                        <a:avLst/>
                      </a:prstGeom>
                    </p:spPr>
                  </p:pic>
                </p:oleObj>
              </mc:Fallback>
            </mc:AlternateContent>
          </a:graphicData>
        </a:graphic>
      </p:graphicFrame>
    </p:spTree>
    <p:extLst>
      <p:ext uri="{BB962C8B-B14F-4D97-AF65-F5344CB8AC3E}">
        <p14:creationId xmlns:p14="http://schemas.microsoft.com/office/powerpoint/2010/main" val="470381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Bloom Filter</a:t>
            </a:r>
            <a:endParaRPr lang="en-US" dirty="0"/>
          </a:p>
        </p:txBody>
      </p:sp>
      <p:sp>
        <p:nvSpPr>
          <p:cNvPr id="3" name="Content Placeholder 2"/>
          <p:cNvSpPr>
            <a:spLocks noGrp="1"/>
          </p:cNvSpPr>
          <p:nvPr>
            <p:ph idx="1"/>
          </p:nvPr>
        </p:nvSpPr>
        <p:spPr>
          <a:xfrm>
            <a:off x="609599" y="4424516"/>
            <a:ext cx="6347714" cy="1616847"/>
          </a:xfrm>
        </p:spPr>
        <p:txBody>
          <a:bodyPr/>
          <a:lstStyle/>
          <a:p>
            <a:r>
              <a:rPr lang="en-US" dirty="0" smtClean="0"/>
              <a:t>Equation for </a:t>
            </a:r>
            <a:r>
              <a:rPr lang="en-US" i="1" dirty="0" smtClean="0"/>
              <a:t>False Positive</a:t>
            </a:r>
            <a:r>
              <a:rPr lang="en-US" dirty="0" smtClean="0"/>
              <a:t> result</a:t>
            </a:r>
          </a:p>
          <a:p>
            <a:r>
              <a:rPr lang="en-US" i="1" dirty="0" smtClean="0"/>
              <a:t>p </a:t>
            </a:r>
            <a:r>
              <a:rPr lang="en-US" dirty="0" smtClean="0"/>
              <a:t>is the result from equation </a:t>
            </a:r>
            <a:r>
              <a:rPr lang="en-US" dirty="0"/>
              <a:t>for calculate 0 bit when </a:t>
            </a:r>
            <a:r>
              <a:rPr lang="en-US" i="1" dirty="0"/>
              <a:t>n</a:t>
            </a:r>
            <a:r>
              <a:rPr lang="en-US" dirty="0"/>
              <a:t> elements had </a:t>
            </a:r>
            <a:r>
              <a:rPr lang="en-US" dirty="0" smtClean="0"/>
              <a:t>arrived, and </a:t>
            </a:r>
            <a:r>
              <a:rPr lang="en-US" i="1" dirty="0" smtClean="0"/>
              <a:t>k</a:t>
            </a:r>
            <a:r>
              <a:rPr lang="en-US" dirty="0" smtClean="0"/>
              <a:t> is number of hash function</a:t>
            </a:r>
          </a:p>
          <a:p>
            <a:endParaRPr lang="en-US" dirty="0"/>
          </a:p>
          <a:p>
            <a:endParaRPr lang="en-US" i="1" dirty="0"/>
          </a:p>
        </p:txBody>
      </p:sp>
      <p:graphicFrame>
        <p:nvGraphicFramePr>
          <p:cNvPr id="5" name="Object 4"/>
          <p:cNvGraphicFramePr>
            <a:graphicFrameLocks noChangeAspect="1"/>
          </p:cNvGraphicFramePr>
          <p:nvPr>
            <p:extLst>
              <p:ext uri="{D42A27DB-BD31-4B8C-83A1-F6EECF244321}">
                <p14:modId xmlns:p14="http://schemas.microsoft.com/office/powerpoint/2010/main" val="3301039785"/>
              </p:ext>
            </p:extLst>
          </p:nvPr>
        </p:nvGraphicFramePr>
        <p:xfrm>
          <a:off x="1879425" y="2185014"/>
          <a:ext cx="3808060" cy="1247468"/>
        </p:xfrm>
        <a:graphic>
          <a:graphicData uri="http://schemas.openxmlformats.org/presentationml/2006/ole">
            <mc:AlternateContent xmlns:mc="http://schemas.openxmlformats.org/markup-compatibility/2006">
              <mc:Choice xmlns:v="urn:schemas-microsoft-com:vml" Requires="v">
                <p:oleObj spid="_x0000_s3111" name="Equation" r:id="rId3" imgW="736560" imgH="241200" progId="Equation.3">
                  <p:embed/>
                </p:oleObj>
              </mc:Choice>
              <mc:Fallback>
                <p:oleObj name="Equation" r:id="rId3" imgW="736560" imgH="241200" progId="Equation.3">
                  <p:embed/>
                  <p:pic>
                    <p:nvPicPr>
                      <p:cNvPr id="0" name=""/>
                      <p:cNvPicPr/>
                      <p:nvPr/>
                    </p:nvPicPr>
                    <p:blipFill>
                      <a:blip r:embed="rId4"/>
                      <a:stretch>
                        <a:fillRect/>
                      </a:stretch>
                    </p:blipFill>
                    <p:spPr>
                      <a:xfrm>
                        <a:off x="1879425" y="2185014"/>
                        <a:ext cx="3808060" cy="1247468"/>
                      </a:xfrm>
                      <a:prstGeom prst="rect">
                        <a:avLst/>
                      </a:prstGeom>
                    </p:spPr>
                  </p:pic>
                </p:oleObj>
              </mc:Fallback>
            </mc:AlternateContent>
          </a:graphicData>
        </a:graphic>
      </p:graphicFrame>
    </p:spTree>
    <p:extLst>
      <p:ext uri="{BB962C8B-B14F-4D97-AF65-F5344CB8AC3E}">
        <p14:creationId xmlns:p14="http://schemas.microsoft.com/office/powerpoint/2010/main" val="328793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9147" y="2123767"/>
            <a:ext cx="7073072" cy="2539232"/>
          </a:xfrm>
        </p:spPr>
      </p:pic>
    </p:spTree>
    <p:extLst>
      <p:ext uri="{BB962C8B-B14F-4D97-AF65-F5344CB8AC3E}">
        <p14:creationId xmlns:p14="http://schemas.microsoft.com/office/powerpoint/2010/main" val="1510725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a:t>
            </a:r>
            <a:r>
              <a:rPr lang="en-US" dirty="0"/>
              <a:t> Example </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1885" y="1462600"/>
            <a:ext cx="5583842" cy="5277414"/>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147" y="1462600"/>
            <a:ext cx="2381582" cy="381053"/>
          </a:xfrm>
          <a:prstGeom prst="rect">
            <a:avLst/>
          </a:prstGeom>
        </p:spPr>
      </p:pic>
    </p:spTree>
    <p:extLst>
      <p:ext uri="{BB962C8B-B14F-4D97-AF65-F5344CB8AC3E}">
        <p14:creationId xmlns:p14="http://schemas.microsoft.com/office/powerpoint/2010/main" val="375940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a:t>
            </a:r>
            <a:endParaRPr lang="en-US" dirty="0"/>
          </a:p>
        </p:txBody>
      </p:sp>
      <p:sp>
        <p:nvSpPr>
          <p:cNvPr id="3" name="Content Placeholder 2"/>
          <p:cNvSpPr>
            <a:spLocks noGrp="1"/>
          </p:cNvSpPr>
          <p:nvPr>
            <p:ph idx="1"/>
          </p:nvPr>
        </p:nvSpPr>
        <p:spPr>
          <a:xfrm>
            <a:off x="609599" y="1930400"/>
            <a:ext cx="6347714" cy="4580208"/>
          </a:xfrm>
        </p:spPr>
        <p:txBody>
          <a:bodyPr/>
          <a:lstStyle/>
          <a:p>
            <a:r>
              <a:rPr lang="en-US" dirty="0"/>
              <a:t>Background </a:t>
            </a:r>
          </a:p>
          <a:p>
            <a:r>
              <a:rPr lang="en-US" dirty="0"/>
              <a:t>Objective</a:t>
            </a:r>
          </a:p>
          <a:p>
            <a:r>
              <a:rPr lang="en-US" dirty="0"/>
              <a:t>Scope</a:t>
            </a:r>
          </a:p>
          <a:p>
            <a:r>
              <a:rPr lang="en-US" dirty="0"/>
              <a:t>Distributed Denial of Service</a:t>
            </a:r>
          </a:p>
          <a:p>
            <a:r>
              <a:rPr lang="en-US" dirty="0"/>
              <a:t>Apache Development</a:t>
            </a:r>
          </a:p>
          <a:p>
            <a:r>
              <a:rPr lang="en-US" dirty="0"/>
              <a:t>Bloom Filter</a:t>
            </a:r>
          </a:p>
          <a:p>
            <a:r>
              <a:rPr lang="en-US" dirty="0"/>
              <a:t>Kill Bots</a:t>
            </a:r>
          </a:p>
          <a:p>
            <a:r>
              <a:rPr lang="en-US" dirty="0"/>
              <a:t>Result System Testing</a:t>
            </a:r>
          </a:p>
          <a:p>
            <a:r>
              <a:rPr lang="en-US" dirty="0"/>
              <a:t>Conclusion</a:t>
            </a:r>
          </a:p>
          <a:p>
            <a:endParaRPr lang="en-US" dirty="0"/>
          </a:p>
        </p:txBody>
      </p:sp>
    </p:spTree>
    <p:extLst>
      <p:ext uri="{BB962C8B-B14F-4D97-AF65-F5344CB8AC3E}">
        <p14:creationId xmlns:p14="http://schemas.microsoft.com/office/powerpoint/2010/main" val="62350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Example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36" y="1930400"/>
            <a:ext cx="7394326" cy="4341812"/>
          </a:xfrm>
        </p:spPr>
      </p:pic>
    </p:spTree>
    <p:extLst>
      <p:ext uri="{BB962C8B-B14F-4D97-AF65-F5344CB8AC3E}">
        <p14:creationId xmlns:p14="http://schemas.microsoft.com/office/powerpoint/2010/main" val="2161479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Example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10" y="1592827"/>
            <a:ext cx="7454858" cy="4633502"/>
          </a:xfrm>
        </p:spPr>
      </p:pic>
    </p:spTree>
    <p:extLst>
      <p:ext uri="{BB962C8B-B14F-4D97-AF65-F5344CB8AC3E}">
        <p14:creationId xmlns:p14="http://schemas.microsoft.com/office/powerpoint/2010/main" val="3174481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in </a:t>
            </a:r>
            <a:r>
              <a:rPr lang="en-US" dirty="0"/>
              <a:t>T</a:t>
            </a:r>
            <a:r>
              <a:rPr lang="en-US" dirty="0" smtClean="0"/>
              <a:t>he Application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6881" y="1343106"/>
            <a:ext cx="6000904" cy="5339426"/>
          </a:xfrm>
        </p:spPr>
      </p:pic>
    </p:spTree>
    <p:extLst>
      <p:ext uri="{BB962C8B-B14F-4D97-AF65-F5344CB8AC3E}">
        <p14:creationId xmlns:p14="http://schemas.microsoft.com/office/powerpoint/2010/main" val="3411444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974" y="1389312"/>
            <a:ext cx="6592529" cy="1569660"/>
          </a:xfrm>
          <a:prstGeom prst="rect">
            <a:avLst/>
          </a:prstGeom>
        </p:spPr>
        <p:txBody>
          <a:bodyPr wrap="square">
            <a:spAutoFit/>
          </a:bodyPr>
          <a:lstStyle/>
          <a:p>
            <a:pPr algn="ctr"/>
            <a:r>
              <a:rPr lang="en-US" sz="9600" b="1" dirty="0">
                <a:ln w="0"/>
                <a:solidFill>
                  <a:srgbClr val="1F9530"/>
                </a:solidFill>
                <a:effectLst>
                  <a:outerShdw blurRad="38100" dist="19050" dir="2700000" algn="tl" rotWithShape="0">
                    <a:schemeClr val="dk1">
                      <a:alpha val="40000"/>
                    </a:schemeClr>
                  </a:outerShdw>
                </a:effectLst>
              </a:rPr>
              <a:t>Kill-Bots</a:t>
            </a:r>
            <a:endParaRPr lang="en-US" sz="9600" b="1" dirty="0">
              <a:ln w="0"/>
              <a:solidFill>
                <a:srgbClr val="1F9530"/>
              </a:solidFill>
              <a:effectLst>
                <a:outerShdw blurRad="38100" dist="19050" dir="2700000" algn="tl" rotWithShape="0">
                  <a:schemeClr val="dk1">
                    <a:alpha val="40000"/>
                  </a:schemeClr>
                </a:outerShdw>
              </a:effectLst>
            </a:endParaRPr>
          </a:p>
        </p:txBody>
      </p:sp>
      <p:sp>
        <p:nvSpPr>
          <p:cNvPr id="5" name="Rectangle 4"/>
          <p:cNvSpPr/>
          <p:nvPr/>
        </p:nvSpPr>
        <p:spPr>
          <a:xfrm>
            <a:off x="1140375" y="2958972"/>
            <a:ext cx="2978700" cy="523220"/>
          </a:xfrm>
          <a:prstGeom prst="rect">
            <a:avLst/>
          </a:prstGeom>
          <a:noFill/>
        </p:spPr>
        <p:txBody>
          <a:bodyPr wrap="none" lIns="91440" tIns="45720" rIns="91440" bIns="45720">
            <a:spAutoFit/>
          </a:bodyPr>
          <a:lstStyle/>
          <a:p>
            <a:pPr algn="ctr"/>
            <a:r>
              <a:rPr lang="en-US" sz="2800" b="0" cap="none" spc="0" dirty="0" smtClean="0">
                <a:ln w="0"/>
                <a:solidFill>
                  <a:srgbClr val="FA0000"/>
                </a:solidFill>
                <a:effectLst>
                  <a:outerShdw blurRad="38100" dist="19050" dir="2700000" algn="tl" rotWithShape="0">
                    <a:schemeClr val="dk1">
                      <a:alpha val="40000"/>
                    </a:schemeClr>
                  </a:outerShdw>
                </a:effectLst>
              </a:rPr>
              <a:t>Surviving </a:t>
            </a:r>
            <a:r>
              <a:rPr lang="en-US" sz="2800" b="0" cap="none" spc="0" dirty="0" err="1" smtClean="0">
                <a:ln w="0"/>
                <a:solidFill>
                  <a:srgbClr val="FA0000"/>
                </a:solidFill>
                <a:effectLst>
                  <a:outerShdw blurRad="38100" dist="19050" dir="2700000" algn="tl" rotWithShape="0">
                    <a:schemeClr val="dk1">
                      <a:alpha val="40000"/>
                    </a:schemeClr>
                  </a:outerShdw>
                </a:effectLst>
              </a:rPr>
              <a:t>BotNet</a:t>
            </a:r>
            <a:endParaRPr lang="en-US" sz="2800" b="0" cap="none" spc="0" dirty="0">
              <a:ln w="0"/>
              <a:solidFill>
                <a:srgbClr val="FA0000"/>
              </a:solidFill>
              <a:effectLst>
                <a:outerShdw blurRad="38100" dist="19050" dir="2700000" algn="tl" rotWithShape="0">
                  <a:schemeClr val="dk1">
                    <a:alpha val="40000"/>
                  </a:schemeClr>
                </a:outerShdw>
              </a:effectLst>
            </a:endParaRPr>
          </a:p>
        </p:txBody>
      </p:sp>
      <p:sp>
        <p:nvSpPr>
          <p:cNvPr id="6" name="Rectangle 5"/>
          <p:cNvSpPr/>
          <p:nvPr/>
        </p:nvSpPr>
        <p:spPr>
          <a:xfrm>
            <a:off x="1140375" y="3485423"/>
            <a:ext cx="3441969" cy="523220"/>
          </a:xfrm>
          <a:prstGeom prst="rect">
            <a:avLst/>
          </a:prstGeom>
          <a:noFill/>
        </p:spPr>
        <p:txBody>
          <a:bodyPr wrap="none" lIns="91440" tIns="45720" rIns="91440" bIns="45720">
            <a:spAutoFit/>
          </a:bodyPr>
          <a:lstStyle/>
          <a:p>
            <a:pPr algn="ctr"/>
            <a:r>
              <a:rPr lang="en-US" sz="2800" b="0" cap="none" spc="0" dirty="0" smtClean="0">
                <a:ln w="0"/>
                <a:solidFill>
                  <a:srgbClr val="FA0000"/>
                </a:solidFill>
                <a:effectLst>
                  <a:outerShdw blurRad="38100" dist="19050" dir="2700000" algn="tl" rotWithShape="0">
                    <a:schemeClr val="dk1">
                      <a:alpha val="40000"/>
                    </a:schemeClr>
                  </a:outerShdw>
                </a:effectLst>
              </a:rPr>
              <a:t>Attacks that Mimic</a:t>
            </a:r>
            <a:endParaRPr lang="en-US" sz="2800" b="0" cap="none" spc="0" dirty="0">
              <a:ln w="0"/>
              <a:solidFill>
                <a:srgbClr val="FA0000"/>
              </a:solidFill>
              <a:effectLst>
                <a:outerShdw blurRad="38100" dist="19050" dir="2700000" algn="tl" rotWithShape="0">
                  <a:schemeClr val="dk1">
                    <a:alpha val="40000"/>
                  </a:schemeClr>
                </a:outerShdw>
              </a:effectLst>
            </a:endParaRPr>
          </a:p>
        </p:txBody>
      </p:sp>
      <p:sp>
        <p:nvSpPr>
          <p:cNvPr id="7" name="Rectangle 6"/>
          <p:cNvSpPr/>
          <p:nvPr/>
        </p:nvSpPr>
        <p:spPr>
          <a:xfrm>
            <a:off x="1140375" y="4002180"/>
            <a:ext cx="2313454" cy="523220"/>
          </a:xfrm>
          <a:prstGeom prst="rect">
            <a:avLst/>
          </a:prstGeom>
          <a:noFill/>
        </p:spPr>
        <p:txBody>
          <a:bodyPr wrap="none" lIns="91440" tIns="45720" rIns="91440" bIns="45720">
            <a:spAutoFit/>
          </a:bodyPr>
          <a:lstStyle/>
          <a:p>
            <a:pPr algn="ctr"/>
            <a:r>
              <a:rPr lang="en-US" sz="2800" b="0" cap="none" spc="0" dirty="0" smtClean="0">
                <a:ln w="0"/>
                <a:solidFill>
                  <a:srgbClr val="FA0000"/>
                </a:solidFill>
                <a:effectLst>
                  <a:outerShdw blurRad="38100" dist="19050" dir="2700000" algn="tl" rotWithShape="0">
                    <a:schemeClr val="dk1">
                      <a:alpha val="40000"/>
                    </a:schemeClr>
                  </a:outerShdw>
                </a:effectLst>
              </a:rPr>
              <a:t>Flash Crowd</a:t>
            </a:r>
            <a:endParaRPr lang="en-US" sz="2800" b="0" cap="none" spc="0" dirty="0">
              <a:ln w="0"/>
              <a:solidFill>
                <a:srgbClr val="FA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0119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Kill Bots?</a:t>
            </a:r>
            <a:endParaRPr lang="en-US" dirty="0"/>
          </a:p>
        </p:txBody>
      </p:sp>
      <p:sp>
        <p:nvSpPr>
          <p:cNvPr id="3" name="Content Placeholder 2"/>
          <p:cNvSpPr>
            <a:spLocks noGrp="1"/>
          </p:cNvSpPr>
          <p:nvPr>
            <p:ph idx="1"/>
          </p:nvPr>
        </p:nvSpPr>
        <p:spPr>
          <a:xfrm>
            <a:off x="609599" y="2160591"/>
            <a:ext cx="6347714" cy="877578"/>
          </a:xfrm>
        </p:spPr>
        <p:txBody>
          <a:bodyPr/>
          <a:lstStyle/>
          <a:p>
            <a:r>
              <a:rPr lang="en-US" dirty="0"/>
              <a:t>Authentication Process to define whether it is zombie or legitimate </a:t>
            </a:r>
            <a:r>
              <a:rPr lang="en-US" dirty="0" smtClean="0"/>
              <a:t>user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158" y="3393621"/>
            <a:ext cx="1324216" cy="2123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405" y="3268360"/>
            <a:ext cx="1043376" cy="2373682"/>
          </a:xfrm>
          <a:prstGeom prst="rect">
            <a:avLst/>
          </a:prstGeom>
        </p:spPr>
      </p:pic>
      <p:sp>
        <p:nvSpPr>
          <p:cNvPr id="6" name="Rectangle 5"/>
          <p:cNvSpPr/>
          <p:nvPr/>
        </p:nvSpPr>
        <p:spPr>
          <a:xfrm>
            <a:off x="3015842" y="3993536"/>
            <a:ext cx="1168911"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648533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Kill Bots Architecture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75" y="2504655"/>
            <a:ext cx="8862090" cy="2337896"/>
          </a:xfrm>
        </p:spPr>
      </p:pic>
    </p:spTree>
    <p:extLst>
      <p:ext uri="{BB962C8B-B14F-4D97-AF65-F5344CB8AC3E}">
        <p14:creationId xmlns:p14="http://schemas.microsoft.com/office/powerpoint/2010/main" val="1134517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Status</a:t>
            </a:r>
            <a:endParaRPr lang="en-US" dirty="0"/>
          </a:p>
        </p:txBody>
      </p:sp>
      <p:sp>
        <p:nvSpPr>
          <p:cNvPr id="12" name="TextBox 11"/>
          <p:cNvSpPr txBox="1"/>
          <p:nvPr/>
        </p:nvSpPr>
        <p:spPr>
          <a:xfrm>
            <a:off x="324465" y="3294693"/>
            <a:ext cx="1771271" cy="508217"/>
          </a:xfrm>
          <a:prstGeom prst="roundRect">
            <a:avLst/>
          </a:prstGeom>
          <a:ln>
            <a:solidFill>
              <a:srgbClr val="0983EA"/>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800" dirty="0" smtClean="0"/>
              <a:t>NORMAL</a:t>
            </a:r>
            <a:endParaRPr lang="en-US" sz="2800" dirty="0"/>
          </a:p>
        </p:txBody>
      </p:sp>
      <p:sp>
        <p:nvSpPr>
          <p:cNvPr id="13" name="TextBox 12"/>
          <p:cNvSpPr txBox="1"/>
          <p:nvPr/>
        </p:nvSpPr>
        <p:spPr>
          <a:xfrm>
            <a:off x="5211037" y="3299103"/>
            <a:ext cx="2207402" cy="50821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SUSPECTED</a:t>
            </a:r>
            <a:endParaRPr lang="en-US" sz="3600" dirty="0"/>
          </a:p>
        </p:txBody>
      </p:sp>
      <p:sp>
        <p:nvSpPr>
          <p:cNvPr id="14" name="Freeform 13"/>
          <p:cNvSpPr/>
          <p:nvPr/>
        </p:nvSpPr>
        <p:spPr>
          <a:xfrm>
            <a:off x="1096498" y="1992038"/>
            <a:ext cx="4001170" cy="1526426"/>
          </a:xfrm>
          <a:custGeom>
            <a:avLst/>
            <a:gdLst>
              <a:gd name="connsiteX0" fmla="*/ 0 w 5630778"/>
              <a:gd name="connsiteY0" fmla="*/ 1273446 h 1738667"/>
              <a:gd name="connsiteX1" fmla="*/ 1989221 w 5630778"/>
              <a:gd name="connsiteY1" fmla="*/ 6120 h 1738667"/>
              <a:gd name="connsiteX2" fmla="*/ 5630778 w 5630778"/>
              <a:gd name="connsiteY2" fmla="*/ 1738667 h 1738667"/>
            </a:gdLst>
            <a:ahLst/>
            <a:cxnLst>
              <a:cxn ang="0">
                <a:pos x="connsiteX0" y="connsiteY0"/>
              </a:cxn>
              <a:cxn ang="0">
                <a:pos x="connsiteX1" y="connsiteY1"/>
              </a:cxn>
              <a:cxn ang="0">
                <a:pos x="connsiteX2" y="connsiteY2"/>
              </a:cxn>
            </a:cxnLst>
            <a:rect l="l" t="t" r="r" b="b"/>
            <a:pathLst>
              <a:path w="5630778" h="1738667">
                <a:moveTo>
                  <a:pt x="0" y="1273446"/>
                </a:moveTo>
                <a:cubicBezTo>
                  <a:pt x="525379" y="601014"/>
                  <a:pt x="1050758" y="-71417"/>
                  <a:pt x="1989221" y="6120"/>
                </a:cubicBezTo>
                <a:cubicBezTo>
                  <a:pt x="2927684" y="83657"/>
                  <a:pt x="4279231" y="911162"/>
                  <a:pt x="5630778" y="1738667"/>
                </a:cubicBezTo>
              </a:path>
            </a:pathLst>
          </a:custGeom>
          <a:noFill/>
          <a:ln w="2857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202234" y="3800140"/>
            <a:ext cx="4240556" cy="1973557"/>
          </a:xfrm>
          <a:custGeom>
            <a:avLst/>
            <a:gdLst>
              <a:gd name="connsiteX0" fmla="*/ 5967663 w 5967663"/>
              <a:gd name="connsiteY0" fmla="*/ 320842 h 2247969"/>
              <a:gd name="connsiteX1" fmla="*/ 3400926 w 5967663"/>
              <a:gd name="connsiteY1" fmla="*/ 2245895 h 2247969"/>
              <a:gd name="connsiteX2" fmla="*/ 0 w 5967663"/>
              <a:gd name="connsiteY2" fmla="*/ 0 h 2247969"/>
            </a:gdLst>
            <a:ahLst/>
            <a:cxnLst>
              <a:cxn ang="0">
                <a:pos x="connsiteX0" y="connsiteY0"/>
              </a:cxn>
              <a:cxn ang="0">
                <a:pos x="connsiteX1" y="connsiteY1"/>
              </a:cxn>
              <a:cxn ang="0">
                <a:pos x="connsiteX2" y="connsiteY2"/>
              </a:cxn>
            </a:cxnLst>
            <a:rect l="l" t="t" r="r" b="b"/>
            <a:pathLst>
              <a:path w="5967663" h="2247969">
                <a:moveTo>
                  <a:pt x="5967663" y="320842"/>
                </a:moveTo>
                <a:cubicBezTo>
                  <a:pt x="5181599" y="1310105"/>
                  <a:pt x="4395536" y="2299369"/>
                  <a:pt x="3400926" y="2245895"/>
                </a:cubicBezTo>
                <a:cubicBezTo>
                  <a:pt x="2406316" y="2192421"/>
                  <a:pt x="350253" y="286084"/>
                  <a:pt x="0" y="0"/>
                </a:cubicBezTo>
              </a:path>
            </a:pathLst>
          </a:custGeom>
          <a:noFill/>
          <a:ln w="38100">
            <a:solidFill>
              <a:srgbClr val="0186FF"/>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59730" y="1930401"/>
            <a:ext cx="1712328" cy="461665"/>
          </a:xfrm>
          <a:prstGeom prst="rect">
            <a:avLst/>
          </a:prstGeom>
          <a:noFill/>
        </p:spPr>
        <p:txBody>
          <a:bodyPr wrap="none" lIns="91440" tIns="45720" rIns="91440" bIns="45720">
            <a:spAutoFit/>
          </a:bodyPr>
          <a:lstStyle/>
          <a:p>
            <a:pPr algn="ctr"/>
            <a:r>
              <a:rPr lang="en-US" sz="2400" b="0" cap="none" spc="0" dirty="0" smtClean="0">
                <a:ln w="0"/>
                <a:solidFill>
                  <a:srgbClr val="FF0000"/>
                </a:solidFill>
                <a:effectLst>
                  <a:outerShdw blurRad="38100" dist="25400" dir="5400000" algn="ctr" rotWithShape="0">
                    <a:srgbClr val="6E747A">
                      <a:alpha val="43000"/>
                    </a:srgbClr>
                  </a:outerShdw>
                </a:effectLst>
              </a:rPr>
              <a:t>LOAD &gt;= K</a:t>
            </a:r>
            <a:r>
              <a:rPr lang="en-US" sz="2400" b="0" cap="none" spc="0" baseline="-25000" dirty="0" smtClean="0">
                <a:ln w="0"/>
                <a:solidFill>
                  <a:srgbClr val="FF0000"/>
                </a:solidFill>
                <a:effectLst>
                  <a:outerShdw blurRad="38100" dist="25400" dir="5400000" algn="ctr" rotWithShape="0">
                    <a:srgbClr val="6E747A">
                      <a:alpha val="43000"/>
                    </a:srgbClr>
                  </a:outerShdw>
                </a:effectLst>
              </a:rPr>
              <a:t>1</a:t>
            </a:r>
            <a:endParaRPr lang="en-US" sz="2400" b="0" cap="none" spc="0" baseline="-25000" dirty="0">
              <a:ln w="0"/>
              <a:solidFill>
                <a:srgbClr val="FF0000"/>
              </a:solidFill>
              <a:effectLst>
                <a:outerShdw blurRad="38100" dist="25400" dir="5400000" algn="ctr" rotWithShape="0">
                  <a:srgbClr val="6E747A">
                    <a:alpha val="43000"/>
                  </a:srgbClr>
                </a:outerShdw>
              </a:effectLst>
            </a:endParaRPr>
          </a:p>
        </p:txBody>
      </p:sp>
      <p:sp>
        <p:nvSpPr>
          <p:cNvPr id="17" name="Rectangle 16"/>
          <p:cNvSpPr/>
          <p:nvPr/>
        </p:nvSpPr>
        <p:spPr>
          <a:xfrm>
            <a:off x="1103878" y="5029303"/>
            <a:ext cx="2315057" cy="461665"/>
          </a:xfrm>
          <a:prstGeom prst="rect">
            <a:avLst/>
          </a:prstGeom>
          <a:noFill/>
        </p:spPr>
        <p:txBody>
          <a:bodyPr wrap="none" lIns="91440" tIns="45720" rIns="91440" bIns="45720">
            <a:spAutoFit/>
          </a:bodyPr>
          <a:lstStyle/>
          <a:p>
            <a:pPr algn="ctr"/>
            <a:r>
              <a:rPr lang="en-US" sz="2400" b="0" cap="none" spc="0" dirty="0" smtClean="0">
                <a:ln w="0"/>
                <a:solidFill>
                  <a:srgbClr val="0070C0"/>
                </a:solidFill>
                <a:effectLst>
                  <a:outerShdw blurRad="38100" dist="25400" dir="5400000" algn="ctr" rotWithShape="0">
                    <a:srgbClr val="6E747A">
                      <a:alpha val="43000"/>
                    </a:srgbClr>
                  </a:outerShdw>
                </a:effectLst>
              </a:rPr>
              <a:t>LOAD &lt;= K</a:t>
            </a:r>
            <a:r>
              <a:rPr lang="en-US" sz="2400" b="0" cap="none" spc="0" baseline="-25000" dirty="0" smtClean="0">
                <a:ln w="0"/>
                <a:solidFill>
                  <a:srgbClr val="0070C0"/>
                </a:solidFill>
                <a:effectLst>
                  <a:outerShdw blurRad="38100" dist="25400" dir="5400000" algn="ctr" rotWithShape="0">
                    <a:srgbClr val="6E747A">
                      <a:alpha val="43000"/>
                    </a:srgbClr>
                  </a:outerShdw>
                </a:effectLst>
              </a:rPr>
              <a:t>2 </a:t>
            </a:r>
            <a:r>
              <a:rPr lang="en-US" sz="2400" dirty="0" smtClean="0">
                <a:ln w="0"/>
                <a:solidFill>
                  <a:srgbClr val="0070C0"/>
                </a:solidFill>
                <a:effectLst>
                  <a:outerShdw blurRad="38100" dist="25400" dir="5400000" algn="ctr" rotWithShape="0">
                    <a:srgbClr val="6E747A">
                      <a:alpha val="43000"/>
                    </a:srgbClr>
                  </a:outerShdw>
                </a:effectLst>
              </a:rPr>
              <a:t>&lt; K</a:t>
            </a:r>
            <a:r>
              <a:rPr lang="en-US" sz="2400" baseline="-25000" dirty="0" smtClean="0">
                <a:ln w="0"/>
                <a:solidFill>
                  <a:srgbClr val="0070C0"/>
                </a:solidFill>
                <a:effectLst>
                  <a:outerShdw blurRad="38100" dist="25400" dir="5400000" algn="ctr" rotWithShape="0">
                    <a:srgbClr val="6E747A">
                      <a:alpha val="43000"/>
                    </a:srgbClr>
                  </a:outerShdw>
                </a:effectLst>
              </a:rPr>
              <a:t>1</a:t>
            </a:r>
            <a:endParaRPr lang="en-US" sz="2400" b="0" cap="none" spc="0" baseline="-25000" dirty="0">
              <a:ln w="0"/>
              <a:solidFill>
                <a:srgbClr val="0070C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61963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Captcha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169" y="2182929"/>
            <a:ext cx="8744102" cy="2509400"/>
          </a:xfrm>
          <a:prstGeom prst="rect">
            <a:avLst/>
          </a:prstGeom>
        </p:spPr>
      </p:pic>
    </p:spTree>
    <p:extLst>
      <p:ext uri="{BB962C8B-B14F-4D97-AF65-F5344CB8AC3E}">
        <p14:creationId xmlns:p14="http://schemas.microsoft.com/office/powerpoint/2010/main" val="3880565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Secret Token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35" y="2492478"/>
            <a:ext cx="7432440" cy="1477348"/>
          </a:xfrm>
          <a:prstGeom prst="rect">
            <a:avLst/>
          </a:prstGeom>
        </p:spPr>
      </p:pic>
    </p:spTree>
    <p:extLst>
      <p:ext uri="{BB962C8B-B14F-4D97-AF65-F5344CB8AC3E}">
        <p14:creationId xmlns:p14="http://schemas.microsoft.com/office/powerpoint/2010/main" val="388251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a:xfrm>
            <a:off x="609599" y="5265174"/>
            <a:ext cx="6347714" cy="1415845"/>
          </a:xfrm>
        </p:spPr>
        <p:txBody>
          <a:bodyPr>
            <a:normAutofit fontScale="92500" lnSpcReduction="10000"/>
          </a:bodyPr>
          <a:lstStyle/>
          <a:p>
            <a:pPr lvl="0"/>
            <a:r>
              <a:rPr lang="en-US" dirty="0" smtClean="0"/>
              <a:t>Number of Computer used: 10</a:t>
            </a:r>
          </a:p>
          <a:p>
            <a:pPr lvl="0"/>
            <a:r>
              <a:rPr lang="en-US" dirty="0" smtClean="0"/>
              <a:t>Number of Thread each Computer: </a:t>
            </a:r>
            <a:r>
              <a:rPr lang="en-US" dirty="0"/>
              <a:t>20</a:t>
            </a:r>
          </a:p>
          <a:p>
            <a:pPr lvl="0"/>
            <a:r>
              <a:rPr lang="en-US" dirty="0" smtClean="0"/>
              <a:t>Number of Request each thread</a:t>
            </a:r>
            <a:r>
              <a:rPr lang="en-US" dirty="0"/>
              <a:t>: 10</a:t>
            </a:r>
          </a:p>
          <a:p>
            <a:r>
              <a:rPr lang="en-US" dirty="0"/>
              <a:t>Total request: </a:t>
            </a:r>
            <a:r>
              <a:rPr lang="en-US" dirty="0" smtClean="0"/>
              <a:t>2.000 (200 request / second)</a:t>
            </a:r>
            <a:endParaRPr lang="en-US" dirty="0"/>
          </a:p>
        </p:txBody>
      </p:sp>
      <p:pic>
        <p:nvPicPr>
          <p:cNvPr id="4098" name="Picture 2" descr="respond Time -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394" y="1271797"/>
            <a:ext cx="5854122" cy="3838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216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Nowadays, Denial of Service attack has been launched by botnet.</a:t>
            </a:r>
          </a:p>
          <a:p>
            <a:r>
              <a:rPr lang="en-US" dirty="0" smtClean="0"/>
              <a:t>Flash Crowd from Distributed Denial of Service that mimic legitimate user behavior is hard enough to prevent.</a:t>
            </a:r>
          </a:p>
          <a:p>
            <a:r>
              <a:rPr lang="en-US" dirty="0" smtClean="0"/>
              <a:t>There is no module found to prevent a Flash Crowd Attack in Apache Web Server.</a:t>
            </a:r>
            <a:endParaRPr lang="en-US" dirty="0"/>
          </a:p>
        </p:txBody>
      </p:sp>
    </p:spTree>
    <p:extLst>
      <p:ext uri="{BB962C8B-B14F-4D97-AF65-F5344CB8AC3E}">
        <p14:creationId xmlns:p14="http://schemas.microsoft.com/office/powerpoint/2010/main" val="2670107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a:xfrm>
            <a:off x="609599" y="5191433"/>
            <a:ext cx="6347714" cy="1484112"/>
          </a:xfrm>
        </p:spPr>
        <p:txBody>
          <a:bodyPr>
            <a:normAutofit fontScale="92500" lnSpcReduction="10000"/>
          </a:bodyPr>
          <a:lstStyle/>
          <a:p>
            <a:pPr lvl="0"/>
            <a:r>
              <a:rPr lang="en-US" dirty="0"/>
              <a:t>Number of Computer used: 10</a:t>
            </a:r>
          </a:p>
          <a:p>
            <a:pPr lvl="0"/>
            <a:r>
              <a:rPr lang="en-US" dirty="0"/>
              <a:t>Number of Thread each Computer: 20</a:t>
            </a:r>
          </a:p>
          <a:p>
            <a:pPr lvl="0"/>
            <a:r>
              <a:rPr lang="en-US" dirty="0"/>
              <a:t>Number of Request each thread: </a:t>
            </a:r>
            <a:r>
              <a:rPr lang="en-US" dirty="0" smtClean="0"/>
              <a:t>150</a:t>
            </a:r>
            <a:endParaRPr lang="en-US" dirty="0"/>
          </a:p>
          <a:p>
            <a:r>
              <a:rPr lang="en-US" dirty="0"/>
              <a:t>Total request: </a:t>
            </a:r>
            <a:r>
              <a:rPr lang="en-US" dirty="0" smtClean="0"/>
              <a:t>30.000 </a:t>
            </a:r>
            <a:r>
              <a:rPr lang="en-US" dirty="0"/>
              <a:t>(200 request / second)</a:t>
            </a:r>
          </a:p>
          <a:p>
            <a:endParaRPr lang="en-US" dirty="0"/>
          </a:p>
        </p:txBody>
      </p:sp>
      <p:pic>
        <p:nvPicPr>
          <p:cNvPr id="5122" name="Picture 2" descr="respond time -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8" y="1372153"/>
            <a:ext cx="6347714" cy="345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6202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a:xfrm>
            <a:off x="609599" y="5309418"/>
            <a:ext cx="6347714" cy="1386349"/>
          </a:xfrm>
        </p:spPr>
        <p:txBody>
          <a:bodyPr>
            <a:normAutofit fontScale="92500" lnSpcReduction="20000"/>
          </a:bodyPr>
          <a:lstStyle/>
          <a:p>
            <a:pPr lvl="0"/>
            <a:r>
              <a:rPr lang="en-US" dirty="0"/>
              <a:t>Number of Computer used: 10</a:t>
            </a:r>
          </a:p>
          <a:p>
            <a:pPr lvl="0"/>
            <a:r>
              <a:rPr lang="en-US" dirty="0"/>
              <a:t>Number of Thread each Computer: </a:t>
            </a:r>
            <a:r>
              <a:rPr lang="en-US" dirty="0" smtClean="0"/>
              <a:t>100</a:t>
            </a:r>
            <a:endParaRPr lang="en-US" dirty="0"/>
          </a:p>
          <a:p>
            <a:pPr lvl="0"/>
            <a:r>
              <a:rPr lang="en-US" dirty="0"/>
              <a:t>Number of Request each thread: </a:t>
            </a:r>
            <a:r>
              <a:rPr lang="en-US" dirty="0" smtClean="0"/>
              <a:t>2</a:t>
            </a:r>
            <a:endParaRPr lang="en-US" dirty="0"/>
          </a:p>
          <a:p>
            <a:r>
              <a:rPr lang="en-US" dirty="0"/>
              <a:t>Total request: </a:t>
            </a:r>
            <a:r>
              <a:rPr lang="en-US" dirty="0" smtClean="0"/>
              <a:t>2.000 </a:t>
            </a:r>
            <a:r>
              <a:rPr lang="en-US" dirty="0"/>
              <a:t>(200 request / second</a:t>
            </a:r>
            <a:r>
              <a:rPr lang="en-US" dirty="0" smtClean="0"/>
              <a:t>)</a:t>
            </a:r>
            <a:endParaRPr lang="en-US" dirty="0"/>
          </a:p>
        </p:txBody>
      </p:sp>
      <p:pic>
        <p:nvPicPr>
          <p:cNvPr id="6146" name="Picture 2" descr="respond time -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02" y="1270000"/>
            <a:ext cx="5996106" cy="397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415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a:xfrm>
            <a:off x="609599" y="5279924"/>
            <a:ext cx="6347714" cy="1445342"/>
          </a:xfrm>
        </p:spPr>
        <p:txBody>
          <a:bodyPr>
            <a:normAutofit fontScale="92500" lnSpcReduction="10000"/>
          </a:bodyPr>
          <a:lstStyle/>
          <a:p>
            <a:pPr lvl="0"/>
            <a:r>
              <a:rPr lang="en-US" dirty="0"/>
              <a:t>Number of Computer used: 10</a:t>
            </a:r>
          </a:p>
          <a:p>
            <a:pPr lvl="0"/>
            <a:r>
              <a:rPr lang="en-US" dirty="0"/>
              <a:t>Number of Thread each Computer: </a:t>
            </a:r>
            <a:r>
              <a:rPr lang="en-US" dirty="0" smtClean="0"/>
              <a:t>1.500</a:t>
            </a:r>
            <a:endParaRPr lang="en-US" dirty="0"/>
          </a:p>
          <a:p>
            <a:pPr lvl="0"/>
            <a:r>
              <a:rPr lang="en-US" dirty="0"/>
              <a:t>Number of Request each thread: 2</a:t>
            </a:r>
          </a:p>
          <a:p>
            <a:r>
              <a:rPr lang="en-US" dirty="0"/>
              <a:t>Total request: </a:t>
            </a:r>
            <a:r>
              <a:rPr lang="en-US" dirty="0" smtClean="0"/>
              <a:t>30.000 (15.000 </a:t>
            </a:r>
            <a:r>
              <a:rPr lang="en-US" dirty="0"/>
              <a:t>request / second</a:t>
            </a:r>
            <a:r>
              <a:rPr lang="en-US" dirty="0" smtClean="0"/>
              <a:t>)</a:t>
            </a:r>
            <a:endParaRPr lang="en-US" dirty="0"/>
          </a:p>
        </p:txBody>
      </p:sp>
      <p:pic>
        <p:nvPicPr>
          <p:cNvPr id="7170" name="Picture 2" descr="respond time -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53" y="1474840"/>
            <a:ext cx="6757604" cy="356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3889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integrated </a:t>
            </a:r>
            <a:r>
              <a:rPr lang="en-US" dirty="0" smtClean="0"/>
              <a:t>module makes Apache module </a:t>
            </a:r>
            <a:r>
              <a:rPr lang="en-US" dirty="0"/>
              <a:t>development is easy to learn</a:t>
            </a:r>
            <a:r>
              <a:rPr lang="en-US" dirty="0" smtClean="0"/>
              <a:t>.</a:t>
            </a:r>
          </a:p>
          <a:p>
            <a:r>
              <a:rPr lang="en-US" dirty="0"/>
              <a:t>Multi Processing Module (MPM) make </a:t>
            </a:r>
            <a:r>
              <a:rPr lang="en-US" dirty="0" smtClean="0"/>
              <a:t>Apache run </a:t>
            </a:r>
            <a:r>
              <a:rPr lang="en-US" dirty="0"/>
              <a:t>faster and tidy up the process flow</a:t>
            </a:r>
            <a:r>
              <a:rPr lang="en-US" dirty="0" smtClean="0"/>
              <a:t>.</a:t>
            </a:r>
          </a:p>
          <a:p>
            <a:r>
              <a:rPr lang="en-US" dirty="0"/>
              <a:t>Differences whether zombie and the legitimate </a:t>
            </a:r>
            <a:r>
              <a:rPr lang="en-US" dirty="0" smtClean="0"/>
              <a:t>user </a:t>
            </a:r>
            <a:r>
              <a:rPr lang="en-US" dirty="0"/>
              <a:t>is based on their </a:t>
            </a:r>
            <a:r>
              <a:rPr lang="en-US" dirty="0" err="1"/>
              <a:t>behaviour</a:t>
            </a:r>
            <a:r>
              <a:rPr lang="en-US" dirty="0"/>
              <a:t> to solve the test</a:t>
            </a:r>
            <a:r>
              <a:rPr lang="en-US" dirty="0" smtClean="0"/>
              <a:t>.</a:t>
            </a:r>
          </a:p>
          <a:p>
            <a:r>
              <a:rPr lang="en-US" dirty="0" smtClean="0"/>
              <a:t>Kill Bots takes more time than default server while serving a normal environment.</a:t>
            </a:r>
          </a:p>
          <a:p>
            <a:r>
              <a:rPr lang="en-US" dirty="0" smtClean="0"/>
              <a:t>Kill Bots can serve more request than default server when attack wave has arrived.</a:t>
            </a:r>
            <a:endParaRPr lang="en-US" dirty="0"/>
          </a:p>
        </p:txBody>
      </p:sp>
    </p:spTree>
    <p:extLst>
      <p:ext uri="{BB962C8B-B14F-4D97-AF65-F5344CB8AC3E}">
        <p14:creationId xmlns:p14="http://schemas.microsoft.com/office/powerpoint/2010/main" val="599145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7845" y="2849347"/>
            <a:ext cx="6583855" cy="923330"/>
          </a:xfrm>
          <a:prstGeom prst="rect">
            <a:avLst/>
          </a:prstGeom>
          <a:noFill/>
        </p:spPr>
        <p:txBody>
          <a:bodyPr wrap="none" lIns="91440" tIns="45720" rIns="91440" bIns="45720">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End of Presentation</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4"/>
          <p:cNvSpPr/>
          <p:nvPr/>
        </p:nvSpPr>
        <p:spPr>
          <a:xfrm>
            <a:off x="2952227" y="3772677"/>
            <a:ext cx="2915093" cy="769441"/>
          </a:xfrm>
          <a:prstGeom prst="rect">
            <a:avLst/>
          </a:prstGeom>
          <a:noFill/>
        </p:spPr>
        <p:txBody>
          <a:bodyPr wrap="none" lIns="91440" tIns="45720" rIns="91440" bIns="45720">
            <a:spAutoFit/>
          </a:bodyPr>
          <a:lstStyle/>
          <a:p>
            <a:pPr algn="ctr"/>
            <a:r>
              <a:rPr lang="en-US" sz="4400" b="1" dirty="0" smtClean="0">
                <a:ln w="22225">
                  <a:solidFill>
                    <a:schemeClr val="accent2"/>
                  </a:solidFill>
                  <a:prstDash val="solid"/>
                </a:ln>
                <a:solidFill>
                  <a:schemeClr val="accent2">
                    <a:lumMod val="40000"/>
                    <a:lumOff val="60000"/>
                  </a:schemeClr>
                </a:solidFill>
              </a:rPr>
              <a:t>Thank You</a:t>
            </a:r>
            <a:endParaRPr lang="en-US" sz="4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1316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To analyze </a:t>
            </a:r>
            <a:r>
              <a:rPr lang="en-US" dirty="0"/>
              <a:t>the authentication process of Kill </a:t>
            </a:r>
            <a:r>
              <a:rPr lang="en-US" dirty="0" smtClean="0"/>
              <a:t>Bots</a:t>
            </a:r>
          </a:p>
          <a:p>
            <a:r>
              <a:rPr lang="en-US" dirty="0" smtClean="0"/>
              <a:t>To analyze what is Distributed Denial of Service and it’s type</a:t>
            </a:r>
            <a:endParaRPr lang="en-US" dirty="0"/>
          </a:p>
          <a:p>
            <a:r>
              <a:rPr lang="en-US" dirty="0"/>
              <a:t>Learn more about what is Bloom </a:t>
            </a:r>
            <a:r>
              <a:rPr lang="en-US" dirty="0" smtClean="0"/>
              <a:t>Filter data structure</a:t>
            </a:r>
          </a:p>
          <a:p>
            <a:r>
              <a:rPr lang="en-US" dirty="0" smtClean="0"/>
              <a:t>Learn how to make and develop a apache module</a:t>
            </a:r>
          </a:p>
          <a:p>
            <a:endParaRPr lang="en-US" dirty="0"/>
          </a:p>
          <a:p>
            <a:endParaRPr lang="en-US" dirty="0"/>
          </a:p>
        </p:txBody>
      </p:sp>
    </p:spTree>
    <p:extLst>
      <p:ext uri="{BB962C8B-B14F-4D97-AF65-F5344CB8AC3E}">
        <p14:creationId xmlns:p14="http://schemas.microsoft.com/office/powerpoint/2010/main" val="3492273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t>The media to implement Kill Bots is Apache Web Server  v1.7.1</a:t>
            </a:r>
          </a:p>
          <a:p>
            <a:r>
              <a:rPr lang="en-US" dirty="0"/>
              <a:t>Bloom filter is implemented in basic structure</a:t>
            </a:r>
          </a:p>
          <a:p>
            <a:r>
              <a:rPr lang="en-US" dirty="0"/>
              <a:t>Distributed Denial of Service Flash Crowd attack is used</a:t>
            </a:r>
          </a:p>
          <a:p>
            <a:r>
              <a:rPr lang="en-US" dirty="0"/>
              <a:t>Attack will be launch at port </a:t>
            </a:r>
            <a:r>
              <a:rPr lang="en-US" dirty="0" smtClean="0"/>
              <a:t>80</a:t>
            </a:r>
          </a:p>
          <a:p>
            <a:r>
              <a:rPr lang="en-US" dirty="0" smtClean="0"/>
              <a:t>Local Area Network is used to test the performance of Kill Bots</a:t>
            </a:r>
            <a:endParaRPr lang="en-US" dirty="0"/>
          </a:p>
          <a:p>
            <a:endParaRPr lang="en-US" dirty="0"/>
          </a:p>
        </p:txBody>
      </p:sp>
    </p:spTree>
    <p:extLst>
      <p:ext uri="{BB962C8B-B14F-4D97-AF65-F5344CB8AC3E}">
        <p14:creationId xmlns:p14="http://schemas.microsoft.com/office/powerpoint/2010/main" val="244280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Denial of Service?</a:t>
            </a:r>
            <a:endParaRPr lang="en-US" dirty="0"/>
          </a:p>
        </p:txBody>
      </p:sp>
      <p:sp>
        <p:nvSpPr>
          <p:cNvPr id="3" name="Content Placeholder 2"/>
          <p:cNvSpPr>
            <a:spLocks noGrp="1"/>
          </p:cNvSpPr>
          <p:nvPr>
            <p:ph idx="1"/>
          </p:nvPr>
        </p:nvSpPr>
        <p:spPr/>
        <p:txBody>
          <a:bodyPr/>
          <a:lstStyle/>
          <a:p>
            <a:r>
              <a:rPr lang="en-US" dirty="0"/>
              <a:t>The goal is to make server busy, or even overload</a:t>
            </a:r>
          </a:p>
          <a:p>
            <a:r>
              <a:rPr lang="en-US" dirty="0"/>
              <a:t>Use single computer</a:t>
            </a:r>
          </a:p>
          <a:p>
            <a:r>
              <a:rPr lang="en-US" dirty="0"/>
              <a:t>Make a connection from random </a:t>
            </a:r>
            <a:r>
              <a:rPr lang="en-US" dirty="0" smtClean="0"/>
              <a:t>or specified port</a:t>
            </a:r>
            <a:endParaRPr lang="en-US" dirty="0"/>
          </a:p>
          <a:p>
            <a:endParaRPr lang="en-US" dirty="0"/>
          </a:p>
        </p:txBody>
      </p:sp>
    </p:spTree>
    <p:extLst>
      <p:ext uri="{BB962C8B-B14F-4D97-AF65-F5344CB8AC3E}">
        <p14:creationId xmlns:p14="http://schemas.microsoft.com/office/powerpoint/2010/main" val="387880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the distributed part?</a:t>
            </a:r>
            <a:endParaRPr lang="en-US" dirty="0"/>
          </a:p>
        </p:txBody>
      </p:sp>
      <p:sp>
        <p:nvSpPr>
          <p:cNvPr id="3" name="Content Placeholder 2"/>
          <p:cNvSpPr>
            <a:spLocks noGrp="1"/>
          </p:cNvSpPr>
          <p:nvPr>
            <p:ph idx="1"/>
          </p:nvPr>
        </p:nvSpPr>
        <p:spPr/>
        <p:txBody>
          <a:bodyPr/>
          <a:lstStyle/>
          <a:p>
            <a:r>
              <a:rPr lang="en-US" dirty="0"/>
              <a:t>Same goal, but getting stronger</a:t>
            </a:r>
          </a:p>
          <a:p>
            <a:r>
              <a:rPr lang="en-US" dirty="0"/>
              <a:t>One computer as a brain, and the other one are the worker</a:t>
            </a:r>
          </a:p>
          <a:p>
            <a:r>
              <a:rPr lang="en-US" dirty="0"/>
              <a:t>Untraceable main artist</a:t>
            </a:r>
          </a:p>
          <a:p>
            <a:r>
              <a:rPr lang="en-US" dirty="0" smtClean="0"/>
              <a:t>Use a </a:t>
            </a:r>
            <a:r>
              <a:rPr lang="en-US" dirty="0"/>
              <a:t>lot of </a:t>
            </a:r>
            <a:r>
              <a:rPr lang="en-US" dirty="0" smtClean="0"/>
              <a:t>worker</a:t>
            </a:r>
            <a:endParaRPr lang="en-US" dirty="0"/>
          </a:p>
          <a:p>
            <a:r>
              <a:rPr lang="en-US" dirty="0" smtClean="0"/>
              <a:t>The quantity is based on how fast the </a:t>
            </a:r>
            <a:r>
              <a:rPr lang="en-US" dirty="0"/>
              <a:t>worm spreads</a:t>
            </a:r>
          </a:p>
          <a:p>
            <a:endParaRPr lang="en-US" dirty="0"/>
          </a:p>
        </p:txBody>
      </p:sp>
    </p:spTree>
    <p:extLst>
      <p:ext uri="{BB962C8B-B14F-4D97-AF65-F5344CB8AC3E}">
        <p14:creationId xmlns:p14="http://schemas.microsoft.com/office/powerpoint/2010/main" val="51100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Denial of Service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089" y="1745029"/>
            <a:ext cx="5735434" cy="4712554"/>
          </a:xfrm>
        </p:spPr>
      </p:pic>
    </p:spTree>
    <p:extLst>
      <p:ext uri="{BB962C8B-B14F-4D97-AF65-F5344CB8AC3E}">
        <p14:creationId xmlns:p14="http://schemas.microsoft.com/office/powerpoint/2010/main" val="63722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Development</a:t>
            </a:r>
            <a:endParaRPr lang="en-US" dirty="0"/>
          </a:p>
        </p:txBody>
      </p:sp>
      <p:pic>
        <p:nvPicPr>
          <p:cNvPr id="4"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599" y="2420025"/>
            <a:ext cx="6348413" cy="1917220"/>
          </a:xfrm>
        </p:spPr>
      </p:pic>
    </p:spTree>
    <p:extLst>
      <p:ext uri="{BB962C8B-B14F-4D97-AF65-F5344CB8AC3E}">
        <p14:creationId xmlns:p14="http://schemas.microsoft.com/office/powerpoint/2010/main" val="33407265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1398</TotalTime>
  <Words>1101</Words>
  <Application>Microsoft Office PowerPoint</Application>
  <PresentationFormat>On-screen Show (4:3)</PresentationFormat>
  <Paragraphs>166</Paragraphs>
  <Slides>34</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Calibri</vt:lpstr>
      <vt:lpstr>Trebuchet MS</vt:lpstr>
      <vt:lpstr>Wingdings 3</vt:lpstr>
      <vt:lpstr>Facet</vt:lpstr>
      <vt:lpstr>Microsoft Equation 3.0</vt:lpstr>
      <vt:lpstr>Analysis Kill Bots Process in Defending from  Distributed Denial of  Service Attack using Bloom Filter Data Structure</vt:lpstr>
      <vt:lpstr>Key Point</vt:lpstr>
      <vt:lpstr>Background</vt:lpstr>
      <vt:lpstr>Objective</vt:lpstr>
      <vt:lpstr>Scope</vt:lpstr>
      <vt:lpstr>What is Denial of Service?</vt:lpstr>
      <vt:lpstr>How about the distributed part?</vt:lpstr>
      <vt:lpstr>Distributed Denial of Service</vt:lpstr>
      <vt:lpstr>Apache Development</vt:lpstr>
      <vt:lpstr>Apache Web Server</vt:lpstr>
      <vt:lpstr>Apache Web Server</vt:lpstr>
      <vt:lpstr>Apache Web Server</vt:lpstr>
      <vt:lpstr>Apache Development</vt:lpstr>
      <vt:lpstr>How to compile and load a module to Apache?</vt:lpstr>
      <vt:lpstr>What is Bloom Filter?</vt:lpstr>
      <vt:lpstr>Calculate Bloom Filter</vt:lpstr>
      <vt:lpstr>Calculate Bloom Filter</vt:lpstr>
      <vt:lpstr>Bloom Filter</vt:lpstr>
      <vt:lpstr>Bloom Filter Example </vt:lpstr>
      <vt:lpstr>Bloom Filter Example </vt:lpstr>
      <vt:lpstr>Bloom Filter Example </vt:lpstr>
      <vt:lpstr>Bloom in The Application</vt:lpstr>
      <vt:lpstr>PowerPoint Presentation</vt:lpstr>
      <vt:lpstr>What is Kill Bots?</vt:lpstr>
      <vt:lpstr>Kill Bots Architecture</vt:lpstr>
      <vt:lpstr>Transition Status</vt:lpstr>
      <vt:lpstr>Captcha</vt:lpstr>
      <vt:lpstr>Secret Token</vt:lpstr>
      <vt:lpstr>Performance Testing</vt:lpstr>
      <vt:lpstr>Performance Testing</vt:lpstr>
      <vt:lpstr>Performance Testing</vt:lpstr>
      <vt:lpstr>Performance Testing</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Kill Bots Process  in Defending from  Distributed Denial of  Service Attack using Bloom Filter Data Structure</dc:title>
  <dc:creator>Ian</dc:creator>
  <cp:lastModifiedBy>Ian</cp:lastModifiedBy>
  <cp:revision>74</cp:revision>
  <dcterms:created xsi:type="dcterms:W3CDTF">2013-09-17T13:26:01Z</dcterms:created>
  <dcterms:modified xsi:type="dcterms:W3CDTF">2013-09-25T01:14:07Z</dcterms:modified>
</cp:coreProperties>
</file>