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8" r:id="rId23"/>
    <p:sldId id="279" r:id="rId24"/>
    <p:sldId id="280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B47"/>
    <a:srgbClr val="79BFFF"/>
    <a:srgbClr val="0186FF"/>
    <a:srgbClr val="0764B1"/>
    <a:srgbClr val="043B68"/>
    <a:srgbClr val="0983EA"/>
    <a:srgbClr val="FA0000"/>
    <a:srgbClr val="DA0000"/>
    <a:srgbClr val="1F9530"/>
    <a:srgbClr val="1B8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4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1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8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3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6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4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EDBD4D-86DE-4A0C-B763-BC5464C119C9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C820-0A1F-4FC2-AE8B-45041D71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93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145" y="1122363"/>
            <a:ext cx="11089710" cy="2387600"/>
          </a:xfrm>
        </p:spPr>
        <p:txBody>
          <a:bodyPr>
            <a:normAutofit fontScale="90000"/>
          </a:bodyPr>
          <a:lstStyle/>
          <a:p>
            <a:r>
              <a:rPr lang="en-US" sz="4400" b="1" dirty="0" err="1"/>
              <a:t>Analisa</a:t>
            </a:r>
            <a:r>
              <a:rPr lang="en-US" sz="4400" b="1" dirty="0"/>
              <a:t> Proses Kill Bots </a:t>
            </a:r>
            <a:r>
              <a:rPr lang="en-US" sz="4400" b="1" dirty="0" err="1"/>
              <a:t>dalam</a:t>
            </a:r>
            <a:r>
              <a:rPr lang="en-US" sz="4400" b="1" dirty="0"/>
              <a:t> </a:t>
            </a:r>
            <a:r>
              <a:rPr lang="en-US" sz="4400" b="1" dirty="0" err="1"/>
              <a:t>Mempertahankan</a:t>
            </a:r>
            <a:r>
              <a:rPr lang="en-US" sz="4400" b="1" dirty="0"/>
              <a:t> </a:t>
            </a:r>
            <a:r>
              <a:rPr lang="en-US" sz="4400" b="1" dirty="0" err="1"/>
              <a:t>dari</a:t>
            </a:r>
            <a:r>
              <a:rPr lang="en-US" sz="4400" b="1" dirty="0"/>
              <a:t> </a:t>
            </a:r>
            <a:r>
              <a:rPr lang="en-US" sz="4400" b="1" dirty="0" err="1"/>
              <a:t>Serangan</a:t>
            </a:r>
            <a:r>
              <a:rPr lang="en-US" sz="4400" b="1" dirty="0"/>
              <a:t> Denial of Service </a:t>
            </a:r>
            <a:r>
              <a:rPr lang="en-US" sz="4400" b="1" dirty="0" err="1"/>
              <a:t>dengan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err="1"/>
              <a:t>Menggunakan</a:t>
            </a:r>
            <a:r>
              <a:rPr lang="en-US" sz="4400" b="1" dirty="0"/>
              <a:t> </a:t>
            </a:r>
            <a:r>
              <a:rPr lang="en-US" sz="4400" b="1" dirty="0" err="1"/>
              <a:t>Struktur</a:t>
            </a:r>
            <a:r>
              <a:rPr lang="en-US" sz="4400" b="1" dirty="0"/>
              <a:t> Data Bloom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</a:t>
            </a:r>
            <a:r>
              <a:rPr lang="en-US" dirty="0" err="1" smtClean="0"/>
              <a:t>Febrian</a:t>
            </a:r>
            <a:r>
              <a:rPr lang="en-US" dirty="0" smtClean="0"/>
              <a:t> - 209115870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3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Apache Web Server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Known Web Server</a:t>
            </a:r>
          </a:p>
          <a:p>
            <a:r>
              <a:rPr lang="en-US" dirty="0" smtClean="0"/>
              <a:t>Free and Powerful</a:t>
            </a:r>
          </a:p>
          <a:p>
            <a:r>
              <a:rPr lang="en-US" dirty="0" smtClean="0"/>
              <a:t>Module Based Server</a:t>
            </a:r>
          </a:p>
        </p:txBody>
      </p:sp>
    </p:spTree>
    <p:extLst>
      <p:ext uri="{BB962C8B-B14F-4D97-AF65-F5344CB8AC3E}">
        <p14:creationId xmlns:p14="http://schemas.microsoft.com/office/powerpoint/2010/main" val="130716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Apache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extra package (</a:t>
            </a:r>
            <a:r>
              <a:rPr lang="en-US" dirty="0" err="1" smtClean="0"/>
              <a:t>devel</a:t>
            </a:r>
            <a:r>
              <a:rPr lang="en-US" dirty="0" smtClean="0"/>
              <a:t> pack)</a:t>
            </a:r>
          </a:p>
          <a:p>
            <a:r>
              <a:rPr lang="en-US" dirty="0" smtClean="0"/>
              <a:t>Only at UNIX Based Operating System</a:t>
            </a:r>
          </a:p>
          <a:p>
            <a:r>
              <a:rPr lang="en-US" dirty="0" smtClean="0"/>
              <a:t>C is the main language</a:t>
            </a:r>
          </a:p>
          <a:p>
            <a:r>
              <a:rPr lang="en-US" dirty="0" smtClean="0"/>
              <a:t>Perl is the second main language</a:t>
            </a:r>
          </a:p>
          <a:p>
            <a:r>
              <a:rPr lang="en-US" dirty="0" smtClean="0"/>
              <a:t>Has own compiler called APXS (</a:t>
            </a:r>
            <a:r>
              <a:rPr lang="en-US" dirty="0" err="1" smtClean="0"/>
              <a:t>APache</a:t>
            </a:r>
            <a:r>
              <a:rPr lang="en-US" dirty="0" smtClean="0"/>
              <a:t> </a:t>
            </a:r>
            <a:r>
              <a:rPr lang="en-US" dirty="0" err="1" smtClean="0"/>
              <a:t>eXtenSion</a:t>
            </a:r>
            <a:r>
              <a:rPr lang="en-US" dirty="0" smtClean="0"/>
              <a:t> tool)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3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Bloom Filter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07" y="1971356"/>
            <a:ext cx="10113118" cy="3630608"/>
          </a:xfrm>
        </p:spPr>
      </p:pic>
    </p:spTree>
    <p:extLst>
      <p:ext uri="{BB962C8B-B14F-4D97-AF65-F5344CB8AC3E}">
        <p14:creationId xmlns:p14="http://schemas.microsoft.com/office/powerpoint/2010/main" val="120325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Bloom?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filter data structure based on Hash Function</a:t>
            </a:r>
          </a:p>
          <a:p>
            <a:r>
              <a:rPr lang="en-US" dirty="0" smtClean="0"/>
              <a:t>Fast process with minimum effort</a:t>
            </a:r>
          </a:p>
          <a:p>
            <a:r>
              <a:rPr lang="en-US" dirty="0" smtClean="0"/>
              <a:t>Playing with Bit or Binary number, and array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3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in The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27" y="1265129"/>
            <a:ext cx="5808464" cy="5169532"/>
          </a:xfrm>
        </p:spPr>
      </p:pic>
    </p:spTree>
    <p:extLst>
      <p:ext uri="{BB962C8B-B14F-4D97-AF65-F5344CB8AC3E}">
        <p14:creationId xmlns:p14="http://schemas.microsoft.com/office/powerpoint/2010/main" val="48755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1372" y="2404281"/>
            <a:ext cx="67698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0"/>
                <a:solidFill>
                  <a:srgbClr val="1F953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Kill-Bots</a:t>
            </a:r>
            <a:endParaRPr lang="en-US" sz="13800" b="1" cap="none" spc="0" dirty="0">
              <a:ln w="0"/>
              <a:solidFill>
                <a:srgbClr val="1F953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41175" y="2724215"/>
            <a:ext cx="29787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rgbClr val="FA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Surviving </a:t>
            </a:r>
            <a:r>
              <a:rPr lang="en-US" sz="2800" b="0" cap="none" spc="0" dirty="0" err="1" smtClean="0">
                <a:ln w="0"/>
                <a:solidFill>
                  <a:srgbClr val="FA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BotNet</a:t>
            </a:r>
            <a:endParaRPr lang="en-US" sz="2800" b="0" cap="none" spc="0" dirty="0">
              <a:ln w="0"/>
              <a:solidFill>
                <a:srgbClr val="FA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1175" y="3250666"/>
            <a:ext cx="34419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rgbClr val="FA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Attacks that Mimic</a:t>
            </a:r>
            <a:endParaRPr lang="en-US" sz="2800" b="0" cap="none" spc="0" dirty="0">
              <a:ln w="0"/>
              <a:solidFill>
                <a:srgbClr val="FA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41175" y="3767423"/>
            <a:ext cx="23134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rgbClr val="FA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Flash Crowd</a:t>
            </a:r>
            <a:endParaRPr lang="en-US" sz="2800" b="0" cap="none" spc="0" dirty="0">
              <a:ln w="0"/>
              <a:solidFill>
                <a:srgbClr val="FA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967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Kill Bots?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Process to define whether it is zombie or legitimate user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42" y="3594971"/>
            <a:ext cx="1324216" cy="2123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89" y="3469710"/>
            <a:ext cx="1043376" cy="23736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92126" y="4194886"/>
            <a:ext cx="1168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1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Kill Bots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5" y="2376224"/>
            <a:ext cx="11457144" cy="3022494"/>
          </a:xfrm>
        </p:spPr>
      </p:pic>
    </p:spTree>
    <p:extLst>
      <p:ext uri="{BB962C8B-B14F-4D97-AF65-F5344CB8AC3E}">
        <p14:creationId xmlns:p14="http://schemas.microsoft.com/office/powerpoint/2010/main" val="344975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Status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27342" y="3113957"/>
            <a:ext cx="2492680" cy="715089"/>
          </a:xfrm>
          <a:prstGeom prst="roundRect">
            <a:avLst/>
          </a:prstGeom>
          <a:ln>
            <a:solidFill>
              <a:srgbClr val="0983E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NORMAL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004132" y="3118980"/>
            <a:ext cx="3106439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SUSPECTED</a:t>
            </a:r>
            <a:endParaRPr lang="en-US" sz="3600" dirty="0"/>
          </a:p>
        </p:txBody>
      </p:sp>
      <p:sp>
        <p:nvSpPr>
          <p:cNvPr id="20" name="Freeform 19"/>
          <p:cNvSpPr/>
          <p:nvPr/>
        </p:nvSpPr>
        <p:spPr>
          <a:xfrm>
            <a:off x="2213811" y="1630175"/>
            <a:ext cx="5630778" cy="1738667"/>
          </a:xfrm>
          <a:custGeom>
            <a:avLst/>
            <a:gdLst>
              <a:gd name="connsiteX0" fmla="*/ 0 w 5630778"/>
              <a:gd name="connsiteY0" fmla="*/ 1273446 h 1738667"/>
              <a:gd name="connsiteX1" fmla="*/ 1989221 w 5630778"/>
              <a:gd name="connsiteY1" fmla="*/ 6120 h 1738667"/>
              <a:gd name="connsiteX2" fmla="*/ 5630778 w 5630778"/>
              <a:gd name="connsiteY2" fmla="*/ 1738667 h 17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0778" h="1738667">
                <a:moveTo>
                  <a:pt x="0" y="1273446"/>
                </a:moveTo>
                <a:cubicBezTo>
                  <a:pt x="525379" y="601014"/>
                  <a:pt x="1050758" y="-71417"/>
                  <a:pt x="1989221" y="6120"/>
                </a:cubicBezTo>
                <a:cubicBezTo>
                  <a:pt x="2927684" y="83657"/>
                  <a:pt x="4279231" y="911162"/>
                  <a:pt x="5630778" y="173866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769895" y="3689684"/>
            <a:ext cx="5967663" cy="2247969"/>
          </a:xfrm>
          <a:custGeom>
            <a:avLst/>
            <a:gdLst>
              <a:gd name="connsiteX0" fmla="*/ 5967663 w 5967663"/>
              <a:gd name="connsiteY0" fmla="*/ 320842 h 2247969"/>
              <a:gd name="connsiteX1" fmla="*/ 3400926 w 5967663"/>
              <a:gd name="connsiteY1" fmla="*/ 2245895 h 2247969"/>
              <a:gd name="connsiteX2" fmla="*/ 0 w 5967663"/>
              <a:gd name="connsiteY2" fmla="*/ 0 h 224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7663" h="2247969">
                <a:moveTo>
                  <a:pt x="5967663" y="320842"/>
                </a:moveTo>
                <a:cubicBezTo>
                  <a:pt x="5181599" y="1310105"/>
                  <a:pt x="4395536" y="2299369"/>
                  <a:pt x="3400926" y="2245895"/>
                </a:cubicBezTo>
                <a:cubicBezTo>
                  <a:pt x="2406316" y="2192421"/>
                  <a:pt x="350253" y="286084"/>
                  <a:pt x="0" y="0"/>
                </a:cubicBezTo>
              </a:path>
            </a:pathLst>
          </a:custGeom>
          <a:noFill/>
          <a:ln>
            <a:solidFill>
              <a:srgbClr val="0186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55476" y="1559968"/>
            <a:ext cx="24593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EB4B4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 &gt;= K</a:t>
            </a:r>
            <a:r>
              <a:rPr lang="en-US" sz="3200" b="0" cap="none" spc="0" baseline="-25000" dirty="0" smtClean="0">
                <a:ln w="0"/>
                <a:solidFill>
                  <a:srgbClr val="EB4B4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3200" b="0" cap="none" spc="0" baseline="-25000" dirty="0">
              <a:ln w="0"/>
              <a:solidFill>
                <a:srgbClr val="EB4B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7523" y="5089755"/>
            <a:ext cx="32912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79B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 &lt;= K</a:t>
            </a:r>
            <a:r>
              <a:rPr lang="en-US" sz="3200" b="0" cap="none" spc="0" baseline="-25000" dirty="0" smtClean="0">
                <a:ln w="0"/>
                <a:solidFill>
                  <a:srgbClr val="79B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en-US" sz="3200" dirty="0" smtClean="0">
                <a:ln w="0"/>
                <a:solidFill>
                  <a:srgbClr val="79B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 K</a:t>
            </a:r>
            <a:r>
              <a:rPr lang="en-US" sz="3200" baseline="-25000" dirty="0" smtClean="0">
                <a:ln w="0"/>
                <a:solidFill>
                  <a:srgbClr val="79B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3200" b="0" cap="none" spc="0" baseline="-25000" dirty="0">
              <a:ln w="0"/>
              <a:solidFill>
                <a:srgbClr val="79B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970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CAPTCHA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76" y="2091187"/>
            <a:ext cx="11156514" cy="32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8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Distributed Denial of Service</a:t>
            </a:r>
          </a:p>
          <a:p>
            <a:r>
              <a:rPr lang="en-US" dirty="0" smtClean="0"/>
              <a:t>Apache Development</a:t>
            </a:r>
          </a:p>
          <a:p>
            <a:r>
              <a:rPr lang="en-US" dirty="0" smtClean="0"/>
              <a:t>Bloom Filter</a:t>
            </a:r>
          </a:p>
          <a:p>
            <a:r>
              <a:rPr lang="en-US" dirty="0" smtClean="0"/>
              <a:t>Kill Bots</a:t>
            </a:r>
          </a:p>
          <a:p>
            <a:r>
              <a:rPr lang="en-US" dirty="0" smtClean="0"/>
              <a:t>Result System Testing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0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Secret Token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35" y="2818356"/>
            <a:ext cx="10177346" cy="202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9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 System Testing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86752"/>
            <a:ext cx="8531912" cy="3973888"/>
          </a:xfrm>
        </p:spPr>
      </p:pic>
      <p:sp>
        <p:nvSpPr>
          <p:cNvPr id="4" name="Rectangle 3"/>
          <p:cNvSpPr/>
          <p:nvPr/>
        </p:nvSpPr>
        <p:spPr>
          <a:xfrm>
            <a:off x="9178023" y="1453138"/>
            <a:ext cx="24224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Computer Unit: 10</a:t>
            </a:r>
            <a:endParaRPr lang="en-US" sz="20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04472" y="1853248"/>
            <a:ext cx="2446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Thread/ Comp: 20</a:t>
            </a:r>
            <a:endParaRPr lang="en-US" sz="20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4472" y="2247544"/>
            <a:ext cx="23455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Ramp Count: 150</a:t>
            </a:r>
            <a:endParaRPr lang="en-US" sz="20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181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 System Testing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7399"/>
            <a:ext cx="8371640" cy="3987752"/>
          </a:xfrm>
        </p:spPr>
      </p:pic>
      <p:sp>
        <p:nvSpPr>
          <p:cNvPr id="5" name="Rectangle 4"/>
          <p:cNvSpPr/>
          <p:nvPr/>
        </p:nvSpPr>
        <p:spPr>
          <a:xfrm>
            <a:off x="9178023" y="1453138"/>
            <a:ext cx="24224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Computer Unit: 10</a:t>
            </a:r>
            <a:endParaRPr lang="en-US" sz="20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04472" y="1853248"/>
            <a:ext cx="2446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Thread/ Comp: 20</a:t>
            </a:r>
            <a:endParaRPr lang="en-US" sz="20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04472" y="2247544"/>
            <a:ext cx="23455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Ramp Count: 150</a:t>
            </a:r>
            <a:endParaRPr lang="en-US" sz="20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060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 System Testing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49947"/>
            <a:ext cx="7991888" cy="4723908"/>
          </a:xfrm>
        </p:spPr>
      </p:pic>
      <p:sp>
        <p:nvSpPr>
          <p:cNvPr id="5" name="Rectangle 4"/>
          <p:cNvSpPr/>
          <p:nvPr/>
        </p:nvSpPr>
        <p:spPr>
          <a:xfrm>
            <a:off x="8839605" y="1453138"/>
            <a:ext cx="24224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Computer Unit: 10</a:t>
            </a:r>
            <a:endParaRPr lang="en-US" sz="20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66054" y="1853248"/>
            <a:ext cx="2446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Thread/ Comp: 20</a:t>
            </a:r>
            <a:endParaRPr lang="en-US" sz="20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66054" y="2247544"/>
            <a:ext cx="23455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Ramp Count: 150</a:t>
            </a:r>
            <a:endParaRPr lang="en-US" sz="20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521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Kill Bots reduces the respond time from server to client</a:t>
            </a:r>
          </a:p>
          <a:p>
            <a:r>
              <a:rPr lang="en-US" dirty="0" smtClean="0"/>
              <a:t>In the SUSPTECTED situation, Kill Bots will gives a new request </a:t>
            </a:r>
            <a:r>
              <a:rPr lang="en-US" dirty="0" err="1" smtClean="0"/>
              <a:t>captcha</a:t>
            </a:r>
            <a:endParaRPr lang="en-US" dirty="0" smtClean="0"/>
          </a:p>
          <a:p>
            <a:r>
              <a:rPr lang="en-US" dirty="0" smtClean="0"/>
              <a:t>To make Kill Bots more powerful, a authentication based on server performance is needed, such as </a:t>
            </a:r>
            <a:r>
              <a:rPr lang="en-US" b="1" dirty="0" err="1" smtClean="0"/>
              <a:t>microbench</a:t>
            </a:r>
            <a:endParaRPr lang="en-US" b="1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16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7546" y="2015357"/>
            <a:ext cx="868218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End of Presentation</a:t>
            </a:r>
            <a:endParaRPr lang="en-US" sz="7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9928" y="3123353"/>
            <a:ext cx="32367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48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710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Denial of Service using botnets</a:t>
            </a:r>
          </a:p>
          <a:p>
            <a:r>
              <a:rPr lang="en-US" dirty="0" smtClean="0"/>
              <a:t>Bandwidth flood attack that mimic the Web browsing behavior of large number of clients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6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authentication process of Kill Bots</a:t>
            </a:r>
          </a:p>
          <a:p>
            <a:r>
              <a:rPr lang="en-US" dirty="0" smtClean="0"/>
              <a:t>Learn more about what is Bloom Filter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4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media to implement Kill Bots is Apache Web Server  v1.7.1</a:t>
            </a:r>
          </a:p>
          <a:p>
            <a:r>
              <a:rPr lang="en-US" dirty="0" smtClean="0"/>
              <a:t>Bloom filter is implemented in basic structure</a:t>
            </a:r>
          </a:p>
          <a:p>
            <a:r>
              <a:rPr lang="en-US" dirty="0" smtClean="0"/>
              <a:t>Distributed Denial of Service Flash Crowd attack is used</a:t>
            </a:r>
          </a:p>
          <a:p>
            <a:r>
              <a:rPr lang="en-US" dirty="0" smtClean="0"/>
              <a:t>Attack will be launch at port 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7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Denial of Service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85" y="1853248"/>
            <a:ext cx="5591806" cy="4594542"/>
          </a:xfrm>
        </p:spPr>
      </p:pic>
    </p:spTree>
    <p:extLst>
      <p:ext uri="{BB962C8B-B14F-4D97-AF65-F5344CB8AC3E}">
        <p14:creationId xmlns:p14="http://schemas.microsoft.com/office/powerpoint/2010/main" val="358333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Denial of Service?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make server busy, or even overload</a:t>
            </a:r>
          </a:p>
          <a:p>
            <a:r>
              <a:rPr lang="en-US" dirty="0" smtClean="0"/>
              <a:t>Use single computer</a:t>
            </a:r>
          </a:p>
          <a:p>
            <a:r>
              <a:rPr lang="en-US" dirty="0" smtClean="0"/>
              <a:t>Make a connection from random port</a:t>
            </a:r>
          </a:p>
        </p:txBody>
      </p:sp>
    </p:spTree>
    <p:extLst>
      <p:ext uri="{BB962C8B-B14F-4D97-AF65-F5344CB8AC3E}">
        <p14:creationId xmlns:p14="http://schemas.microsoft.com/office/powerpoint/2010/main" val="262848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About The Distributed Part?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goal, but getting stronger</a:t>
            </a:r>
          </a:p>
          <a:p>
            <a:r>
              <a:rPr lang="en-US" dirty="0" smtClean="0"/>
              <a:t>One computer as a brain, and the other one are the worker</a:t>
            </a:r>
          </a:p>
          <a:p>
            <a:r>
              <a:rPr lang="en-US" dirty="0" smtClean="0"/>
              <a:t>Untraceable main artist</a:t>
            </a:r>
          </a:p>
          <a:p>
            <a:r>
              <a:rPr lang="en-US" dirty="0" smtClean="0"/>
              <a:t>A lot of worker, as long as the worm spreads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7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Apache Development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70" y="2520725"/>
            <a:ext cx="6221260" cy="1878820"/>
          </a:xfrm>
        </p:spPr>
      </p:pic>
    </p:spTree>
    <p:extLst>
      <p:ext uri="{BB962C8B-B14F-4D97-AF65-F5344CB8AC3E}">
        <p14:creationId xmlns:p14="http://schemas.microsoft.com/office/powerpoint/2010/main" val="72593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398</Words>
  <Application>Microsoft Office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Analisa Proses Kill Bots dalam Mempertahankan dari Serangan Denial of Service dengan Menggunakan Struktur Data Bloom Filter</vt:lpstr>
      <vt:lpstr>Content</vt:lpstr>
      <vt:lpstr>Background</vt:lpstr>
      <vt:lpstr>Objective</vt:lpstr>
      <vt:lpstr>Scope</vt:lpstr>
      <vt:lpstr>Distributed Denial of Service</vt:lpstr>
      <vt:lpstr>What is Denial of Service?</vt:lpstr>
      <vt:lpstr>How About The Distributed Part?</vt:lpstr>
      <vt:lpstr>Apache Development</vt:lpstr>
      <vt:lpstr>Apache Web Server</vt:lpstr>
      <vt:lpstr>Apache Development</vt:lpstr>
      <vt:lpstr>Bloom Filter</vt:lpstr>
      <vt:lpstr>What is Bloom?</vt:lpstr>
      <vt:lpstr>Bloom in The Application</vt:lpstr>
      <vt:lpstr>PowerPoint Presentation</vt:lpstr>
      <vt:lpstr>What is Kill Bots?</vt:lpstr>
      <vt:lpstr>Architecture of Kill Bots</vt:lpstr>
      <vt:lpstr>Transition Status</vt:lpstr>
      <vt:lpstr>CAPTCHA</vt:lpstr>
      <vt:lpstr>Secret Token</vt:lpstr>
      <vt:lpstr>Result System Testing</vt:lpstr>
      <vt:lpstr>Result System Testing</vt:lpstr>
      <vt:lpstr>Result System Testing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Proses Kill Bots dalam Mempertahankan dari Serangan Denial of Service dengan Menggunakan Struktur Data Bloom Filter</dc:title>
  <dc:creator>Ian</dc:creator>
  <cp:lastModifiedBy>Ian</cp:lastModifiedBy>
  <cp:revision>34</cp:revision>
  <dcterms:created xsi:type="dcterms:W3CDTF">2013-08-29T11:58:27Z</dcterms:created>
  <dcterms:modified xsi:type="dcterms:W3CDTF">2013-08-29T22:22:05Z</dcterms:modified>
</cp:coreProperties>
</file>