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72" r:id="rId6"/>
    <p:sldId id="260" r:id="rId7"/>
    <p:sldId id="261" r:id="rId8"/>
    <p:sldId id="262" r:id="rId9"/>
    <p:sldId id="266" r:id="rId10"/>
    <p:sldId id="268" r:id="rId11"/>
    <p:sldId id="263" r:id="rId12"/>
    <p:sldId id="265" r:id="rId13"/>
    <p:sldId id="264" r:id="rId14"/>
    <p:sldId id="267" r:id="rId15"/>
    <p:sldId id="269" r:id="rId16"/>
    <p:sldId id="270" r:id="rId17"/>
    <p:sldId id="271" r:id="rId18"/>
    <p:sldId id="278" r:id="rId19"/>
    <p:sldId id="279" r:id="rId20"/>
    <p:sldId id="280" r:id="rId21"/>
    <p:sldId id="273" r:id="rId22"/>
    <p:sldId id="274" r:id="rId23"/>
    <p:sldId id="275" r:id="rId24"/>
    <p:sldId id="276" r:id="rId25"/>
    <p:sldId id="277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80DAB7A5-EF8B-4C97-94B2-1193D41AF3CF}">
          <p14:sldIdLst>
            <p14:sldId id="256"/>
          </p14:sldIdLst>
        </p14:section>
        <p14:section name="Untitled Section" id="{D76917B9-6F48-4D07-9343-09DDD9F54797}">
          <p14:sldIdLst>
            <p14:sldId id="257"/>
            <p14:sldId id="258"/>
            <p14:sldId id="259"/>
            <p14:sldId id="272"/>
            <p14:sldId id="260"/>
            <p14:sldId id="261"/>
            <p14:sldId id="262"/>
            <p14:sldId id="266"/>
            <p14:sldId id="268"/>
            <p14:sldId id="263"/>
            <p14:sldId id="265"/>
            <p14:sldId id="264"/>
            <p14:sldId id="267"/>
            <p14:sldId id="269"/>
            <p14:sldId id="270"/>
            <p14:sldId id="271"/>
            <p14:sldId id="278"/>
            <p14:sldId id="279"/>
            <p14:sldId id="280"/>
            <p14:sldId id="273"/>
            <p14:sldId id="274"/>
            <p14:sldId id="275"/>
            <p14:sldId id="276"/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10" autoAdjust="0"/>
  </p:normalViewPr>
  <p:slideViewPr>
    <p:cSldViewPr>
      <p:cViewPr varScale="1">
        <p:scale>
          <a:sx n="53" d="100"/>
          <a:sy n="53" d="100"/>
        </p:scale>
        <p:origin x="-1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9DB67-DB23-41EB-80AF-44B71B498433}" type="datetimeFigureOut">
              <a:rPr lang="en-US" smtClean="0"/>
              <a:t>9/14/2012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10C2D-66AE-4CEC-8AFD-B736DE0BE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5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787B-A14A-412C-8524-EA15F1A61F90}" type="datetimeFigureOut">
              <a:rPr lang="en-US" smtClean="0"/>
              <a:pPr/>
              <a:t>9/14/2012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18958-D5DA-490D-8E4B-CF3EDF4D081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787B-A14A-412C-8524-EA15F1A61F90}" type="datetimeFigureOut">
              <a:rPr lang="en-US" smtClean="0"/>
              <a:pPr/>
              <a:t>9/14/2012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18958-D5DA-490D-8E4B-CF3EDF4D08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787B-A14A-412C-8524-EA15F1A61F90}" type="datetimeFigureOut">
              <a:rPr lang="en-US" smtClean="0"/>
              <a:pPr/>
              <a:t>9/14/2012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18958-D5DA-490D-8E4B-CF3EDF4D08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787B-A14A-412C-8524-EA15F1A61F90}" type="datetimeFigureOut">
              <a:rPr lang="en-US" smtClean="0"/>
              <a:pPr/>
              <a:t>9/14/2012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18958-D5DA-490D-8E4B-CF3EDF4D08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787B-A14A-412C-8524-EA15F1A61F90}" type="datetimeFigureOut">
              <a:rPr lang="en-US" smtClean="0"/>
              <a:pPr/>
              <a:t>9/14/2012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18958-D5DA-490D-8E4B-CF3EDF4D08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787B-A14A-412C-8524-EA15F1A61F90}" type="datetimeFigureOut">
              <a:rPr lang="en-US" smtClean="0"/>
              <a:pPr/>
              <a:t>9/14/2012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18958-D5DA-490D-8E4B-CF3EDF4D08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787B-A14A-412C-8524-EA15F1A61F90}" type="datetimeFigureOut">
              <a:rPr lang="en-US" smtClean="0"/>
              <a:pPr/>
              <a:t>9/14/2012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18958-D5DA-490D-8E4B-CF3EDF4D08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787B-A14A-412C-8524-EA15F1A61F90}" type="datetimeFigureOut">
              <a:rPr lang="en-US" smtClean="0"/>
              <a:pPr/>
              <a:t>9/14/2012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18958-D5DA-490D-8E4B-CF3EDF4D08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787B-A14A-412C-8524-EA15F1A61F90}" type="datetimeFigureOut">
              <a:rPr lang="en-US" smtClean="0"/>
              <a:pPr/>
              <a:t>9/14/2012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18958-D5DA-490D-8E4B-CF3EDF4D08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787B-A14A-412C-8524-EA15F1A61F90}" type="datetimeFigureOut">
              <a:rPr lang="en-US" smtClean="0"/>
              <a:pPr/>
              <a:t>9/14/2012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18958-D5DA-490D-8E4B-CF3EDF4D081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697787B-A14A-412C-8524-EA15F1A61F90}" type="datetimeFigureOut">
              <a:rPr lang="en-US" smtClean="0"/>
              <a:pPr/>
              <a:t>9/14/2012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ECC18958-D5DA-490D-8E4B-CF3EDF4D08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697787B-A14A-412C-8524-EA15F1A61F90}" type="datetimeFigureOut">
              <a:rPr lang="en-US" smtClean="0"/>
              <a:pPr/>
              <a:t>9/14/2012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CC18958-D5DA-490D-8E4B-CF3EDF4D081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6705600" cy="25908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ANALYSIS STUDY OF </a:t>
            </a:r>
            <a:br>
              <a:rPr lang="en-US" b="1" dirty="0" smtClean="0"/>
            </a:br>
            <a:r>
              <a:rPr lang="en-US" b="1" dirty="0" smtClean="0"/>
              <a:t>VIRTUAL PRIVATE NETWORK </a:t>
            </a:r>
            <a:br>
              <a:rPr lang="en-US" b="1" dirty="0" smtClean="0"/>
            </a:br>
            <a:r>
              <a:rPr lang="en-US" b="1" dirty="0" smtClean="0"/>
              <a:t>ON CISCO 1841 ROUTER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9571" y="5181600"/>
            <a:ext cx="6781800" cy="1143000"/>
          </a:xfrm>
        </p:spPr>
        <p:txBody>
          <a:bodyPr>
            <a:noAutofit/>
          </a:bodyPr>
          <a:lstStyle/>
          <a:p>
            <a:pPr algn="r"/>
            <a:r>
              <a:rPr lang="en-US" sz="3600" dirty="0" smtClean="0"/>
              <a:t>IWAN CHANDRA</a:t>
            </a:r>
          </a:p>
          <a:p>
            <a:pPr algn="r"/>
            <a:r>
              <a:rPr lang="en-US" sz="3600" dirty="0" smtClean="0"/>
              <a:t>207115684</a:t>
            </a:r>
          </a:p>
        </p:txBody>
      </p:sp>
    </p:spTree>
    <p:extLst>
      <p:ext uri="{BB962C8B-B14F-4D97-AF65-F5344CB8AC3E}">
        <p14:creationId xmlns:p14="http://schemas.microsoft.com/office/powerpoint/2010/main" val="1159293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IPsec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IPsec Protocol</a:t>
            </a:r>
          </a:p>
          <a:p>
            <a:r>
              <a:rPr lang="en-US" sz="4000" dirty="0" smtClean="0"/>
              <a:t>Confidentiality</a:t>
            </a:r>
          </a:p>
          <a:p>
            <a:r>
              <a:rPr lang="en-US" sz="4000" dirty="0" smtClean="0"/>
              <a:t>Integrity</a:t>
            </a:r>
          </a:p>
          <a:p>
            <a:r>
              <a:rPr lang="en-US" sz="4000" dirty="0" smtClean="0"/>
              <a:t>Authentication</a:t>
            </a:r>
          </a:p>
          <a:p>
            <a:r>
              <a:rPr lang="en-US" sz="4000" dirty="0" err="1" smtClean="0"/>
              <a:t>Diffie</a:t>
            </a:r>
            <a:r>
              <a:rPr lang="en-US" sz="4000" dirty="0" smtClean="0"/>
              <a:t>-Hellman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39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Why IPsec?</a:t>
            </a:r>
            <a:endParaRPr lang="en-US" sz="44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2209800"/>
            <a:ext cx="5540375" cy="3463588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5943600" y="2209800"/>
            <a:ext cx="2971800" cy="3929063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Have a security framework that can be modified in accordance with the desired security requirements.</a:t>
            </a:r>
          </a:p>
        </p:txBody>
      </p:sp>
    </p:spTree>
    <p:extLst>
      <p:ext uri="{BB962C8B-B14F-4D97-AF65-F5344CB8AC3E}">
        <p14:creationId xmlns:p14="http://schemas.microsoft.com/office/powerpoint/2010/main" val="363769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Why IPsec?</a:t>
            </a:r>
            <a:endParaRPr lang="en-US" sz="44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2209800"/>
            <a:ext cx="5540375" cy="3463588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5943600" y="2209800"/>
            <a:ext cx="2971800" cy="3929063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Easier implementation than other protocols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Supports all existing modes</a:t>
            </a:r>
          </a:p>
        </p:txBody>
      </p:sp>
    </p:spTree>
    <p:extLst>
      <p:ext uri="{BB962C8B-B14F-4D97-AF65-F5344CB8AC3E}">
        <p14:creationId xmlns:p14="http://schemas.microsoft.com/office/powerpoint/2010/main" val="235369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IPsec works?</a:t>
            </a:r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2524291"/>
            <a:ext cx="8229600" cy="3127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2581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IPsec works?</a:t>
            </a:r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1371600"/>
            <a:ext cx="8229600" cy="3127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724400"/>
            <a:ext cx="8229600" cy="1676400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Font typeface="Wingdings 2"/>
              <a:buNone/>
            </a:pPr>
            <a:r>
              <a:rPr lang="en-US" dirty="0" smtClean="0"/>
              <a:t>IPsec encrypt the original package which contain IP Header and Data, then added with ESP trailer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7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IPsec works?</a:t>
            </a:r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1371600"/>
            <a:ext cx="8229600" cy="3127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724400"/>
            <a:ext cx="8229600" cy="1676400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Font typeface="Wingdings 2"/>
              <a:buNone/>
            </a:pPr>
            <a:r>
              <a:rPr lang="en-US" dirty="0" smtClean="0"/>
              <a:t>By adding a new ESP Header, the encrypted package encapsulated to a new package.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57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IPsec works?</a:t>
            </a:r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1371600"/>
            <a:ext cx="8229600" cy="3127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724400"/>
            <a:ext cx="8229600" cy="1676400"/>
          </a:xfrm>
          <a:prstGeom prst="rect">
            <a:avLst/>
          </a:prstGeom>
        </p:spPr>
        <p:txBody>
          <a:bodyPr vert="horz" lIns="54864" tIns="91440" rtlCol="0">
            <a:normAutofit fontScale="92500"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Font typeface="Wingdings 2"/>
              <a:buNone/>
            </a:pPr>
            <a:r>
              <a:rPr lang="en-US" dirty="0" smtClean="0"/>
              <a:t>The ESP package sent with New IP Header which contains gateway sender’s IP and receiver’s IP, and authenticated with ESP authentication.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57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IPsec works?</a:t>
            </a:r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1371600"/>
            <a:ext cx="8229600" cy="3127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724400"/>
            <a:ext cx="8229600" cy="1676400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Font typeface="Wingdings 2"/>
              <a:buNone/>
            </a:pPr>
            <a:r>
              <a:rPr lang="en-US" dirty="0" smtClean="0"/>
              <a:t>The receiver decrypt the ESP package with encryption and hash algorithm which has been negotiated before building the IPsec tunnel.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88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on ADSL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dirty="0" smtClean="0"/>
              <a:t>ADSL Connection implemented using 2 different methods:</a:t>
            </a:r>
          </a:p>
          <a:p>
            <a:r>
              <a:rPr lang="en-US" dirty="0" smtClean="0"/>
              <a:t>Add an WIC-1ADSL module on Cisco 1841</a:t>
            </a:r>
          </a:p>
          <a:p>
            <a:r>
              <a:rPr lang="en-US" dirty="0" smtClean="0"/>
              <a:t>Bridged Connection</a:t>
            </a:r>
          </a:p>
        </p:txBody>
      </p:sp>
    </p:spTree>
    <p:extLst>
      <p:ext uri="{BB962C8B-B14F-4D97-AF65-F5344CB8AC3E}">
        <p14:creationId xmlns:p14="http://schemas.microsoft.com/office/powerpoint/2010/main" val="261225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on ADSL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8872" indent="0">
              <a:buNone/>
            </a:pPr>
            <a:r>
              <a:rPr lang="en-US" dirty="0" smtClean="0"/>
              <a:t>On STTS side:</a:t>
            </a:r>
          </a:p>
          <a:p>
            <a:r>
              <a:rPr lang="en-US" dirty="0" smtClean="0"/>
              <a:t>Create a Virtual Private Dialer Network</a:t>
            </a:r>
          </a:p>
          <a:p>
            <a:r>
              <a:rPr lang="en-US" dirty="0" smtClean="0"/>
              <a:t>Configure Interface Fa0/1 as WAN Interface</a:t>
            </a:r>
          </a:p>
          <a:p>
            <a:r>
              <a:rPr lang="en-US" dirty="0" smtClean="0"/>
              <a:t>Configure Dialer Interface</a:t>
            </a:r>
          </a:p>
          <a:p>
            <a:r>
              <a:rPr lang="en-US" dirty="0" smtClean="0"/>
              <a:t>Configure ISP Credential</a:t>
            </a:r>
          </a:p>
          <a:p>
            <a:r>
              <a:rPr lang="en-US" dirty="0" smtClean="0"/>
              <a:t>Configure Routing</a:t>
            </a:r>
          </a:p>
          <a:p>
            <a:r>
              <a:rPr lang="en-US" dirty="0" smtClean="0"/>
              <a:t>Configure IPsec components and transform set</a:t>
            </a:r>
          </a:p>
          <a:p>
            <a:r>
              <a:rPr lang="en-US" dirty="0" smtClean="0"/>
              <a:t>Define Access Control List</a:t>
            </a:r>
          </a:p>
          <a:p>
            <a:r>
              <a:rPr lang="en-US" dirty="0" smtClean="0"/>
              <a:t>Applying Crypto Map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199949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Backgrounds</a:t>
            </a:r>
          </a:p>
          <a:p>
            <a:r>
              <a:rPr lang="en-US" dirty="0" smtClean="0"/>
              <a:t>Objective</a:t>
            </a:r>
          </a:p>
          <a:p>
            <a:r>
              <a:rPr lang="en-US" dirty="0" smtClean="0"/>
              <a:t>Scope</a:t>
            </a:r>
          </a:p>
          <a:p>
            <a:r>
              <a:rPr lang="en-US" dirty="0" smtClean="0"/>
              <a:t>Virtual Private Network</a:t>
            </a:r>
          </a:p>
          <a:p>
            <a:r>
              <a:rPr lang="en-US" dirty="0" smtClean="0"/>
              <a:t>IPSec</a:t>
            </a:r>
          </a:p>
          <a:p>
            <a:r>
              <a:rPr lang="en-US" dirty="0" smtClean="0"/>
              <a:t>Analysis Result</a:t>
            </a:r>
          </a:p>
          <a:p>
            <a:r>
              <a:rPr lang="en-US" dirty="0" smtClean="0"/>
              <a:t>Implementation on ADSL</a:t>
            </a:r>
          </a:p>
          <a:p>
            <a:r>
              <a:rPr lang="en-US" dirty="0" smtClean="0"/>
              <a:t>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18958-D5DA-490D-8E4B-CF3EDF4D081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0682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on ADSL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dirty="0" smtClean="0"/>
              <a:t>On Remote side:</a:t>
            </a:r>
          </a:p>
          <a:p>
            <a:r>
              <a:rPr lang="en-US" dirty="0" smtClean="0"/>
              <a:t>Add WIC-1ADSL module on Cisco 1841</a:t>
            </a:r>
          </a:p>
          <a:p>
            <a:r>
              <a:rPr lang="en-US" dirty="0" smtClean="0"/>
              <a:t>Configure ADSL Interface</a:t>
            </a:r>
          </a:p>
          <a:p>
            <a:r>
              <a:rPr lang="en-US" dirty="0" smtClean="0"/>
              <a:t>Configure Dialer Interface and </a:t>
            </a:r>
            <a:r>
              <a:rPr lang="en-US" dirty="0"/>
              <a:t>ISP </a:t>
            </a:r>
            <a:r>
              <a:rPr lang="en-US" dirty="0" smtClean="0"/>
              <a:t>Credential</a:t>
            </a:r>
          </a:p>
          <a:p>
            <a:r>
              <a:rPr lang="en-US" dirty="0" smtClean="0"/>
              <a:t>Configure Default Route and NAT</a:t>
            </a:r>
          </a:p>
          <a:p>
            <a:r>
              <a:rPr lang="en-US" dirty="0" smtClean="0"/>
              <a:t>Configure IPsec components and transform set</a:t>
            </a:r>
          </a:p>
          <a:p>
            <a:r>
              <a:rPr lang="en-US" dirty="0" smtClean="0"/>
              <a:t>Define Access Control List</a:t>
            </a:r>
          </a:p>
          <a:p>
            <a:r>
              <a:rPr lang="en-US" dirty="0" smtClean="0"/>
              <a:t>Applying Crypto Map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99332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Result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6116688"/>
              </p:ext>
            </p:extLst>
          </p:nvPr>
        </p:nvGraphicFramePr>
        <p:xfrm>
          <a:off x="1905000" y="1600200"/>
          <a:ext cx="5410200" cy="45929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990600"/>
                <a:gridCol w="990600"/>
                <a:gridCol w="990600"/>
              </a:tblGrid>
              <a:tr h="20002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No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effectLst/>
                        </a:rPr>
                        <a:t>Auth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effectLst/>
                        </a:rPr>
                        <a:t>Encr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Hash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0 Router Pass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2 Router Pass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6 Router Pass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PING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PING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PING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rowSpan="3" gridSpan="3"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effectLst/>
                        </a:rPr>
                        <a:t>No VPN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effectLst/>
                        </a:rPr>
                        <a:t>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effectLst/>
                        </a:rPr>
                        <a:t>87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effectLst/>
                        </a:rPr>
                        <a:t>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effectLst/>
                        </a:rPr>
                        <a:t>87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effectLst/>
                        </a:rPr>
                        <a:t>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effectLst/>
                        </a:rPr>
                        <a:t>87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effectLst/>
                        </a:rPr>
                        <a:t>PSK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effectLst/>
                        </a:rPr>
                        <a:t>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effectLst/>
                        </a:rPr>
                        <a:t>SHA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effectLst/>
                        </a:rPr>
                        <a:t>33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effectLst/>
                        </a:rPr>
                        <a:t>155.5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effectLst/>
                        </a:rPr>
                        <a:t>1.5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effectLst/>
                        </a:rPr>
                        <a:t>33.5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effectLst/>
                        </a:rPr>
                        <a:t>168.5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effectLst/>
                        </a:rPr>
                        <a:t>33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effectLst/>
                        </a:rPr>
                        <a:t>164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effectLst/>
                        </a:rPr>
                        <a:t>PSK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effectLst/>
                        </a:rPr>
                        <a:t>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effectLst/>
                        </a:rPr>
                        <a:t>MD5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effectLst/>
                        </a:rPr>
                        <a:t>33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effectLst/>
                        </a:rPr>
                        <a:t>155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effectLst/>
                        </a:rPr>
                        <a:t>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effectLst/>
                        </a:rPr>
                        <a:t>158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effectLst/>
                        </a:rPr>
                        <a:t>33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effectLst/>
                        </a:rPr>
                        <a:t>157.5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effectLst/>
                        </a:rPr>
                        <a:t>PSK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effectLst/>
                        </a:rPr>
                        <a:t>3DES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effectLst/>
                        </a:rPr>
                        <a:t>SHA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effectLst/>
                        </a:rPr>
                        <a:t>33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effectLst/>
                        </a:rPr>
                        <a:t>155.5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effectLst/>
                        </a:rPr>
                        <a:t>1.5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effectLst/>
                        </a:rPr>
                        <a:t>33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effectLst/>
                        </a:rPr>
                        <a:t>154.5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effectLst/>
                        </a:rPr>
                        <a:t>32.5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effectLst/>
                        </a:rPr>
                        <a:t>155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effectLst/>
                        </a:rPr>
                        <a:t>PSK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effectLst/>
                        </a:rPr>
                        <a:t>3DES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effectLst/>
                        </a:rPr>
                        <a:t>MD5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effectLst/>
                        </a:rPr>
                        <a:t>32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effectLst/>
                        </a:rPr>
                        <a:t>155.5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effectLst/>
                        </a:rPr>
                        <a:t>33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effectLst/>
                        </a:rPr>
                        <a:t>159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effectLst/>
                        </a:rPr>
                        <a:t>1.5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effectLst/>
                        </a:rPr>
                        <a:t>33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effectLst/>
                        </a:rPr>
                        <a:t>155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effectLst/>
                        </a:rPr>
                        <a:t>PSK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effectLst/>
                        </a:rPr>
                        <a:t>AES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effectLst/>
                        </a:rPr>
                        <a:t>SHA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effectLst/>
                        </a:rPr>
                        <a:t>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effectLst/>
                        </a:rPr>
                        <a:t>165.5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effectLst/>
                        </a:rPr>
                        <a:t>1.5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effectLst/>
                        </a:rPr>
                        <a:t>35.5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effectLst/>
                        </a:rPr>
                        <a:t>166.5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effectLst/>
                        </a:rPr>
                        <a:t>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effectLst/>
                        </a:rPr>
                        <a:t>165.5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effectLst/>
                        </a:rPr>
                        <a:t>PSK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effectLst/>
                        </a:rPr>
                        <a:t>AES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effectLst/>
                        </a:rPr>
                        <a:t>MD5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effectLst/>
                        </a:rPr>
                        <a:t>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effectLst/>
                        </a:rPr>
                        <a:t>166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effectLst/>
                        </a:rPr>
                        <a:t>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effectLst/>
                        </a:rPr>
                        <a:t>166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effectLst/>
                        </a:rPr>
                        <a:t>1.5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effectLst/>
                        </a:rPr>
                        <a:t>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effectLst/>
                        </a:rPr>
                        <a:t>165.5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410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75191"/>
            <a:ext cx="8468995" cy="256820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From the result table, and use a simple linear regression, can be summarized an equation which show the relation between router on WAN, with performance of VPN Connection made.</a:t>
            </a:r>
          </a:p>
          <a:p>
            <a:endParaRPr lang="en-US" dirty="0" smtClean="0"/>
          </a:p>
          <a:p>
            <a:pPr marL="118872" indent="0">
              <a:buNone/>
            </a:pPr>
            <a:endParaRPr lang="en-US" dirty="0"/>
          </a:p>
        </p:txBody>
      </p:sp>
      <p:pic>
        <p:nvPicPr>
          <p:cNvPr id="6" name="Picture 5" descr="C:\Users\Cisco\Desktop\TeA 12082012\gambar\regressi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405" y="3810000"/>
            <a:ext cx="5039995" cy="24987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762001" y="4800600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Y = -7.38 + 27.24(X)</a:t>
            </a:r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5906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Result</a:t>
            </a:r>
          </a:p>
        </p:txBody>
      </p:sp>
      <p:pic>
        <p:nvPicPr>
          <p:cNvPr id="6" name="Picture 5" descr="C:\Users\Cisco\Desktop\TeA 12082012\gambar\regressi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905000"/>
            <a:ext cx="5039995" cy="24987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609600" y="3131403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Y = -7.38 + 27.24(X)</a:t>
            </a:r>
          </a:p>
          <a:p>
            <a:endParaRPr lang="en-US" sz="2400" b="1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4495799"/>
            <a:ext cx="8468995" cy="1730009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en-US" dirty="0" smtClean="0"/>
              <a:t>Y = PING Performance</a:t>
            </a:r>
          </a:p>
          <a:p>
            <a:pPr marL="118872" indent="0">
              <a:buNone/>
            </a:pPr>
            <a:r>
              <a:rPr lang="en-US" dirty="0" smtClean="0"/>
              <a:t>X = Router Passed on WAN</a:t>
            </a:r>
          </a:p>
          <a:p>
            <a:endParaRPr lang="en-US" dirty="0" smtClean="0"/>
          </a:p>
          <a:p>
            <a:pPr marL="11887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747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Result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Which means if the PING gives 210 ms, the Router Passed is:</a:t>
                </a:r>
              </a:p>
              <a:p>
                <a:pPr marL="118872" indent="0">
                  <a:buNone/>
                </a:pPr>
                <a:endParaRPr lang="en-US" dirty="0"/>
              </a:p>
              <a:p>
                <a:pPr marL="118872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210 </a:t>
                </a:r>
                <a:r>
                  <a:rPr lang="en-US" dirty="0"/>
                  <a:t>= -7.38 </a:t>
                </a:r>
                <a:r>
                  <a:rPr lang="en-US" dirty="0" smtClean="0"/>
                  <a:t>+ 27.24(X)</a:t>
                </a:r>
              </a:p>
              <a:p>
                <a:pPr marL="118872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210 + 7.38 = 27.24(X</a:t>
                </a:r>
                <a:r>
                  <a:rPr lang="en-US" dirty="0"/>
                  <a:t>) </a:t>
                </a:r>
                <a:endParaRPr lang="en-US" dirty="0" smtClean="0"/>
              </a:p>
              <a:p>
                <a:pPr marL="118872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X = 217.38 / 27.24</a:t>
                </a:r>
              </a:p>
              <a:p>
                <a:pPr marL="118872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X = 7.98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≈</m:t>
                    </m:r>
                  </m:oMath>
                </a14:m>
                <a:r>
                  <a:rPr lang="en-US" dirty="0" smtClean="0"/>
                  <a:t> 8 router</a:t>
                </a:r>
                <a:endParaRPr lang="en-US" dirty="0"/>
              </a:p>
              <a:p>
                <a:pPr marL="118872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867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Router sum on WAN affect the VPN Performance</a:t>
            </a:r>
          </a:p>
          <a:p>
            <a:r>
              <a:rPr lang="en-US" dirty="0" smtClean="0"/>
              <a:t>Encryption and hash method doesn’t affect VPN performance significantly</a:t>
            </a:r>
          </a:p>
          <a:p>
            <a:r>
              <a:rPr lang="en-US" dirty="0" smtClean="0"/>
              <a:t>VPN can implemented on ADSL using Cisco 1841 with WIC-1ADSL module or Bridged Connection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79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need for a network that provides privacy between the two networks</a:t>
            </a:r>
          </a:p>
          <a:p>
            <a:r>
              <a:rPr lang="en-US" dirty="0" smtClean="0"/>
              <a:t>The use of a comparatively cheap Internet cost, but insecure</a:t>
            </a:r>
          </a:p>
          <a:p>
            <a:r>
              <a:rPr lang="en-US" dirty="0" smtClean="0"/>
              <a:t>Many methods of VPN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59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VPN to establish a private network on a Wide Area Network using Cisco 1841 Router and ADSL Connection.</a:t>
            </a:r>
          </a:p>
          <a:p>
            <a:r>
              <a:rPr lang="en-US" dirty="0" smtClean="0"/>
              <a:t>Analyze the security system </a:t>
            </a:r>
            <a:r>
              <a:rPr lang="en-US" dirty="0" smtClean="0"/>
              <a:t>and performance between </a:t>
            </a:r>
            <a:r>
              <a:rPr lang="en-US" dirty="0" smtClean="0"/>
              <a:t>networks using VPN to a network without a VPN.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229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Cisco 1841 as VPN Gateway and IPsec as Security Protocol</a:t>
            </a:r>
          </a:p>
          <a:p>
            <a:r>
              <a:rPr lang="en-US" dirty="0" smtClean="0"/>
              <a:t>Implementing ADSL Connection for the case study</a:t>
            </a:r>
          </a:p>
          <a:p>
            <a:r>
              <a:rPr lang="en-US" dirty="0" smtClean="0"/>
              <a:t>Analyzing the security of VPN combination using a Simulated WAN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4994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VPN?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VPN is a technology for using the Internet or another intermediate network to connect computers to isolated remote computer networks that would otherwise be inaccessible. A VPN provides security so that traffic sent through the VPN connection stays isolated from other computers on the intermediate network.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87897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VPN?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Cheaper than building a private line</a:t>
            </a:r>
          </a:p>
          <a:p>
            <a:r>
              <a:rPr lang="en-US" dirty="0" smtClean="0"/>
              <a:t>Provides security as a private line does</a:t>
            </a:r>
          </a:p>
          <a:p>
            <a:r>
              <a:rPr lang="en-US" dirty="0" smtClean="0"/>
              <a:t>Ease in network expansion</a:t>
            </a:r>
          </a:p>
          <a:p>
            <a:r>
              <a:rPr lang="en-US" dirty="0" smtClean="0"/>
              <a:t>Compatible with existing broadband 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24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VPN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PPTP – Point to Point Tunneling Protocol</a:t>
            </a:r>
          </a:p>
          <a:p>
            <a:r>
              <a:rPr lang="en-US" dirty="0" smtClean="0"/>
              <a:t>L2TP – Layer 2 Tunneling Protocol</a:t>
            </a:r>
          </a:p>
          <a:p>
            <a:r>
              <a:rPr lang="en-US" dirty="0" smtClean="0"/>
              <a:t>MPLS – Multi Protocol Label Switching</a:t>
            </a:r>
          </a:p>
          <a:p>
            <a:r>
              <a:rPr lang="en-US" dirty="0" smtClean="0"/>
              <a:t>IPsec – Internet Protocol Security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2061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IPsec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25609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en-US" b="1" dirty="0"/>
              <a:t>Internet Protocol Security</a:t>
            </a:r>
            <a:r>
              <a:rPr lang="en-US" dirty="0"/>
              <a:t> (</a:t>
            </a:r>
            <a:r>
              <a:rPr lang="en-US" b="1" dirty="0"/>
              <a:t>IPsec</a:t>
            </a:r>
            <a:r>
              <a:rPr lang="en-US" dirty="0"/>
              <a:t>) is a protocol suite for securing Internet Protocol (IP) communications by authenticating and encrypting each IP packet of a communication session. IPsec also includes protocols for establishing mutual authentication between agents at the beginning of the session and negotiation of cryptographic keys to be used during the session.</a:t>
            </a:r>
          </a:p>
        </p:txBody>
      </p:sp>
    </p:spTree>
    <p:extLst>
      <p:ext uri="{BB962C8B-B14F-4D97-AF65-F5344CB8AC3E}">
        <p14:creationId xmlns:p14="http://schemas.microsoft.com/office/powerpoint/2010/main" val="405337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808</TotalTime>
  <Words>734</Words>
  <Application>Microsoft Office PowerPoint</Application>
  <PresentationFormat>On-screen Show (4:3)</PresentationFormat>
  <Paragraphs>199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Module</vt:lpstr>
      <vt:lpstr>ANALYSIS STUDY OF  VIRTUAL PRIVATE NETWORK  ON CISCO 1841 ROUTER</vt:lpstr>
      <vt:lpstr>Main Points</vt:lpstr>
      <vt:lpstr>Backgrounds</vt:lpstr>
      <vt:lpstr>Objective</vt:lpstr>
      <vt:lpstr>Scope</vt:lpstr>
      <vt:lpstr>What is VPN?</vt:lpstr>
      <vt:lpstr>Why use VPN?</vt:lpstr>
      <vt:lpstr>VPN Protocols</vt:lpstr>
      <vt:lpstr>IPsec</vt:lpstr>
      <vt:lpstr>IPsec Components</vt:lpstr>
      <vt:lpstr>Why IPsec?</vt:lpstr>
      <vt:lpstr>Why IPsec?</vt:lpstr>
      <vt:lpstr>How IPsec works?</vt:lpstr>
      <vt:lpstr>How IPsec works?</vt:lpstr>
      <vt:lpstr>How IPsec works?</vt:lpstr>
      <vt:lpstr>How IPsec works?</vt:lpstr>
      <vt:lpstr>How IPsec works?</vt:lpstr>
      <vt:lpstr>Implementation on ADSL</vt:lpstr>
      <vt:lpstr>Implementation on ADSL</vt:lpstr>
      <vt:lpstr>Implementation on ADSL</vt:lpstr>
      <vt:lpstr>Analysis Result</vt:lpstr>
      <vt:lpstr>Analysis Result</vt:lpstr>
      <vt:lpstr>Analysis Result</vt:lpstr>
      <vt:lpstr>Analysis Result</vt:lpstr>
      <vt:lpstr>Conclusion</vt:lpstr>
    </vt:vector>
  </TitlesOfParts>
  <Company>Cisco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Cisco</dc:creator>
  <cp:lastModifiedBy>Cisco</cp:lastModifiedBy>
  <cp:revision>43</cp:revision>
  <dcterms:created xsi:type="dcterms:W3CDTF">2012-08-14T05:10:03Z</dcterms:created>
  <dcterms:modified xsi:type="dcterms:W3CDTF">2012-09-14T08:59:02Z</dcterms:modified>
</cp:coreProperties>
</file>