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40"/>
  </p:notesMasterIdLst>
  <p:sldIdLst>
    <p:sldId id="256" r:id="rId2"/>
    <p:sldId id="257" r:id="rId3"/>
    <p:sldId id="258" r:id="rId4"/>
    <p:sldId id="259" r:id="rId5"/>
    <p:sldId id="272" r:id="rId6"/>
    <p:sldId id="260" r:id="rId7"/>
    <p:sldId id="261" r:id="rId8"/>
    <p:sldId id="262" r:id="rId9"/>
    <p:sldId id="266" r:id="rId10"/>
    <p:sldId id="268" r:id="rId11"/>
    <p:sldId id="263" r:id="rId12"/>
    <p:sldId id="265" r:id="rId13"/>
    <p:sldId id="264" r:id="rId14"/>
    <p:sldId id="267" r:id="rId15"/>
    <p:sldId id="269" r:id="rId16"/>
    <p:sldId id="270" r:id="rId17"/>
    <p:sldId id="271" r:id="rId18"/>
    <p:sldId id="278" r:id="rId19"/>
    <p:sldId id="281" r:id="rId20"/>
    <p:sldId id="282" r:id="rId21"/>
    <p:sldId id="284" r:id="rId22"/>
    <p:sldId id="286" r:id="rId23"/>
    <p:sldId id="285" r:id="rId24"/>
    <p:sldId id="287" r:id="rId25"/>
    <p:sldId id="279" r:id="rId26"/>
    <p:sldId id="280" r:id="rId27"/>
    <p:sldId id="288" r:id="rId28"/>
    <p:sldId id="289" r:id="rId29"/>
    <p:sldId id="294" r:id="rId30"/>
    <p:sldId id="273" r:id="rId31"/>
    <p:sldId id="290" r:id="rId32"/>
    <p:sldId id="291" r:id="rId33"/>
    <p:sldId id="274" r:id="rId34"/>
    <p:sldId id="275" r:id="rId35"/>
    <p:sldId id="276" r:id="rId36"/>
    <p:sldId id="277"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0DAB7A5-EF8B-4C97-94B2-1193D41AF3CF}">
          <p14:sldIdLst>
            <p14:sldId id="256"/>
          </p14:sldIdLst>
        </p14:section>
        <p14:section name="Untitled Section" id="{D76917B9-6F48-4D07-9343-09DDD9F54797}">
          <p14:sldIdLst>
            <p14:sldId id="257"/>
            <p14:sldId id="258"/>
            <p14:sldId id="259"/>
            <p14:sldId id="272"/>
            <p14:sldId id="260"/>
            <p14:sldId id="261"/>
            <p14:sldId id="262"/>
            <p14:sldId id="266"/>
            <p14:sldId id="268"/>
            <p14:sldId id="263"/>
            <p14:sldId id="265"/>
            <p14:sldId id="264"/>
            <p14:sldId id="267"/>
            <p14:sldId id="269"/>
            <p14:sldId id="270"/>
            <p14:sldId id="271"/>
            <p14:sldId id="278"/>
            <p14:sldId id="281"/>
            <p14:sldId id="282"/>
            <p14:sldId id="284"/>
            <p14:sldId id="286"/>
            <p14:sldId id="285"/>
            <p14:sldId id="287"/>
            <p14:sldId id="279"/>
            <p14:sldId id="280"/>
            <p14:sldId id="288"/>
            <p14:sldId id="289"/>
            <p14:sldId id="294"/>
            <p14:sldId id="273"/>
            <p14:sldId id="290"/>
            <p14:sldId id="291"/>
            <p14:sldId id="274"/>
            <p14:sldId id="275"/>
            <p14:sldId id="276"/>
            <p14:sldId id="277"/>
            <p14:sldId id="29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860" autoAdjust="0"/>
  </p:normalViewPr>
  <p:slideViewPr>
    <p:cSldViewPr>
      <p:cViewPr varScale="1">
        <p:scale>
          <a:sx n="60" d="100"/>
          <a:sy n="60" d="100"/>
        </p:scale>
        <p:origin x="-143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9DB67-DB23-41EB-80AF-44B71B498433}" type="datetimeFigureOut">
              <a:rPr lang="en-US" smtClean="0"/>
              <a:t>10/10/2012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10C2D-66AE-4CEC-8AFD-B736DE0BEAA1}" type="slidenum">
              <a:rPr lang="en-US" smtClean="0"/>
              <a:t>‹#›</a:t>
            </a:fld>
            <a:endParaRPr lang="en-US"/>
          </a:p>
        </p:txBody>
      </p:sp>
    </p:spTree>
    <p:extLst>
      <p:ext uri="{BB962C8B-B14F-4D97-AF65-F5344CB8AC3E}">
        <p14:creationId xmlns:p14="http://schemas.microsoft.com/office/powerpoint/2010/main" val="312635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ladies and gentleman, my name is </a:t>
            </a:r>
            <a:r>
              <a:rPr lang="en-US" baseline="0" dirty="0" err="1" smtClean="0"/>
              <a:t>Iwan</a:t>
            </a:r>
            <a:r>
              <a:rPr lang="en-US" baseline="0" dirty="0" smtClean="0"/>
              <a:t> Chandra, student ID is 207115684 (two o seven eleven five six eight four)</a:t>
            </a:r>
          </a:p>
          <a:p>
            <a:r>
              <a:rPr lang="en-US" baseline="0" dirty="0" smtClean="0"/>
              <a:t>Today I will present my final project which titled ******</a:t>
            </a:r>
          </a:p>
          <a:p>
            <a:endParaRPr lang="en-US" baseline="0" dirty="0" smtClean="0"/>
          </a:p>
          <a:p>
            <a:r>
              <a:rPr lang="en-US" baseline="0" dirty="0" smtClean="0"/>
              <a:t>Cisco Eighteen forty one router</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1</a:t>
            </a:fld>
            <a:endParaRPr lang="en-US"/>
          </a:p>
        </p:txBody>
      </p:sp>
    </p:spTree>
    <p:extLst>
      <p:ext uri="{BB962C8B-B14F-4D97-AF65-F5344CB8AC3E}">
        <p14:creationId xmlns:p14="http://schemas.microsoft.com/office/powerpoint/2010/main" val="387226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show you later on the demo</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29</a:t>
            </a:fld>
            <a:endParaRPr lang="en-US"/>
          </a:p>
        </p:txBody>
      </p:sp>
    </p:spTree>
    <p:extLst>
      <p:ext uri="{BB962C8B-B14F-4D97-AF65-F5344CB8AC3E}">
        <p14:creationId xmlns:p14="http://schemas.microsoft.com/office/powerpoint/2010/main" val="100117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analysis</a:t>
            </a:r>
            <a:r>
              <a:rPr lang="en-US" baseline="0" dirty="0" smtClean="0"/>
              <a:t> which I did, this is the result of the analysis.</a:t>
            </a:r>
          </a:p>
          <a:p>
            <a:r>
              <a:rPr lang="en-US" baseline="0" dirty="0" smtClean="0"/>
              <a:t>As you can see the performance, represented by the PING speed is varied by the encryption, hash, and router sum used on WAN.</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30</a:t>
            </a:fld>
            <a:endParaRPr lang="en-US"/>
          </a:p>
        </p:txBody>
      </p:sp>
    </p:spTree>
    <p:extLst>
      <p:ext uri="{BB962C8B-B14F-4D97-AF65-F5344CB8AC3E}">
        <p14:creationId xmlns:p14="http://schemas.microsoft.com/office/powerpoint/2010/main" val="203074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result from</a:t>
            </a:r>
            <a:r>
              <a:rPr lang="en-US" baseline="0" dirty="0" smtClean="0"/>
              <a:t> </a:t>
            </a:r>
            <a:r>
              <a:rPr lang="en-US" baseline="0" dirty="0" err="1" smtClean="0"/>
              <a:t>anova</a:t>
            </a:r>
            <a:r>
              <a:rPr lang="en-US" baseline="0" dirty="0" smtClean="0"/>
              <a:t> operation which generated by the SPSS 17.0</a:t>
            </a:r>
          </a:p>
          <a:p>
            <a:r>
              <a:rPr lang="en-US" baseline="0" dirty="0" smtClean="0"/>
              <a:t>Type III – marginal squares from the number of the factor </a:t>
            </a:r>
          </a:p>
          <a:p>
            <a:r>
              <a:rPr lang="en-US" baseline="0" dirty="0" err="1" smtClean="0"/>
              <a:t>Df</a:t>
            </a:r>
            <a:r>
              <a:rPr lang="en-US" baseline="0" dirty="0" smtClean="0"/>
              <a:t> – degree of freedom</a:t>
            </a:r>
          </a:p>
          <a:p>
            <a:r>
              <a:rPr lang="en-US" baseline="0" dirty="0" smtClean="0"/>
              <a:t>Mean square – type III / </a:t>
            </a:r>
            <a:r>
              <a:rPr lang="en-US" baseline="0" dirty="0" err="1" smtClean="0"/>
              <a:t>df</a:t>
            </a:r>
            <a:endParaRPr lang="en-US" baseline="0" dirty="0" smtClean="0"/>
          </a:p>
          <a:p>
            <a:r>
              <a:rPr lang="en-US" baseline="0" dirty="0" smtClean="0"/>
              <a:t>F – mean square / mean square error</a:t>
            </a:r>
          </a:p>
          <a:p>
            <a:r>
              <a:rPr lang="en-US" baseline="0" dirty="0" smtClean="0"/>
              <a:t>Error – difference between sum of the computed factor with the real data</a:t>
            </a:r>
          </a:p>
          <a:p>
            <a:endParaRPr lang="en-US" baseline="0" dirty="0" smtClean="0"/>
          </a:p>
          <a:p>
            <a:r>
              <a:rPr lang="en-US" baseline="0" dirty="0" smtClean="0"/>
              <a:t>The factor make the effect if Computed F is greater than Tabled F.</a:t>
            </a:r>
          </a:p>
          <a:p>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31</a:t>
            </a:fld>
            <a:endParaRPr lang="en-US"/>
          </a:p>
        </p:txBody>
      </p:sp>
    </p:spTree>
    <p:extLst>
      <p:ext uri="{BB962C8B-B14F-4D97-AF65-F5344CB8AC3E}">
        <p14:creationId xmlns:p14="http://schemas.microsoft.com/office/powerpoint/2010/main" val="44331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32</a:t>
            </a:fld>
            <a:endParaRPr lang="en-US"/>
          </a:p>
        </p:txBody>
      </p:sp>
    </p:spTree>
    <p:extLst>
      <p:ext uri="{BB962C8B-B14F-4D97-AF65-F5344CB8AC3E}">
        <p14:creationId xmlns:p14="http://schemas.microsoft.com/office/powerpoint/2010/main" val="254533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 internet traffic can be described as a opened truck which the content is visible for everyone which being in</a:t>
            </a:r>
            <a:r>
              <a:rPr lang="en-US" baseline="0" dirty="0" smtClean="0"/>
              <a:t> the traffic instead</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3</a:t>
            </a:fld>
            <a:endParaRPr lang="en-US"/>
          </a:p>
        </p:txBody>
      </p:sp>
    </p:spTree>
    <p:extLst>
      <p:ext uri="{BB962C8B-B14F-4D97-AF65-F5344CB8AC3E}">
        <p14:creationId xmlns:p14="http://schemas.microsoft.com/office/powerpoint/2010/main" val="684471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7</a:t>
            </a:fld>
            <a:endParaRPr lang="en-US"/>
          </a:p>
        </p:txBody>
      </p:sp>
    </p:spTree>
    <p:extLst>
      <p:ext uri="{BB962C8B-B14F-4D97-AF65-F5344CB8AC3E}">
        <p14:creationId xmlns:p14="http://schemas.microsoft.com/office/powerpoint/2010/main" val="314858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VPN can</a:t>
            </a:r>
            <a:r>
              <a:rPr lang="en-US" baseline="0" dirty="0" smtClean="0"/>
              <a:t> be described as a closed container truck that the contents is cannot be seen by everyone, except the sender and receiver. That’s why it called “secured”</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8</a:t>
            </a:fld>
            <a:endParaRPr lang="en-US"/>
          </a:p>
        </p:txBody>
      </p:sp>
    </p:spTree>
    <p:extLst>
      <p:ext uri="{BB962C8B-B14F-4D97-AF65-F5344CB8AC3E}">
        <p14:creationId xmlns:p14="http://schemas.microsoft.com/office/powerpoint/2010/main" val="244090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IPsec protocol – the protocol used by IPsec</a:t>
            </a:r>
            <a:r>
              <a:rPr lang="en-US" baseline="0" dirty="0" smtClean="0"/>
              <a:t> (ESP and ESP+AH)</a:t>
            </a:r>
          </a:p>
          <a:p>
            <a:r>
              <a:rPr lang="en-US" dirty="0" smtClean="0"/>
              <a:t>Confidentiality – to secure</a:t>
            </a:r>
            <a:r>
              <a:rPr lang="en-US" baseline="0" dirty="0" smtClean="0"/>
              <a:t> the data by encrypting the original data</a:t>
            </a:r>
            <a:endParaRPr lang="en-US" dirty="0" smtClean="0"/>
          </a:p>
          <a:p>
            <a:r>
              <a:rPr lang="en-US" dirty="0" smtClean="0"/>
              <a:t>Integrity – to ensure the received</a:t>
            </a:r>
            <a:r>
              <a:rPr lang="en-US" baseline="0" dirty="0" smtClean="0"/>
              <a:t> data is the same as the sent data</a:t>
            </a:r>
            <a:endParaRPr lang="en-US" dirty="0" smtClean="0"/>
          </a:p>
          <a:p>
            <a:r>
              <a:rPr lang="en-US" dirty="0" smtClean="0"/>
              <a:t>Authentication – to authenticate the targeted peers</a:t>
            </a:r>
            <a:r>
              <a:rPr lang="en-US" baseline="0" dirty="0" smtClean="0"/>
              <a:t> which will communicate between the tunnel</a:t>
            </a:r>
            <a:endParaRPr lang="en-US" dirty="0" smtClean="0"/>
          </a:p>
          <a:p>
            <a:r>
              <a:rPr lang="en-US" dirty="0" err="1" smtClean="0"/>
              <a:t>Diffie</a:t>
            </a:r>
            <a:r>
              <a:rPr lang="en-US" dirty="0" smtClean="0"/>
              <a:t>-Hellman Algorithm – that used</a:t>
            </a:r>
            <a:r>
              <a:rPr lang="en-US" baseline="0" dirty="0" smtClean="0"/>
              <a:t> to encrypt the IKE proposals between the peers</a:t>
            </a:r>
            <a:endParaRPr lang="en-US" dirty="0" smtClean="0"/>
          </a:p>
          <a:p>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10</a:t>
            </a:fld>
            <a:endParaRPr lang="en-US"/>
          </a:p>
        </p:txBody>
      </p:sp>
    </p:spTree>
    <p:extLst>
      <p:ext uri="{BB962C8B-B14F-4D97-AF65-F5344CB8AC3E}">
        <p14:creationId xmlns:p14="http://schemas.microsoft.com/office/powerpoint/2010/main" val="202681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18</a:t>
            </a:fld>
            <a:endParaRPr lang="en-US"/>
          </a:p>
        </p:txBody>
      </p:sp>
    </p:spTree>
    <p:extLst>
      <p:ext uri="{BB962C8B-B14F-4D97-AF65-F5344CB8AC3E}">
        <p14:creationId xmlns:p14="http://schemas.microsoft.com/office/powerpoint/2010/main" val="32638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Virtual</a:t>
            </a:r>
            <a:r>
              <a:rPr lang="en-US" baseline="0" dirty="0" smtClean="0"/>
              <a:t> Private Dialer Network is a logical interface that will used by the router for dial to the ISP</a:t>
            </a:r>
          </a:p>
          <a:p>
            <a:r>
              <a:rPr lang="en-US" dirty="0" smtClean="0"/>
              <a:t>-</a:t>
            </a:r>
          </a:p>
          <a:p>
            <a:pPr marL="171450" indent="-171450">
              <a:buFontTx/>
              <a:buChar char="-"/>
            </a:pPr>
            <a:r>
              <a:rPr lang="en-US" dirty="0" smtClean="0"/>
              <a:t>Configure Dialer interface to be</a:t>
            </a:r>
            <a:r>
              <a:rPr lang="en-US" baseline="0" dirty="0" smtClean="0"/>
              <a:t> embedded on WAN Interface (which means Fa0/1)</a:t>
            </a:r>
          </a:p>
          <a:p>
            <a:pPr marL="171450" indent="-171450">
              <a:buFontTx/>
              <a:buChar char="-"/>
            </a:pPr>
            <a:r>
              <a:rPr lang="en-US" dirty="0" smtClean="0"/>
              <a:t>Configure the ISP credential which given by the ISP such as username and password</a:t>
            </a:r>
          </a:p>
          <a:p>
            <a:pPr marL="171450" indent="-171450">
              <a:buFontTx/>
              <a:buChar char="-"/>
            </a:pPr>
            <a:r>
              <a:rPr lang="en-US" dirty="0" smtClean="0"/>
              <a:t>Configure the routing, there are many routing protocols such as Static Routing, RIP,</a:t>
            </a:r>
            <a:r>
              <a:rPr lang="en-US" baseline="0" dirty="0" smtClean="0"/>
              <a:t> OSPF, IGRP, and EIGRP which supported by Cisco 1841, in this scenario will used RIP.</a:t>
            </a:r>
          </a:p>
          <a:p>
            <a:pPr marL="171450" indent="-171450">
              <a:buFontTx/>
              <a:buChar char="-"/>
            </a:pPr>
            <a:r>
              <a:rPr lang="en-US" baseline="0" dirty="0" smtClean="0"/>
              <a:t>IPsec components like pre-shared key, encryption methods, hash methods, and </a:t>
            </a:r>
            <a:r>
              <a:rPr lang="en-US" baseline="0" dirty="0" err="1" smtClean="0"/>
              <a:t>diffie-hellman</a:t>
            </a:r>
            <a:r>
              <a:rPr lang="en-US" baseline="0" dirty="0" smtClean="0"/>
              <a:t> algorithm.</a:t>
            </a:r>
          </a:p>
          <a:p>
            <a:pPr marL="171450" indent="-171450">
              <a:buFontTx/>
              <a:buChar char="-"/>
            </a:pPr>
            <a:r>
              <a:rPr lang="en-US" baseline="0" dirty="0" smtClean="0"/>
              <a:t>Access control list is usually called firewall, which give access from the remote network to access the network behind the router.</a:t>
            </a:r>
          </a:p>
          <a:p>
            <a:pPr marL="171450" indent="-171450">
              <a:buFontTx/>
              <a:buChar char="-"/>
            </a:pPr>
            <a:r>
              <a:rPr lang="en-US" baseline="0" dirty="0" err="1" smtClean="0"/>
              <a:t>Aplly</a:t>
            </a:r>
            <a:r>
              <a:rPr lang="en-US" baseline="0" dirty="0" smtClean="0"/>
              <a:t> crypto map to the WAN interface.</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25</a:t>
            </a:fld>
            <a:endParaRPr lang="en-US"/>
          </a:p>
        </p:txBody>
      </p:sp>
    </p:spTree>
    <p:extLst>
      <p:ext uri="{BB962C8B-B14F-4D97-AF65-F5344CB8AC3E}">
        <p14:creationId xmlns:p14="http://schemas.microsoft.com/office/powerpoint/2010/main" val="100655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Like the previous</a:t>
            </a:r>
            <a:r>
              <a:rPr lang="en-US" baseline="0" dirty="0" smtClean="0"/>
              <a:t> peers, dialer interface is configured, but right here, the dialer interface is applied to the ADSL interface</a:t>
            </a:r>
          </a:p>
          <a:p>
            <a:pPr marL="171450" indent="-171450">
              <a:buFontTx/>
              <a:buChar char="-"/>
            </a:pPr>
            <a:r>
              <a:rPr lang="en-US" baseline="0" dirty="0" smtClean="0"/>
              <a:t>In this peer, we used Network Address Translation instead routing, because the network behind the router is private network, and the network over the router (Interface ADSL) is public network. NAT is manually configured because on this scenario, the router is being the ADSL Router. On the </a:t>
            </a:r>
            <a:r>
              <a:rPr lang="en-US" baseline="0" dirty="0" err="1" smtClean="0"/>
              <a:t>stts</a:t>
            </a:r>
            <a:r>
              <a:rPr lang="en-US" baseline="0" dirty="0" smtClean="0"/>
              <a:t> side, NAT is configured on the Bridged ADSL Router.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26</a:t>
            </a:fld>
            <a:endParaRPr lang="en-US"/>
          </a:p>
        </p:txBody>
      </p:sp>
    </p:spTree>
    <p:extLst>
      <p:ext uri="{BB962C8B-B14F-4D97-AF65-F5344CB8AC3E}">
        <p14:creationId xmlns:p14="http://schemas.microsoft.com/office/powerpoint/2010/main" val="203130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scenario of the analysis study which will be practiced later.</a:t>
            </a:r>
          </a:p>
          <a:p>
            <a:r>
              <a:rPr lang="en-US" baseline="0" dirty="0" smtClean="0"/>
              <a:t>Ass you can see, there’s two router that connected to WAN by a HUB. There’s a computer that connected to the HUB, which will represent an intruder, this my laptop will be the intruder. Both router (R1 &amp; R2) will be acted as VPN Gateways which will create a tunnel to secure the communication. Each router will connected to separate network which will communicate inside the tunnel later.</a:t>
            </a:r>
            <a:endParaRPr lang="en-US" dirty="0"/>
          </a:p>
        </p:txBody>
      </p:sp>
      <p:sp>
        <p:nvSpPr>
          <p:cNvPr id="4" name="Slide Number Placeholder 3"/>
          <p:cNvSpPr>
            <a:spLocks noGrp="1"/>
          </p:cNvSpPr>
          <p:nvPr>
            <p:ph type="sldNum" sz="quarter" idx="10"/>
          </p:nvPr>
        </p:nvSpPr>
        <p:spPr/>
        <p:txBody>
          <a:bodyPr/>
          <a:lstStyle/>
          <a:p>
            <a:fld id="{16B10C2D-66AE-4CEC-8AFD-B736DE0BEAA1}" type="slidenum">
              <a:rPr lang="en-US" smtClean="0"/>
              <a:t>28</a:t>
            </a:fld>
            <a:endParaRPr lang="en-US"/>
          </a:p>
        </p:txBody>
      </p:sp>
    </p:spTree>
    <p:extLst>
      <p:ext uri="{BB962C8B-B14F-4D97-AF65-F5344CB8AC3E}">
        <p14:creationId xmlns:p14="http://schemas.microsoft.com/office/powerpoint/2010/main" val="198465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8958-D5DA-490D-8E4B-CF3EDF4D0816}"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8958-D5DA-490D-8E4B-CF3EDF4D08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18958-D5DA-490D-8E4B-CF3EDF4D08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97787B-A14A-412C-8524-EA15F1A61F90}" type="datetimeFigureOut">
              <a:rPr lang="en-US" smtClean="0"/>
              <a:pPr/>
              <a:t>10/10/2012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8958-D5DA-490D-8E4B-CF3EDF4D0816}"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697787B-A14A-412C-8524-EA15F1A61F90}" type="datetimeFigureOut">
              <a:rPr lang="en-US" smtClean="0"/>
              <a:pPr/>
              <a:t>10/10/2012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CC18958-D5DA-490D-8E4B-CF3EDF4D08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697787B-A14A-412C-8524-EA15F1A61F90}" type="datetimeFigureOut">
              <a:rPr lang="en-US" smtClean="0"/>
              <a:pPr/>
              <a:t>10/10/2012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CC18958-D5DA-490D-8E4B-CF3EDF4D08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609601"/>
            <a:ext cx="6705600" cy="2590800"/>
          </a:xfrm>
        </p:spPr>
        <p:txBody>
          <a:bodyPr>
            <a:normAutofit fontScale="90000"/>
          </a:bodyPr>
          <a:lstStyle/>
          <a:p>
            <a:pPr algn="r"/>
            <a:r>
              <a:rPr lang="en-US" b="1" dirty="0" smtClean="0"/>
              <a:t>ANALYSIS STUDY OF </a:t>
            </a:r>
            <a:br>
              <a:rPr lang="en-US" b="1" dirty="0" smtClean="0"/>
            </a:br>
            <a:r>
              <a:rPr lang="en-US" b="1" dirty="0" smtClean="0"/>
              <a:t>VIRTUAL PRIVATE NETWORK </a:t>
            </a:r>
            <a:br>
              <a:rPr lang="en-US" b="1" dirty="0" smtClean="0"/>
            </a:br>
            <a:r>
              <a:rPr lang="en-US" b="1" dirty="0" smtClean="0"/>
              <a:t>ON CISCO 1841 ROUTER</a:t>
            </a:r>
            <a:endParaRPr lang="en-US" b="1" dirty="0"/>
          </a:p>
        </p:txBody>
      </p:sp>
      <p:sp>
        <p:nvSpPr>
          <p:cNvPr id="3" name="Subtitle 2"/>
          <p:cNvSpPr>
            <a:spLocks noGrp="1"/>
          </p:cNvSpPr>
          <p:nvPr>
            <p:ph type="subTitle" idx="1"/>
          </p:nvPr>
        </p:nvSpPr>
        <p:spPr>
          <a:xfrm>
            <a:off x="914400" y="5181600"/>
            <a:ext cx="6781800" cy="1143000"/>
          </a:xfrm>
        </p:spPr>
        <p:txBody>
          <a:bodyPr>
            <a:noAutofit/>
          </a:bodyPr>
          <a:lstStyle/>
          <a:p>
            <a:r>
              <a:rPr lang="en-US" sz="3600" dirty="0" smtClean="0"/>
              <a:t>IWAN CHANDRA</a:t>
            </a:r>
          </a:p>
          <a:p>
            <a:r>
              <a:rPr lang="en-US" sz="3600" dirty="0" smtClean="0"/>
              <a:t>207115684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454564"/>
            <a:ext cx="7365599" cy="3022436"/>
          </a:xfrm>
          <a:prstGeom prst="rect">
            <a:avLst/>
          </a:prstGeom>
        </p:spPr>
      </p:pic>
    </p:spTree>
    <p:extLst>
      <p:ext uri="{BB962C8B-B14F-4D97-AF65-F5344CB8AC3E}">
        <p14:creationId xmlns:p14="http://schemas.microsoft.com/office/powerpoint/2010/main" val="1159293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Components</a:t>
            </a:r>
            <a:endParaRPr lang="en-US" dirty="0"/>
          </a:p>
        </p:txBody>
      </p:sp>
      <p:sp>
        <p:nvSpPr>
          <p:cNvPr id="3" name="Content Placeholder 2"/>
          <p:cNvSpPr>
            <a:spLocks noGrp="1"/>
          </p:cNvSpPr>
          <p:nvPr>
            <p:ph idx="1"/>
          </p:nvPr>
        </p:nvSpPr>
        <p:spPr/>
        <p:txBody>
          <a:bodyPr>
            <a:normAutofit/>
          </a:bodyPr>
          <a:lstStyle/>
          <a:p>
            <a:r>
              <a:rPr lang="en-US" sz="4000" dirty="0" smtClean="0"/>
              <a:t>IPsec Protocol</a:t>
            </a:r>
          </a:p>
          <a:p>
            <a:r>
              <a:rPr lang="en-US" sz="4000" dirty="0" smtClean="0"/>
              <a:t>Confidentiality</a:t>
            </a:r>
          </a:p>
          <a:p>
            <a:r>
              <a:rPr lang="en-US" sz="4000" dirty="0" smtClean="0"/>
              <a:t>Integrity</a:t>
            </a:r>
          </a:p>
          <a:p>
            <a:r>
              <a:rPr lang="en-US" sz="4000" dirty="0" smtClean="0"/>
              <a:t>Authentication</a:t>
            </a:r>
          </a:p>
          <a:p>
            <a:r>
              <a:rPr lang="en-US" sz="4000" dirty="0" smtClean="0"/>
              <a:t>Diffie-Hellman</a:t>
            </a:r>
            <a:endParaRPr lang="en-US" sz="4000" dirty="0"/>
          </a:p>
        </p:txBody>
      </p:sp>
    </p:spTree>
    <p:extLst>
      <p:ext uri="{BB962C8B-B14F-4D97-AF65-F5344CB8AC3E}">
        <p14:creationId xmlns:p14="http://schemas.microsoft.com/office/powerpoint/2010/main" val="42393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IPsec?</a:t>
            </a:r>
            <a:endParaRPr lang="en-US" sz="4400" dirty="0"/>
          </a:p>
        </p:txBody>
      </p:sp>
      <p:sp>
        <p:nvSpPr>
          <p:cNvPr id="7" name="Text Placeholder 6"/>
          <p:cNvSpPr>
            <a:spLocks noGrp="1"/>
          </p:cNvSpPr>
          <p:nvPr>
            <p:ph sz="half" idx="2"/>
          </p:nvPr>
        </p:nvSpPr>
        <p:spPr>
          <a:xfrm>
            <a:off x="6400800" y="1773936"/>
            <a:ext cx="2438400" cy="4623816"/>
          </a:xfrm>
        </p:spPr>
        <p:txBody>
          <a:bodyPr>
            <a:normAutofit/>
          </a:bodyPr>
          <a:lstStyle/>
          <a:p>
            <a:pPr marL="342900" indent="-342900">
              <a:buFont typeface="Arial" pitchFamily="34" charset="0"/>
              <a:buChar char="•"/>
            </a:pPr>
            <a:r>
              <a:rPr lang="en-US" sz="2400" dirty="0" smtClean="0"/>
              <a:t>Have a security framework that can be modified in accordance with the desired security requirements.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52400" y="1621536"/>
            <a:ext cx="6248400" cy="4093464"/>
          </a:xfrm>
          <a:prstGeom prst="rect">
            <a:avLst/>
          </a:prstGeom>
        </p:spPr>
      </p:pic>
    </p:spTree>
    <p:extLst>
      <p:ext uri="{BB962C8B-B14F-4D97-AF65-F5344CB8AC3E}">
        <p14:creationId xmlns:p14="http://schemas.microsoft.com/office/powerpoint/2010/main" val="36376988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IPsec?</a:t>
            </a:r>
            <a:endParaRPr lang="en-US" sz="4400"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21536"/>
            <a:ext cx="6248400" cy="4093464"/>
          </a:xfrm>
        </p:spPr>
      </p:pic>
      <p:sp>
        <p:nvSpPr>
          <p:cNvPr id="7" name="Text Placeholder 6"/>
          <p:cNvSpPr>
            <a:spLocks noGrp="1"/>
          </p:cNvSpPr>
          <p:nvPr>
            <p:ph sz="half" idx="2"/>
          </p:nvPr>
        </p:nvSpPr>
        <p:spPr>
          <a:xfrm>
            <a:off x="6400800" y="1773936"/>
            <a:ext cx="2590800" cy="4623816"/>
          </a:xfrm>
        </p:spPr>
        <p:txBody>
          <a:bodyPr>
            <a:normAutofit/>
          </a:bodyPr>
          <a:lstStyle/>
          <a:p>
            <a:pPr marL="342900" indent="-342900">
              <a:buFont typeface="Arial" pitchFamily="34" charset="0"/>
              <a:buChar char="•"/>
            </a:pPr>
            <a:r>
              <a:rPr lang="en-US" sz="2400" dirty="0"/>
              <a:t>Easier implementation than other protocols</a:t>
            </a:r>
          </a:p>
          <a:p>
            <a:pPr marL="342900" indent="-342900">
              <a:buFont typeface="Arial" pitchFamily="34" charset="0"/>
              <a:buChar char="•"/>
            </a:pPr>
            <a:r>
              <a:rPr lang="en-US" sz="2400" dirty="0"/>
              <a:t>Supports all existing modes</a:t>
            </a:r>
          </a:p>
        </p:txBody>
      </p:sp>
    </p:spTree>
    <p:extLst>
      <p:ext uri="{BB962C8B-B14F-4D97-AF65-F5344CB8AC3E}">
        <p14:creationId xmlns:p14="http://schemas.microsoft.com/office/powerpoint/2010/main" val="235369126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IPsec works?</a:t>
            </a:r>
            <a:endParaRPr lang="en-US" dirty="0"/>
          </a:p>
        </p:txBody>
      </p:sp>
      <p:pic>
        <p:nvPicPr>
          <p:cNvPr id="7" name="Content Placeholder 6"/>
          <p:cNvPicPr>
            <a:picLocks noGrp="1"/>
          </p:cNvPicPr>
          <p:nvPr>
            <p:ph idx="1"/>
          </p:nvPr>
        </p:nvPicPr>
        <p:blipFill>
          <a:blip r:embed="rId2"/>
          <a:stretch>
            <a:fillRect/>
          </a:stretch>
        </p:blipFill>
        <p:spPr bwMode="auto">
          <a:xfrm>
            <a:off x="457200" y="2524291"/>
            <a:ext cx="8229600" cy="3127042"/>
          </a:xfrm>
          <a:prstGeom prst="rect">
            <a:avLst/>
          </a:prstGeom>
          <a:noFill/>
          <a:ln w="9525">
            <a:noFill/>
            <a:miter lim="800000"/>
            <a:headEnd/>
            <a:tailEnd/>
          </a:ln>
        </p:spPr>
      </p:pic>
    </p:spTree>
    <p:extLst>
      <p:ext uri="{BB962C8B-B14F-4D97-AF65-F5344CB8AC3E}">
        <p14:creationId xmlns:p14="http://schemas.microsoft.com/office/powerpoint/2010/main" val="28258132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IPsec works?</a:t>
            </a:r>
            <a:endParaRPr lang="en-US" dirty="0"/>
          </a:p>
        </p:txBody>
      </p:sp>
      <p:pic>
        <p:nvPicPr>
          <p:cNvPr id="7" name="Content Placeholder 6"/>
          <p:cNvPicPr>
            <a:picLocks noGrp="1"/>
          </p:cNvPicPr>
          <p:nvPr>
            <p:ph idx="1"/>
          </p:nvPr>
        </p:nvPicPr>
        <p:blipFill>
          <a:blip r:embed="rId2"/>
          <a:stretch>
            <a:fillRect/>
          </a:stretch>
        </p:blipFill>
        <p:spPr bwMode="auto">
          <a:xfrm>
            <a:off x="457200" y="1371600"/>
            <a:ext cx="8229600" cy="3127042"/>
          </a:xfrm>
          <a:prstGeom prst="rect">
            <a:avLst/>
          </a:prstGeom>
          <a:noFill/>
          <a:ln w="9525">
            <a:noFill/>
            <a:miter lim="800000"/>
            <a:headEnd/>
            <a:tailEnd/>
          </a:ln>
        </p:spPr>
      </p:pic>
      <p:sp>
        <p:nvSpPr>
          <p:cNvPr id="6" name="Content Placeholder 2"/>
          <p:cNvSpPr txBox="1">
            <a:spLocks/>
          </p:cNvSpPr>
          <p:nvPr/>
        </p:nvSpPr>
        <p:spPr>
          <a:xfrm>
            <a:off x="457200" y="4724400"/>
            <a:ext cx="8229600" cy="1676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Font typeface="Wingdings 2"/>
              <a:buNone/>
            </a:pPr>
            <a:r>
              <a:rPr lang="en-US" dirty="0" smtClean="0"/>
              <a:t>IPsec encrypt the original package which contain IP Header and Data, then added with ESP trailer</a:t>
            </a:r>
            <a:endParaRPr lang="en-US" dirty="0"/>
          </a:p>
        </p:txBody>
      </p:sp>
    </p:spTree>
    <p:extLst>
      <p:ext uri="{BB962C8B-B14F-4D97-AF65-F5344CB8AC3E}">
        <p14:creationId xmlns:p14="http://schemas.microsoft.com/office/powerpoint/2010/main" val="2567792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IPsec works?</a:t>
            </a:r>
            <a:endParaRPr lang="en-US" dirty="0"/>
          </a:p>
        </p:txBody>
      </p:sp>
      <p:pic>
        <p:nvPicPr>
          <p:cNvPr id="7" name="Content Placeholder 6"/>
          <p:cNvPicPr>
            <a:picLocks noGrp="1"/>
          </p:cNvPicPr>
          <p:nvPr>
            <p:ph idx="1"/>
          </p:nvPr>
        </p:nvPicPr>
        <p:blipFill>
          <a:blip r:embed="rId2"/>
          <a:stretch>
            <a:fillRect/>
          </a:stretch>
        </p:blipFill>
        <p:spPr bwMode="auto">
          <a:xfrm>
            <a:off x="457200" y="1371600"/>
            <a:ext cx="8229600" cy="3127042"/>
          </a:xfrm>
          <a:prstGeom prst="rect">
            <a:avLst/>
          </a:prstGeom>
          <a:noFill/>
          <a:ln w="9525">
            <a:noFill/>
            <a:miter lim="800000"/>
            <a:headEnd/>
            <a:tailEnd/>
          </a:ln>
        </p:spPr>
      </p:pic>
      <p:sp>
        <p:nvSpPr>
          <p:cNvPr id="6" name="Content Placeholder 2"/>
          <p:cNvSpPr txBox="1">
            <a:spLocks/>
          </p:cNvSpPr>
          <p:nvPr/>
        </p:nvSpPr>
        <p:spPr>
          <a:xfrm>
            <a:off x="457200" y="4724400"/>
            <a:ext cx="8229600" cy="1676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Font typeface="Wingdings 2"/>
              <a:buNone/>
            </a:pPr>
            <a:r>
              <a:rPr lang="en-US" dirty="0" smtClean="0"/>
              <a:t>By adding a new ESP Header, the encrypted package encapsulated to a new package.</a:t>
            </a:r>
            <a:endParaRPr lang="en-US" dirty="0"/>
          </a:p>
        </p:txBody>
      </p:sp>
    </p:spTree>
    <p:extLst>
      <p:ext uri="{BB962C8B-B14F-4D97-AF65-F5344CB8AC3E}">
        <p14:creationId xmlns:p14="http://schemas.microsoft.com/office/powerpoint/2010/main" val="32975702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IPsec works?</a:t>
            </a:r>
            <a:endParaRPr lang="en-US" dirty="0"/>
          </a:p>
        </p:txBody>
      </p:sp>
      <p:pic>
        <p:nvPicPr>
          <p:cNvPr id="7" name="Content Placeholder 6"/>
          <p:cNvPicPr>
            <a:picLocks noGrp="1"/>
          </p:cNvPicPr>
          <p:nvPr>
            <p:ph idx="1"/>
          </p:nvPr>
        </p:nvPicPr>
        <p:blipFill>
          <a:blip r:embed="rId2"/>
          <a:stretch>
            <a:fillRect/>
          </a:stretch>
        </p:blipFill>
        <p:spPr bwMode="auto">
          <a:xfrm>
            <a:off x="457200" y="1371600"/>
            <a:ext cx="8229600" cy="3127042"/>
          </a:xfrm>
          <a:prstGeom prst="rect">
            <a:avLst/>
          </a:prstGeom>
          <a:noFill/>
          <a:ln w="9525">
            <a:noFill/>
            <a:miter lim="800000"/>
            <a:headEnd/>
            <a:tailEnd/>
          </a:ln>
        </p:spPr>
      </p:pic>
      <p:sp>
        <p:nvSpPr>
          <p:cNvPr id="6" name="Content Placeholder 2"/>
          <p:cNvSpPr txBox="1">
            <a:spLocks/>
          </p:cNvSpPr>
          <p:nvPr/>
        </p:nvSpPr>
        <p:spPr>
          <a:xfrm>
            <a:off x="457200" y="4724400"/>
            <a:ext cx="8229600" cy="1676400"/>
          </a:xfrm>
          <a:prstGeom prst="rect">
            <a:avLst/>
          </a:prstGeom>
        </p:spPr>
        <p:txBody>
          <a:bodyPr vert="horz" lIns="54864" tIns="91440" rtlCol="0">
            <a:normAutofit fontScale="925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Font typeface="Wingdings 2"/>
              <a:buNone/>
            </a:pPr>
            <a:r>
              <a:rPr lang="en-US" dirty="0" smtClean="0"/>
              <a:t>The ESP package sent with New IP Header which contains gateway sender’s IP and receiver’s IP, and authenticated with ESP authentication.</a:t>
            </a:r>
            <a:endParaRPr lang="en-US" dirty="0"/>
          </a:p>
        </p:txBody>
      </p:sp>
    </p:spTree>
    <p:extLst>
      <p:ext uri="{BB962C8B-B14F-4D97-AF65-F5344CB8AC3E}">
        <p14:creationId xmlns:p14="http://schemas.microsoft.com/office/powerpoint/2010/main" val="3297570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IPsec works?</a:t>
            </a:r>
            <a:endParaRPr lang="en-US" dirty="0"/>
          </a:p>
        </p:txBody>
      </p:sp>
      <p:pic>
        <p:nvPicPr>
          <p:cNvPr id="7" name="Content Placeholder 6"/>
          <p:cNvPicPr>
            <a:picLocks noGrp="1"/>
          </p:cNvPicPr>
          <p:nvPr>
            <p:ph idx="1"/>
          </p:nvPr>
        </p:nvPicPr>
        <p:blipFill>
          <a:blip r:embed="rId2"/>
          <a:stretch>
            <a:fillRect/>
          </a:stretch>
        </p:blipFill>
        <p:spPr bwMode="auto">
          <a:xfrm>
            <a:off x="457200" y="1371600"/>
            <a:ext cx="8229600" cy="3127042"/>
          </a:xfrm>
          <a:prstGeom prst="rect">
            <a:avLst/>
          </a:prstGeom>
          <a:noFill/>
          <a:ln w="9525">
            <a:noFill/>
            <a:miter lim="800000"/>
            <a:headEnd/>
            <a:tailEnd/>
          </a:ln>
        </p:spPr>
      </p:pic>
      <p:sp>
        <p:nvSpPr>
          <p:cNvPr id="6" name="Content Placeholder 2"/>
          <p:cNvSpPr txBox="1">
            <a:spLocks/>
          </p:cNvSpPr>
          <p:nvPr/>
        </p:nvSpPr>
        <p:spPr>
          <a:xfrm>
            <a:off x="457200" y="4724400"/>
            <a:ext cx="8229600" cy="1676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Font typeface="Wingdings 2"/>
              <a:buNone/>
            </a:pPr>
            <a:r>
              <a:rPr lang="en-US" dirty="0" smtClean="0"/>
              <a:t>The receiver decrypt the ESP package with encryption and hash algorithm which has been negotiated before building the IPsec tunnel.</a:t>
            </a:r>
            <a:endParaRPr lang="en-US" dirty="0"/>
          </a:p>
        </p:txBody>
      </p:sp>
    </p:spTree>
    <p:extLst>
      <p:ext uri="{BB962C8B-B14F-4D97-AF65-F5344CB8AC3E}">
        <p14:creationId xmlns:p14="http://schemas.microsoft.com/office/powerpoint/2010/main" val="1509888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on ADSL</a:t>
            </a:r>
            <a:endParaRPr lang="en-US" dirty="0"/>
          </a:p>
        </p:txBody>
      </p:sp>
      <p:sp>
        <p:nvSpPr>
          <p:cNvPr id="3" name="Content Placeholder 2"/>
          <p:cNvSpPr>
            <a:spLocks noGrp="1"/>
          </p:cNvSpPr>
          <p:nvPr>
            <p:ph idx="1"/>
          </p:nvPr>
        </p:nvSpPr>
        <p:spPr/>
        <p:txBody>
          <a:bodyPr/>
          <a:lstStyle/>
          <a:p>
            <a:pPr marL="118872" indent="0">
              <a:buNone/>
            </a:pPr>
            <a:r>
              <a:rPr lang="en-US" dirty="0" smtClean="0"/>
              <a:t>ADSL Connection implemented on Cisco 1841 Router using 2 different methods:</a:t>
            </a:r>
          </a:p>
          <a:p>
            <a:r>
              <a:rPr lang="en-US" dirty="0" smtClean="0"/>
              <a:t>WIC-1ADSL module on Cisco 1841</a:t>
            </a:r>
          </a:p>
          <a:p>
            <a:r>
              <a:rPr lang="en-US" dirty="0" smtClean="0"/>
              <a:t>RFC 1483 Bridge (Bridge Connection)</a:t>
            </a:r>
          </a:p>
        </p:txBody>
      </p:sp>
    </p:spTree>
    <p:extLst>
      <p:ext uri="{BB962C8B-B14F-4D97-AF65-F5344CB8AC3E}">
        <p14:creationId xmlns:p14="http://schemas.microsoft.com/office/powerpoint/2010/main" val="26122551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WIC-1ADSL Module</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835727"/>
            <a:ext cx="3581400" cy="2279073"/>
          </a:xfrm>
        </p:spPr>
      </p:pic>
      <p:sp>
        <p:nvSpPr>
          <p:cNvPr id="7" name="Content Placeholder 6"/>
          <p:cNvSpPr>
            <a:spLocks noGrp="1"/>
          </p:cNvSpPr>
          <p:nvPr>
            <p:ph sz="half" idx="2"/>
          </p:nvPr>
        </p:nvSpPr>
        <p:spPr>
          <a:xfrm>
            <a:off x="4648200" y="1850136"/>
            <a:ext cx="4038600" cy="3255264"/>
          </a:xfrm>
        </p:spPr>
        <p:txBody>
          <a:bodyPr/>
          <a:lstStyle/>
          <a:p>
            <a:pPr marL="118872" indent="0">
              <a:buNone/>
            </a:pPr>
            <a:r>
              <a:rPr lang="en-US" dirty="0" smtClean="0"/>
              <a:t>WIC-1ADSL Module is an additional module that provided with a RJ11 Interface which used to connect telephone lines. So the Cisco 1841 Router is being the ADSL Router.</a:t>
            </a:r>
            <a:endParaRPr lang="en-US" dirty="0"/>
          </a:p>
        </p:txBody>
      </p:sp>
      <p:pic>
        <p:nvPicPr>
          <p:cNvPr id="10"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65" y="4315586"/>
            <a:ext cx="4674835" cy="1628013"/>
          </a:xfrm>
          <a:prstGeom prst="rect">
            <a:avLst/>
          </a:prstGeom>
        </p:spPr>
      </p:pic>
    </p:spTree>
    <p:extLst>
      <p:ext uri="{BB962C8B-B14F-4D97-AF65-F5344CB8AC3E}">
        <p14:creationId xmlns:p14="http://schemas.microsoft.com/office/powerpoint/2010/main" val="367468190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normAutofit/>
          </a:bodyPr>
          <a:lstStyle/>
          <a:p>
            <a:r>
              <a:rPr lang="en-US" dirty="0" smtClean="0"/>
              <a:t>Backgrounds</a:t>
            </a:r>
          </a:p>
          <a:p>
            <a:r>
              <a:rPr lang="en-US" dirty="0" smtClean="0"/>
              <a:t>Objective</a:t>
            </a:r>
          </a:p>
          <a:p>
            <a:r>
              <a:rPr lang="en-US" dirty="0" smtClean="0"/>
              <a:t>Scope</a:t>
            </a:r>
          </a:p>
          <a:p>
            <a:r>
              <a:rPr lang="en-US" dirty="0" smtClean="0"/>
              <a:t>Virtual Private Network</a:t>
            </a:r>
          </a:p>
          <a:p>
            <a:r>
              <a:rPr lang="en-US" dirty="0" smtClean="0"/>
              <a:t>IPsec</a:t>
            </a:r>
          </a:p>
          <a:p>
            <a:r>
              <a:rPr lang="en-US" dirty="0" smtClean="0"/>
              <a:t>Implementation on ADSL</a:t>
            </a:r>
            <a:endParaRPr lang="en-US" dirty="0" smtClean="0"/>
          </a:p>
          <a:p>
            <a:r>
              <a:rPr lang="en-US" dirty="0" smtClean="0"/>
              <a:t>Analysis </a:t>
            </a:r>
            <a:r>
              <a:rPr lang="en-US" dirty="0" smtClean="0"/>
              <a:t>Study</a:t>
            </a:r>
          </a:p>
          <a:p>
            <a:r>
              <a:rPr lang="en-US" dirty="0" smtClean="0"/>
              <a:t>Result</a:t>
            </a:r>
            <a:endParaRPr lang="en-US" dirty="0" smtClean="0"/>
          </a:p>
          <a:p>
            <a:r>
              <a:rPr lang="en-US" dirty="0" smtClean="0"/>
              <a:t>Conclusion</a:t>
            </a:r>
            <a:endParaRPr lang="en-US" dirty="0" smtClean="0"/>
          </a:p>
        </p:txBody>
      </p:sp>
      <p:sp>
        <p:nvSpPr>
          <p:cNvPr id="4" name="Slide Number Placeholder 3"/>
          <p:cNvSpPr>
            <a:spLocks noGrp="1"/>
          </p:cNvSpPr>
          <p:nvPr>
            <p:ph type="sldNum" sz="quarter" idx="12"/>
          </p:nvPr>
        </p:nvSpPr>
        <p:spPr/>
        <p:txBody>
          <a:bodyPr/>
          <a:lstStyle/>
          <a:p>
            <a:fld id="{ECC18958-D5DA-490D-8E4B-CF3EDF4D0816}" type="slidenum">
              <a:rPr lang="en-US" smtClean="0"/>
              <a:pPr/>
              <a:t>2</a:t>
            </a:fld>
            <a:endParaRPr lang="en-US"/>
          </a:p>
        </p:txBody>
      </p:sp>
    </p:spTree>
    <p:extLst>
      <p:ext uri="{BB962C8B-B14F-4D97-AF65-F5344CB8AC3E}">
        <p14:creationId xmlns:p14="http://schemas.microsoft.com/office/powerpoint/2010/main" val="4640682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1483 Bridge</a:t>
            </a:r>
          </a:p>
        </p:txBody>
      </p:sp>
      <p:sp>
        <p:nvSpPr>
          <p:cNvPr id="3" name="Content Placeholder 2"/>
          <p:cNvSpPr>
            <a:spLocks noGrp="1"/>
          </p:cNvSpPr>
          <p:nvPr>
            <p:ph sz="half" idx="1"/>
          </p:nvPr>
        </p:nvSpPr>
        <p:spPr>
          <a:xfrm>
            <a:off x="685800" y="4343400"/>
            <a:ext cx="7620000" cy="1371600"/>
          </a:xfrm>
        </p:spPr>
        <p:txBody>
          <a:bodyPr/>
          <a:lstStyle/>
          <a:p>
            <a:pPr marL="118872" indent="0">
              <a:buNone/>
            </a:pPr>
            <a:r>
              <a:rPr lang="en-US" dirty="0"/>
              <a:t>RFC 1483 </a:t>
            </a:r>
            <a:r>
              <a:rPr lang="en-US" dirty="0" smtClean="0"/>
              <a:t>Bridge is a method that bypass the IP Public to the device behind the Router.</a:t>
            </a:r>
          </a:p>
        </p:txBody>
      </p:sp>
      <p:pic>
        <p:nvPicPr>
          <p:cNvPr id="205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399" y="1976513"/>
            <a:ext cx="7315201" cy="21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951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1483 Bridge</a:t>
            </a:r>
          </a:p>
        </p:txBody>
      </p:sp>
      <p:sp>
        <p:nvSpPr>
          <p:cNvPr id="3" name="Content Placeholder 2"/>
          <p:cNvSpPr>
            <a:spLocks noGrp="1"/>
          </p:cNvSpPr>
          <p:nvPr>
            <p:ph sz="half" idx="1"/>
          </p:nvPr>
        </p:nvSpPr>
        <p:spPr>
          <a:xfrm>
            <a:off x="685800" y="4364736"/>
            <a:ext cx="7620000" cy="1350264"/>
          </a:xfrm>
        </p:spPr>
        <p:txBody>
          <a:bodyPr>
            <a:normAutofit lnSpcReduction="10000"/>
          </a:bodyPr>
          <a:lstStyle/>
          <a:p>
            <a:pPr marL="118872" indent="0">
              <a:buNone/>
            </a:pPr>
            <a:r>
              <a:rPr lang="en-US" dirty="0"/>
              <a:t>In this case, the </a:t>
            </a:r>
            <a:r>
              <a:rPr lang="en-US" dirty="0" smtClean="0"/>
              <a:t>Public IP </a:t>
            </a:r>
            <a:r>
              <a:rPr lang="en-US" dirty="0"/>
              <a:t>that provides by the ISP is received by Cisco 1841 Router behind the ADSL Router.</a:t>
            </a:r>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400" y="1518842"/>
            <a:ext cx="7315200" cy="25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5280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1483 Bridge</a:t>
            </a:r>
          </a:p>
        </p:txBody>
      </p:sp>
      <p:sp>
        <p:nvSpPr>
          <p:cNvPr id="3" name="Content Placeholder 2"/>
          <p:cNvSpPr>
            <a:spLocks noGrp="1"/>
          </p:cNvSpPr>
          <p:nvPr>
            <p:ph sz="half" idx="1"/>
          </p:nvPr>
        </p:nvSpPr>
        <p:spPr>
          <a:xfrm>
            <a:off x="685800" y="4364736"/>
            <a:ext cx="7620000" cy="1350264"/>
          </a:xfrm>
        </p:spPr>
        <p:txBody>
          <a:bodyPr>
            <a:normAutofit/>
          </a:bodyPr>
          <a:lstStyle/>
          <a:p>
            <a:pPr marL="118872" indent="0">
              <a:buNone/>
            </a:pPr>
            <a:r>
              <a:rPr lang="en-US" dirty="0" smtClean="0"/>
              <a:t>Despite the connection between the Cisco 1841 Router and ADSL Router is a private network.</a:t>
            </a:r>
            <a:endParaRPr lang="en-US"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399" y="1981200"/>
            <a:ext cx="729916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7919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1483 Bridge</a:t>
            </a:r>
          </a:p>
        </p:txBody>
      </p:sp>
      <p:sp>
        <p:nvSpPr>
          <p:cNvPr id="3" name="Content Placeholder 2"/>
          <p:cNvSpPr>
            <a:spLocks noGrp="1"/>
          </p:cNvSpPr>
          <p:nvPr>
            <p:ph sz="half" idx="1"/>
          </p:nvPr>
        </p:nvSpPr>
        <p:spPr>
          <a:xfrm>
            <a:off x="685800" y="4343400"/>
            <a:ext cx="7620000" cy="1350264"/>
          </a:xfrm>
        </p:spPr>
        <p:txBody>
          <a:bodyPr>
            <a:normAutofit lnSpcReduction="10000"/>
          </a:bodyPr>
          <a:lstStyle/>
          <a:p>
            <a:pPr marL="118872" indent="0">
              <a:buNone/>
            </a:pPr>
            <a:r>
              <a:rPr lang="en-US" dirty="0" smtClean="0"/>
              <a:t>So the ADSL Router role is just to facilitate the ADSL Modulation between Cisco 1841 Router and telephone lines.</a:t>
            </a:r>
            <a:endParaRPr lang="en-US"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34052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3800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1483 Bridge</a:t>
            </a:r>
          </a:p>
        </p:txBody>
      </p:sp>
      <p:sp>
        <p:nvSpPr>
          <p:cNvPr id="3" name="Content Placeholder 2"/>
          <p:cNvSpPr>
            <a:spLocks noGrp="1"/>
          </p:cNvSpPr>
          <p:nvPr>
            <p:ph sz="half" idx="1"/>
          </p:nvPr>
        </p:nvSpPr>
        <p:spPr>
          <a:xfrm>
            <a:off x="685800" y="4343400"/>
            <a:ext cx="7620000" cy="1350264"/>
          </a:xfrm>
        </p:spPr>
        <p:txBody>
          <a:bodyPr>
            <a:normAutofit/>
          </a:bodyPr>
          <a:lstStyle/>
          <a:p>
            <a:pPr marL="118872" indent="0">
              <a:buNone/>
            </a:pPr>
            <a:r>
              <a:rPr lang="en-US" dirty="0" smtClean="0"/>
              <a:t>Then by using a Dialer Interface, Cisco 1841 Router can dial the ISP and get the Public IP.</a:t>
            </a:r>
            <a:endParaRPr lang="en-US" dirty="0"/>
          </a:p>
        </p:txBody>
      </p:sp>
      <p:pic>
        <p:nvPicPr>
          <p:cNvPr id="614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399" y="1981200"/>
            <a:ext cx="729916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4790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on ADSL</a:t>
            </a:r>
            <a:endParaRPr lang="en-US" dirty="0"/>
          </a:p>
        </p:txBody>
      </p:sp>
      <p:sp>
        <p:nvSpPr>
          <p:cNvPr id="3" name="Content Placeholder 2"/>
          <p:cNvSpPr>
            <a:spLocks noGrp="1"/>
          </p:cNvSpPr>
          <p:nvPr>
            <p:ph idx="1"/>
          </p:nvPr>
        </p:nvSpPr>
        <p:spPr/>
        <p:txBody>
          <a:bodyPr>
            <a:normAutofit lnSpcReduction="10000"/>
          </a:bodyPr>
          <a:lstStyle/>
          <a:p>
            <a:pPr marL="118872" indent="0">
              <a:buNone/>
            </a:pPr>
            <a:r>
              <a:rPr lang="en-US" dirty="0" smtClean="0"/>
              <a:t>On STTS side:</a:t>
            </a:r>
          </a:p>
          <a:p>
            <a:r>
              <a:rPr lang="en-US" dirty="0" smtClean="0"/>
              <a:t>Create a Virtual Private Dialer Network</a:t>
            </a:r>
          </a:p>
          <a:p>
            <a:r>
              <a:rPr lang="en-US" dirty="0" smtClean="0"/>
              <a:t>Configure Interface Fa0/1 as WAN Interface</a:t>
            </a:r>
          </a:p>
          <a:p>
            <a:r>
              <a:rPr lang="en-US" dirty="0" smtClean="0"/>
              <a:t>Configure Dialer Interface</a:t>
            </a:r>
          </a:p>
          <a:p>
            <a:r>
              <a:rPr lang="en-US" dirty="0" smtClean="0"/>
              <a:t>Configure ISP Credential</a:t>
            </a:r>
          </a:p>
          <a:p>
            <a:r>
              <a:rPr lang="en-US" dirty="0" smtClean="0"/>
              <a:t>Configure </a:t>
            </a:r>
            <a:r>
              <a:rPr lang="en-US" dirty="0" smtClean="0"/>
              <a:t>Routing (RIP)</a:t>
            </a:r>
            <a:endParaRPr lang="en-US" dirty="0" smtClean="0"/>
          </a:p>
          <a:p>
            <a:r>
              <a:rPr lang="en-US" dirty="0" smtClean="0"/>
              <a:t>Configure IPsec components and transform set</a:t>
            </a:r>
          </a:p>
          <a:p>
            <a:r>
              <a:rPr lang="en-US" dirty="0" smtClean="0"/>
              <a:t>Define Access Control List</a:t>
            </a:r>
          </a:p>
          <a:p>
            <a:r>
              <a:rPr lang="en-US" dirty="0" smtClean="0"/>
              <a:t>Applying Crypto Map</a:t>
            </a:r>
          </a:p>
          <a:p>
            <a:endParaRPr lang="en-US" dirty="0" smtClean="0"/>
          </a:p>
        </p:txBody>
      </p:sp>
    </p:spTree>
    <p:extLst>
      <p:ext uri="{BB962C8B-B14F-4D97-AF65-F5344CB8AC3E}">
        <p14:creationId xmlns:p14="http://schemas.microsoft.com/office/powerpoint/2010/main" val="4241999499"/>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on ADSL</a:t>
            </a:r>
            <a:endParaRPr lang="en-US" dirty="0"/>
          </a:p>
        </p:txBody>
      </p:sp>
      <p:sp>
        <p:nvSpPr>
          <p:cNvPr id="3" name="Content Placeholder 2"/>
          <p:cNvSpPr>
            <a:spLocks noGrp="1"/>
          </p:cNvSpPr>
          <p:nvPr>
            <p:ph idx="1"/>
          </p:nvPr>
        </p:nvSpPr>
        <p:spPr/>
        <p:txBody>
          <a:bodyPr>
            <a:normAutofit/>
          </a:bodyPr>
          <a:lstStyle/>
          <a:p>
            <a:pPr marL="118872" indent="0">
              <a:buNone/>
            </a:pPr>
            <a:r>
              <a:rPr lang="en-US" dirty="0" smtClean="0"/>
              <a:t>On Remote side:</a:t>
            </a:r>
          </a:p>
          <a:p>
            <a:r>
              <a:rPr lang="en-US" dirty="0" smtClean="0"/>
              <a:t>Add WIC-1ADSL module on Cisco 1841</a:t>
            </a:r>
          </a:p>
          <a:p>
            <a:r>
              <a:rPr lang="en-US" dirty="0" smtClean="0"/>
              <a:t>Configure ADSL Interface</a:t>
            </a:r>
          </a:p>
          <a:p>
            <a:r>
              <a:rPr lang="en-US" dirty="0" smtClean="0"/>
              <a:t>Configure Dialer Interface and </a:t>
            </a:r>
            <a:r>
              <a:rPr lang="en-US" dirty="0"/>
              <a:t>ISP </a:t>
            </a:r>
            <a:r>
              <a:rPr lang="en-US" dirty="0" smtClean="0"/>
              <a:t>Credential</a:t>
            </a:r>
          </a:p>
          <a:p>
            <a:r>
              <a:rPr lang="en-US" dirty="0" smtClean="0"/>
              <a:t>Configure Default Route and NAT</a:t>
            </a:r>
          </a:p>
          <a:p>
            <a:r>
              <a:rPr lang="en-US" dirty="0" smtClean="0"/>
              <a:t>Configure IPsec components and transform set</a:t>
            </a:r>
          </a:p>
          <a:p>
            <a:r>
              <a:rPr lang="en-US" dirty="0" smtClean="0"/>
              <a:t>Define Access Control List</a:t>
            </a:r>
          </a:p>
          <a:p>
            <a:r>
              <a:rPr lang="en-US" dirty="0" smtClean="0"/>
              <a:t>Applying Crypto Map</a:t>
            </a:r>
          </a:p>
          <a:p>
            <a:endParaRPr lang="en-US" dirty="0" smtClean="0"/>
          </a:p>
        </p:txBody>
      </p:sp>
    </p:spTree>
    <p:extLst>
      <p:ext uri="{BB962C8B-B14F-4D97-AF65-F5344CB8AC3E}">
        <p14:creationId xmlns:p14="http://schemas.microsoft.com/office/powerpoint/2010/main" val="33993326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Study</a:t>
            </a:r>
            <a:endParaRPr lang="en-US" dirty="0"/>
          </a:p>
        </p:txBody>
      </p:sp>
      <p:sp>
        <p:nvSpPr>
          <p:cNvPr id="3" name="Content Placeholder 2"/>
          <p:cNvSpPr>
            <a:spLocks noGrp="1"/>
          </p:cNvSpPr>
          <p:nvPr>
            <p:ph idx="1"/>
          </p:nvPr>
        </p:nvSpPr>
        <p:spPr/>
        <p:txBody>
          <a:bodyPr/>
          <a:lstStyle/>
          <a:p>
            <a:r>
              <a:rPr lang="en-US" dirty="0" smtClean="0"/>
              <a:t>Combine the Encryption and Hash methods that provides by Cisco 1841 Router.</a:t>
            </a:r>
          </a:p>
          <a:p>
            <a:r>
              <a:rPr lang="en-US" dirty="0" smtClean="0"/>
              <a:t>Test the performance between the combination and routers used on simulated WAN.</a:t>
            </a:r>
          </a:p>
          <a:p>
            <a:r>
              <a:rPr lang="en-US" dirty="0" smtClean="0"/>
              <a:t>Test the security between the IPsec gateways with Wireshark.</a:t>
            </a:r>
          </a:p>
          <a:p>
            <a:r>
              <a:rPr lang="en-US" dirty="0" smtClean="0"/>
              <a:t>Analyze the result into statistical method (ANOVA and Linear Regression).</a:t>
            </a:r>
            <a:endParaRPr lang="en-US" dirty="0"/>
          </a:p>
        </p:txBody>
      </p:sp>
    </p:spTree>
    <p:extLst>
      <p:ext uri="{BB962C8B-B14F-4D97-AF65-F5344CB8AC3E}">
        <p14:creationId xmlns:p14="http://schemas.microsoft.com/office/powerpoint/2010/main" val="2817037707"/>
      </p:ext>
    </p:extLst>
  </p:cSld>
  <p:clrMapOvr>
    <a:masterClrMapping/>
  </p:clrMapOvr>
  <p:transition spd="slow">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Study</a:t>
            </a:r>
            <a:endParaRPr lang="en-US"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3900" y="19050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8752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Study</a:t>
            </a:r>
            <a:endParaRPr lang="en-US" dirty="0"/>
          </a:p>
        </p:txBody>
      </p:sp>
      <p:sp>
        <p:nvSpPr>
          <p:cNvPr id="3" name="Content Placeholder 2"/>
          <p:cNvSpPr>
            <a:spLocks noGrp="1"/>
          </p:cNvSpPr>
          <p:nvPr>
            <p:ph idx="1"/>
          </p:nvPr>
        </p:nvSpPr>
        <p:spPr/>
        <p:txBody>
          <a:bodyPr/>
          <a:lstStyle/>
          <a:p>
            <a:r>
              <a:rPr lang="en-US" dirty="0" smtClean="0"/>
              <a:t>Performance of the network  rated by the PING performance.</a:t>
            </a:r>
          </a:p>
          <a:p>
            <a:r>
              <a:rPr lang="en-US" dirty="0" smtClean="0"/>
              <a:t>Security of the network rated by Packet Captured on Wireshark . The original packet is use TCP Protocol with 8080 port. </a:t>
            </a:r>
            <a:endParaRPr lang="en-US" dirty="0"/>
          </a:p>
        </p:txBody>
      </p:sp>
    </p:spTree>
    <p:extLst>
      <p:ext uri="{BB962C8B-B14F-4D97-AF65-F5344CB8AC3E}">
        <p14:creationId xmlns:p14="http://schemas.microsoft.com/office/powerpoint/2010/main" val="290351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Backgrounds</a:t>
            </a:r>
            <a:endParaRPr lang="en-US" dirty="0"/>
          </a:p>
        </p:txBody>
      </p:sp>
      <p:sp>
        <p:nvSpPr>
          <p:cNvPr id="3" name="Content Placeholder 2"/>
          <p:cNvSpPr>
            <a:spLocks noGrp="1"/>
          </p:cNvSpPr>
          <p:nvPr>
            <p:ph idx="1"/>
          </p:nvPr>
        </p:nvSpPr>
        <p:spPr/>
        <p:txBody>
          <a:bodyPr/>
          <a:lstStyle/>
          <a:p>
            <a:r>
              <a:rPr lang="en-US" dirty="0" smtClean="0"/>
              <a:t>The need for a network that provides privacy between the two networks</a:t>
            </a:r>
          </a:p>
          <a:p>
            <a:r>
              <a:rPr lang="en-US" dirty="0" smtClean="0"/>
              <a:t>The use of a comparatively cheap Internet cost, but insecure</a:t>
            </a:r>
          </a:p>
          <a:p>
            <a:r>
              <a:rPr lang="en-US" dirty="0" smtClean="0"/>
              <a:t>Many methods of VPN implementation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114800"/>
            <a:ext cx="4114286" cy="2438095"/>
          </a:xfrm>
          <a:prstGeom prst="rect">
            <a:avLst/>
          </a:prstGeom>
        </p:spPr>
      </p:pic>
    </p:spTree>
    <p:extLst>
      <p:ext uri="{BB962C8B-B14F-4D97-AF65-F5344CB8AC3E}">
        <p14:creationId xmlns:p14="http://schemas.microsoft.com/office/powerpoint/2010/main" val="10175972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3151228"/>
              </p:ext>
            </p:extLst>
          </p:nvPr>
        </p:nvGraphicFramePr>
        <p:xfrm>
          <a:off x="1676399" y="1600200"/>
          <a:ext cx="5791201" cy="4592955"/>
        </p:xfrm>
        <a:graphic>
          <a:graphicData uri="http://schemas.openxmlformats.org/drawingml/2006/table">
            <a:tbl>
              <a:tblPr>
                <a:tableStyleId>{5C22544A-7EE6-4342-B048-85BDC9FD1C3A}</a:tableStyleId>
              </a:tblPr>
              <a:tblGrid>
                <a:gridCol w="609599"/>
                <a:gridCol w="609599"/>
                <a:gridCol w="609599"/>
                <a:gridCol w="990601"/>
                <a:gridCol w="990601"/>
                <a:gridCol w="990601"/>
                <a:gridCol w="990601"/>
              </a:tblGrid>
              <a:tr h="200025">
                <a:tc rowSpan="2">
                  <a:txBody>
                    <a:bodyPr/>
                    <a:lstStyle/>
                    <a:p>
                      <a:pPr algn="ctr" fontAlgn="ctr"/>
                      <a:r>
                        <a:rPr lang="en-US" sz="1200" b="1" u="none" strike="noStrike" dirty="0">
                          <a:effectLst/>
                        </a:rPr>
                        <a:t>No</a:t>
                      </a:r>
                      <a:endParaRPr lang="en-US" sz="1200" b="1"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2">
                  <a:txBody>
                    <a:bodyPr/>
                    <a:lstStyle/>
                    <a:p>
                      <a:pPr algn="ctr" fontAlgn="ctr"/>
                      <a:r>
                        <a:rPr lang="en-US" sz="1200" b="1" u="none" strike="noStrike" dirty="0" err="1">
                          <a:effectLst/>
                        </a:rPr>
                        <a:t>Encr</a:t>
                      </a:r>
                      <a:endParaRPr lang="en-US" sz="1200" b="1"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2">
                  <a:txBody>
                    <a:bodyPr/>
                    <a:lstStyle/>
                    <a:p>
                      <a:pPr algn="ctr" fontAlgn="ctr"/>
                      <a:r>
                        <a:rPr lang="en-US" sz="1200" b="1" u="none" strike="noStrike" dirty="0">
                          <a:effectLst/>
                        </a:rPr>
                        <a:t>Hash</a:t>
                      </a:r>
                      <a:endParaRPr lang="en-US" sz="1200" b="1"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b"/>
                      <a:r>
                        <a:rPr lang="en-US" sz="1200" b="1" u="none" strike="noStrike">
                          <a:effectLst/>
                        </a:rPr>
                        <a:t>0 Router Pass</a:t>
                      </a:r>
                      <a:endParaRPr lang="en-US" sz="1200" b="1" i="0" u="none" strike="noStrike">
                        <a:solidFill>
                          <a:srgbClr val="000000"/>
                        </a:solidFill>
                        <a:effectLst/>
                        <a:latin typeface="Calibri"/>
                      </a:endParaRPr>
                    </a:p>
                  </a:txBody>
                  <a:tcPr marL="9525" marR="9525" marT="9525" marB="0" anchor="b">
                    <a:gradFill>
                      <a:gsLst>
                        <a:gs pos="0">
                          <a:srgbClr val="5E9EFF"/>
                        </a:gs>
                        <a:gs pos="39999">
                          <a:srgbClr val="85C2FF"/>
                        </a:gs>
                        <a:gs pos="70000">
                          <a:srgbClr val="C4D6EB"/>
                        </a:gs>
                        <a:gs pos="100000">
                          <a:srgbClr val="FFEBFA"/>
                        </a:gs>
                      </a:gsLst>
                      <a:lin ang="5400000" scaled="0"/>
                    </a:gradFill>
                  </a:tcPr>
                </a:tc>
                <a:tc>
                  <a:txBody>
                    <a:bodyPr/>
                    <a:lstStyle/>
                    <a:p>
                      <a:pPr algn="ctr" fontAlgn="b"/>
                      <a:r>
                        <a:rPr lang="en-US" sz="1200" b="1" u="none" strike="noStrike" dirty="0">
                          <a:effectLst/>
                        </a:rPr>
                        <a:t>2 Router Pass</a:t>
                      </a:r>
                      <a:endParaRPr lang="en-US" sz="1200" b="1" i="0" u="none" strike="noStrike" dirty="0">
                        <a:solidFill>
                          <a:srgbClr val="000000"/>
                        </a:solidFill>
                        <a:effectLst/>
                        <a:latin typeface="Calibri"/>
                      </a:endParaRPr>
                    </a:p>
                  </a:txBody>
                  <a:tcPr marL="9525" marR="9525" marT="9525" marB="0" anchor="b">
                    <a:gradFill>
                      <a:gsLst>
                        <a:gs pos="0">
                          <a:srgbClr val="5E9EFF"/>
                        </a:gs>
                        <a:gs pos="39999">
                          <a:srgbClr val="85C2FF"/>
                        </a:gs>
                        <a:gs pos="70000">
                          <a:srgbClr val="C4D6EB"/>
                        </a:gs>
                        <a:gs pos="100000">
                          <a:srgbClr val="FFEBFA"/>
                        </a:gs>
                      </a:gsLst>
                      <a:lin ang="5400000" scaled="0"/>
                    </a:gradFill>
                  </a:tcPr>
                </a:tc>
                <a:tc>
                  <a:txBody>
                    <a:bodyPr/>
                    <a:lstStyle/>
                    <a:p>
                      <a:pPr algn="ctr" fontAlgn="b"/>
                      <a:r>
                        <a:rPr lang="en-US" sz="1200" b="1" u="none" strike="noStrike" dirty="0">
                          <a:effectLst/>
                        </a:rPr>
                        <a:t>6 Router Pass</a:t>
                      </a:r>
                      <a:endParaRPr lang="en-US" sz="1200" b="1" i="0" u="none" strike="noStrike" dirty="0">
                        <a:solidFill>
                          <a:srgbClr val="000000"/>
                        </a:solidFill>
                        <a:effectLst/>
                        <a:latin typeface="Calibri"/>
                      </a:endParaRPr>
                    </a:p>
                  </a:txBody>
                  <a:tcPr marL="9525" marR="9525" marT="9525" marB="0" anchor="b">
                    <a:gradFill>
                      <a:gsLst>
                        <a:gs pos="0">
                          <a:srgbClr val="5E9EFF"/>
                        </a:gs>
                        <a:gs pos="39999">
                          <a:srgbClr val="85C2FF"/>
                        </a:gs>
                        <a:gs pos="70000">
                          <a:srgbClr val="C4D6EB"/>
                        </a:gs>
                        <a:gs pos="100000">
                          <a:srgbClr val="FFEBFA"/>
                        </a:gs>
                      </a:gsLst>
                      <a:lin ang="5400000" scaled="0"/>
                    </a:gradFill>
                  </a:tcPr>
                </a:tc>
                <a:tc rowSpan="2">
                  <a:txBody>
                    <a:bodyPr/>
                    <a:lstStyle/>
                    <a:p>
                      <a:pPr algn="ctr" fontAlgn="b"/>
                      <a:r>
                        <a:rPr lang="en-US" sz="1200" b="1" i="0" u="none" strike="noStrike" dirty="0" smtClean="0">
                          <a:solidFill>
                            <a:srgbClr val="000000"/>
                          </a:solidFill>
                          <a:effectLst/>
                          <a:latin typeface="Calibri"/>
                        </a:rPr>
                        <a:t>Packet</a:t>
                      </a:r>
                      <a:r>
                        <a:rPr lang="en-US" sz="1200" b="1" i="0" u="none" strike="noStrike" baseline="0" dirty="0" smtClean="0">
                          <a:solidFill>
                            <a:srgbClr val="000000"/>
                          </a:solidFill>
                          <a:effectLst/>
                          <a:latin typeface="Calibri"/>
                        </a:rPr>
                        <a:t> Detected</a:t>
                      </a:r>
                      <a:endParaRPr lang="en-US" sz="1200" b="1" i="0" u="none" strike="noStrike" dirty="0">
                        <a:solidFill>
                          <a:srgbClr val="000000"/>
                        </a:solidFill>
                        <a:effectLst/>
                        <a:latin typeface="Calibri"/>
                      </a:endParaRPr>
                    </a:p>
                  </a:txBody>
                  <a:tcPr marL="9525" marR="9525" marT="9525" marB="0" anchor="b">
                    <a:gradFill>
                      <a:gsLst>
                        <a:gs pos="0">
                          <a:srgbClr val="5E9EFF"/>
                        </a:gs>
                        <a:gs pos="39999">
                          <a:srgbClr val="85C2FF"/>
                        </a:gs>
                        <a:gs pos="70000">
                          <a:srgbClr val="C4D6EB"/>
                        </a:gs>
                        <a:gs pos="100000">
                          <a:srgbClr val="FFEBFA"/>
                        </a:gs>
                      </a:gsLst>
                      <a:lin ang="5400000" scaled="0"/>
                    </a:gra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1" u="none" strike="noStrike" dirty="0">
                          <a:effectLst/>
                        </a:rPr>
                        <a:t>PING</a:t>
                      </a:r>
                      <a:endParaRPr lang="en-US" sz="1200" b="1"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1" u="none" strike="noStrike" dirty="0">
                          <a:effectLst/>
                        </a:rPr>
                        <a:t>PING</a:t>
                      </a:r>
                      <a:endParaRPr lang="en-US" sz="1200" b="1"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1" u="none" strike="noStrike" dirty="0">
                          <a:effectLst/>
                        </a:rPr>
                        <a:t>PING</a:t>
                      </a:r>
                      <a:endParaRPr lang="en-US" sz="1200" b="1"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vMerge="1">
                  <a:txBody>
                    <a:bodyPr/>
                    <a:lstStyle/>
                    <a:p>
                      <a:pPr algn="ctr" fontAlgn="ctr"/>
                      <a:endParaRPr lang="en-US" sz="1200" b="1" i="0" u="none" strike="noStrike" dirty="0">
                        <a:solidFill>
                          <a:srgbClr val="000000"/>
                        </a:solidFill>
                        <a:effectLst/>
                        <a:latin typeface="Calibri"/>
                      </a:endParaRPr>
                    </a:p>
                  </a:txBody>
                  <a:tcPr marL="9525" marR="9525" marT="9525" marB="0" anchor="ctr"/>
                </a:tc>
              </a:tr>
              <a:tr h="200025">
                <a:tc rowSpan="3">
                  <a:txBody>
                    <a:bodyPr/>
                    <a:lstStyle/>
                    <a:p>
                      <a:pPr algn="ctr" fontAlgn="ctr"/>
                      <a:r>
                        <a:rPr lang="en-US" sz="1200" b="0" u="none" strike="noStrike" dirty="0">
                          <a:effectLst/>
                        </a:rPr>
                        <a:t>0</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gridSpan="2">
                  <a:txBody>
                    <a:bodyPr/>
                    <a:lstStyle/>
                    <a:p>
                      <a:pPr algn="ctr" fontAlgn="ctr"/>
                      <a:r>
                        <a:rPr lang="en-US" sz="1200" b="0" u="none" strike="noStrike" dirty="0">
                          <a:effectLst/>
                        </a:rPr>
                        <a:t>No VPN</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hMerge="1">
                  <a:txBody>
                    <a:bodyPr/>
                    <a:lstStyle/>
                    <a:p>
                      <a:endParaRPr lang="en-US"/>
                    </a:p>
                  </a:txBody>
                  <a:tcPr/>
                </a:tc>
                <a:tc>
                  <a:txBody>
                    <a:bodyPr/>
                    <a:lstStyle/>
                    <a:p>
                      <a:pPr algn="ctr" fontAlgn="ctr"/>
                      <a:r>
                        <a:rPr lang="en-US" sz="1200" b="0" u="none" strike="noStrike" dirty="0" smtClean="0">
                          <a:effectLst/>
                        </a:rPr>
                        <a:t>1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18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87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TCP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ctr"/>
                      <a:r>
                        <a:rPr lang="en-US" sz="1200" b="0" u="none" strike="noStrike" dirty="0" smtClean="0">
                          <a:effectLst/>
                        </a:rPr>
                        <a:t>1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18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87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TCP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ctr"/>
                      <a:r>
                        <a:rPr lang="en-US" sz="1200" b="0" u="none" strike="noStrike" dirty="0" smtClean="0">
                          <a:effectLst/>
                        </a:rPr>
                        <a:t>1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18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87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TCP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rowSpan="3">
                  <a:txBody>
                    <a:bodyPr/>
                    <a:lstStyle/>
                    <a:p>
                      <a:pPr algn="ctr" fontAlgn="ctr"/>
                      <a:r>
                        <a:rPr lang="en-US" sz="1200" b="0" u="none" strike="noStrike">
                          <a:effectLst/>
                        </a:rPr>
                        <a:t>1</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dirty="0">
                          <a:effectLst/>
                        </a:rPr>
                        <a:t>DES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dirty="0">
                          <a:effectLst/>
                        </a:rPr>
                        <a:t>SHA</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1.5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168.5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164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rowSpan="3">
                  <a:txBody>
                    <a:bodyPr/>
                    <a:lstStyle/>
                    <a:p>
                      <a:pPr algn="ctr" fontAlgn="ctr"/>
                      <a:r>
                        <a:rPr lang="en-US" sz="1200" b="0" u="none" strike="noStrike">
                          <a:effectLst/>
                        </a:rPr>
                        <a:t>2</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dirty="0">
                          <a:effectLst/>
                        </a:rPr>
                        <a:t>DES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dirty="0">
                          <a:effectLst/>
                        </a:rPr>
                        <a:t>MD5</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158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157.5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rowSpan="3">
                  <a:txBody>
                    <a:bodyPr/>
                    <a:lstStyle/>
                    <a:p>
                      <a:pPr algn="ctr" fontAlgn="ctr"/>
                      <a:r>
                        <a:rPr lang="en-US" sz="1200" b="0" u="none" strike="noStrike">
                          <a:effectLst/>
                        </a:rPr>
                        <a:t>3</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3DES</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SHA</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1.5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154.5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32.5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rowSpan="3">
                  <a:txBody>
                    <a:bodyPr/>
                    <a:lstStyle/>
                    <a:p>
                      <a:pPr algn="ctr" fontAlgn="ctr"/>
                      <a:r>
                        <a:rPr lang="en-US" sz="1200" b="0" u="none" strike="noStrike">
                          <a:effectLst/>
                        </a:rPr>
                        <a:t>4</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3DES</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MD5</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159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1.5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33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rowSpan="3">
                  <a:txBody>
                    <a:bodyPr/>
                    <a:lstStyle/>
                    <a:p>
                      <a:pPr algn="ctr" fontAlgn="ctr"/>
                      <a:r>
                        <a:rPr lang="en-US" sz="1200" b="0" u="none" strike="noStrike">
                          <a:effectLst/>
                        </a:rPr>
                        <a:t>5</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AES</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SHA</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1.5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166.5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rowSpan="3">
                  <a:txBody>
                    <a:bodyPr/>
                    <a:lstStyle/>
                    <a:p>
                      <a:pPr algn="ctr" fontAlgn="ctr"/>
                      <a:r>
                        <a:rPr lang="en-US" sz="1200" b="0" u="none" strike="noStrike" dirty="0">
                          <a:effectLst/>
                        </a:rPr>
                        <a:t>6</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AES</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rowSpan="3">
                  <a:txBody>
                    <a:bodyPr/>
                    <a:lstStyle/>
                    <a:p>
                      <a:pPr algn="ctr" fontAlgn="ctr"/>
                      <a:r>
                        <a:rPr lang="en-US" sz="1200" b="0" u="none" strike="noStrike">
                          <a:effectLst/>
                        </a:rPr>
                        <a:t>MD5</a:t>
                      </a:r>
                      <a:endParaRPr lang="en-US" sz="1200" b="0" i="0" u="none" strike="noStrike">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166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2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166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0" u="none" strike="noStrike" dirty="0" smtClean="0">
                          <a:effectLst/>
                        </a:rPr>
                        <a:t>1.5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35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u="none" strike="noStrike" dirty="0" smtClean="0">
                          <a:effectLst/>
                        </a:rPr>
                        <a:t>165.5 </a:t>
                      </a:r>
                      <a:r>
                        <a:rPr lang="en-US" sz="1200" b="0" u="none" strike="noStrike" dirty="0" err="1" smtClean="0">
                          <a:effectLst/>
                        </a:rPr>
                        <a:t>ms</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c>
                  <a:txBody>
                    <a:bodyPr/>
                    <a:lstStyle/>
                    <a:p>
                      <a:pPr algn="ctr" fontAlgn="ctr"/>
                      <a:r>
                        <a:rPr lang="en-US" sz="1200" b="0" i="0" u="none" strike="noStrike" dirty="0" smtClean="0">
                          <a:solidFill>
                            <a:srgbClr val="000000"/>
                          </a:solidFill>
                          <a:effectLst/>
                          <a:latin typeface="Calibri"/>
                        </a:rPr>
                        <a:t>ESP</a:t>
                      </a:r>
                      <a:endParaRPr lang="en-US" sz="1200" b="0" i="0" u="none" strike="noStrike" dirty="0">
                        <a:solidFill>
                          <a:srgbClr val="000000"/>
                        </a:solidFill>
                        <a:effectLst/>
                        <a:latin typeface="Calibri"/>
                      </a:endParaRPr>
                    </a:p>
                  </a:txBody>
                  <a:tcPr marL="9525" marR="9525" marT="9525" marB="0" anchor="ctr">
                    <a:gradFill>
                      <a:gsLst>
                        <a:gs pos="0">
                          <a:srgbClr val="5E9EFF"/>
                        </a:gs>
                        <a:gs pos="39999">
                          <a:srgbClr val="85C2FF"/>
                        </a:gs>
                        <a:gs pos="70000">
                          <a:srgbClr val="C4D6EB"/>
                        </a:gs>
                        <a:gs pos="100000">
                          <a:srgbClr val="FFEBFA"/>
                        </a:gs>
                      </a:gsLst>
                      <a:lin ang="5400000" scaled="0"/>
                    </a:gradFill>
                  </a:tcPr>
                </a:tc>
              </a:tr>
            </a:tbl>
          </a:graphicData>
        </a:graphic>
      </p:graphicFrame>
    </p:spTree>
    <p:extLst>
      <p:ext uri="{BB962C8B-B14F-4D97-AF65-F5344CB8AC3E}">
        <p14:creationId xmlns:p14="http://schemas.microsoft.com/office/powerpoint/2010/main" val="6741023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Variance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127488"/>
              </p:ext>
            </p:extLst>
          </p:nvPr>
        </p:nvGraphicFramePr>
        <p:xfrm>
          <a:off x="1143000" y="2057400"/>
          <a:ext cx="6781801" cy="3961830"/>
        </p:xfrm>
        <a:graphic>
          <a:graphicData uri="http://schemas.openxmlformats.org/drawingml/2006/table">
            <a:tbl>
              <a:tblPr>
                <a:tableStyleId>{5C22544A-7EE6-4342-B048-85BDC9FD1C3A}</a:tableStyleId>
              </a:tblPr>
              <a:tblGrid>
                <a:gridCol w="1676399"/>
                <a:gridCol w="1186543"/>
                <a:gridCol w="653144"/>
                <a:gridCol w="1045028"/>
                <a:gridCol w="914399"/>
                <a:gridCol w="653144"/>
                <a:gridCol w="653144"/>
              </a:tblGrid>
              <a:tr h="0">
                <a:tc>
                  <a:txBody>
                    <a:bodyPr/>
                    <a:lstStyle/>
                    <a:p>
                      <a:pPr>
                        <a:lnSpc>
                          <a:spcPts val="1600"/>
                        </a:lnSpc>
                        <a:spcAft>
                          <a:spcPts val="0"/>
                        </a:spcAft>
                      </a:pPr>
                      <a:r>
                        <a:rPr lang="en-US" sz="1400" b="1" dirty="0">
                          <a:effectLst/>
                        </a:rPr>
                        <a:t>Source</a:t>
                      </a:r>
                      <a:endParaRPr lang="en-US" sz="1400" b="1" dirty="0">
                        <a:effectLst/>
                        <a:latin typeface="Calibri"/>
                        <a:ea typeface="Calibri"/>
                        <a:cs typeface="Times New Roman"/>
                      </a:endParaRPr>
                    </a:p>
                  </a:txBody>
                  <a:tcPr marL="19050" marR="19050" marT="19050" marB="19050" anchor="b">
                    <a:gradFill>
                      <a:gsLst>
                        <a:gs pos="0">
                          <a:srgbClr val="8488C4"/>
                        </a:gs>
                        <a:gs pos="58000">
                          <a:srgbClr val="D4DEFF"/>
                        </a:gs>
                        <a:gs pos="83000">
                          <a:srgbClr val="D4DEFF"/>
                        </a:gs>
                        <a:gs pos="100000">
                          <a:srgbClr val="96AB94"/>
                        </a:gs>
                      </a:gsLst>
                      <a:lin ang="5400000" scaled="0"/>
                    </a:gradFill>
                  </a:tcPr>
                </a:tc>
                <a:tc>
                  <a:txBody>
                    <a:bodyPr/>
                    <a:lstStyle/>
                    <a:p>
                      <a:pPr algn="ctr">
                        <a:lnSpc>
                          <a:spcPts val="1600"/>
                        </a:lnSpc>
                        <a:spcAft>
                          <a:spcPts val="0"/>
                        </a:spcAft>
                      </a:pPr>
                      <a:r>
                        <a:rPr lang="en-US" sz="1400" b="1">
                          <a:effectLst/>
                        </a:rPr>
                        <a:t>Type III Sum of Squares</a:t>
                      </a:r>
                      <a:endParaRPr lang="en-US" sz="1400" b="1">
                        <a:effectLst/>
                        <a:latin typeface="Calibri"/>
                        <a:ea typeface="Calibri"/>
                        <a:cs typeface="Times New Roman"/>
                      </a:endParaRPr>
                    </a:p>
                  </a:txBody>
                  <a:tcPr marL="19050" marR="19050" marT="19050" marB="19050" anchor="b">
                    <a:gradFill>
                      <a:gsLst>
                        <a:gs pos="0">
                          <a:srgbClr val="8488C4"/>
                        </a:gs>
                        <a:gs pos="58000">
                          <a:srgbClr val="D4DEFF"/>
                        </a:gs>
                        <a:gs pos="83000">
                          <a:srgbClr val="D4DEFF"/>
                        </a:gs>
                        <a:gs pos="100000">
                          <a:srgbClr val="96AB94"/>
                        </a:gs>
                      </a:gsLst>
                      <a:lin ang="5400000" scaled="0"/>
                    </a:gradFill>
                  </a:tcPr>
                </a:tc>
                <a:tc>
                  <a:txBody>
                    <a:bodyPr/>
                    <a:lstStyle/>
                    <a:p>
                      <a:pPr algn="ctr">
                        <a:lnSpc>
                          <a:spcPts val="1600"/>
                        </a:lnSpc>
                        <a:spcAft>
                          <a:spcPts val="0"/>
                        </a:spcAft>
                      </a:pPr>
                      <a:r>
                        <a:rPr lang="en-US" sz="1400" b="1">
                          <a:effectLst/>
                        </a:rPr>
                        <a:t>df</a:t>
                      </a:r>
                      <a:endParaRPr lang="en-US" sz="1400" b="1">
                        <a:effectLst/>
                        <a:latin typeface="Calibri"/>
                        <a:ea typeface="Calibri"/>
                        <a:cs typeface="Times New Roman"/>
                      </a:endParaRPr>
                    </a:p>
                  </a:txBody>
                  <a:tcPr marL="19050" marR="19050" marT="19050" marB="19050" anchor="b">
                    <a:gradFill>
                      <a:gsLst>
                        <a:gs pos="0">
                          <a:srgbClr val="8488C4"/>
                        </a:gs>
                        <a:gs pos="58000">
                          <a:srgbClr val="D4DEFF"/>
                        </a:gs>
                        <a:gs pos="83000">
                          <a:srgbClr val="D4DEFF"/>
                        </a:gs>
                        <a:gs pos="100000">
                          <a:srgbClr val="96AB94"/>
                        </a:gs>
                      </a:gsLst>
                      <a:lin ang="5400000" scaled="0"/>
                    </a:gradFill>
                  </a:tcPr>
                </a:tc>
                <a:tc>
                  <a:txBody>
                    <a:bodyPr/>
                    <a:lstStyle/>
                    <a:p>
                      <a:pPr algn="ctr">
                        <a:lnSpc>
                          <a:spcPts val="1600"/>
                        </a:lnSpc>
                        <a:spcAft>
                          <a:spcPts val="0"/>
                        </a:spcAft>
                      </a:pPr>
                      <a:r>
                        <a:rPr lang="en-US" sz="1400" b="1">
                          <a:effectLst/>
                        </a:rPr>
                        <a:t>Mean Square</a:t>
                      </a:r>
                      <a:endParaRPr lang="en-US" sz="1400" b="1">
                        <a:effectLst/>
                        <a:latin typeface="Calibri"/>
                        <a:ea typeface="Calibri"/>
                        <a:cs typeface="Times New Roman"/>
                      </a:endParaRPr>
                    </a:p>
                  </a:txBody>
                  <a:tcPr marL="19050" marR="19050" marT="19050" marB="19050" anchor="b">
                    <a:gradFill>
                      <a:gsLst>
                        <a:gs pos="0">
                          <a:srgbClr val="8488C4"/>
                        </a:gs>
                        <a:gs pos="58000">
                          <a:srgbClr val="D4DEFF"/>
                        </a:gs>
                        <a:gs pos="83000">
                          <a:srgbClr val="D4DEFF"/>
                        </a:gs>
                        <a:gs pos="100000">
                          <a:srgbClr val="96AB94"/>
                        </a:gs>
                      </a:gsLst>
                      <a:lin ang="5400000" scaled="0"/>
                    </a:gradFill>
                  </a:tcPr>
                </a:tc>
                <a:tc>
                  <a:txBody>
                    <a:bodyPr/>
                    <a:lstStyle/>
                    <a:p>
                      <a:pPr algn="ctr">
                        <a:lnSpc>
                          <a:spcPts val="1600"/>
                        </a:lnSpc>
                        <a:spcAft>
                          <a:spcPts val="0"/>
                        </a:spcAft>
                      </a:pPr>
                      <a:r>
                        <a:rPr lang="en-US" sz="1400" b="1" dirty="0">
                          <a:effectLst/>
                        </a:rPr>
                        <a:t>F</a:t>
                      </a:r>
                      <a:endParaRPr lang="en-US" sz="1400" b="1" dirty="0">
                        <a:effectLst/>
                        <a:latin typeface="Calibri"/>
                        <a:ea typeface="Calibri"/>
                        <a:cs typeface="Times New Roman"/>
                      </a:endParaRPr>
                    </a:p>
                  </a:txBody>
                  <a:tcPr marL="19050" marR="19050" marT="19050" marB="19050" anchor="b">
                    <a:gradFill>
                      <a:gsLst>
                        <a:gs pos="0">
                          <a:srgbClr val="8488C4"/>
                        </a:gs>
                        <a:gs pos="58000">
                          <a:srgbClr val="D4DEFF"/>
                        </a:gs>
                        <a:gs pos="83000">
                          <a:srgbClr val="D4DEFF"/>
                        </a:gs>
                        <a:gs pos="100000">
                          <a:srgbClr val="96AB94"/>
                        </a:gs>
                      </a:gsLst>
                      <a:lin ang="5400000" scaled="0"/>
                    </a:gradFill>
                  </a:tcPr>
                </a:tc>
                <a:tc>
                  <a:txBody>
                    <a:bodyPr/>
                    <a:lstStyle/>
                    <a:p>
                      <a:pPr algn="ctr"/>
                      <a:r>
                        <a:rPr lang="en-US" sz="1400" b="1" dirty="0" smtClean="0">
                          <a:effectLst/>
                        </a:rPr>
                        <a:t>F</a:t>
                      </a:r>
                      <a:r>
                        <a:rPr lang="en-US" sz="1400" b="1" baseline="-25000" dirty="0" smtClean="0">
                          <a:effectLst/>
                        </a:rPr>
                        <a:t>t</a:t>
                      </a:r>
                      <a:endParaRPr lang="en-US" sz="1400" b="1" dirty="0"/>
                    </a:p>
                  </a:txBody>
                  <a:tcPr marL="19050" marR="19050" marT="19050" marB="19050" anchor="b">
                    <a:gradFill>
                      <a:gsLst>
                        <a:gs pos="0">
                          <a:srgbClr val="8488C4"/>
                        </a:gs>
                        <a:gs pos="58000">
                          <a:srgbClr val="D4DEFF"/>
                        </a:gs>
                        <a:gs pos="83000">
                          <a:srgbClr val="D4DEFF"/>
                        </a:gs>
                        <a:gs pos="100000">
                          <a:srgbClr val="96AB94"/>
                        </a:gs>
                      </a:gsLst>
                      <a:lin ang="5400000" scaled="0"/>
                    </a:gradFill>
                  </a:tcPr>
                </a:tc>
                <a:tc>
                  <a:txBody>
                    <a:bodyPr/>
                    <a:lstStyle/>
                    <a:p>
                      <a:pPr algn="ctr">
                        <a:lnSpc>
                          <a:spcPts val="1600"/>
                        </a:lnSpc>
                        <a:spcAft>
                          <a:spcPts val="0"/>
                        </a:spcAft>
                      </a:pPr>
                      <a:r>
                        <a:rPr lang="en-US" sz="1400" b="1" dirty="0">
                          <a:effectLst/>
                        </a:rPr>
                        <a:t>Sig.</a:t>
                      </a:r>
                      <a:endParaRPr lang="en-US" sz="1400" b="1" dirty="0">
                        <a:effectLst/>
                        <a:latin typeface="Calibri"/>
                        <a:ea typeface="Calibri"/>
                        <a:cs typeface="Times New Roman"/>
                      </a:endParaRPr>
                    </a:p>
                  </a:txBody>
                  <a:tcPr marL="19050" marR="19050" marT="19050" marB="19050" anchor="b">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 </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 </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 </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endParaRPr lang="en-US"/>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dirty="0">
                          <a:effectLst/>
                        </a:rPr>
                        <a:t>Router</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253145.148</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a:effectLst/>
                        </a:rPr>
                        <a:t>2</a:t>
                      </a:r>
                      <a:endParaRPr lang="en-US" sz="1400" b="1">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a:effectLst/>
                        </a:rPr>
                        <a:t>126572.574</a:t>
                      </a:r>
                      <a:endParaRPr lang="en-US" sz="1400" b="1">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a:effectLst/>
                        </a:rPr>
                        <a:t>37349.284</a:t>
                      </a:r>
                      <a:endParaRPr lang="en-US" sz="1400" b="1">
                        <a:effectLst/>
                        <a:latin typeface="Calibri"/>
                        <a:ea typeface="Calibri"/>
                        <a:cs typeface="Times New Roman"/>
                      </a:endParaRPr>
                    </a:p>
                  </a:txBody>
                  <a:tcPr marL="19050" marR="19050" marT="19050" marB="19050">
                    <a:solidFill>
                      <a:srgbClr val="FFFF00"/>
                    </a:solidFill>
                  </a:tcPr>
                </a:tc>
                <a:tc>
                  <a:txBody>
                    <a:bodyPr/>
                    <a:lstStyle/>
                    <a:p>
                      <a:pPr algn="r"/>
                      <a:r>
                        <a:rPr lang="en-US" sz="1400" b="1" dirty="0" smtClean="0"/>
                        <a:t>3.26</a:t>
                      </a:r>
                      <a:endParaRPr lang="en-US" sz="1400" b="1" dirty="0"/>
                    </a:p>
                  </a:txBody>
                  <a:tcPr marL="19050" marR="19050" marT="19050" marB="19050">
                    <a:solidFill>
                      <a:srgbClr val="FFFF00"/>
                    </a:solidFill>
                  </a:tcPr>
                </a:tc>
                <a:tc>
                  <a:txBody>
                    <a:bodyPr/>
                    <a:lstStyle/>
                    <a:p>
                      <a:pPr algn="r">
                        <a:lnSpc>
                          <a:spcPts val="1600"/>
                        </a:lnSpc>
                        <a:spcAft>
                          <a:spcPts val="0"/>
                        </a:spcAft>
                      </a:pPr>
                      <a:r>
                        <a:rPr lang="en-US" sz="1400" b="1" dirty="0">
                          <a:effectLst/>
                        </a:rPr>
                        <a:t>.000</a:t>
                      </a:r>
                      <a:endParaRPr lang="en-US" sz="1400" b="1" dirty="0">
                        <a:effectLst/>
                        <a:latin typeface="Calibri"/>
                        <a:ea typeface="Calibri"/>
                        <a:cs typeface="Times New Roman"/>
                      </a:endParaRPr>
                    </a:p>
                  </a:txBody>
                  <a:tcPr marL="19050" marR="19050" marT="19050" marB="19050">
                    <a:solidFill>
                      <a:srgbClr val="FFFF00"/>
                    </a:solidFill>
                  </a:tcPr>
                </a:tc>
              </a:tr>
              <a:tr h="0">
                <a:tc>
                  <a:txBody>
                    <a:bodyPr/>
                    <a:lstStyle/>
                    <a:p>
                      <a:pPr>
                        <a:lnSpc>
                          <a:spcPts val="1600"/>
                        </a:lnSpc>
                        <a:spcAft>
                          <a:spcPts val="0"/>
                        </a:spcAft>
                      </a:pPr>
                      <a:r>
                        <a:rPr lang="en-US" sz="1400" b="1">
                          <a:effectLst/>
                        </a:rPr>
                        <a:t>Hash</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.907</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1</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.907</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.268</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r>
                        <a:rPr lang="en-US" sz="1400" b="1" dirty="0" smtClean="0"/>
                        <a:t>4.11</a:t>
                      </a:r>
                      <a:endParaRPr lang="en-US" sz="1400" b="1" dirty="0"/>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.608</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dirty="0" err="1">
                          <a:effectLst/>
                        </a:rPr>
                        <a:t>Enkripsi</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165.148</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2</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82.574</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24.366</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r>
                        <a:rPr lang="en-US" sz="1400" b="1" dirty="0" smtClean="0"/>
                        <a:t>3.26</a:t>
                      </a:r>
                      <a:endParaRPr lang="en-US" sz="1400" b="1" dirty="0"/>
                    </a:p>
                  </a:txBody>
                  <a:tcPr marL="19050" marR="19050" marT="19050" marB="19050">
                    <a:solidFill>
                      <a:srgbClr val="FFFF00"/>
                    </a:solidFill>
                  </a:tcPr>
                </a:tc>
                <a:tc>
                  <a:txBody>
                    <a:bodyPr/>
                    <a:lstStyle/>
                    <a:p>
                      <a:pPr algn="r">
                        <a:lnSpc>
                          <a:spcPts val="1600"/>
                        </a:lnSpc>
                        <a:spcAft>
                          <a:spcPts val="0"/>
                        </a:spcAft>
                      </a:pPr>
                      <a:r>
                        <a:rPr lang="en-US" sz="1400" b="1" dirty="0">
                          <a:effectLst/>
                        </a:rPr>
                        <a:t>.000</a:t>
                      </a:r>
                      <a:endParaRPr lang="en-US" sz="1400" b="1" dirty="0">
                        <a:effectLst/>
                        <a:latin typeface="Calibri"/>
                        <a:ea typeface="Calibri"/>
                        <a:cs typeface="Times New Roman"/>
                      </a:endParaRPr>
                    </a:p>
                  </a:txBody>
                  <a:tcPr marL="19050" marR="19050" marT="19050" marB="19050">
                    <a:solidFill>
                      <a:srgbClr val="FFFF00"/>
                    </a:solidFill>
                  </a:tcPr>
                </a:tc>
              </a:tr>
              <a:tr h="0">
                <a:tc>
                  <a:txBody>
                    <a:bodyPr/>
                    <a:lstStyle/>
                    <a:p>
                      <a:pPr>
                        <a:lnSpc>
                          <a:spcPts val="1600"/>
                        </a:lnSpc>
                        <a:spcAft>
                          <a:spcPts val="0"/>
                        </a:spcAft>
                      </a:pPr>
                      <a:r>
                        <a:rPr lang="en-US" sz="1400" b="1">
                          <a:effectLst/>
                        </a:rPr>
                        <a:t>Router * Hash</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4.704</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2</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2.352</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.694</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r>
                        <a:rPr lang="en-US" sz="1400" b="1" dirty="0" smtClean="0"/>
                        <a:t>3.26</a:t>
                      </a:r>
                      <a:endParaRPr lang="en-US" sz="1400" b="1" dirty="0"/>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.506</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dirty="0">
                          <a:effectLst/>
                        </a:rPr>
                        <a:t>Router * </a:t>
                      </a:r>
                      <a:r>
                        <a:rPr lang="en-US" sz="1400" b="1" dirty="0" err="1">
                          <a:effectLst/>
                        </a:rPr>
                        <a:t>Enkripsi</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164.852</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4</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41.213</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lnSpc>
                          <a:spcPts val="1600"/>
                        </a:lnSpc>
                        <a:spcAft>
                          <a:spcPts val="0"/>
                        </a:spcAft>
                      </a:pPr>
                      <a:r>
                        <a:rPr lang="en-US" sz="1400" b="1" dirty="0">
                          <a:effectLst/>
                        </a:rPr>
                        <a:t>12.161</a:t>
                      </a:r>
                      <a:endParaRPr lang="en-US" sz="1400" b="1" dirty="0">
                        <a:effectLst/>
                        <a:latin typeface="Calibri"/>
                        <a:ea typeface="Calibri"/>
                        <a:cs typeface="Times New Roman"/>
                      </a:endParaRPr>
                    </a:p>
                  </a:txBody>
                  <a:tcPr marL="19050" marR="19050" marT="19050" marB="19050">
                    <a:solidFill>
                      <a:srgbClr val="FFFF00"/>
                    </a:solidFill>
                  </a:tcPr>
                </a:tc>
                <a:tc>
                  <a:txBody>
                    <a:bodyPr/>
                    <a:lstStyle/>
                    <a:p>
                      <a:pPr algn="r"/>
                      <a:r>
                        <a:rPr lang="en-US" sz="1400" b="1" dirty="0" smtClean="0"/>
                        <a:t>2.63</a:t>
                      </a:r>
                      <a:endParaRPr lang="en-US" sz="1400" b="1" dirty="0"/>
                    </a:p>
                  </a:txBody>
                  <a:tcPr marL="19050" marR="19050" marT="19050" marB="19050">
                    <a:solidFill>
                      <a:srgbClr val="FFFF00"/>
                    </a:solidFill>
                  </a:tcPr>
                </a:tc>
                <a:tc>
                  <a:txBody>
                    <a:bodyPr/>
                    <a:lstStyle/>
                    <a:p>
                      <a:pPr algn="r">
                        <a:lnSpc>
                          <a:spcPts val="1600"/>
                        </a:lnSpc>
                        <a:spcAft>
                          <a:spcPts val="0"/>
                        </a:spcAft>
                      </a:pPr>
                      <a:r>
                        <a:rPr lang="en-US" sz="1400" b="1" dirty="0">
                          <a:effectLst/>
                        </a:rPr>
                        <a:t>.000</a:t>
                      </a:r>
                      <a:endParaRPr lang="en-US" sz="1400" b="1" dirty="0">
                        <a:effectLst/>
                        <a:latin typeface="Calibri"/>
                        <a:ea typeface="Calibri"/>
                        <a:cs typeface="Times New Roman"/>
                      </a:endParaRPr>
                    </a:p>
                  </a:txBody>
                  <a:tcPr marL="19050" marR="19050" marT="19050" marB="19050">
                    <a:solidFill>
                      <a:srgbClr val="FFFF00"/>
                    </a:solidFill>
                  </a:tcPr>
                </a:tc>
              </a:tr>
              <a:tr h="0">
                <a:tc>
                  <a:txBody>
                    <a:bodyPr/>
                    <a:lstStyle/>
                    <a:p>
                      <a:pPr>
                        <a:lnSpc>
                          <a:spcPts val="1600"/>
                        </a:lnSpc>
                        <a:spcAft>
                          <a:spcPts val="0"/>
                        </a:spcAft>
                      </a:pPr>
                      <a:r>
                        <a:rPr lang="en-US" sz="1400" b="1">
                          <a:effectLst/>
                        </a:rPr>
                        <a:t>Hash * Enkripsi</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10.037</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2</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5.019</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1.481</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r>
                        <a:rPr lang="en-US" sz="1400" b="1" dirty="0" smtClean="0"/>
                        <a:t>3.26</a:t>
                      </a:r>
                      <a:endParaRPr lang="en-US" sz="1400" b="1" dirty="0"/>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.241</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a:effectLst/>
                        </a:rPr>
                        <a:t>Router * Hash * Enkripsi</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33.519</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4</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8.380</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2.473</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r>
                        <a:rPr lang="en-US" sz="1400" b="1" dirty="0" smtClean="0"/>
                        <a:t>2.63</a:t>
                      </a:r>
                      <a:endParaRPr lang="en-US" sz="1400" b="1" dirty="0"/>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.062</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a:effectLst/>
                        </a:rPr>
                        <a:t>Error</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122.000</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36</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dirty="0">
                          <a:effectLst/>
                        </a:rPr>
                        <a:t>3.389</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endParaRPr lang="en-US" sz="1400" b="1">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a:effectLst/>
                        </a:rPr>
                        <a:t>Total</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484273.000</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54</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a:effectLst/>
                        </a:rPr>
                        <a:t> </a:t>
                      </a:r>
                      <a:endParaRPr lang="en-US" sz="1400" b="1">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endParaRPr lang="en-US" sz="1400" b="1">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r>
              <a:tr h="0">
                <a:tc>
                  <a:txBody>
                    <a:bodyPr/>
                    <a:lstStyle/>
                    <a:p>
                      <a:pPr>
                        <a:lnSpc>
                          <a:spcPts val="1600"/>
                        </a:lnSpc>
                        <a:spcAft>
                          <a:spcPts val="0"/>
                        </a:spcAft>
                      </a:pPr>
                      <a:r>
                        <a:rPr lang="en-US" sz="1400" b="1">
                          <a:effectLst/>
                        </a:rPr>
                        <a:t> </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 </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r">
                        <a:lnSpc>
                          <a:spcPts val="1600"/>
                        </a:lnSpc>
                        <a:spcAft>
                          <a:spcPts val="0"/>
                        </a:spcAft>
                      </a:pPr>
                      <a:r>
                        <a:rPr lang="en-US" sz="1400" b="1">
                          <a:effectLst/>
                        </a:rPr>
                        <a:t> </a:t>
                      </a:r>
                      <a:endParaRPr lang="en-US" sz="1400" b="1">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r>
                        <a:rPr lang="en-US" sz="1400" b="1" dirty="0">
                          <a:effectLst/>
                        </a:rPr>
                        <a:t> </a:t>
                      </a: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c>
                  <a:txBody>
                    <a:bodyPr/>
                    <a:lstStyle/>
                    <a:p>
                      <a:pPr algn="ctr">
                        <a:lnSpc>
                          <a:spcPct val="115000"/>
                        </a:lnSpc>
                        <a:spcAft>
                          <a:spcPts val="0"/>
                        </a:spcAft>
                      </a:pPr>
                      <a:endParaRPr lang="en-US" sz="1400" b="1" dirty="0">
                        <a:effectLst/>
                        <a:latin typeface="Calibri"/>
                        <a:ea typeface="Calibri"/>
                        <a:cs typeface="Times New Roman"/>
                      </a:endParaRPr>
                    </a:p>
                  </a:txBody>
                  <a:tcPr marL="19050" marR="19050" marT="19050" marB="19050" anchor="ctr">
                    <a:gradFill>
                      <a:gsLst>
                        <a:gs pos="0">
                          <a:srgbClr val="8488C4"/>
                        </a:gs>
                        <a:gs pos="58000">
                          <a:srgbClr val="D4DEFF"/>
                        </a:gs>
                        <a:gs pos="83000">
                          <a:srgbClr val="D4DEFF"/>
                        </a:gs>
                        <a:gs pos="100000">
                          <a:srgbClr val="96AB94"/>
                        </a:gs>
                      </a:gsLst>
                      <a:lin ang="5400000" scaled="0"/>
                    </a:gradFill>
                  </a:tcPr>
                </a:tc>
              </a:tr>
              <a:tr h="0">
                <a:tc gridSpan="6">
                  <a:txBody>
                    <a:bodyPr/>
                    <a:lstStyle/>
                    <a:p>
                      <a:pPr>
                        <a:lnSpc>
                          <a:spcPts val="1600"/>
                        </a:lnSpc>
                        <a:spcAft>
                          <a:spcPts val="0"/>
                        </a:spcAft>
                      </a:pPr>
                      <a:r>
                        <a:rPr lang="en-US" sz="1400" b="1" dirty="0">
                          <a:effectLst/>
                        </a:rPr>
                        <a:t>Dependent </a:t>
                      </a:r>
                      <a:r>
                        <a:rPr lang="en-US" sz="1400" b="1" dirty="0" err="1">
                          <a:effectLst/>
                        </a:rPr>
                        <a:t>Variable:PING</a:t>
                      </a:r>
                      <a:endParaRPr lang="en-US" sz="1400" b="1" dirty="0">
                        <a:effectLst/>
                      </a:endParaRPr>
                    </a:p>
                    <a:p>
                      <a:pPr>
                        <a:lnSpc>
                          <a:spcPts val="1600"/>
                        </a:lnSpc>
                        <a:spcAft>
                          <a:spcPts val="0"/>
                        </a:spcAft>
                      </a:pPr>
                      <a:r>
                        <a:rPr lang="en-US" sz="1400" b="1" dirty="0">
                          <a:effectLst/>
                        </a:rPr>
                        <a:t>a. R Squared = 1.000 (Adjusted R Squared = .999)</a:t>
                      </a: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ts val="1600"/>
                        </a:lnSpc>
                        <a:spcAft>
                          <a:spcPts val="0"/>
                        </a:spcAft>
                      </a:pPr>
                      <a:endParaRPr lang="en-US" sz="1400" b="1" dirty="0">
                        <a:effectLst/>
                        <a:latin typeface="Calibri"/>
                        <a:ea typeface="Calibri"/>
                        <a:cs typeface="Times New Roman"/>
                      </a:endParaRPr>
                    </a:p>
                  </a:txBody>
                  <a:tcPr marL="19050" marR="19050" marT="19050" marB="19050">
                    <a:gradFill>
                      <a:gsLst>
                        <a:gs pos="0">
                          <a:srgbClr val="8488C4"/>
                        </a:gs>
                        <a:gs pos="58000">
                          <a:srgbClr val="D4DEFF"/>
                        </a:gs>
                        <a:gs pos="83000">
                          <a:srgbClr val="D4DEFF"/>
                        </a:gs>
                        <a:gs pos="100000">
                          <a:srgbClr val="96AB94"/>
                        </a:gs>
                      </a:gsLst>
                      <a:lin ang="5400000" scaled="0"/>
                    </a:gradFill>
                  </a:tcPr>
                </a:tc>
              </a:tr>
            </a:tbl>
          </a:graphicData>
        </a:graphic>
      </p:graphicFrame>
    </p:spTree>
    <p:extLst>
      <p:ext uri="{BB962C8B-B14F-4D97-AF65-F5344CB8AC3E}">
        <p14:creationId xmlns:p14="http://schemas.microsoft.com/office/powerpoint/2010/main" val="359139701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Variance Result</a:t>
            </a:r>
            <a:endParaRPr lang="en-US" dirty="0"/>
          </a:p>
        </p:txBody>
      </p:sp>
      <p:sp>
        <p:nvSpPr>
          <p:cNvPr id="3" name="Content Placeholder 2"/>
          <p:cNvSpPr>
            <a:spLocks noGrp="1"/>
          </p:cNvSpPr>
          <p:nvPr>
            <p:ph idx="1"/>
          </p:nvPr>
        </p:nvSpPr>
        <p:spPr/>
        <p:txBody>
          <a:bodyPr/>
          <a:lstStyle/>
          <a:p>
            <a:r>
              <a:rPr lang="en-US" dirty="0" smtClean="0"/>
              <a:t>VPN Performance affected by Encryption Method used, Router sum on the WAN, and the interaction between them.</a:t>
            </a:r>
          </a:p>
          <a:p>
            <a:r>
              <a:rPr lang="en-US" dirty="0" smtClean="0"/>
              <a:t>Hash method doesn’t affect the VPN Performance.</a:t>
            </a:r>
            <a:endParaRPr lang="en-US" dirty="0"/>
          </a:p>
        </p:txBody>
      </p:sp>
    </p:spTree>
    <p:extLst>
      <p:ext uri="{BB962C8B-B14F-4D97-AF65-F5344CB8AC3E}">
        <p14:creationId xmlns:p14="http://schemas.microsoft.com/office/powerpoint/2010/main" val="732438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199" y="1775191"/>
            <a:ext cx="8468995" cy="2568209"/>
          </a:xfrm>
        </p:spPr>
        <p:txBody>
          <a:bodyPr>
            <a:normAutofit lnSpcReduction="10000"/>
          </a:bodyPr>
          <a:lstStyle/>
          <a:p>
            <a:r>
              <a:rPr lang="en-US" dirty="0" smtClean="0"/>
              <a:t>From the result table, and use a simple linear regression, can be summarized an equation which show the relation between router on WAN, with performance of VPN Connection made.</a:t>
            </a:r>
          </a:p>
          <a:p>
            <a:endParaRPr lang="en-US" dirty="0" smtClean="0"/>
          </a:p>
          <a:p>
            <a:pPr marL="118872" indent="0">
              <a:buNone/>
            </a:pPr>
            <a:endParaRPr lang="en-US" dirty="0"/>
          </a:p>
        </p:txBody>
      </p:sp>
      <p:pic>
        <p:nvPicPr>
          <p:cNvPr id="6" name="Picture 5" descr="C:\Users\Cisco\Desktop\TeA 12082012\gambar\regressi.PNG"/>
          <p:cNvPicPr/>
          <p:nvPr/>
        </p:nvPicPr>
        <p:blipFill>
          <a:blip r:embed="rId2">
            <a:extLst>
              <a:ext uri="{28A0092B-C50C-407E-A947-70E740481C1C}">
                <a14:useLocalDpi xmlns:a14="http://schemas.microsoft.com/office/drawing/2010/main" val="0"/>
              </a:ext>
            </a:extLst>
          </a:blip>
          <a:srcRect/>
          <a:stretch>
            <a:fillRect/>
          </a:stretch>
        </p:blipFill>
        <p:spPr bwMode="auto">
          <a:xfrm>
            <a:off x="3494405" y="3810000"/>
            <a:ext cx="5039995" cy="2498725"/>
          </a:xfrm>
          <a:prstGeom prst="rect">
            <a:avLst/>
          </a:prstGeom>
          <a:noFill/>
          <a:ln>
            <a:noFill/>
          </a:ln>
        </p:spPr>
      </p:pic>
      <p:sp>
        <p:nvSpPr>
          <p:cNvPr id="7" name="TextBox 6"/>
          <p:cNvSpPr txBox="1"/>
          <p:nvPr/>
        </p:nvSpPr>
        <p:spPr>
          <a:xfrm>
            <a:off x="762001" y="4800600"/>
            <a:ext cx="2743200" cy="830997"/>
          </a:xfrm>
          <a:prstGeom prst="rect">
            <a:avLst/>
          </a:prstGeom>
          <a:noFill/>
        </p:spPr>
        <p:txBody>
          <a:bodyPr wrap="square" rtlCol="0">
            <a:spAutoFit/>
          </a:bodyPr>
          <a:lstStyle/>
          <a:p>
            <a:r>
              <a:rPr lang="en-US" sz="2400" b="1" dirty="0"/>
              <a:t>Y = -7.38 + 27.24(X)</a:t>
            </a:r>
          </a:p>
          <a:p>
            <a:endParaRPr lang="en-US" sz="2400" b="1" dirty="0"/>
          </a:p>
        </p:txBody>
      </p:sp>
    </p:spTree>
    <p:extLst>
      <p:ext uri="{BB962C8B-B14F-4D97-AF65-F5344CB8AC3E}">
        <p14:creationId xmlns:p14="http://schemas.microsoft.com/office/powerpoint/2010/main" val="335906491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pic>
        <p:nvPicPr>
          <p:cNvPr id="6" name="Picture 5" descr="C:\Users\Cisco\Desktop\TeA 12082012\gambar\regressi.PNG"/>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05000"/>
            <a:ext cx="5039995" cy="2498725"/>
          </a:xfrm>
          <a:prstGeom prst="rect">
            <a:avLst/>
          </a:prstGeom>
          <a:noFill/>
          <a:ln>
            <a:noFill/>
          </a:ln>
        </p:spPr>
      </p:pic>
      <p:sp>
        <p:nvSpPr>
          <p:cNvPr id="7" name="TextBox 6"/>
          <p:cNvSpPr txBox="1"/>
          <p:nvPr/>
        </p:nvSpPr>
        <p:spPr>
          <a:xfrm>
            <a:off x="609600" y="3131403"/>
            <a:ext cx="2743200" cy="830997"/>
          </a:xfrm>
          <a:prstGeom prst="rect">
            <a:avLst/>
          </a:prstGeom>
          <a:noFill/>
        </p:spPr>
        <p:txBody>
          <a:bodyPr wrap="square" rtlCol="0">
            <a:spAutoFit/>
          </a:bodyPr>
          <a:lstStyle/>
          <a:p>
            <a:r>
              <a:rPr lang="en-US" sz="2400" b="1" dirty="0"/>
              <a:t>Y = -7.38 + 27.24(X)</a:t>
            </a:r>
          </a:p>
          <a:p>
            <a:endParaRPr lang="en-US" sz="2400" b="1" dirty="0"/>
          </a:p>
        </p:txBody>
      </p:sp>
      <p:sp>
        <p:nvSpPr>
          <p:cNvPr id="8" name="Content Placeholder 2"/>
          <p:cNvSpPr>
            <a:spLocks noGrp="1"/>
          </p:cNvSpPr>
          <p:nvPr>
            <p:ph idx="1"/>
          </p:nvPr>
        </p:nvSpPr>
        <p:spPr>
          <a:xfrm>
            <a:off x="457200" y="4495799"/>
            <a:ext cx="8468995" cy="1730009"/>
          </a:xfrm>
        </p:spPr>
        <p:txBody>
          <a:bodyPr>
            <a:normAutofit/>
          </a:bodyPr>
          <a:lstStyle/>
          <a:p>
            <a:pPr marL="118872" indent="0">
              <a:buNone/>
            </a:pPr>
            <a:r>
              <a:rPr lang="en-US" dirty="0" smtClean="0"/>
              <a:t>Y = PING Performance</a:t>
            </a:r>
          </a:p>
          <a:p>
            <a:pPr marL="118872" indent="0">
              <a:buNone/>
            </a:pPr>
            <a:r>
              <a:rPr lang="en-US" dirty="0" smtClean="0"/>
              <a:t>X = Router Passed on WAN</a:t>
            </a:r>
          </a:p>
          <a:p>
            <a:endParaRPr lang="en-US" dirty="0" smtClean="0"/>
          </a:p>
          <a:p>
            <a:pPr marL="118872" indent="0">
              <a:buNone/>
            </a:pPr>
            <a:endParaRPr lang="en-US" dirty="0"/>
          </a:p>
        </p:txBody>
      </p:sp>
    </p:spTree>
    <p:extLst>
      <p:ext uri="{BB962C8B-B14F-4D97-AF65-F5344CB8AC3E}">
        <p14:creationId xmlns:p14="http://schemas.microsoft.com/office/powerpoint/2010/main" val="33307470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Which means if the PING gives 210 ms, the Router Passed is:</a:t>
                </a:r>
              </a:p>
              <a:p>
                <a:pPr marL="118872" indent="0">
                  <a:buNone/>
                </a:pPr>
                <a:endParaRPr lang="en-US" dirty="0"/>
              </a:p>
              <a:p>
                <a:pPr marL="118872" indent="0">
                  <a:buNone/>
                </a:pPr>
                <a:r>
                  <a:rPr lang="en-US" dirty="0"/>
                  <a:t>	</a:t>
                </a:r>
                <a:r>
                  <a:rPr lang="en-US" dirty="0" smtClean="0"/>
                  <a:t>	210 </a:t>
                </a:r>
                <a:r>
                  <a:rPr lang="en-US" dirty="0"/>
                  <a:t>= -7.38 </a:t>
                </a:r>
                <a:r>
                  <a:rPr lang="en-US" dirty="0" smtClean="0"/>
                  <a:t>+ 27.24(X)</a:t>
                </a:r>
              </a:p>
              <a:p>
                <a:pPr marL="118872" indent="0">
                  <a:buNone/>
                </a:pPr>
                <a:r>
                  <a:rPr lang="en-US" dirty="0"/>
                  <a:t>	</a:t>
                </a:r>
                <a:r>
                  <a:rPr lang="en-US" dirty="0" smtClean="0"/>
                  <a:t>	210 + 7.38 = 27.24(X</a:t>
                </a:r>
                <a:r>
                  <a:rPr lang="en-US" dirty="0"/>
                  <a:t>) </a:t>
                </a:r>
                <a:endParaRPr lang="en-US" dirty="0" smtClean="0"/>
              </a:p>
              <a:p>
                <a:pPr marL="118872" indent="0">
                  <a:buNone/>
                </a:pPr>
                <a:r>
                  <a:rPr lang="en-US" dirty="0"/>
                  <a:t>	</a:t>
                </a:r>
                <a:r>
                  <a:rPr lang="en-US" dirty="0" smtClean="0"/>
                  <a:t>	X = 217.38 / 27.24</a:t>
                </a:r>
              </a:p>
              <a:p>
                <a:pPr marL="118872" indent="0">
                  <a:buNone/>
                </a:pPr>
                <a:r>
                  <a:rPr lang="en-US" dirty="0"/>
                  <a:t>	</a:t>
                </a:r>
                <a:r>
                  <a:rPr lang="en-US" dirty="0" smtClean="0"/>
                  <a:t>	X = 7.98</a:t>
                </a:r>
                <a14:m>
                  <m:oMath xmlns:m="http://schemas.openxmlformats.org/officeDocument/2006/math">
                    <m:r>
                      <a:rPr lang="en-US" b="0" i="0" smtClean="0">
                        <a:latin typeface="Cambria Math"/>
                      </a:rPr>
                      <m:t> </m:t>
                    </m:r>
                    <m:r>
                      <a:rPr lang="en-US" i="1">
                        <a:latin typeface="Cambria Math"/>
                      </a:rPr>
                      <m:t>≈</m:t>
                    </m:r>
                  </m:oMath>
                </a14:m>
                <a:r>
                  <a:rPr lang="en-US" dirty="0" smtClean="0"/>
                  <a:t> 8 router</a:t>
                </a:r>
                <a:endParaRPr lang="en-US" dirty="0"/>
              </a:p>
              <a:p>
                <a:pPr marL="11887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659"/>
                </a:stretch>
              </a:blipFill>
            </p:spPr>
            <p:txBody>
              <a:bodyPr/>
              <a:lstStyle/>
              <a:p>
                <a:r>
                  <a:rPr lang="en-US">
                    <a:noFill/>
                  </a:rPr>
                  <a:t> </a:t>
                </a:r>
              </a:p>
            </p:txBody>
          </p:sp>
        </mc:Fallback>
      </mc:AlternateContent>
    </p:spTree>
    <p:extLst>
      <p:ext uri="{BB962C8B-B14F-4D97-AF65-F5344CB8AC3E}">
        <p14:creationId xmlns:p14="http://schemas.microsoft.com/office/powerpoint/2010/main" val="12086779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Cisco 1841 Router support VPN Technology on ADSL Line, with WIC-1ADSL or RFC 1483 Bridge. Applied with Dialer Interface on each router.</a:t>
            </a:r>
          </a:p>
          <a:p>
            <a:r>
              <a:rPr lang="en-US" dirty="0" smtClean="0"/>
              <a:t>VPN Performance affected by Encryption Methods, Router Sum on WAN and the interaction between them. The association described with formula “</a:t>
            </a:r>
            <a:r>
              <a:rPr lang="en-US" dirty="0"/>
              <a:t>Y = -7.38 + 27.24(X</a:t>
            </a:r>
            <a:r>
              <a:rPr lang="en-US" dirty="0" smtClean="0"/>
              <a:t>)”.</a:t>
            </a:r>
          </a:p>
        </p:txBody>
      </p:sp>
    </p:spTree>
    <p:extLst>
      <p:ext uri="{BB962C8B-B14F-4D97-AF65-F5344CB8AC3E}">
        <p14:creationId xmlns:p14="http://schemas.microsoft.com/office/powerpoint/2010/main" val="30978793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With VPN IPsec, network performance reduced by 44.44% than normal network (without VPN</a:t>
            </a:r>
            <a:r>
              <a:rPr lang="en-US" dirty="0" smtClean="0"/>
              <a:t>).</a:t>
            </a:r>
          </a:p>
          <a:p>
            <a:r>
              <a:rPr lang="en-US" dirty="0" smtClean="0"/>
              <a:t>With a low cost, VPN is more suitable to be applied on small to medium business, with 44.44% reduced performance consequences.</a:t>
            </a:r>
            <a:endParaRPr lang="en-US" dirty="0"/>
          </a:p>
          <a:p>
            <a:endParaRPr lang="en-US" dirty="0"/>
          </a:p>
        </p:txBody>
      </p:sp>
    </p:spTree>
    <p:extLst>
      <p:ext uri="{BB962C8B-B14F-4D97-AF65-F5344CB8AC3E}">
        <p14:creationId xmlns:p14="http://schemas.microsoft.com/office/powerpoint/2010/main" val="29453409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652" y="1981200"/>
            <a:ext cx="6107348" cy="3238124"/>
          </a:xfrm>
        </p:spPr>
      </p:pic>
      <p:sp>
        <p:nvSpPr>
          <p:cNvPr id="5" name="TextBox 4"/>
          <p:cNvSpPr txBox="1"/>
          <p:nvPr/>
        </p:nvSpPr>
        <p:spPr>
          <a:xfrm>
            <a:off x="6400800" y="4726356"/>
            <a:ext cx="1239442" cy="923330"/>
          </a:xfrm>
          <a:prstGeom prst="rect">
            <a:avLst/>
          </a:prstGeom>
          <a:noFill/>
        </p:spPr>
        <p:txBody>
          <a:bodyPr wrap="none" rtlCol="0">
            <a:spAutoFit/>
          </a:bodyPr>
          <a:lstStyle/>
          <a:p>
            <a:r>
              <a:rPr lang="en-US" sz="5400" b="1" dirty="0" smtClean="0"/>
              <a:t>FIN</a:t>
            </a:r>
            <a:endParaRPr lang="en-US" sz="5400" b="1" dirty="0"/>
          </a:p>
        </p:txBody>
      </p:sp>
    </p:spTree>
    <p:extLst>
      <p:ext uri="{BB962C8B-B14F-4D97-AF65-F5344CB8AC3E}">
        <p14:creationId xmlns:p14="http://schemas.microsoft.com/office/powerpoint/2010/main" val="18448257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Implementing VPN to establish a private network on a Wide Area Network using Cisco 1841 Router and ADSL Connection.</a:t>
            </a:r>
          </a:p>
          <a:p>
            <a:r>
              <a:rPr lang="en-US" dirty="0" smtClean="0"/>
              <a:t>Analyze the security system and performance between networks using VPN to a network without a VPN.</a:t>
            </a:r>
            <a:endParaRPr lang="en-US" dirty="0"/>
          </a:p>
        </p:txBody>
      </p:sp>
    </p:spTree>
    <p:extLst>
      <p:ext uri="{BB962C8B-B14F-4D97-AF65-F5344CB8AC3E}">
        <p14:creationId xmlns:p14="http://schemas.microsoft.com/office/powerpoint/2010/main" val="37172297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Use Cisco 1841 as VPN Gateway and IPsec as Security Protocol</a:t>
            </a:r>
          </a:p>
          <a:p>
            <a:r>
              <a:rPr lang="en-US" dirty="0" smtClean="0"/>
              <a:t>Implementing ADSL Connection for the case study</a:t>
            </a:r>
          </a:p>
          <a:p>
            <a:r>
              <a:rPr lang="en-US" dirty="0" smtClean="0"/>
              <a:t>Analyzing the security of VPN combination using a Simulated WAN</a:t>
            </a:r>
            <a:endParaRPr lang="en-US" dirty="0"/>
          </a:p>
        </p:txBody>
      </p:sp>
    </p:spTree>
    <p:extLst>
      <p:ext uri="{BB962C8B-B14F-4D97-AF65-F5344CB8AC3E}">
        <p14:creationId xmlns:p14="http://schemas.microsoft.com/office/powerpoint/2010/main" val="354049948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VPN?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VPN is a technology for using the Internet or another intermediate network to connect computers to isolated remote computer networks that would otherwise be inaccessible. A VPN provides security so that traffic sent through the VPN connection stays isolated from other computers on the intermediate network. </a:t>
            </a:r>
            <a:endParaRPr lang="en-US" dirty="0"/>
          </a:p>
        </p:txBody>
      </p:sp>
    </p:spTree>
    <p:extLst>
      <p:ext uri="{BB962C8B-B14F-4D97-AF65-F5344CB8AC3E}">
        <p14:creationId xmlns:p14="http://schemas.microsoft.com/office/powerpoint/2010/main" val="157687897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VPN?</a:t>
            </a:r>
            <a:endParaRPr lang="en-US" dirty="0"/>
          </a:p>
        </p:txBody>
      </p:sp>
      <p:sp>
        <p:nvSpPr>
          <p:cNvPr id="3" name="Content Placeholder 2"/>
          <p:cNvSpPr>
            <a:spLocks noGrp="1"/>
          </p:cNvSpPr>
          <p:nvPr>
            <p:ph idx="1"/>
          </p:nvPr>
        </p:nvSpPr>
        <p:spPr/>
        <p:txBody>
          <a:bodyPr/>
          <a:lstStyle/>
          <a:p>
            <a:r>
              <a:rPr lang="en-US" dirty="0" smtClean="0"/>
              <a:t>Cheaper than building a private line</a:t>
            </a:r>
          </a:p>
          <a:p>
            <a:r>
              <a:rPr lang="en-US" dirty="0" smtClean="0"/>
              <a:t>Provides security as a private line does</a:t>
            </a:r>
          </a:p>
          <a:p>
            <a:r>
              <a:rPr lang="en-US" dirty="0" smtClean="0"/>
              <a:t>Ease in network expansion</a:t>
            </a:r>
          </a:p>
          <a:p>
            <a:r>
              <a:rPr lang="en-US" dirty="0" smtClean="0"/>
              <a:t>Compatible with existing broadband technologies</a:t>
            </a:r>
            <a:endParaRPr lang="en-US" dirty="0"/>
          </a:p>
        </p:txBody>
      </p:sp>
    </p:spTree>
    <p:extLst>
      <p:ext uri="{BB962C8B-B14F-4D97-AF65-F5344CB8AC3E}">
        <p14:creationId xmlns:p14="http://schemas.microsoft.com/office/powerpoint/2010/main" val="2222248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Protocols</a:t>
            </a:r>
            <a:endParaRPr lang="en-US" dirty="0"/>
          </a:p>
        </p:txBody>
      </p:sp>
      <p:sp>
        <p:nvSpPr>
          <p:cNvPr id="3" name="Content Placeholder 2"/>
          <p:cNvSpPr>
            <a:spLocks noGrp="1"/>
          </p:cNvSpPr>
          <p:nvPr>
            <p:ph idx="1"/>
          </p:nvPr>
        </p:nvSpPr>
        <p:spPr/>
        <p:txBody>
          <a:bodyPr/>
          <a:lstStyle/>
          <a:p>
            <a:r>
              <a:rPr lang="en-US" dirty="0" smtClean="0"/>
              <a:t>PPTP – Point to Point Tunneling Protocol</a:t>
            </a:r>
          </a:p>
          <a:p>
            <a:r>
              <a:rPr lang="en-US" dirty="0" smtClean="0"/>
              <a:t>L2TP – Layer 2 Tunneling Protocol</a:t>
            </a:r>
          </a:p>
          <a:p>
            <a:r>
              <a:rPr lang="en-US" dirty="0" smtClean="0"/>
              <a:t>MPLS – Multi Protocol Label Switching</a:t>
            </a:r>
          </a:p>
          <a:p>
            <a:r>
              <a:rPr lang="en-US" dirty="0" smtClean="0"/>
              <a:t>IPsec – Internet Protocol Security</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886200"/>
            <a:ext cx="4114286" cy="2438095"/>
          </a:xfrm>
          <a:prstGeom prst="rect">
            <a:avLst/>
          </a:prstGeom>
        </p:spPr>
      </p:pic>
    </p:spTree>
    <p:extLst>
      <p:ext uri="{BB962C8B-B14F-4D97-AF65-F5344CB8AC3E}">
        <p14:creationId xmlns:p14="http://schemas.microsoft.com/office/powerpoint/2010/main" val="204220611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pPr marL="118872" indent="0">
              <a:buNone/>
            </a:pPr>
            <a:r>
              <a:rPr lang="en-US" b="1" dirty="0"/>
              <a:t>Internet Protocol Security</a:t>
            </a:r>
            <a:r>
              <a:rPr lang="en-US" dirty="0"/>
              <a:t> (</a:t>
            </a:r>
            <a:r>
              <a:rPr lang="en-US" b="1" dirty="0"/>
              <a:t>IPsec</a:t>
            </a:r>
            <a:r>
              <a:rPr lang="en-US" dirty="0"/>
              <a:t>) is a protocol suite for securing Internet Protocol (IP) communications by authenticating and encrypting each IP packet of a communication session. IPsec also includes protocols for establishing mutual authentication between agents at the beginning of the session and negotiation of cryptographic keys to be used during the session.</a:t>
            </a:r>
          </a:p>
        </p:txBody>
      </p:sp>
    </p:spTree>
    <p:extLst>
      <p:ext uri="{BB962C8B-B14F-4D97-AF65-F5344CB8AC3E}">
        <p14:creationId xmlns:p14="http://schemas.microsoft.com/office/powerpoint/2010/main" val="40533718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1165</TotalTime>
  <Words>1876</Words>
  <Application>Microsoft Office PowerPoint</Application>
  <PresentationFormat>On-screen Show (4:3)</PresentationFormat>
  <Paragraphs>373</Paragraphs>
  <Slides>38</Slides>
  <Notes>13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Module</vt:lpstr>
      <vt:lpstr>ANALYSIS STUDY OF  VIRTUAL PRIVATE NETWORK  ON CISCO 1841 ROUTER</vt:lpstr>
      <vt:lpstr>Main Points</vt:lpstr>
      <vt:lpstr>Backgrounds</vt:lpstr>
      <vt:lpstr>Objective</vt:lpstr>
      <vt:lpstr>Scope</vt:lpstr>
      <vt:lpstr>What is VPN?</vt:lpstr>
      <vt:lpstr>Why use VPN?</vt:lpstr>
      <vt:lpstr>VPN Protocols</vt:lpstr>
      <vt:lpstr>IPsec</vt:lpstr>
      <vt:lpstr>IPsec Components</vt:lpstr>
      <vt:lpstr>Why IPsec?</vt:lpstr>
      <vt:lpstr>Why IPsec?</vt:lpstr>
      <vt:lpstr>How IPsec works?</vt:lpstr>
      <vt:lpstr>How IPsec works?</vt:lpstr>
      <vt:lpstr>How IPsec works?</vt:lpstr>
      <vt:lpstr>How IPsec works?</vt:lpstr>
      <vt:lpstr>How IPsec works?</vt:lpstr>
      <vt:lpstr>Implementation on ADSL</vt:lpstr>
      <vt:lpstr>WIC-1ADSL Module</vt:lpstr>
      <vt:lpstr>RFC 1483 Bridge</vt:lpstr>
      <vt:lpstr>RFC 1483 Bridge</vt:lpstr>
      <vt:lpstr>RFC 1483 Bridge</vt:lpstr>
      <vt:lpstr>RFC 1483 Bridge</vt:lpstr>
      <vt:lpstr>RFC 1483 Bridge</vt:lpstr>
      <vt:lpstr>Implementation on ADSL</vt:lpstr>
      <vt:lpstr>Implementation on ADSL</vt:lpstr>
      <vt:lpstr>Analysis Study</vt:lpstr>
      <vt:lpstr>Analysis Study</vt:lpstr>
      <vt:lpstr>Analysis Study</vt:lpstr>
      <vt:lpstr>Test Result</vt:lpstr>
      <vt:lpstr>Analysis of Variance</vt:lpstr>
      <vt:lpstr>Analysis of Variance Result</vt:lpstr>
      <vt:lpstr>Linear Regression</vt:lpstr>
      <vt:lpstr>Linear Regression</vt:lpstr>
      <vt:lpstr>Linear Regression</vt:lpstr>
      <vt:lpstr>Conclusion</vt:lpstr>
      <vt:lpstr>Conclusion</vt:lpstr>
      <vt:lpstr>Thank You,…</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Cisco</dc:creator>
  <cp:lastModifiedBy>Chandra</cp:lastModifiedBy>
  <cp:revision>75</cp:revision>
  <dcterms:created xsi:type="dcterms:W3CDTF">2012-08-14T05:10:03Z</dcterms:created>
  <dcterms:modified xsi:type="dcterms:W3CDTF">2012-10-10T13:43:59Z</dcterms:modified>
</cp:coreProperties>
</file>