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09e968186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09e968186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08039b067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08039b067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08039b067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08039b067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09e968186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09e968186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09e968186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09e968186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0a850edb6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0a850edb6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0a850edb6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0a850edb6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f8f3495bae_0_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f8f3495bae_0_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f8f3495bae_0_10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f8f3495bae_0_10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08039b06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08039b06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08039b067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08039b067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08039b067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08039b067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08039b067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08039b067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08039b067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08039b067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09e968186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09e968186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www.google.com" TargetMode="External"/><Relationship Id="rId4" Type="http://schemas.openxmlformats.org/officeDocument/2006/relationships/hyperlink" Target="http://www.codebasics.io" TargetMode="External"/><Relationship Id="rId5" Type="http://schemas.openxmlformats.org/officeDocument/2006/relationships/hyperlink" Target="https://app.powerbi.com/view?r=eyJrIjoiZjc2ZGY1MWItOThjNS00YzlkLTgzNzItMWZlMjVmNzA2ZDM1IiwidCI6ImM2ZTU0OWIzLTVmNDUtNDAzMi1hYWU5LWQ0MjQ0ZGM1YjJjNCJ9&amp;pageName=d88767304152b4646000" TargetMode="External"/><Relationship Id="rId6" Type="http://schemas.openxmlformats.org/officeDocument/2006/relationships/hyperlink" Target="mailto:ankitnegi996@rocket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Shield Insurance</a:t>
            </a:r>
            <a:endParaRPr/>
          </a:p>
        </p:txBody>
      </p:sp>
      <p:sp>
        <p:nvSpPr>
          <p:cNvPr id="87" name="Google Shape;87;p13"/>
          <p:cNvSpPr txBox="1"/>
          <p:nvPr>
            <p:ph idx="1" type="subTitle"/>
          </p:nvPr>
        </p:nvSpPr>
        <p:spPr>
          <a:xfrm>
            <a:off x="729625" y="2029900"/>
            <a:ext cx="7688100" cy="72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Metrics &amp; Insights from Power BI Dashboard</a:t>
            </a:r>
            <a:endParaRPr/>
          </a:p>
          <a:p>
            <a:pPr indent="0" lvl="0" marL="0" rtl="0" algn="l">
              <a:spcBef>
                <a:spcPts val="0"/>
              </a:spcBef>
              <a:spcAft>
                <a:spcPts val="0"/>
              </a:spcAft>
              <a:buNone/>
            </a:pPr>
            <a:r>
              <a:rPr lang="en"/>
              <a:t>Sept 2024</a:t>
            </a:r>
            <a:endParaRPr/>
          </a:p>
        </p:txBody>
      </p:sp>
      <p:pic>
        <p:nvPicPr>
          <p:cNvPr id="88" name="Google Shape;88;p13"/>
          <p:cNvPicPr preferRelativeResize="0"/>
          <p:nvPr/>
        </p:nvPicPr>
        <p:blipFill rotWithShape="1">
          <a:blip r:embed="rId3">
            <a:alphaModFix/>
          </a:blip>
          <a:srcRect b="-8330" l="0" r="-8330" t="0"/>
          <a:stretch/>
        </p:blipFill>
        <p:spPr>
          <a:xfrm>
            <a:off x="911575" y="559050"/>
            <a:ext cx="640080" cy="64008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Revenue by Sales Mode</a:t>
            </a:r>
            <a:endParaRPr/>
          </a:p>
        </p:txBody>
      </p:sp>
      <p:sp>
        <p:nvSpPr>
          <p:cNvPr id="150" name="Google Shape;150;p22"/>
          <p:cNvSpPr txBox="1"/>
          <p:nvPr>
            <p:ph idx="1" type="body"/>
          </p:nvPr>
        </p:nvSpPr>
        <p:spPr>
          <a:xfrm>
            <a:off x="729450" y="2078875"/>
            <a:ext cx="3842400" cy="2783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rgbClr val="000000"/>
              </a:buClr>
              <a:buSzPts val="1100"/>
              <a:buFont typeface="Arial"/>
              <a:buChar char="●"/>
            </a:pPr>
            <a:r>
              <a:rPr lang="en" sz="1305"/>
              <a:t>Agents contribute significantly to the revenue, mirroring the customer distribution. The </a:t>
            </a:r>
            <a:r>
              <a:rPr b="1" lang="en" sz="1305"/>
              <a:t>Offline-Agent</a:t>
            </a:r>
            <a:r>
              <a:rPr lang="en" sz="1305"/>
              <a:t> segment holds the highest share at </a:t>
            </a:r>
            <a:r>
              <a:rPr b="1" lang="en" sz="1305"/>
              <a:t>55.67%</a:t>
            </a:r>
            <a:r>
              <a:rPr lang="en" sz="1305"/>
              <a:t>, followed by other online and offline channels.</a:t>
            </a:r>
            <a:endParaRPr sz="1305"/>
          </a:p>
        </p:txBody>
      </p:sp>
      <p:pic>
        <p:nvPicPr>
          <p:cNvPr id="151" name="Google Shape;151;p22"/>
          <p:cNvPicPr preferRelativeResize="0"/>
          <p:nvPr/>
        </p:nvPicPr>
        <p:blipFill>
          <a:blip r:embed="rId3">
            <a:alphaModFix/>
          </a:blip>
          <a:stretch>
            <a:fillRect/>
          </a:stretch>
        </p:blipFill>
        <p:spPr>
          <a:xfrm>
            <a:off x="4900950" y="1577550"/>
            <a:ext cx="3705332" cy="2984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Customer Distribution by Age Group</a:t>
            </a:r>
            <a:endParaRPr/>
          </a:p>
        </p:txBody>
      </p:sp>
      <p:sp>
        <p:nvSpPr>
          <p:cNvPr id="157" name="Google Shape;157;p23"/>
          <p:cNvSpPr txBox="1"/>
          <p:nvPr>
            <p:ph idx="1" type="body"/>
          </p:nvPr>
        </p:nvSpPr>
        <p:spPr>
          <a:xfrm>
            <a:off x="729450" y="2078875"/>
            <a:ext cx="3842700" cy="2911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a:t>
            </a:r>
            <a:r>
              <a:rPr b="1" lang="en"/>
              <a:t>31-40</a:t>
            </a:r>
            <a:r>
              <a:rPr lang="en"/>
              <a:t> age group has the highest number of customers at </a:t>
            </a:r>
            <a:r>
              <a:rPr b="1" lang="en"/>
              <a:t>11,455</a:t>
            </a:r>
            <a:r>
              <a:rPr lang="en"/>
              <a:t>, which may indicate a demographic focus for the company.</a:t>
            </a:r>
            <a:endParaRPr/>
          </a:p>
          <a:p>
            <a:pPr indent="-311150" lvl="0" marL="457200" rtl="0" algn="l">
              <a:spcBef>
                <a:spcPts val="0"/>
              </a:spcBef>
              <a:spcAft>
                <a:spcPts val="0"/>
              </a:spcAft>
              <a:buSzPts val="1300"/>
              <a:buChar char="●"/>
            </a:pPr>
            <a:r>
              <a:rPr lang="en"/>
              <a:t>The </a:t>
            </a:r>
            <a:r>
              <a:rPr b="1" lang="en"/>
              <a:t>41-50</a:t>
            </a:r>
            <a:r>
              <a:rPr lang="en"/>
              <a:t> and </a:t>
            </a:r>
            <a:r>
              <a:rPr b="1" lang="en"/>
              <a:t>25-30</a:t>
            </a:r>
            <a:r>
              <a:rPr lang="en"/>
              <a:t> age groups are the next largest segments, with </a:t>
            </a:r>
            <a:r>
              <a:rPr b="1" lang="en"/>
              <a:t>4,699</a:t>
            </a:r>
            <a:r>
              <a:rPr lang="en"/>
              <a:t> and </a:t>
            </a:r>
            <a:r>
              <a:rPr b="1" lang="en"/>
              <a:t>3,617 </a:t>
            </a:r>
            <a:r>
              <a:rPr lang="en"/>
              <a:t>customers, respectively.</a:t>
            </a:r>
            <a:endParaRPr/>
          </a:p>
          <a:p>
            <a:pPr indent="-311150" lvl="0" marL="457200" rtl="0" algn="l">
              <a:spcBef>
                <a:spcPts val="0"/>
              </a:spcBef>
              <a:spcAft>
                <a:spcPts val="0"/>
              </a:spcAft>
              <a:buSzPts val="1300"/>
              <a:buChar char="●"/>
            </a:pPr>
            <a:r>
              <a:rPr b="1" lang="en"/>
              <a:t>18-24</a:t>
            </a:r>
            <a:r>
              <a:rPr lang="en"/>
              <a:t> and </a:t>
            </a:r>
            <a:r>
              <a:rPr b="1" lang="en"/>
              <a:t>65+</a:t>
            </a:r>
            <a:r>
              <a:rPr lang="en"/>
              <a:t> age groups have relatively lower representation, suggesting that younger and older demographics might be less engaged or have different insurance needs.</a:t>
            </a:r>
            <a:endParaRPr b="1">
              <a:solidFill>
                <a:srgbClr val="000000"/>
              </a:solidFill>
              <a:latin typeface="Arial"/>
              <a:ea typeface="Arial"/>
              <a:cs typeface="Arial"/>
              <a:sym typeface="Arial"/>
            </a:endParaRPr>
          </a:p>
        </p:txBody>
      </p:sp>
      <p:pic>
        <p:nvPicPr>
          <p:cNvPr id="158" name="Google Shape;158;p23"/>
          <p:cNvPicPr preferRelativeResize="0"/>
          <p:nvPr/>
        </p:nvPicPr>
        <p:blipFill>
          <a:blip r:embed="rId3">
            <a:alphaModFix/>
          </a:blip>
          <a:stretch>
            <a:fillRect/>
          </a:stretch>
        </p:blipFill>
        <p:spPr>
          <a:xfrm>
            <a:off x="4806325" y="2078875"/>
            <a:ext cx="3648456" cy="28137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Expected Settlements by Age Group</a:t>
            </a:r>
            <a:endParaRPr/>
          </a:p>
        </p:txBody>
      </p:sp>
      <p:sp>
        <p:nvSpPr>
          <p:cNvPr id="164" name="Google Shape;164;p24"/>
          <p:cNvSpPr txBox="1"/>
          <p:nvPr>
            <p:ph idx="1" type="body"/>
          </p:nvPr>
        </p:nvSpPr>
        <p:spPr>
          <a:xfrm>
            <a:off x="729450" y="2078875"/>
            <a:ext cx="3842700" cy="2261100"/>
          </a:xfrm>
          <a:prstGeom prst="rect">
            <a:avLst/>
          </a:prstGeom>
        </p:spPr>
        <p:txBody>
          <a:bodyPr anchorCtr="0" anchor="t" bIns="91425" lIns="91425" spcFirstLastPara="1" rIns="91425" wrap="square" tIns="91425">
            <a:normAutofit/>
          </a:bodyPr>
          <a:lstStyle/>
          <a:p>
            <a:pPr indent="-311150" lvl="0" marL="457200" marR="0" rtl="0" algn="l">
              <a:lnSpc>
                <a:spcPct val="115000"/>
              </a:lnSpc>
              <a:spcBef>
                <a:spcPts val="0"/>
              </a:spcBef>
              <a:spcAft>
                <a:spcPts val="0"/>
              </a:spcAft>
              <a:buSzPts val="1300"/>
              <a:buChar char="●"/>
            </a:pPr>
            <a:r>
              <a:rPr lang="en"/>
              <a:t>The </a:t>
            </a:r>
            <a:r>
              <a:rPr b="1" lang="en"/>
              <a:t>31-40</a:t>
            </a:r>
            <a:r>
              <a:rPr lang="en"/>
              <a:t> age group holds the largest share of expected settlements at </a:t>
            </a:r>
            <a:r>
              <a:rPr b="1" lang="en"/>
              <a:t>34.79%</a:t>
            </a:r>
            <a:r>
              <a:rPr lang="en"/>
              <a:t>, which might imply higher risk or claim activity within this group.</a:t>
            </a:r>
            <a:endParaRPr/>
          </a:p>
          <a:p>
            <a:pPr indent="-311150" lvl="0" marL="457200" marR="0" rtl="0" algn="l">
              <a:lnSpc>
                <a:spcPct val="115000"/>
              </a:lnSpc>
              <a:spcBef>
                <a:spcPts val="0"/>
              </a:spcBef>
              <a:spcAft>
                <a:spcPts val="0"/>
              </a:spcAft>
              <a:buSzPts val="1300"/>
              <a:buChar char="●"/>
            </a:pPr>
            <a:r>
              <a:rPr b="1" lang="en"/>
              <a:t>25-30</a:t>
            </a:r>
            <a:r>
              <a:rPr lang="en"/>
              <a:t> and </a:t>
            </a:r>
            <a:r>
              <a:rPr b="1" lang="en"/>
              <a:t>41-50</a:t>
            </a:r>
            <a:r>
              <a:rPr lang="en"/>
              <a:t> age groups also show notable settlement expectations, at </a:t>
            </a:r>
            <a:r>
              <a:rPr b="1" lang="en"/>
              <a:t>20.05%</a:t>
            </a:r>
            <a:r>
              <a:rPr lang="en"/>
              <a:t> and </a:t>
            </a:r>
            <a:r>
              <a:rPr b="1" lang="en"/>
              <a:t>20.1%</a:t>
            </a:r>
            <a:r>
              <a:rPr lang="en"/>
              <a:t> respectively, which could inform risk assessment and policy management strategies.</a:t>
            </a:r>
            <a:endParaRPr/>
          </a:p>
        </p:txBody>
      </p:sp>
      <p:pic>
        <p:nvPicPr>
          <p:cNvPr id="165" name="Google Shape;165;p24"/>
          <p:cNvPicPr preferRelativeResize="0"/>
          <p:nvPr/>
        </p:nvPicPr>
        <p:blipFill>
          <a:blip r:embed="rId3">
            <a:alphaModFix/>
          </a:blip>
          <a:stretch>
            <a:fillRect/>
          </a:stretch>
        </p:blipFill>
        <p:spPr>
          <a:xfrm>
            <a:off x="4742825" y="2078863"/>
            <a:ext cx="4032504" cy="278813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 Group vs Sales Mode</a:t>
            </a:r>
            <a:endParaRPr/>
          </a:p>
        </p:txBody>
      </p:sp>
      <p:sp>
        <p:nvSpPr>
          <p:cNvPr id="171" name="Google Shape;171;p25"/>
          <p:cNvSpPr txBox="1"/>
          <p:nvPr>
            <p:ph idx="1" type="body"/>
          </p:nvPr>
        </p:nvSpPr>
        <p:spPr>
          <a:xfrm>
            <a:off x="729450" y="2078875"/>
            <a:ext cx="3842700" cy="2261100"/>
          </a:xfrm>
          <a:prstGeom prst="rect">
            <a:avLst/>
          </a:prstGeom>
        </p:spPr>
        <p:txBody>
          <a:bodyPr anchorCtr="0" anchor="t" bIns="91425" lIns="91425" spcFirstLastPara="1" rIns="91425" wrap="square" tIns="91425">
            <a:normAutofit/>
          </a:bodyPr>
          <a:lstStyle/>
          <a:p>
            <a:pPr indent="-311150" lvl="0" marL="457200" marR="0" rtl="0" algn="l">
              <a:lnSpc>
                <a:spcPct val="115000"/>
              </a:lnSpc>
              <a:spcBef>
                <a:spcPts val="0"/>
              </a:spcBef>
              <a:spcAft>
                <a:spcPts val="0"/>
              </a:spcAft>
              <a:buSzPts val="1300"/>
              <a:buChar char="●"/>
            </a:pPr>
            <a:r>
              <a:rPr lang="en"/>
              <a:t>Sales through agents are dominant across age groups, particularly in the </a:t>
            </a:r>
            <a:r>
              <a:rPr b="1" lang="en"/>
              <a:t>31-40</a:t>
            </a:r>
            <a:r>
              <a:rPr lang="en"/>
              <a:t> age group, further reinforcing the role of personal interaction in sales.</a:t>
            </a:r>
            <a:endParaRPr/>
          </a:p>
          <a:p>
            <a:pPr indent="-311150" lvl="0" marL="457200" rtl="0" algn="l">
              <a:spcBef>
                <a:spcPts val="0"/>
              </a:spcBef>
              <a:spcAft>
                <a:spcPts val="0"/>
              </a:spcAft>
              <a:buSzPts val="1300"/>
              <a:buChar char="●"/>
            </a:pPr>
            <a:r>
              <a:rPr lang="en"/>
              <a:t>Online sales channels </a:t>
            </a:r>
            <a:r>
              <a:rPr b="1" lang="en"/>
              <a:t>(App and Website)</a:t>
            </a:r>
            <a:r>
              <a:rPr lang="en"/>
              <a:t> are utilized more by younger age groups like </a:t>
            </a:r>
            <a:r>
              <a:rPr b="1" lang="en"/>
              <a:t>18-24</a:t>
            </a:r>
            <a:r>
              <a:rPr lang="en"/>
              <a:t> and </a:t>
            </a:r>
            <a:r>
              <a:rPr b="1" lang="en"/>
              <a:t>25-30</a:t>
            </a:r>
            <a:r>
              <a:rPr lang="en"/>
              <a:t>, suggesting a preference for digital interfaces among younger customers.</a:t>
            </a:r>
            <a:endParaRPr/>
          </a:p>
        </p:txBody>
      </p:sp>
      <p:pic>
        <p:nvPicPr>
          <p:cNvPr id="172" name="Google Shape;172;p25"/>
          <p:cNvPicPr preferRelativeResize="0"/>
          <p:nvPr/>
        </p:nvPicPr>
        <p:blipFill>
          <a:blip r:embed="rId3">
            <a:alphaModFix/>
          </a:blip>
          <a:stretch>
            <a:fillRect/>
          </a:stretch>
        </p:blipFill>
        <p:spPr>
          <a:xfrm>
            <a:off x="4791625" y="1717000"/>
            <a:ext cx="4011118" cy="2984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Policy Preference by Age Group</a:t>
            </a:r>
            <a:endParaRPr/>
          </a:p>
        </p:txBody>
      </p:sp>
      <p:sp>
        <p:nvSpPr>
          <p:cNvPr id="178" name="Google Shape;178;p26"/>
          <p:cNvSpPr txBox="1"/>
          <p:nvPr>
            <p:ph idx="1" type="body"/>
          </p:nvPr>
        </p:nvSpPr>
        <p:spPr>
          <a:xfrm>
            <a:off x="729450" y="2078875"/>
            <a:ext cx="3842700" cy="2261100"/>
          </a:xfrm>
          <a:prstGeom prst="rect">
            <a:avLst/>
          </a:prstGeom>
        </p:spPr>
        <p:txBody>
          <a:bodyPr anchorCtr="0" anchor="t" bIns="91425" lIns="91425" spcFirstLastPara="1" rIns="91425" wrap="square" tIns="91425">
            <a:normAutofit/>
          </a:bodyPr>
          <a:lstStyle/>
          <a:p>
            <a:pPr indent="-311150" lvl="0" marL="457200" marR="0" rtl="0" algn="l">
              <a:lnSpc>
                <a:spcPct val="115000"/>
              </a:lnSpc>
              <a:spcBef>
                <a:spcPts val="0"/>
              </a:spcBef>
              <a:spcAft>
                <a:spcPts val="0"/>
              </a:spcAft>
              <a:buSzPts val="1300"/>
              <a:buChar char="●"/>
            </a:pPr>
            <a:r>
              <a:rPr lang="en"/>
              <a:t>Policies are well distributed among age groups, with the </a:t>
            </a:r>
            <a:r>
              <a:rPr b="1" lang="en"/>
              <a:t>31-40</a:t>
            </a:r>
            <a:r>
              <a:rPr lang="en"/>
              <a:t> segment having the highest preferences for policies like </a:t>
            </a:r>
            <a:r>
              <a:rPr b="1" lang="en"/>
              <a:t>POL9221HEL </a:t>
            </a:r>
            <a:r>
              <a:rPr lang="en"/>
              <a:t>and </a:t>
            </a:r>
            <a:r>
              <a:rPr b="1" lang="en"/>
              <a:t>POL3193HEL</a:t>
            </a:r>
            <a:r>
              <a:rPr lang="en"/>
              <a:t>, indicating popular choices among this demographic.</a:t>
            </a:r>
            <a:endParaRPr/>
          </a:p>
        </p:txBody>
      </p:sp>
      <p:pic>
        <p:nvPicPr>
          <p:cNvPr id="179" name="Google Shape;179;p26"/>
          <p:cNvPicPr preferRelativeResize="0"/>
          <p:nvPr/>
        </p:nvPicPr>
        <p:blipFill>
          <a:blip r:embed="rId3">
            <a:alphaModFix/>
          </a:blip>
          <a:stretch>
            <a:fillRect/>
          </a:stretch>
        </p:blipFill>
        <p:spPr>
          <a:xfrm>
            <a:off x="4724550" y="1927425"/>
            <a:ext cx="4005072" cy="256399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a:t>
            </a:r>
            <a:endParaRPr/>
          </a:p>
        </p:txBody>
      </p:sp>
      <p:sp>
        <p:nvSpPr>
          <p:cNvPr id="185" name="Google Shape;185;p27"/>
          <p:cNvSpPr txBox="1"/>
          <p:nvPr>
            <p:ph idx="1" type="body"/>
          </p:nvPr>
        </p:nvSpPr>
        <p:spPr>
          <a:xfrm>
            <a:off x="729450" y="2078875"/>
            <a:ext cx="7688700" cy="2756100"/>
          </a:xfrm>
          <a:prstGeom prst="rect">
            <a:avLst/>
          </a:prstGeom>
        </p:spPr>
        <p:txBody>
          <a:bodyPr anchorCtr="0" anchor="t" bIns="91425" lIns="91425" spcFirstLastPara="1" rIns="91425" wrap="square" tIns="91425">
            <a:normAutofit lnSpcReduction="10000"/>
          </a:bodyPr>
          <a:lstStyle/>
          <a:p>
            <a:pPr indent="-298450" lvl="0" marL="457200" rtl="0" algn="l">
              <a:spcBef>
                <a:spcPts val="1200"/>
              </a:spcBef>
              <a:spcAft>
                <a:spcPts val="0"/>
              </a:spcAft>
              <a:buClr>
                <a:srgbClr val="000000"/>
              </a:buClr>
              <a:buSzPts val="1100"/>
              <a:buFont typeface="Arial"/>
              <a:buChar char="●"/>
            </a:pPr>
            <a:r>
              <a:rPr b="1" lang="en"/>
              <a:t>Customer Growth &amp; Stability</a:t>
            </a:r>
            <a:r>
              <a:rPr lang="en"/>
              <a:t>: Use predictive analytics to manage revenue fluctuations and target younger (18-24) and older (65+) demographics to boost growth.</a:t>
            </a:r>
            <a:endParaRPr/>
          </a:p>
          <a:p>
            <a:pPr indent="-298450" lvl="0" marL="457200" rtl="0" algn="l">
              <a:spcBef>
                <a:spcPts val="0"/>
              </a:spcBef>
              <a:spcAft>
                <a:spcPts val="0"/>
              </a:spcAft>
              <a:buClr>
                <a:srgbClr val="000000"/>
              </a:buClr>
              <a:buSzPts val="1100"/>
              <a:buFont typeface="Arial"/>
              <a:buChar char="●"/>
            </a:pPr>
            <a:r>
              <a:rPr b="1" lang="en"/>
              <a:t>Age Group Focus</a:t>
            </a:r>
            <a:r>
              <a:rPr lang="en"/>
              <a:t>: Strengthen retention efforts for the high-revenue 31-40 age group with tailored offerings.</a:t>
            </a:r>
            <a:endParaRPr/>
          </a:p>
          <a:p>
            <a:pPr indent="-298450" lvl="0" marL="457200" rtl="0" algn="l">
              <a:spcBef>
                <a:spcPts val="0"/>
              </a:spcBef>
              <a:spcAft>
                <a:spcPts val="0"/>
              </a:spcAft>
              <a:buClr>
                <a:srgbClr val="000000"/>
              </a:buClr>
              <a:buSzPts val="1100"/>
              <a:buFont typeface="Arial"/>
              <a:buChar char="●"/>
            </a:pPr>
            <a:r>
              <a:rPr b="1" lang="en"/>
              <a:t>Geographical Strategy</a:t>
            </a:r>
            <a:r>
              <a:rPr lang="en"/>
              <a:t>: Apply successful strategies from Delhi NCR to other regions like Mumbai and Chennai for growth.</a:t>
            </a:r>
            <a:endParaRPr/>
          </a:p>
          <a:p>
            <a:pPr indent="-298450" lvl="0" marL="457200" rtl="0" algn="l">
              <a:spcBef>
                <a:spcPts val="0"/>
              </a:spcBef>
              <a:spcAft>
                <a:spcPts val="0"/>
              </a:spcAft>
              <a:buClr>
                <a:srgbClr val="000000"/>
              </a:buClr>
              <a:buSzPts val="1100"/>
              <a:buFont typeface="Arial"/>
              <a:buChar char="●"/>
            </a:pPr>
            <a:r>
              <a:rPr b="1" lang="en"/>
              <a:t>Sales Channel Optimization</a:t>
            </a:r>
            <a:r>
              <a:rPr lang="en"/>
              <a:t>: Enhance digital platforms to better engage younger customers favoring online channels.</a:t>
            </a:r>
            <a:endParaRPr/>
          </a:p>
          <a:p>
            <a:pPr indent="-298450" lvl="0" marL="457200" rtl="0" algn="l">
              <a:spcBef>
                <a:spcPts val="0"/>
              </a:spcBef>
              <a:spcAft>
                <a:spcPts val="0"/>
              </a:spcAft>
              <a:buClr>
                <a:srgbClr val="000000"/>
              </a:buClr>
              <a:buSzPts val="1100"/>
              <a:buFont typeface="Arial"/>
              <a:buChar char="●"/>
            </a:pPr>
            <a:r>
              <a:rPr b="1" lang="en"/>
              <a:t>Policy &amp; Risk Management</a:t>
            </a:r>
            <a:r>
              <a:rPr lang="en"/>
              <a:t>: Develop tailored policies for high-settlement groups (31-40, 25-30, 41-50) to improve risk management.</a:t>
            </a:r>
            <a:endParaRPr/>
          </a:p>
          <a:p>
            <a:pPr indent="-298450" lvl="0" marL="457200" rtl="0" algn="l">
              <a:spcBef>
                <a:spcPts val="0"/>
              </a:spcBef>
              <a:spcAft>
                <a:spcPts val="0"/>
              </a:spcAft>
              <a:buClr>
                <a:srgbClr val="000000"/>
              </a:buClr>
              <a:buSzPts val="1100"/>
              <a:buFont typeface="Arial"/>
              <a:buChar char="●"/>
            </a:pPr>
            <a:r>
              <a:rPr b="1" lang="en"/>
              <a:t>Product &amp; Channel Strategy:</a:t>
            </a:r>
            <a:r>
              <a:rPr lang="en"/>
              <a:t> Customize product offerings by age group to match preferences and optimize multi-channel engagement.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a:t>
            </a:r>
            <a:endParaRPr/>
          </a:p>
        </p:txBody>
      </p:sp>
      <p:sp>
        <p:nvSpPr>
          <p:cNvPr id="191" name="Google Shape;191;p28"/>
          <p:cNvSpPr txBox="1"/>
          <p:nvPr>
            <p:ph idx="1" type="body"/>
          </p:nvPr>
        </p:nvSpPr>
        <p:spPr>
          <a:xfrm>
            <a:off x="729450" y="2078875"/>
            <a:ext cx="3842400" cy="11025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lang="en"/>
              <a:t>Image Source: </a:t>
            </a:r>
            <a:r>
              <a:rPr lang="en" u="sng">
                <a:solidFill>
                  <a:schemeClr val="hlink"/>
                </a:solidFill>
                <a:hlinkClick r:id="rId3"/>
              </a:rPr>
              <a:t>www.google.com</a:t>
            </a:r>
            <a:br>
              <a:rPr lang="en"/>
            </a:br>
            <a:r>
              <a:rPr lang="en"/>
              <a:t>Data Analytics Internship: </a:t>
            </a:r>
            <a:r>
              <a:rPr lang="en" u="sng">
                <a:solidFill>
                  <a:schemeClr val="hlink"/>
                </a:solidFill>
                <a:hlinkClick r:id="rId4"/>
              </a:rPr>
              <a:t>www.codebasics.io</a:t>
            </a:r>
            <a:br>
              <a:rPr lang="en"/>
            </a:br>
            <a:r>
              <a:rPr lang="en"/>
              <a:t>Live Power BI Dashboard: </a:t>
            </a:r>
            <a:r>
              <a:rPr lang="en" u="sng">
                <a:solidFill>
                  <a:schemeClr val="hlink"/>
                </a:solidFill>
                <a:hlinkClick r:id="rId5"/>
              </a:rPr>
              <a:t>click to view</a:t>
            </a:r>
            <a:endParaRPr/>
          </a:p>
        </p:txBody>
      </p:sp>
      <p:sp>
        <p:nvSpPr>
          <p:cNvPr id="192" name="Google Shape;192;p28"/>
          <p:cNvSpPr txBox="1"/>
          <p:nvPr>
            <p:ph idx="1" type="body"/>
          </p:nvPr>
        </p:nvSpPr>
        <p:spPr>
          <a:xfrm>
            <a:off x="729450" y="3482600"/>
            <a:ext cx="4552200" cy="11787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b="1" lang="en">
                <a:solidFill>
                  <a:schemeClr val="dk2"/>
                </a:solidFill>
              </a:rPr>
              <a:t>Interactive report by</a:t>
            </a:r>
            <a:br>
              <a:rPr lang="en"/>
            </a:br>
            <a:r>
              <a:rPr b="1" lang="en" sz="1800"/>
              <a:t>Ankit Negi</a:t>
            </a:r>
            <a:r>
              <a:rPr lang="en"/>
              <a:t> @ Business Analyst</a:t>
            </a:r>
            <a:br>
              <a:rPr lang="en"/>
            </a:br>
            <a:r>
              <a:rPr lang="en"/>
              <a:t>Do you have any question related to presentation?</a:t>
            </a:r>
            <a:br>
              <a:rPr lang="en"/>
            </a:br>
            <a:r>
              <a:rPr lang="en"/>
              <a:t>Please email </a:t>
            </a:r>
            <a:r>
              <a:rPr lang="en" u="sng">
                <a:solidFill>
                  <a:schemeClr val="hlink"/>
                </a:solidFill>
                <a:hlinkClick r:id="rId6"/>
              </a:rPr>
              <a:t>ankitnegi996@rocketmail.com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Company Overview</a:t>
            </a:r>
            <a:endParaRPr/>
          </a:p>
        </p:txBody>
      </p:sp>
      <p:sp>
        <p:nvSpPr>
          <p:cNvPr id="94" name="Google Shape;94;p14"/>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Shield Insurance Company provides reliable and comprehensive insurance plans for individuals and businesses, ensuring protection from various risks. Known for its commitment to customer care and security, Shield stands out in the market for its focus on coverage reliability, helping customers feel safe and secure.</a:t>
            </a:r>
            <a:endParaRPr/>
          </a:p>
        </p:txBody>
      </p:sp>
      <p:pic>
        <p:nvPicPr>
          <p:cNvPr id="95" name="Google Shape;95;p14"/>
          <p:cNvPicPr preferRelativeResize="0"/>
          <p:nvPr/>
        </p:nvPicPr>
        <p:blipFill>
          <a:blip r:embed="rId3">
            <a:alphaModFix/>
          </a:blip>
          <a:stretch>
            <a:fillRect/>
          </a:stretch>
        </p:blipFill>
        <p:spPr>
          <a:xfrm>
            <a:off x="4572000" y="1079325"/>
            <a:ext cx="4180156" cy="2984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101" name="Google Shape;101;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Present key metrics including total customers, total revenue, daily revenue and customer growth, and month-over-month percentage change.</a:t>
            </a:r>
            <a:endParaRPr/>
          </a:p>
          <a:p>
            <a:pPr indent="-311150" lvl="0" marL="457200" rtl="0" algn="l">
              <a:spcBef>
                <a:spcPts val="0"/>
              </a:spcBef>
              <a:spcAft>
                <a:spcPts val="0"/>
              </a:spcAft>
              <a:buSzPts val="1300"/>
              <a:buChar char="●"/>
            </a:pPr>
            <a:r>
              <a:rPr lang="en"/>
              <a:t>Analyze customer segmentation by age groups, cities, and sales modes to identify revenue and customer trends.</a:t>
            </a:r>
            <a:endParaRPr/>
          </a:p>
          <a:p>
            <a:pPr indent="-311150" lvl="0" marL="457200" rtl="0" algn="l">
              <a:spcBef>
                <a:spcPts val="0"/>
              </a:spcBef>
              <a:spcAft>
                <a:spcPts val="0"/>
              </a:spcAft>
              <a:buSzPts val="1300"/>
              <a:buChar char="●"/>
            </a:pPr>
            <a:r>
              <a:rPr lang="en"/>
              <a:t>Showcase trends for customer and revenue growth with a toggle between graphs, and apply filters on key dimensions like sales mode, age group, city, and month.</a:t>
            </a:r>
            <a:endParaRPr/>
          </a:p>
          <a:p>
            <a:pPr indent="-311150" lvl="0" marL="457200" rtl="0" algn="l">
              <a:spcBef>
                <a:spcPts val="0"/>
              </a:spcBef>
              <a:spcAft>
                <a:spcPts val="0"/>
              </a:spcAft>
              <a:buSzPts val="1300"/>
              <a:buChar char="●"/>
            </a:pPr>
            <a:r>
              <a:rPr lang="en"/>
              <a:t>Provide detailed analysis of sales mode trends, customer distribution, and revenue percentages by age group, city, and sales mode.</a:t>
            </a:r>
            <a:endParaRPr/>
          </a:p>
          <a:p>
            <a:pPr indent="-311150" lvl="0" marL="457200" rtl="0" algn="l">
              <a:spcBef>
                <a:spcPts val="0"/>
              </a:spcBef>
              <a:spcAft>
                <a:spcPts val="0"/>
              </a:spcAft>
              <a:buSzPts val="1300"/>
              <a:buChar char="●"/>
            </a:pPr>
            <a:r>
              <a:rPr lang="en"/>
              <a:t>Explore age group behavior in relation to sales mode preferences, policy preferences, and expected settlements for further business insights.</a:t>
            </a:r>
            <a:endParaRPr/>
          </a:p>
        </p:txBody>
      </p:sp>
      <p:pic>
        <p:nvPicPr>
          <p:cNvPr id="102" name="Google Shape;102;p15"/>
          <p:cNvPicPr preferRelativeResize="0"/>
          <p:nvPr/>
        </p:nvPicPr>
        <p:blipFill>
          <a:blip r:embed="rId3">
            <a:alphaModFix/>
          </a:blip>
          <a:stretch>
            <a:fillRect/>
          </a:stretch>
        </p:blipFill>
        <p:spPr>
          <a:xfrm>
            <a:off x="7503750" y="956075"/>
            <a:ext cx="914400" cy="8977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Metrics Overview</a:t>
            </a:r>
            <a:endParaRPr/>
          </a:p>
        </p:txBody>
      </p:sp>
      <p:sp>
        <p:nvSpPr>
          <p:cNvPr id="108" name="Google Shape;108;p16"/>
          <p:cNvSpPr txBox="1"/>
          <p:nvPr>
            <p:ph idx="1" type="body"/>
          </p:nvPr>
        </p:nvSpPr>
        <p:spPr>
          <a:xfrm>
            <a:off x="729450" y="3126725"/>
            <a:ext cx="7688700" cy="1882200"/>
          </a:xfrm>
          <a:prstGeom prst="rect">
            <a:avLst/>
          </a:prstGeom>
        </p:spPr>
        <p:txBody>
          <a:bodyPr anchorCtr="0" anchor="t" bIns="91425" lIns="91425" spcFirstLastPara="1" rIns="91425" wrap="square" tIns="91425">
            <a:normAutofit/>
          </a:bodyPr>
          <a:lstStyle/>
          <a:p>
            <a:pPr indent="-311150" lvl="0" marL="457200" marR="0" rtl="0" algn="l">
              <a:lnSpc>
                <a:spcPct val="115000"/>
              </a:lnSpc>
              <a:spcBef>
                <a:spcPts val="0"/>
              </a:spcBef>
              <a:spcAft>
                <a:spcPts val="0"/>
              </a:spcAft>
              <a:buSzPts val="1300"/>
              <a:buChar char="●"/>
            </a:pPr>
            <a:r>
              <a:rPr b="1" lang="en"/>
              <a:t>Total Revenue</a:t>
            </a:r>
            <a:r>
              <a:rPr lang="en"/>
              <a:t>: ₹989.3M</a:t>
            </a:r>
            <a:endParaRPr/>
          </a:p>
          <a:p>
            <a:pPr indent="-311150" lvl="0" marL="457200" marR="0" rtl="0" algn="l">
              <a:lnSpc>
                <a:spcPct val="115000"/>
              </a:lnSpc>
              <a:spcBef>
                <a:spcPts val="0"/>
              </a:spcBef>
              <a:spcAft>
                <a:spcPts val="0"/>
              </a:spcAft>
              <a:buSzPts val="1300"/>
              <a:buChar char="●"/>
            </a:pPr>
            <a:r>
              <a:rPr b="1" lang="en"/>
              <a:t>Total Customers</a:t>
            </a:r>
            <a:r>
              <a:rPr lang="en"/>
              <a:t>: 26.8K</a:t>
            </a:r>
            <a:endParaRPr/>
          </a:p>
          <a:p>
            <a:pPr indent="-311150" lvl="0" marL="457200" marR="0" rtl="0" algn="l">
              <a:lnSpc>
                <a:spcPct val="115000"/>
              </a:lnSpc>
              <a:spcBef>
                <a:spcPts val="0"/>
              </a:spcBef>
              <a:spcAft>
                <a:spcPts val="0"/>
              </a:spcAft>
              <a:buSzPts val="1300"/>
              <a:buChar char="●"/>
            </a:pPr>
            <a:r>
              <a:rPr b="1" lang="en"/>
              <a:t>Daily Revenue Growth (DRG)</a:t>
            </a:r>
            <a:r>
              <a:rPr lang="en"/>
              <a:t>: ₹5.5M</a:t>
            </a:r>
            <a:endParaRPr/>
          </a:p>
          <a:p>
            <a:pPr indent="-311150" lvl="0" marL="457200" marR="0" rtl="0" algn="l">
              <a:lnSpc>
                <a:spcPct val="115000"/>
              </a:lnSpc>
              <a:spcBef>
                <a:spcPts val="0"/>
              </a:spcBef>
              <a:spcAft>
                <a:spcPts val="0"/>
              </a:spcAft>
              <a:buSzPts val="1300"/>
              <a:buChar char="●"/>
            </a:pPr>
            <a:r>
              <a:rPr b="1" lang="en"/>
              <a:t>Daily Customer Growth (DCG)</a:t>
            </a:r>
            <a:r>
              <a:rPr lang="en"/>
              <a:t>: 148.3</a:t>
            </a:r>
            <a:endParaRPr/>
          </a:p>
          <a:p>
            <a:pPr indent="0" lvl="0" marL="0" rtl="0" algn="l">
              <a:spcBef>
                <a:spcPts val="1200"/>
              </a:spcBef>
              <a:spcAft>
                <a:spcPts val="1200"/>
              </a:spcAft>
              <a:buNone/>
            </a:pPr>
            <a:r>
              <a:rPr lang="en"/>
              <a:t>The current metrics indicate strong financial health and stable customer acquisition. However, no change from the previous period suggests room for optimization to boost growth and sustain momentum.</a:t>
            </a:r>
            <a:endParaRPr/>
          </a:p>
        </p:txBody>
      </p:sp>
      <p:pic>
        <p:nvPicPr>
          <p:cNvPr id="109" name="Google Shape;109;p16"/>
          <p:cNvPicPr preferRelativeResize="0"/>
          <p:nvPr/>
        </p:nvPicPr>
        <p:blipFill>
          <a:blip r:embed="rId3">
            <a:alphaModFix/>
          </a:blip>
          <a:stretch>
            <a:fillRect/>
          </a:stretch>
        </p:blipFill>
        <p:spPr>
          <a:xfrm>
            <a:off x="973838" y="1806863"/>
            <a:ext cx="7196329" cy="124711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Revenue &amp; Customer Distribution by Age Group</a:t>
            </a:r>
            <a:endParaRPr/>
          </a:p>
        </p:txBody>
      </p:sp>
      <p:sp>
        <p:nvSpPr>
          <p:cNvPr id="115" name="Google Shape;115;p17"/>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31-40 age group is the top revenue generator, contributing $356M from 11,455 customers.</a:t>
            </a:r>
            <a:endParaRPr/>
          </a:p>
          <a:p>
            <a:pPr indent="-311150" lvl="0" marL="457200" rtl="0" algn="l">
              <a:spcBef>
                <a:spcPts val="0"/>
              </a:spcBef>
              <a:spcAft>
                <a:spcPts val="0"/>
              </a:spcAft>
              <a:buSzPts val="1300"/>
              <a:buChar char="●"/>
            </a:pPr>
            <a:r>
              <a:rPr lang="en"/>
              <a:t>The 41-50 age group follows with $196M, showcasing strong engagement from 4,699 customers.</a:t>
            </a:r>
            <a:endParaRPr/>
          </a:p>
          <a:p>
            <a:pPr indent="-311150" lvl="0" marL="457200" rtl="0" algn="l">
              <a:spcBef>
                <a:spcPts val="0"/>
              </a:spcBef>
              <a:spcAft>
                <a:spcPts val="0"/>
              </a:spcAft>
              <a:buSzPts val="1300"/>
              <a:buChar char="●"/>
            </a:pPr>
            <a:r>
              <a:rPr lang="en"/>
              <a:t>Despite fewer customers, the 65+ group generates significant revenue of $184.9M, indicating a high-value segment.</a:t>
            </a:r>
            <a:endParaRPr/>
          </a:p>
        </p:txBody>
      </p:sp>
      <p:pic>
        <p:nvPicPr>
          <p:cNvPr id="116" name="Google Shape;116;p17"/>
          <p:cNvPicPr preferRelativeResize="0"/>
          <p:nvPr/>
        </p:nvPicPr>
        <p:blipFill>
          <a:blip r:embed="rId3">
            <a:alphaModFix/>
          </a:blip>
          <a:stretch>
            <a:fillRect/>
          </a:stretch>
        </p:blipFill>
        <p:spPr>
          <a:xfrm>
            <a:off x="5206377" y="2237875"/>
            <a:ext cx="2286000" cy="1943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City-wise Revenue &amp; Customer Segmentation</a:t>
            </a:r>
            <a:endParaRPr/>
          </a:p>
        </p:txBody>
      </p:sp>
      <p:sp>
        <p:nvSpPr>
          <p:cNvPr id="122" name="Google Shape;122;p18"/>
          <p:cNvSpPr txBox="1"/>
          <p:nvPr>
            <p:ph idx="1" type="body"/>
          </p:nvPr>
        </p:nvSpPr>
        <p:spPr>
          <a:xfrm>
            <a:off x="729325" y="2078875"/>
            <a:ext cx="3774300" cy="2261100"/>
          </a:xfrm>
          <a:prstGeom prst="rect">
            <a:avLst/>
          </a:prstGeom>
        </p:spPr>
        <p:txBody>
          <a:bodyPr anchorCtr="0" anchor="t" bIns="91425" lIns="91425" spcFirstLastPara="1" rIns="91425" wrap="square" tIns="91425">
            <a:normAutofit lnSpcReduction="20000"/>
          </a:bodyPr>
          <a:lstStyle/>
          <a:p>
            <a:pPr indent="-311150" lvl="0" marL="457200" marR="0" rtl="0" algn="l">
              <a:lnSpc>
                <a:spcPct val="115000"/>
              </a:lnSpc>
              <a:spcBef>
                <a:spcPts val="0"/>
              </a:spcBef>
              <a:spcAft>
                <a:spcPts val="0"/>
              </a:spcAft>
              <a:buSzPts val="1300"/>
              <a:buChar char="●"/>
            </a:pPr>
            <a:r>
              <a:rPr lang="en"/>
              <a:t>Delhi NCR is the largest revenue contributor, generating $401.6M from 11,007 customers, making it the most profitable region.</a:t>
            </a:r>
            <a:endParaRPr/>
          </a:p>
          <a:p>
            <a:pPr indent="-311150" lvl="0" marL="457200" marR="0" rtl="0" algn="l">
              <a:lnSpc>
                <a:spcPct val="115000"/>
              </a:lnSpc>
              <a:spcBef>
                <a:spcPts val="0"/>
              </a:spcBef>
              <a:spcAft>
                <a:spcPts val="0"/>
              </a:spcAft>
              <a:buSzPts val="1300"/>
              <a:buChar char="●"/>
            </a:pPr>
            <a:r>
              <a:rPr lang="en"/>
              <a:t>Mumbai follows with $239.5M from 6,432 customers, reflecting strong urban market penetration.</a:t>
            </a:r>
            <a:endParaRPr/>
          </a:p>
          <a:p>
            <a:pPr indent="-311150" lvl="0" marL="457200" marR="0" rtl="0" algn="l">
              <a:lnSpc>
                <a:spcPct val="115000"/>
              </a:lnSpc>
              <a:spcBef>
                <a:spcPts val="0"/>
              </a:spcBef>
              <a:spcAft>
                <a:spcPts val="0"/>
              </a:spcAft>
              <a:buSzPts val="1300"/>
              <a:buChar char="●"/>
            </a:pPr>
            <a:r>
              <a:rPr lang="en"/>
              <a:t>Chennai and Hyderabad also contribute significantly, with $106.3M and $160.5M in revenue respectively, showing regional diversity in revenue generation.</a:t>
            </a:r>
            <a:endParaRPr/>
          </a:p>
        </p:txBody>
      </p:sp>
      <p:pic>
        <p:nvPicPr>
          <p:cNvPr id="123" name="Google Shape;123;p18"/>
          <p:cNvPicPr preferRelativeResize="0"/>
          <p:nvPr/>
        </p:nvPicPr>
        <p:blipFill>
          <a:blip r:embed="rId3">
            <a:alphaModFix/>
          </a:blip>
          <a:stretch>
            <a:fillRect/>
          </a:stretch>
        </p:blipFill>
        <p:spPr>
          <a:xfrm>
            <a:off x="5176775" y="2294350"/>
            <a:ext cx="2560320" cy="183015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Revenue Trends by Month</a:t>
            </a:r>
            <a:endParaRPr/>
          </a:p>
        </p:txBody>
      </p:sp>
      <p:sp>
        <p:nvSpPr>
          <p:cNvPr id="129" name="Google Shape;129;p19"/>
          <p:cNvSpPr txBox="1"/>
          <p:nvPr>
            <p:ph idx="1" type="body"/>
          </p:nvPr>
        </p:nvSpPr>
        <p:spPr>
          <a:xfrm>
            <a:off x="729325" y="2078875"/>
            <a:ext cx="3774300" cy="2938800"/>
          </a:xfrm>
          <a:prstGeom prst="rect">
            <a:avLst/>
          </a:prstGeom>
        </p:spPr>
        <p:txBody>
          <a:bodyPr anchorCtr="0" anchor="t" bIns="91425" lIns="91425" spcFirstLastPara="1" rIns="91425" wrap="square" tIns="91425">
            <a:noAutofit/>
          </a:bodyPr>
          <a:lstStyle/>
          <a:p>
            <a:pPr indent="-311467" lvl="0" marL="457200" marR="0" rtl="0" algn="l">
              <a:lnSpc>
                <a:spcPct val="105000"/>
              </a:lnSpc>
              <a:spcBef>
                <a:spcPts val="0"/>
              </a:spcBef>
              <a:spcAft>
                <a:spcPts val="0"/>
              </a:spcAft>
              <a:buSzPts val="1305"/>
              <a:buChar char="●"/>
            </a:pPr>
            <a:r>
              <a:rPr b="1" lang="en" sz="1305"/>
              <a:t>Monthly Revenue</a:t>
            </a:r>
            <a:r>
              <a:rPr lang="en" sz="1305"/>
              <a:t>: Fluctuations observed with a peak of ₹264M in March 2023, down to ₹143M in April 2023. Notably, revenue was ₹141M in January, reflecting volatility in the earlier part of the year.</a:t>
            </a:r>
            <a:endParaRPr sz="1305"/>
          </a:p>
          <a:p>
            <a:pPr indent="-311467" lvl="0" marL="457200" marR="0" rtl="0" algn="l">
              <a:lnSpc>
                <a:spcPct val="105000"/>
              </a:lnSpc>
              <a:spcBef>
                <a:spcPts val="0"/>
              </a:spcBef>
              <a:spcAft>
                <a:spcPts val="0"/>
              </a:spcAft>
              <a:buSzPts val="1305"/>
              <a:buChar char="●"/>
            </a:pPr>
            <a:r>
              <a:rPr b="1" lang="en" sz="1305"/>
              <a:t>Trend Insights</a:t>
            </a:r>
            <a:r>
              <a:rPr lang="en" sz="1305"/>
              <a:t>: There was a significant spike in revenue in March, likely due to seasonal factors, followed by a steep decline in April. The drop from ₹264M to ₹143M between March and April suggests potential external market influences or operational shifts impacting revenue stability.</a:t>
            </a:r>
            <a:endParaRPr sz="1305"/>
          </a:p>
        </p:txBody>
      </p:sp>
      <p:pic>
        <p:nvPicPr>
          <p:cNvPr id="130" name="Google Shape;130;p19"/>
          <p:cNvPicPr preferRelativeResize="0"/>
          <p:nvPr/>
        </p:nvPicPr>
        <p:blipFill>
          <a:blip r:embed="rId3">
            <a:alphaModFix/>
          </a:blip>
          <a:stretch>
            <a:fillRect/>
          </a:stretch>
        </p:blipFill>
        <p:spPr>
          <a:xfrm>
            <a:off x="5190025" y="1576650"/>
            <a:ext cx="3571780" cy="336499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Sales Mode Distribution</a:t>
            </a:r>
            <a:endParaRPr/>
          </a:p>
        </p:txBody>
      </p:sp>
      <p:sp>
        <p:nvSpPr>
          <p:cNvPr id="136" name="Google Shape;136;p20"/>
          <p:cNvSpPr txBox="1"/>
          <p:nvPr>
            <p:ph idx="1" type="body"/>
          </p:nvPr>
        </p:nvSpPr>
        <p:spPr>
          <a:xfrm>
            <a:off x="729450" y="2078875"/>
            <a:ext cx="3842400" cy="18426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rgbClr val="000000"/>
              </a:buClr>
              <a:buSzPts val="1100"/>
              <a:buFont typeface="Arial"/>
              <a:buChar char="●"/>
            </a:pPr>
            <a:r>
              <a:rPr lang="en" sz="1305"/>
              <a:t>The majority of Shield Insurance's sales are generated through </a:t>
            </a:r>
            <a:r>
              <a:rPr b="1" lang="en" sz="1305"/>
              <a:t>Agents</a:t>
            </a:r>
            <a:r>
              <a:rPr lang="en" sz="1305"/>
              <a:t>, accounting for </a:t>
            </a:r>
            <a:r>
              <a:rPr b="1" lang="en" sz="1305"/>
              <a:t>55</a:t>
            </a:r>
            <a:r>
              <a:rPr b="1" lang="en" sz="1305"/>
              <a:t>.41%</a:t>
            </a:r>
            <a:r>
              <a:rPr lang="en" sz="1305"/>
              <a:t> of total sales.</a:t>
            </a:r>
            <a:endParaRPr sz="1305"/>
          </a:p>
          <a:p>
            <a:pPr indent="-298450" lvl="0" marL="457200" rtl="0" algn="l">
              <a:spcBef>
                <a:spcPts val="0"/>
              </a:spcBef>
              <a:spcAft>
                <a:spcPts val="0"/>
              </a:spcAft>
              <a:buClr>
                <a:srgbClr val="000000"/>
              </a:buClr>
              <a:buSzPts val="1100"/>
              <a:buFont typeface="Arial"/>
              <a:buChar char="●"/>
            </a:pPr>
            <a:r>
              <a:rPr lang="en" sz="1305"/>
              <a:t>Other modes include App </a:t>
            </a:r>
            <a:r>
              <a:rPr b="1" lang="en" sz="1305"/>
              <a:t>(16.03%)</a:t>
            </a:r>
            <a:r>
              <a:rPr lang="en" sz="1305"/>
              <a:t>, Direct </a:t>
            </a:r>
            <a:r>
              <a:rPr b="1" lang="en" sz="1305"/>
              <a:t>(15.86%)</a:t>
            </a:r>
            <a:r>
              <a:rPr lang="en" sz="1305"/>
              <a:t>, and Website </a:t>
            </a:r>
            <a:r>
              <a:rPr b="1" lang="en" sz="1305"/>
              <a:t>(12.70%)</a:t>
            </a:r>
            <a:r>
              <a:rPr lang="en" sz="1305"/>
              <a:t>, showing that offline channels (Agent and Direct) still play a significant role in sales.</a:t>
            </a:r>
            <a:endParaRPr sz="1305"/>
          </a:p>
        </p:txBody>
      </p:sp>
      <p:pic>
        <p:nvPicPr>
          <p:cNvPr id="137" name="Google Shape;137;p20"/>
          <p:cNvPicPr preferRelativeResize="0"/>
          <p:nvPr/>
        </p:nvPicPr>
        <p:blipFill>
          <a:blip r:embed="rId3">
            <a:alphaModFix/>
          </a:blip>
          <a:stretch>
            <a:fillRect/>
          </a:stretch>
        </p:blipFill>
        <p:spPr>
          <a:xfrm>
            <a:off x="4715100" y="1648400"/>
            <a:ext cx="4267350" cy="27035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Monthly Revenue Trends</a:t>
            </a:r>
            <a:endParaRPr/>
          </a:p>
        </p:txBody>
      </p:sp>
      <p:sp>
        <p:nvSpPr>
          <p:cNvPr id="143" name="Google Shape;143;p21"/>
          <p:cNvSpPr txBox="1"/>
          <p:nvPr>
            <p:ph idx="1" type="body"/>
          </p:nvPr>
        </p:nvSpPr>
        <p:spPr>
          <a:xfrm>
            <a:off x="729450" y="2078875"/>
            <a:ext cx="3842400" cy="2783400"/>
          </a:xfrm>
          <a:prstGeom prst="rect">
            <a:avLst/>
          </a:prstGeom>
        </p:spPr>
        <p:txBody>
          <a:bodyPr anchorCtr="0" anchor="t" bIns="91425" lIns="91425" spcFirstLastPara="1" rIns="91425" wrap="square" tIns="91425">
            <a:normAutofit lnSpcReduction="10000"/>
          </a:bodyPr>
          <a:lstStyle/>
          <a:p>
            <a:pPr indent="-298450" lvl="0" marL="457200" rtl="0" algn="l">
              <a:spcBef>
                <a:spcPts val="1200"/>
              </a:spcBef>
              <a:spcAft>
                <a:spcPts val="0"/>
              </a:spcAft>
              <a:buClr>
                <a:srgbClr val="000000"/>
              </a:buClr>
              <a:buSzPts val="1100"/>
              <a:buFont typeface="Arial"/>
              <a:buChar char="●"/>
            </a:pPr>
            <a:r>
              <a:rPr lang="en" sz="1305"/>
              <a:t>Revenue peaked in June </a:t>
            </a:r>
            <a:r>
              <a:rPr b="1" lang="en" sz="1305"/>
              <a:t>2023 </a:t>
            </a:r>
            <a:r>
              <a:rPr lang="en" sz="1305"/>
              <a:t>at </a:t>
            </a:r>
            <a:r>
              <a:rPr b="1" lang="en" sz="1305"/>
              <a:t>$134M</a:t>
            </a:r>
            <a:r>
              <a:rPr lang="en" sz="1305"/>
              <a:t>, suggesting this may be a high season or there was a particular campaign or external factor driving sales.</a:t>
            </a:r>
            <a:endParaRPr sz="1305"/>
          </a:p>
          <a:p>
            <a:pPr indent="-298450" lvl="0" marL="457200" rtl="0" algn="l">
              <a:spcBef>
                <a:spcPts val="0"/>
              </a:spcBef>
              <a:spcAft>
                <a:spcPts val="0"/>
              </a:spcAft>
              <a:buClr>
                <a:srgbClr val="000000"/>
              </a:buClr>
              <a:buSzPts val="1100"/>
              <a:buFont typeface="Arial"/>
              <a:buChar char="●"/>
            </a:pPr>
            <a:r>
              <a:rPr lang="en" sz="1305"/>
              <a:t>After June, there was a noticeable decline, ending at</a:t>
            </a:r>
            <a:r>
              <a:rPr b="1" lang="en" sz="1305"/>
              <a:t> $69M</a:t>
            </a:r>
            <a:r>
              <a:rPr lang="en" sz="1305"/>
              <a:t> in </a:t>
            </a:r>
            <a:r>
              <a:rPr b="1" lang="en" sz="1305"/>
              <a:t>August 2023</a:t>
            </a:r>
            <a:r>
              <a:rPr lang="en" sz="1305"/>
              <a:t>, indicating potential seasonality or other market factors affecting sales.</a:t>
            </a:r>
            <a:endParaRPr sz="1305"/>
          </a:p>
          <a:p>
            <a:pPr indent="-298450" lvl="0" marL="457200" rtl="0" algn="l">
              <a:spcBef>
                <a:spcPts val="0"/>
              </a:spcBef>
              <a:spcAft>
                <a:spcPts val="0"/>
              </a:spcAft>
              <a:buClr>
                <a:srgbClr val="000000"/>
              </a:buClr>
              <a:buSzPts val="1100"/>
              <a:buFont typeface="Arial"/>
              <a:buChar char="●"/>
            </a:pPr>
            <a:r>
              <a:rPr lang="en" sz="1305"/>
              <a:t>The trend lines for other modes (Direct, App, Website) show steady growth, with </a:t>
            </a:r>
            <a:r>
              <a:rPr b="1" lang="en" sz="1305"/>
              <a:t>Direct and Website</a:t>
            </a:r>
            <a:r>
              <a:rPr lang="en" sz="1305"/>
              <a:t> modes consistently increasing in revenue through early 2023.</a:t>
            </a:r>
            <a:endParaRPr sz="1305"/>
          </a:p>
        </p:txBody>
      </p:sp>
      <p:pic>
        <p:nvPicPr>
          <p:cNvPr id="144" name="Google Shape;144;p21"/>
          <p:cNvPicPr preferRelativeResize="0"/>
          <p:nvPr/>
        </p:nvPicPr>
        <p:blipFill>
          <a:blip r:embed="rId3">
            <a:alphaModFix/>
          </a:blip>
          <a:stretch>
            <a:fillRect/>
          </a:stretch>
        </p:blipFill>
        <p:spPr>
          <a:xfrm>
            <a:off x="5245300" y="1335300"/>
            <a:ext cx="3520441" cy="352697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