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78" r:id="rId3"/>
    <p:sldId id="316" r:id="rId4"/>
    <p:sldId id="280" r:id="rId5"/>
    <p:sldId id="295" r:id="rId6"/>
    <p:sldId id="283" r:id="rId7"/>
    <p:sldId id="296" r:id="rId8"/>
    <p:sldId id="297" r:id="rId9"/>
    <p:sldId id="302" r:id="rId10"/>
    <p:sldId id="298" r:id="rId11"/>
    <p:sldId id="300" r:id="rId12"/>
    <p:sldId id="301" r:id="rId13"/>
    <p:sldId id="303" r:id="rId14"/>
    <p:sldId id="304" r:id="rId15"/>
    <p:sldId id="306" r:id="rId16"/>
    <p:sldId id="305" r:id="rId17"/>
    <p:sldId id="307" r:id="rId18"/>
    <p:sldId id="308" r:id="rId19"/>
    <p:sldId id="310" r:id="rId20"/>
    <p:sldId id="311" r:id="rId21"/>
    <p:sldId id="312" r:id="rId22"/>
    <p:sldId id="292" r:id="rId23"/>
    <p:sldId id="293" r:id="rId2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 snapToObjects="1">
      <p:cViewPr varScale="1">
        <p:scale>
          <a:sx n="63" d="100"/>
          <a:sy n="63" d="100"/>
        </p:scale>
        <p:origin x="804" y="56"/>
      </p:cViewPr>
      <p:guideLst>
        <p:guide/>
        <p:guide pos="391"/>
        <p:guide orient="horz" pos="2625"/>
        <p:guide orient="horz" pos="3264"/>
        <p:guide pos="6895"/>
        <p:guide orient="horz" pos="2136"/>
        <p:guide orient="horz" pos="4004"/>
        <p:guide orient="horz" pos="1158"/>
        <p:guide orient="horz" pos="2352"/>
        <p:guide orient="horz" pos="1512"/>
        <p:guide pos="7680"/>
        <p:guide pos="6680"/>
        <p:guide pos="1008"/>
        <p:guide pos="1584"/>
        <p:guide pos="2150"/>
        <p:guide pos="2760"/>
        <p:guide pos="3288"/>
        <p:guide pos="4038"/>
        <p:guide pos="4392"/>
        <p:guide pos="4944"/>
        <p:guide pos="5521"/>
        <p:guide pos="6072"/>
        <p:guide orient="horz" pos="2414"/>
        <p:guide orient="horz" pos="100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/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/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/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4" name="Picture Placeholder 62"/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8" name="Picture Placeholder 62"/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/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7" name="Picture Placeholder 62"/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/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6" name="Picture Placeholder 62"/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5" name="Picture Placeholder 62"/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/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/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/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30" name="Image 2" descr="preencoded.png"/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36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7" name="Text Placeholder 51"/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8" name="Text Placeholder 51"/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9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0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/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4" name="Picture Placeholder 62"/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6" name="Picture Placeholder 62"/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5" name="Picture Placeholder 62"/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/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/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/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/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/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/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5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/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8" name="Title 19"/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/>
            <p:cNvSpPr/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/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/>
            <p:cNvSpPr/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/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345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/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/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/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7" name="Freeform: Shape 16"/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/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/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/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/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/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/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/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  <p:sp>
        <p:nvSpPr>
          <p:cNvPr id="32" name="Image 1" descr="preencoded.png"/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/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/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/>
          <p:cNvSpPr/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sp>
        <p:nvSpPr>
          <p:cNvPr id="31" name="Freeform 70"/>
          <p:cNvSpPr/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3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3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11" name="Picture Placeholder 16"/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18" name="Text Placeholder 20"/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345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6080" y="762000"/>
            <a:ext cx="6339840" cy="1225296"/>
          </a:xfrm>
        </p:spPr>
        <p:txBody>
          <a:bodyPr/>
          <a:lstStyle/>
          <a:p>
            <a:r>
              <a:rPr lang="en-US" dirty="0"/>
              <a:t>HOTEL BOOKING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2480" y="2163064"/>
            <a:ext cx="5933440" cy="610616"/>
          </a:xfrm>
        </p:spPr>
        <p:txBody>
          <a:bodyPr/>
          <a:lstStyle/>
          <a:p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Presented 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by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Ankit Sharma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&amp;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800" dirty="0">
                <a:latin typeface="Calibri" panose="020F0502020204030204" charset="0"/>
                <a:cs typeface="Calibri" panose="020F0502020204030204" charset="0"/>
              </a:rPr>
              <a:t>Team Member</a:t>
            </a:r>
            <a:endParaRPr lang="en-US" sz="1800" dirty="0">
              <a:latin typeface="Calibri" panose="020F0502020204030204" charset="0"/>
              <a:cs typeface="Calibri" panose="020F0502020204030204" charset="0"/>
            </a:endParaRPr>
          </a:p>
          <a:p>
            <a:endParaRPr lang="en-US" sz="18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360" y="5283200"/>
            <a:ext cx="10048240" cy="1330960"/>
          </a:xfrm>
        </p:spPr>
        <p:txBody>
          <a:bodyPr/>
          <a:lstStyle/>
          <a:p>
            <a:pPr marL="0" indent="0" algn="l">
              <a:buFont typeface="Wingdings" panose="05000000000000000000" pitchFamily="2" charset="2"/>
            </a:pPr>
            <a:r>
              <a:rPr lang="en-IN" sz="3200" b="0" cap="none" dirty="0">
                <a:latin typeface="+mn-lt"/>
              </a:rPr>
              <a:t>As per ADR report, revenue collection of the city hotel is more than resort hotel.</a:t>
            </a:r>
            <a:endParaRPr lang="en-IN" sz="3200" b="0" cap="none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78560" y="985520"/>
            <a:ext cx="8585200" cy="42976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1"/>
          <a:srcRect r="-6251"/>
          <a:stretch>
            <a:fillRect/>
          </a:stretch>
        </p:blipFill>
        <p:spPr>
          <a:xfrm>
            <a:off x="5234940" y="2359660"/>
            <a:ext cx="6859905" cy="383032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16025"/>
            <a:ext cx="11703685" cy="768350"/>
          </a:xfrm>
        </p:spPr>
        <p:txBody>
          <a:bodyPr/>
          <a:lstStyle/>
          <a:p>
            <a:r>
              <a:rPr lang="en-US" altLang="en-IN"/>
              <a:t>Repeat Customer’s percentage</a:t>
            </a:r>
            <a:endParaRPr lang="en-US" alt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6" name="Text Box 5"/>
          <p:cNvSpPr txBox="1"/>
          <p:nvPr/>
        </p:nvSpPr>
        <p:spPr>
          <a:xfrm>
            <a:off x="256540" y="2341245"/>
            <a:ext cx="3911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- City Hotel has round 3% Repeat Customers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- Resort Hotel has Round 5% Repeat Customers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392" y="1010412"/>
            <a:ext cx="8385048" cy="950468"/>
          </a:xfrm>
        </p:spPr>
        <p:txBody>
          <a:bodyPr/>
          <a:lstStyle/>
          <a:p>
            <a:r>
              <a:rPr lang="en-IN" sz="4000" cap="none" dirty="0"/>
              <a:t>Night stay duration </a:t>
            </a:r>
            <a:endParaRPr lang="en-IN" sz="4000" cap="non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672298" y="2336800"/>
            <a:ext cx="5706902" cy="425704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3" y="2239772"/>
            <a:ext cx="4793487" cy="435406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92" y="347472"/>
            <a:ext cx="10671048" cy="768096"/>
          </a:xfrm>
        </p:spPr>
        <p:txBody>
          <a:bodyPr/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Type of visitor :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cap="none" dirty="0">
                <a:latin typeface="Arial" panose="020B0604020202020204" pitchFamily="34" charset="0"/>
                <a:cs typeface="Arial" panose="020B0604020202020204" pitchFamily="34" charset="0"/>
              </a:rPr>
              <a:t>Adults, children, babies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45592" y="629920"/>
            <a:ext cx="2901560" cy="330199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92" y="3931919"/>
            <a:ext cx="10060500" cy="30378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966" y="731521"/>
            <a:ext cx="3422954" cy="340007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672" y="633476"/>
            <a:ext cx="10671048" cy="768096"/>
          </a:xfrm>
        </p:spPr>
        <p:txBody>
          <a:bodyPr/>
          <a:lstStyle/>
          <a:p>
            <a:r>
              <a:rPr lang="en-IN" sz="3200" b="0" cap="none" dirty="0">
                <a:latin typeface="+mn-lt"/>
              </a:rPr>
              <a:t>Distribution channel analysis</a:t>
            </a:r>
            <a:br>
              <a:rPr lang="en-IN" sz="3200" b="0" cap="none" dirty="0">
                <a:latin typeface="+mn-lt"/>
              </a:rPr>
            </a:br>
            <a:r>
              <a:rPr lang="en-IN" sz="3200" b="0" cap="none" dirty="0">
                <a:latin typeface="+mn-lt"/>
              </a:rPr>
              <a:t>by median lead time </a:t>
            </a:r>
            <a:br>
              <a:rPr lang="en-IN" sz="3200" b="0" cap="none" dirty="0">
                <a:latin typeface="+mn-lt"/>
              </a:rPr>
            </a:br>
            <a:br>
              <a:rPr lang="en-IN" dirty="0"/>
            </a:b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317842" y="1801368"/>
            <a:ext cx="6398075" cy="301447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1986280" y="5217795"/>
            <a:ext cx="644271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- Most of Visiters are came through Online TA Channel in both hotel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- 2nd Most visiters are came Direct.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algn="l"/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392" y="347472"/>
            <a:ext cx="10671048" cy="768096"/>
          </a:xfrm>
        </p:spPr>
        <p:txBody>
          <a:bodyPr/>
          <a:lstStyle/>
          <a:p>
            <a:r>
              <a:rPr lang="en-IN" sz="4000" cap="none" dirty="0">
                <a:latin typeface="Arial Black" panose="020B0A04020102020204" pitchFamily="34" charset="0"/>
                <a:cs typeface="Arial Black" panose="020B0A04020102020204" pitchFamily="34" charset="0"/>
              </a:rPr>
              <a:t>Market Segment</a:t>
            </a:r>
            <a:endParaRPr lang="en-IN" dirty="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78663" y="1058672"/>
            <a:ext cx="9652505" cy="3582416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"/>
            <a:ext cx="10671048" cy="768096"/>
          </a:xfrm>
        </p:spPr>
        <p:txBody>
          <a:bodyPr/>
          <a:lstStyle/>
          <a:p>
            <a:r>
              <a:rPr lang="en-IN" sz="4400" b="0" cap="none" dirty="0">
                <a:latin typeface="+mn-lt"/>
              </a:rPr>
              <a:t>Distribution channel analysis</a:t>
            </a:r>
            <a:br>
              <a:rPr lang="en-IN" sz="4400" b="0" cap="none" dirty="0">
                <a:latin typeface="+mn-lt"/>
              </a:rPr>
            </a:br>
            <a:r>
              <a:rPr lang="en-IN" sz="4400" b="0" cap="none" dirty="0">
                <a:latin typeface="+mn-lt"/>
              </a:rPr>
              <a:t>by average waiting time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666241" y="2012156"/>
            <a:ext cx="8392160" cy="316944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68058"/>
            <a:ext cx="10671048" cy="768096"/>
          </a:xfrm>
        </p:spPr>
        <p:txBody>
          <a:bodyPr/>
          <a:lstStyle/>
          <a:p>
            <a:r>
              <a:rPr lang="en-IN" sz="4400" b="0" cap="none" dirty="0">
                <a:latin typeface="+mn-lt"/>
              </a:rPr>
              <a:t>Distribution channel analysis</a:t>
            </a:r>
            <a:br>
              <a:rPr lang="en-IN" sz="4400" b="0" cap="none" dirty="0">
                <a:latin typeface="+mn-lt"/>
              </a:rPr>
            </a:br>
            <a:r>
              <a:rPr lang="en-IN" sz="4400" b="0" cap="none" dirty="0">
                <a:latin typeface="+mn-lt"/>
              </a:rPr>
              <a:t>by average ADR</a:t>
            </a:r>
            <a:br>
              <a:rPr lang="en-IN" sz="4400" b="0" cap="none" dirty="0">
                <a:latin typeface="+mn-lt"/>
              </a:rPr>
            </a:b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25040" y="1830070"/>
            <a:ext cx="7975599" cy="349377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1312"/>
            <a:ext cx="10671048" cy="768096"/>
          </a:xfrm>
        </p:spPr>
        <p:txBody>
          <a:bodyPr/>
          <a:lstStyle/>
          <a:p>
            <a:r>
              <a:rPr lang="en-IN" sz="3200" cap="none" dirty="0">
                <a:latin typeface="Arial" panose="020B0604020202020204" pitchFamily="34" charset="0"/>
                <a:cs typeface="Arial" panose="020B0604020202020204" pitchFamily="34" charset="0"/>
              </a:rPr>
              <a:t>Meal </a:t>
            </a:r>
            <a:r>
              <a:rPr lang="en-IN" sz="4000" cap="none" dirty="0">
                <a:latin typeface="Arial" panose="020B0604020202020204" pitchFamily="34" charset="0"/>
                <a:cs typeface="Arial" panose="020B0604020202020204" pitchFamily="34" charset="0"/>
              </a:rPr>
              <a:t>preference</a:t>
            </a:r>
            <a:endParaRPr lang="en-IN" sz="32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19165" y="1476375"/>
            <a:ext cx="5695315" cy="524954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700405" y="2646045"/>
            <a:ext cx="415417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- The most preferred meal is ‘BB’</a:t>
            </a:r>
            <a:endParaRPr lang="en-US" sz="32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endParaRPr lang="en-US" sz="32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-The least preferred Meal is ‘FB’</a:t>
            </a:r>
            <a:endParaRPr lang="en-US" sz="3200">
              <a:latin typeface="Calibri" panose="020F0502020204030204" charset="0"/>
              <a:cs typeface="Calibri" panose="020F0502020204030204" charset="0"/>
            </a:endParaRPr>
          </a:p>
          <a:p>
            <a:endParaRPr lang="en-US" sz="32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04" y="457073"/>
            <a:ext cx="10671048" cy="664972"/>
          </a:xfrm>
        </p:spPr>
        <p:txBody>
          <a:bodyPr/>
          <a:lstStyle/>
          <a:p>
            <a:r>
              <a:rPr lang="en-IN" sz="3200" b="0" cap="none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altLang="en-IN" sz="3200" b="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0" cap="none" dirty="0">
                <a:latin typeface="Arial" panose="020B0604020202020204" pitchFamily="34" charset="0"/>
                <a:cs typeface="Arial" panose="020B0604020202020204" pitchFamily="34" charset="0"/>
              </a:rPr>
              <a:t>of booking according to agent</a:t>
            </a:r>
            <a:endParaRPr lang="en-IN" sz="3200" b="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55650" y="1122045"/>
            <a:ext cx="10189210" cy="39046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1539240" y="5636895"/>
            <a:ext cx="37915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- Most Active Agent no. is 9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- Sencond Most Active Agent no. is 240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695" y="218440"/>
            <a:ext cx="5693410" cy="1690370"/>
          </a:xfrm>
        </p:spPr>
        <p:txBody>
          <a:bodyPr/>
          <a:p>
            <a:br>
              <a:rPr lang="en-US" dirty="0">
                <a:latin typeface="Arial Black" panose="020B0A04020102020204" pitchFamily="34" charset="0"/>
                <a:ea typeface="Arial Regular" pitchFamily="34" charset="-122"/>
                <a:cs typeface="Arial Black" panose="020B0A04020102020204" pitchFamily="34" charset="0"/>
                <a:sym typeface="+mn-ea"/>
              </a:rPr>
            </a:br>
            <a:r>
              <a:rPr lang="en-US" dirty="0"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  <a:sym typeface="+mn-ea"/>
              </a:rPr>
              <a:t>AGENDA</a:t>
            </a:r>
            <a:endParaRPr lang="en-US" dirty="0">
              <a:latin typeface="Arial" panose="020B0604020202020204" pitchFamily="34" charset="0"/>
              <a:ea typeface="Arial Regular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70" y="2587625"/>
            <a:ext cx="7569200" cy="4156710"/>
          </a:xfrm>
        </p:spPr>
        <p:txBody>
          <a:bodyPr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- Introduction of what Data are containing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- Data Wrangling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- EDA(Exploratory Data Analysis)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- Data Visualisation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- Conclusion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472" y="204724"/>
            <a:ext cx="10671048" cy="1053592"/>
          </a:xfrm>
        </p:spPr>
        <p:txBody>
          <a:bodyPr/>
          <a:lstStyle/>
          <a:p>
            <a:r>
              <a:rPr lang="en-IN" sz="3200" b="0" cap="none" dirty="0">
                <a:latin typeface="Arial" panose="020B0604020202020204" pitchFamily="34" charset="0"/>
                <a:cs typeface="Arial" panose="020B0604020202020204" pitchFamily="34" charset="0"/>
              </a:rPr>
              <a:t>Country wise data analysis </a:t>
            </a:r>
            <a:endParaRPr lang="en-IN" sz="3200" b="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46480" y="956564"/>
            <a:ext cx="8964676" cy="436727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848995" y="5548630"/>
            <a:ext cx="80981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Maximum booking came from PRT country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charset="0"/>
                <a:cs typeface="Calibri" panose="020F0502020204030204" charset="0"/>
              </a:rPr>
              <a:t>Majority of the hotels booked are city hotel. Definitely need to spend the most targeting fund on those hotel.</a:t>
            </a:r>
            <a:endParaRPr lang="en-US" b="0" i="0" dirty="0"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charset="0"/>
                <a:cs typeface="Calibri" panose="020F0502020204030204" charset="0"/>
              </a:rPr>
              <a:t>We also </a:t>
            </a:r>
            <a:r>
              <a:rPr lang="en-US" b="0" i="0" dirty="0" err="1">
                <a:effectLst/>
                <a:latin typeface="Calibri" panose="020F0502020204030204" charset="0"/>
                <a:cs typeface="Calibri" panose="020F0502020204030204" charset="0"/>
              </a:rPr>
              <a:t>realise</a:t>
            </a:r>
            <a:r>
              <a:rPr lang="en-US" b="0" i="0" dirty="0">
                <a:effectLst/>
                <a:latin typeface="Calibri" panose="020F0502020204030204" charset="0"/>
                <a:cs typeface="Calibri" panose="020F0502020204030204" charset="0"/>
              </a:rPr>
              <a:t> that the high rate of cancellations can be due high no deposit policies.</a:t>
            </a:r>
            <a:endParaRPr lang="en-US" b="0" i="0" dirty="0"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charset="0"/>
                <a:cs typeface="Calibri" panose="020F0502020204030204" charset="0"/>
              </a:rPr>
              <a:t>We should also target months between May to Aug. Those are peak months due to the summer period.</a:t>
            </a:r>
            <a:endParaRPr lang="en-US" b="0" i="0" dirty="0"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charset="0"/>
                <a:cs typeface="Calibri" panose="020F0502020204030204" charset="0"/>
              </a:rPr>
              <a:t>Majority of the guests are from Western Europe. We should spend a significant amount of our budget on those area.</a:t>
            </a:r>
            <a:endParaRPr lang="en-US" b="0" i="0" dirty="0"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charset="0"/>
                <a:cs typeface="Calibri" panose="020F0502020204030204" charset="0"/>
              </a:rPr>
              <a:t>Given that we do not have repeated guests, we should target our advertisement on guests to increase returning guests</a:t>
            </a:r>
            <a:endParaRPr lang="en-US" b="0" i="0" dirty="0">
              <a:effectLst/>
              <a:latin typeface="Calibri" panose="020F0502020204030204" charset="0"/>
              <a:cs typeface="Calibri" panose="020F0502020204030204" charset="0"/>
            </a:endParaRPr>
          </a:p>
          <a:p>
            <a:endParaRPr lang="en-US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8808" y="988822"/>
            <a:ext cx="6766560" cy="76809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4528" y="2985008"/>
            <a:ext cx="6766560" cy="3068320"/>
          </a:xfrm>
        </p:spPr>
        <p:txBody>
          <a:bodyPr/>
          <a:lstStyle/>
          <a:p>
            <a:r>
              <a:rPr lang="en-US" sz="1800" b="0" i="0" dirty="0">
                <a:solidFill>
                  <a:srgbClr val="151515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This project contains the real world data record of hotel bookings of a city and a resort hotel containing details like bookings, cancellations, guest details etc. from 2015 to 2017.</a:t>
            </a:r>
            <a:endParaRPr lang="en-US" sz="1800" b="0" i="0" dirty="0">
              <a:solidFill>
                <a:srgbClr val="151515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800" b="0" i="0" dirty="0">
                <a:solidFill>
                  <a:srgbClr val="292929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This data set contains booking information for a city hotel and a resort hotel and includes information such as when the booking was made, length of stay, the number of adults, children, and/or babies, and the number of available parking spaces, among other things. All personally identifying information has from the data.</a:t>
            </a:r>
            <a:endParaRPr lang="en-US" sz="1800" b="0" i="0" dirty="0">
              <a:solidFill>
                <a:srgbClr val="292929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endParaRPr lang="en-US" sz="1800" b="0" i="0" dirty="0">
              <a:solidFill>
                <a:srgbClr val="151515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9083" y="549910"/>
            <a:ext cx="676656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Data wrangling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808" y="2468880"/>
            <a:ext cx="6766560" cy="3566160"/>
          </a:xfrm>
        </p:spPr>
        <p:txBody>
          <a:bodyPr/>
          <a:lstStyle/>
          <a:p>
            <a:r>
              <a:rPr lang="en-US" sz="2000" dirty="0">
                <a:latin typeface="Calibri" panose="020F0502020204030204" charset="0"/>
                <a:cs typeface="Calibri" panose="020F0502020204030204" charset="0"/>
              </a:rPr>
              <a:t>Data Cleaning:</a:t>
            </a:r>
            <a:endParaRPr lang="en-US" sz="2000" dirty="0">
              <a:latin typeface="Calibri" panose="020F0502020204030204" charset="0"/>
              <a:cs typeface="Calibri" panose="020F0502020204030204" charset="0"/>
            </a:endParaRPr>
          </a:p>
          <a:p>
            <a:pPr marL="11430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charset="0"/>
                <a:cs typeface="Calibri" panose="020F0502020204030204" charset="0"/>
              </a:rPr>
              <a:t>This data file consist of Null values ‘</a:t>
            </a:r>
            <a:r>
              <a:rPr lang="en-US" sz="2000" dirty="0" err="1">
                <a:latin typeface="Calibri" panose="020F0502020204030204" charset="0"/>
                <a:cs typeface="Calibri" panose="020F0502020204030204" charset="0"/>
              </a:rPr>
              <a:t>NaN</a:t>
            </a:r>
            <a:r>
              <a:rPr lang="en-US" sz="2000" dirty="0">
                <a:latin typeface="Calibri" panose="020F0502020204030204" charset="0"/>
                <a:cs typeface="Calibri" panose="020F0502020204030204" charset="0"/>
              </a:rPr>
              <a:t>’.</a:t>
            </a:r>
            <a:endParaRPr lang="en-US" sz="2000" dirty="0">
              <a:latin typeface="Calibri" panose="020F0502020204030204" charset="0"/>
              <a:cs typeface="Calibri" panose="020F0502020204030204" charset="0"/>
            </a:endParaRPr>
          </a:p>
          <a:p>
            <a:pPr marL="11430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charset="0"/>
                <a:cs typeface="Calibri" panose="020F0502020204030204" charset="0"/>
              </a:rPr>
              <a:t>Replaced those null values with zeros.</a:t>
            </a:r>
            <a:endParaRPr lang="en-IN" sz="2000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charset="0"/>
                <a:cs typeface="Calibri" panose="020F0502020204030204" charset="0"/>
              </a:rPr>
              <a:t>Data Preparation:</a:t>
            </a:r>
            <a:endParaRPr lang="en-US" sz="2000" dirty="0">
              <a:latin typeface="Calibri" panose="020F0502020204030204" charset="0"/>
              <a:cs typeface="Calibri" panose="020F0502020204030204" charset="0"/>
            </a:endParaRPr>
          </a:p>
          <a:p>
            <a:pPr marL="11430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charset="0"/>
                <a:cs typeface="Calibri" panose="020F0502020204030204" charset="0"/>
              </a:rPr>
              <a:t>Data file consist of different type of data type.</a:t>
            </a:r>
            <a:endParaRPr lang="en-US" sz="2000" dirty="0">
              <a:latin typeface="Calibri" panose="020F0502020204030204" charset="0"/>
              <a:cs typeface="Calibri" panose="020F0502020204030204" charset="0"/>
            </a:endParaRPr>
          </a:p>
          <a:p>
            <a:pPr marL="11430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charset="0"/>
                <a:cs typeface="Calibri" panose="020F0502020204030204" charset="0"/>
              </a:rPr>
              <a:t>Data types: Integers, Float, Objects</a:t>
            </a:r>
            <a:endParaRPr lang="en-US" sz="2000" dirty="0">
              <a:latin typeface="Calibri" panose="020F0502020204030204" charset="0"/>
              <a:cs typeface="Calibri" panose="020F0502020204030204" charset="0"/>
            </a:endParaRPr>
          </a:p>
          <a:p>
            <a:pPr marL="11430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charset="0"/>
                <a:cs typeface="Calibri" panose="020F0502020204030204" charset="0"/>
              </a:rPr>
              <a:t>Converted the float data type in integer data type</a:t>
            </a:r>
            <a:endParaRPr lang="en-US" sz="2000" dirty="0">
              <a:latin typeface="Calibri" panose="020F0502020204030204" charset="0"/>
              <a:cs typeface="Calibri" panose="020F0502020204030204" charset="0"/>
            </a:endParaRPr>
          </a:p>
          <a:p>
            <a:pPr marL="1143000" lvl="1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799592"/>
            <a:ext cx="10671048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  <a:br>
              <a:rPr lang="en-US" sz="4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4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1792" y="1838960"/>
            <a:ext cx="11119104" cy="443484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Understanding of Data what is Containing.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Which Hotel has more bookings.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Visitors analysis in different year.</a:t>
            </a:r>
            <a:endParaRPr lang="en-US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Cancellations in both Hotel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Analysis of  booking across different year, months and days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Night stay analysis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Market segment analysis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Distribution channel analysis 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Deposit policy  of hotel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Meal preference analysis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Overview of guest 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Correlations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Country wise analysis 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+mj-lt"/>
              <a:buAutoNum type="arabicPeriod"/>
            </a:pPr>
            <a:endParaRPr lang="en-US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411" y="801497"/>
            <a:ext cx="10671048" cy="768096"/>
          </a:xfrm>
        </p:spPr>
        <p:txBody>
          <a:bodyPr/>
          <a:lstStyle/>
          <a:p>
            <a:r>
              <a:rPr lang="en-US" dirty="0"/>
              <a:t>Analysis of hotel </a:t>
            </a:r>
            <a:r>
              <a:rPr lang="en-US" dirty="0" err="1"/>
              <a:t>dataframe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665" y="2145665"/>
            <a:ext cx="11118850" cy="3663950"/>
          </a:xfrm>
        </p:spPr>
        <p:txBody>
          <a:bodyPr/>
          <a:lstStyle/>
          <a:p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This Dataset have Containing of  1,19,390 rows and 32 columns of Data. 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b="0" i="0" dirty="0">
                <a:effectLst/>
                <a:latin typeface="Calibri" panose="020F0502020204030204" charset="0"/>
                <a:cs typeface="Calibri" panose="020F0502020204030204" charset="0"/>
              </a:rPr>
              <a:t>The  data set has different columns name-  ( </a:t>
            </a:r>
            <a:r>
              <a:rPr lang="en-IN" b="0" i="0" dirty="0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hotel', '</a:t>
            </a:r>
            <a:r>
              <a:rPr lang="en-IN" b="0" i="0" dirty="0" err="1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is_canceled</a:t>
            </a:r>
            <a:r>
              <a:rPr lang="en-IN" b="0" i="0" dirty="0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', '</a:t>
            </a:r>
            <a:r>
              <a:rPr lang="en-IN" b="0" i="0" dirty="0" err="1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lead_time</a:t>
            </a:r>
            <a:r>
              <a:rPr lang="en-IN" b="0" i="0" dirty="0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', '</a:t>
            </a:r>
            <a:r>
              <a:rPr lang="en-IN" b="0" i="0" dirty="0" err="1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arrival_date_year</a:t>
            </a:r>
            <a:r>
              <a:rPr lang="en-IN" b="0" i="0" dirty="0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', '</a:t>
            </a:r>
            <a:r>
              <a:rPr lang="en-IN" b="0" i="0" dirty="0" err="1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arrival_date_month</a:t>
            </a:r>
            <a:r>
              <a:rPr lang="en-IN" b="0" i="0" dirty="0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', '</a:t>
            </a:r>
            <a:r>
              <a:rPr lang="en-IN" b="0" i="0" dirty="0" err="1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arrival_date_week_number</a:t>
            </a:r>
            <a:r>
              <a:rPr lang="en-IN" b="0" i="0" dirty="0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', '</a:t>
            </a:r>
            <a:r>
              <a:rPr lang="en-IN" b="0" i="0" dirty="0" err="1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arrival_date_day_of_month</a:t>
            </a:r>
            <a:r>
              <a:rPr lang="en-IN" b="0" i="0" dirty="0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', '</a:t>
            </a:r>
            <a:r>
              <a:rPr lang="en-IN" b="0" i="0" dirty="0" err="1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stays_in_weekend_nights</a:t>
            </a:r>
            <a:r>
              <a:rPr lang="en-IN" b="0" i="0" dirty="0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', '</a:t>
            </a:r>
            <a:r>
              <a:rPr lang="en-IN" b="0" i="0" dirty="0" err="1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stays_in_week_nights</a:t>
            </a:r>
            <a:r>
              <a:rPr lang="en-IN" b="0" i="0" dirty="0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', 'adults', 'children', 'babies', 'meal', 'country', '</a:t>
            </a:r>
            <a:r>
              <a:rPr lang="en-IN" b="0" i="0" dirty="0" err="1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market_segment</a:t>
            </a:r>
            <a:r>
              <a:rPr lang="en-IN" b="0" i="0" dirty="0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', '</a:t>
            </a:r>
            <a:r>
              <a:rPr lang="en-IN" b="0" i="0" dirty="0" err="1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distribution_channel</a:t>
            </a:r>
            <a:r>
              <a:rPr lang="en-IN" b="0" i="0" dirty="0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', '</a:t>
            </a:r>
            <a:r>
              <a:rPr lang="en-IN" b="0" i="0" dirty="0" err="1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is_repeated_guest</a:t>
            </a:r>
            <a:r>
              <a:rPr lang="en-IN" b="0" i="0" dirty="0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', '</a:t>
            </a:r>
            <a:r>
              <a:rPr lang="en-IN" b="0" i="0" dirty="0" err="1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previous_cancellations</a:t>
            </a:r>
            <a:r>
              <a:rPr lang="en-IN" b="0" i="0" dirty="0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', '</a:t>
            </a:r>
            <a:r>
              <a:rPr lang="en-IN" b="0" i="0" dirty="0" err="1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previous_bookings_not_canceled</a:t>
            </a:r>
            <a:r>
              <a:rPr lang="en-IN" b="0" i="0" dirty="0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', '</a:t>
            </a:r>
            <a:r>
              <a:rPr lang="en-IN" b="0" i="0" dirty="0" err="1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reserved_room_type</a:t>
            </a:r>
            <a:r>
              <a:rPr lang="en-IN" b="0" i="0" dirty="0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', '</a:t>
            </a:r>
            <a:r>
              <a:rPr lang="en-IN" b="0" i="0" dirty="0" err="1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assigned_room_type</a:t>
            </a:r>
            <a:r>
              <a:rPr lang="en-IN" b="0" i="0" dirty="0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', '</a:t>
            </a:r>
            <a:r>
              <a:rPr lang="en-IN" b="0" i="0" dirty="0" err="1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booking_changes</a:t>
            </a:r>
            <a:r>
              <a:rPr lang="en-IN" b="0" i="0" dirty="0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', '</a:t>
            </a:r>
            <a:r>
              <a:rPr lang="en-IN" b="0" i="0" dirty="0" err="1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deposit_type</a:t>
            </a:r>
            <a:r>
              <a:rPr lang="en-IN" b="0" i="0" dirty="0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', 'agent', 'company', '</a:t>
            </a:r>
            <a:r>
              <a:rPr lang="en-IN" b="0" i="0" dirty="0" err="1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days_in_waiting_list</a:t>
            </a:r>
            <a:r>
              <a:rPr lang="en-IN" b="0" i="0" dirty="0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', '</a:t>
            </a:r>
            <a:r>
              <a:rPr lang="en-IN" b="0" i="0" dirty="0" err="1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customer_type</a:t>
            </a:r>
            <a:r>
              <a:rPr lang="en-IN" b="0" i="0" dirty="0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', '</a:t>
            </a:r>
            <a:r>
              <a:rPr lang="en-IN" b="0" i="0" dirty="0" err="1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adr</a:t>
            </a:r>
            <a:r>
              <a:rPr lang="en-IN" b="0" i="0" dirty="0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', '</a:t>
            </a:r>
            <a:r>
              <a:rPr lang="en-IN" b="0" i="0" dirty="0" err="1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required_car_parking_spaces</a:t>
            </a:r>
            <a:r>
              <a:rPr lang="en-IN" b="0" i="0" dirty="0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', '</a:t>
            </a:r>
            <a:r>
              <a:rPr lang="en-IN" b="0" i="0" dirty="0" err="1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total_of_special_requests</a:t>
            </a:r>
            <a:r>
              <a:rPr lang="en-IN" b="0" i="0" dirty="0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', '</a:t>
            </a:r>
            <a:r>
              <a:rPr lang="en-IN" b="0" i="0" dirty="0" err="1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reservation_status</a:t>
            </a:r>
            <a:r>
              <a:rPr lang="en-IN" b="0" i="0" dirty="0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', '</a:t>
            </a:r>
            <a:r>
              <a:rPr lang="en-IN" b="0" i="0" dirty="0" err="1">
                <a:effectLst/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</a:rPr>
              <a:t>reservation_status_date</a:t>
            </a:r>
            <a:r>
              <a:rPr lang="en-IN" b="0" i="0" dirty="0">
                <a:effectLst/>
                <a:latin typeface="Calibri" panose="020F0502020204030204" charset="0"/>
                <a:cs typeface="Calibri" panose="020F0502020204030204" charset="0"/>
              </a:rPr>
              <a:t>) </a:t>
            </a:r>
            <a:endParaRPr lang="en-IN" b="0" i="0" dirty="0">
              <a:effectLst/>
              <a:latin typeface="Calibri" panose="020F0502020204030204" charset="0"/>
              <a:cs typeface="Calibri" panose="020F0502020204030204" charset="0"/>
            </a:endParaRPr>
          </a:p>
          <a:p>
            <a:endParaRPr lang="en-IN" b="0" i="0" dirty="0">
              <a:effectLst/>
              <a:latin typeface="Calibri" panose="020F0502020204030204" charset="0"/>
              <a:cs typeface="Calibri" panose="020F0502020204030204" charset="0"/>
            </a:endParaRPr>
          </a:p>
          <a:p>
            <a:endParaRPr lang="en-IN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769112"/>
            <a:ext cx="10671048" cy="768096"/>
          </a:xfrm>
        </p:spPr>
        <p:txBody>
          <a:bodyPr/>
          <a:lstStyle/>
          <a:p>
            <a:r>
              <a:rPr lang="en-US" dirty="0"/>
              <a:t>Data visualization</a:t>
            </a:r>
            <a:br>
              <a:rPr lang="en-US" dirty="0"/>
            </a:b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31280" y="1981518"/>
            <a:ext cx="5425440" cy="443388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5280" y="2652078"/>
            <a:ext cx="6096000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</a:rPr>
              <a:t>The pie chart show percentage of booking analysis of hotel </a:t>
            </a:r>
            <a:r>
              <a:rPr lang="en-US" sz="2400" dirty="0" err="1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</a:rPr>
              <a:t>ie</a:t>
            </a:r>
            <a:r>
              <a:rPr lang="en-US" sz="2400" dirty="0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</a:rPr>
              <a:t>, in city hotel and resort hotel</a:t>
            </a:r>
            <a:endParaRPr lang="en-US" sz="2400" dirty="0">
              <a:solidFill>
                <a:schemeClr val="accent6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</a:rPr>
              <a:t>The no of booking in city hotel is more than resort hotel</a:t>
            </a:r>
            <a:endParaRPr lang="en-US" sz="2400" dirty="0">
              <a:solidFill>
                <a:schemeClr val="accent6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accent6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665" y="461645"/>
            <a:ext cx="5459095" cy="5573395"/>
          </a:xfrm>
        </p:spPr>
        <p:txBody>
          <a:bodyPr/>
          <a:lstStyle/>
          <a:p>
            <a:pPr algn="l"/>
            <a:r>
              <a:rPr lang="en-US" sz="3200" i="0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Booking across different year</a:t>
            </a:r>
            <a:br>
              <a:rPr lang="en-US" sz="3200" i="0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i="0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0" i="0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b="0" i="0" cap="non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2015 Both Hotels have Same Visiters Around </a:t>
            </a:r>
            <a:br>
              <a:rPr lang="en-US" sz="1600" b="0" i="0" cap="non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0" i="0" cap="non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6,000 - 7,000.</a:t>
            </a:r>
            <a:br>
              <a:rPr lang="en-US" sz="1600" b="0" i="0" cap="non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0" i="0" cap="non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In 2016 both hotels get More customers </a:t>
            </a:r>
            <a:br>
              <a:rPr lang="en-US" sz="1600" b="0" i="0" cap="non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0" i="0" cap="non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1. Resort hotel visiters count are around 16,000</a:t>
            </a:r>
            <a:br>
              <a:rPr lang="en-US" sz="1600" b="0" i="0" cap="non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0" i="0" cap="non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2. City </a:t>
            </a:r>
            <a:r>
              <a:rPr lang="en-US" sz="1600" b="0" cap="non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hotel visiters count are around 27,000</a:t>
            </a:r>
            <a:br>
              <a:rPr lang="en-US" sz="1600" b="0" cap="non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br>
              <a:rPr lang="en-US" sz="1600" b="0" cap="none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br>
              <a:rPr lang="en-US" sz="1600" b="0" cap="none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sz="1800" b="0" cap="none" dirty="0"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It Means City Hotel visiter count takes a massive growth by more than 4 times.</a:t>
            </a:r>
            <a:br>
              <a:rPr lang="en-US" sz="1800" b="0" cap="none" dirty="0"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br>
              <a:rPr lang="en-US" sz="1800" b="0" cap="none" dirty="0"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endParaRPr lang="en-US" sz="1800" b="0" i="0" cap="non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1428" y="1600200"/>
            <a:ext cx="5963337" cy="513588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2810510"/>
            <a:ext cx="5182870" cy="3546475"/>
          </a:xfrm>
        </p:spPr>
        <p:txBody>
          <a:bodyPr/>
          <a:lstStyle/>
          <a:p>
            <a:pPr marL="0" indent="0" algn="l">
              <a:buFont typeface="Wingdings" panose="05000000000000000000" pitchFamily="2" charset="2"/>
            </a:pPr>
            <a:r>
              <a:rPr lang="en-US" altLang="en-IN" sz="1600" b="0" i="0" cap="none" dirty="0">
                <a:effectLst/>
                <a:latin typeface="Calibri" panose="020F0502020204030204" charset="0"/>
                <a:cs typeface="Calibri" panose="020F0502020204030204" charset="0"/>
              </a:rPr>
              <a:t>- Total Booking are Around </a:t>
            </a:r>
            <a:r>
              <a:rPr lang="en-US" sz="1600" dirty="0">
                <a:highlight>
                  <a:srgbClr val="FFFF00"/>
                </a:highlight>
                <a:latin typeface="Calibri" panose="020F0502020204030204" charset="0"/>
                <a:cs typeface="Calibri" panose="020F0502020204030204" charset="0"/>
                <a:sym typeface="+mn-ea"/>
              </a:rPr>
              <a:t>1,19,390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en-IN" sz="1600" b="0" cap="none" dirty="0"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and totel Canceled booking are more than 44,000</a:t>
            </a:r>
            <a:br>
              <a:rPr lang="en-US" altLang="en-IN" sz="1600" b="0" cap="none" dirty="0"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</a:br>
            <a:br>
              <a:rPr lang="en-US" altLang="en-IN" sz="1600" b="0" i="0" cap="none" dirty="0">
                <a:effectLst/>
                <a:latin typeface="Calibri" panose="020F0502020204030204" charset="0"/>
                <a:cs typeface="Calibri" panose="020F0502020204030204" charset="0"/>
              </a:rPr>
            </a:br>
            <a:r>
              <a:rPr lang="en-US" altLang="en-IN" sz="1600" b="0" i="0" cap="none" dirty="0">
                <a:effectLst/>
                <a:latin typeface="Calibri" panose="020F0502020204030204" charset="0"/>
                <a:cs typeface="Calibri" panose="020F0502020204030204" charset="0"/>
              </a:rPr>
              <a:t>- City Hotel has 43% Cancellation whereas Resort Hotel has 28% Cancelation.</a:t>
            </a:r>
            <a:br>
              <a:rPr lang="en-US" altLang="en-IN" sz="1600" b="0" i="0" cap="none" dirty="0">
                <a:effectLst/>
                <a:latin typeface="Calibri" panose="020F0502020204030204" charset="0"/>
                <a:cs typeface="Calibri" panose="020F0502020204030204" charset="0"/>
              </a:rPr>
            </a:br>
            <a:r>
              <a:rPr lang="en-US" altLang="en-IN" sz="1600" b="0" i="0" cap="none" dirty="0">
                <a:effectLst/>
                <a:latin typeface="Calibri" panose="020F0502020204030204" charset="0"/>
                <a:cs typeface="Calibri" panose="020F0502020204030204" charset="0"/>
              </a:rPr>
              <a:t>- It Means City Hotel has Loosing his Kinds more than Resort Hotel</a:t>
            </a:r>
            <a:br>
              <a:rPr lang="en-US" altLang="en-IN" sz="1600" b="0" i="0" cap="none" dirty="0">
                <a:effectLst/>
                <a:latin typeface="Calibri" panose="020F0502020204030204" charset="0"/>
                <a:cs typeface="Calibri" panose="020F0502020204030204" charset="0"/>
              </a:rPr>
            </a:br>
            <a:endParaRPr lang="en-US" altLang="en-IN" sz="1600" b="0" i="0" cap="none" dirty="0"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9120" y="1928495"/>
            <a:ext cx="6156960" cy="471614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94665" y="508000"/>
            <a:ext cx="108851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Cancellation Analysis between Hotels</a:t>
            </a:r>
            <a:endParaRPr lang="en-US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{8B16636E-06B7-4E86-8D5A-2AAE8E58A5CA}tf78438558_win32</Template>
  <TotalTime>0</TotalTime>
  <Words>4305</Words>
  <Application>WPS Presentation</Application>
  <PresentationFormat>Widescreen</PresentationFormat>
  <Paragraphs>174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SimSun</vt:lpstr>
      <vt:lpstr>Wingdings</vt:lpstr>
      <vt:lpstr>Arial Black</vt:lpstr>
      <vt:lpstr>Arial Regular</vt:lpstr>
      <vt:lpstr>Calibri</vt:lpstr>
      <vt:lpstr>Arial Narrow</vt:lpstr>
      <vt:lpstr>Sabon Next LT</vt:lpstr>
      <vt:lpstr>Euphorigenic</vt:lpstr>
      <vt:lpstr>Arial Unicode MS</vt:lpstr>
      <vt:lpstr>Office Theme</vt:lpstr>
      <vt:lpstr>HOTEL BOOKING ANALYSIS </vt:lpstr>
      <vt:lpstr> AGENDA</vt:lpstr>
      <vt:lpstr>Introduction</vt:lpstr>
      <vt:lpstr>Data wrangling</vt:lpstr>
      <vt:lpstr>Data analysis </vt:lpstr>
      <vt:lpstr>Analysis of hotel dataframe </vt:lpstr>
      <vt:lpstr>Data visualization </vt:lpstr>
      <vt:lpstr>Booking across different year  - In 2015 Both Hotels have Same Visiters Around  6,000 - 7,000. - In 2016 both hotels get More customers          1. Resort hotel visiters count are around 16,000         2. City hotel visiters count are around 27,000   It Means City Hotel visiter count takes a massive growth by more than 4 times.  </vt:lpstr>
      <vt:lpstr>- Total Booking are Around 1,19,390 and totel Canceled booking are more than 44,000  - City Hotel has 43% Cancellation whereas Resort Hotel has 28% Cancelation. - It Means City Hotel has Loosing his Kinds more than Resort Hotel </vt:lpstr>
      <vt:lpstr>As per ADR report, revenue collection of the city hotel is more than resort hotel.</vt:lpstr>
      <vt:lpstr>Repeat Customer’s percentage</vt:lpstr>
      <vt:lpstr>Night stay duration </vt:lpstr>
      <vt:lpstr>Type of visitor : Adults, children, babies</vt:lpstr>
      <vt:lpstr>Distribution channel analysis by median lead time   </vt:lpstr>
      <vt:lpstr>Market Segment</vt:lpstr>
      <vt:lpstr>Distribution channel analysis by average waiting time</vt:lpstr>
      <vt:lpstr>Distribution channel analysis by average ADR </vt:lpstr>
      <vt:lpstr>Meal preference</vt:lpstr>
      <vt:lpstr>No of booking according to agent</vt:lpstr>
      <vt:lpstr>Country wise data analysis </vt:lpstr>
      <vt:lpstr>SUMMARY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</dc:title>
  <dc:creator>vikas manjhi</dc:creator>
  <cp:lastModifiedBy>Ankit Sharma</cp:lastModifiedBy>
  <cp:revision>12</cp:revision>
  <dcterms:created xsi:type="dcterms:W3CDTF">2022-09-20T14:28:00Z</dcterms:created>
  <dcterms:modified xsi:type="dcterms:W3CDTF">2022-09-26T16:17:32Z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C5B7CA9314B74DBA8F32049B0B7D868E</vt:lpwstr>
  </property>
  <property fmtid="{D5CDD505-2E9C-101B-9397-08002B2CF9AE}" pid="3" name="KSOProductBuildVer">
    <vt:lpwstr>1033-11.2.0.11341</vt:lpwstr>
  </property>
</Properties>
</file>