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6" r:id="rId1"/>
  </p:sldMasterIdLst>
  <p:notesMasterIdLst>
    <p:notesMasterId r:id="rId14"/>
  </p:notesMasterIdLst>
  <p:sldIdLst>
    <p:sldId id="262" r:id="rId2"/>
    <p:sldId id="263" r:id="rId3"/>
    <p:sldId id="257" r:id="rId4"/>
    <p:sldId id="267" r:id="rId5"/>
    <p:sldId id="268" r:id="rId6"/>
    <p:sldId id="258" r:id="rId7"/>
    <p:sldId id="260" r:id="rId8"/>
    <p:sldId id="261" r:id="rId9"/>
    <p:sldId id="265" r:id="rId10"/>
    <p:sldId id="269" r:id="rId11"/>
    <p:sldId id="259"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78ACB-087F-4B66-BCCD-39BC799F57B9}"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183CCD-F922-4526-8358-BA6255E7844A}" type="slidenum">
              <a:rPr lang="en-US" smtClean="0"/>
              <a:t>‹#›</a:t>
            </a:fld>
            <a:endParaRPr lang="en-US"/>
          </a:p>
        </p:txBody>
      </p:sp>
    </p:spTree>
    <p:extLst>
      <p:ext uri="{BB962C8B-B14F-4D97-AF65-F5344CB8AC3E}">
        <p14:creationId xmlns:p14="http://schemas.microsoft.com/office/powerpoint/2010/main" val="303692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183CCD-F922-4526-8358-BA6255E7844A}" type="slidenum">
              <a:rPr lang="en-US" smtClean="0"/>
              <a:t>8</a:t>
            </a:fld>
            <a:endParaRPr lang="en-US"/>
          </a:p>
        </p:txBody>
      </p:sp>
    </p:spTree>
    <p:extLst>
      <p:ext uri="{BB962C8B-B14F-4D97-AF65-F5344CB8AC3E}">
        <p14:creationId xmlns:p14="http://schemas.microsoft.com/office/powerpoint/2010/main" val="3050980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9979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6240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1366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7335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917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1474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550066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580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402339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2310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215827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7157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2203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9485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200580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12/1/2022</a:t>
            </a:fld>
            <a:endParaRPr lang="en-US" dirty="0"/>
          </a:p>
        </p:txBody>
      </p:sp>
    </p:spTree>
    <p:extLst>
      <p:ext uri="{BB962C8B-B14F-4D97-AF65-F5344CB8AC3E}">
        <p14:creationId xmlns:p14="http://schemas.microsoft.com/office/powerpoint/2010/main" val="34814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7645137"/>
      </p:ext>
    </p:extLst>
  </p:cSld>
  <p:clrMap bg1="dk1" tx1="lt1" bg2="dk2" tx2="lt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469" y="500416"/>
            <a:ext cx="1274490" cy="1274490"/>
          </a:xfrm>
          <a:prstGeom prst="rect">
            <a:avLst/>
          </a:prstGeom>
        </p:spPr>
      </p:pic>
      <p:sp>
        <p:nvSpPr>
          <p:cNvPr id="7" name="TextBox 6"/>
          <p:cNvSpPr txBox="1"/>
          <p:nvPr/>
        </p:nvSpPr>
        <p:spPr>
          <a:xfrm>
            <a:off x="4240362" y="1952090"/>
            <a:ext cx="1980129" cy="400110"/>
          </a:xfrm>
          <a:prstGeom prst="rect">
            <a:avLst/>
          </a:prstGeom>
          <a:noFill/>
        </p:spPr>
        <p:txBody>
          <a:bodyPr wrap="square" rtlCol="0">
            <a:spAutoFit/>
          </a:bodyPr>
          <a:lstStyle/>
          <a:p>
            <a:pPr algn="ctr"/>
            <a:r>
              <a:rPr lang="en-US" sz="2000" b="1" dirty="0" smtClean="0"/>
              <a:t>Minor Project </a:t>
            </a:r>
            <a:endParaRPr lang="en-US" sz="2000" b="1" dirty="0"/>
          </a:p>
        </p:txBody>
      </p:sp>
      <p:sp>
        <p:nvSpPr>
          <p:cNvPr id="8" name="TextBox 7"/>
          <p:cNvSpPr txBox="1"/>
          <p:nvPr/>
        </p:nvSpPr>
        <p:spPr>
          <a:xfrm>
            <a:off x="4272559" y="2403721"/>
            <a:ext cx="1915734" cy="400110"/>
          </a:xfrm>
          <a:prstGeom prst="rect">
            <a:avLst/>
          </a:prstGeom>
          <a:noFill/>
        </p:spPr>
        <p:txBody>
          <a:bodyPr wrap="square" rtlCol="0">
            <a:spAutoFit/>
          </a:bodyPr>
          <a:lstStyle/>
          <a:p>
            <a:pPr algn="ctr"/>
            <a:r>
              <a:rPr lang="en-US" sz="2000" b="1" dirty="0" smtClean="0"/>
              <a:t>Presentation</a:t>
            </a:r>
            <a:r>
              <a:rPr lang="en-US" dirty="0" smtClean="0"/>
              <a:t> </a:t>
            </a:r>
            <a:endParaRPr lang="en-US" dirty="0"/>
          </a:p>
        </p:txBody>
      </p:sp>
      <p:sp>
        <p:nvSpPr>
          <p:cNvPr id="9" name="TextBox 8"/>
          <p:cNvSpPr txBox="1"/>
          <p:nvPr/>
        </p:nvSpPr>
        <p:spPr>
          <a:xfrm>
            <a:off x="4919719" y="2864333"/>
            <a:ext cx="621414" cy="400110"/>
          </a:xfrm>
          <a:prstGeom prst="rect">
            <a:avLst/>
          </a:prstGeom>
          <a:noFill/>
        </p:spPr>
        <p:txBody>
          <a:bodyPr wrap="square" rtlCol="0">
            <a:spAutoFit/>
          </a:bodyPr>
          <a:lstStyle/>
          <a:p>
            <a:pPr algn="ctr"/>
            <a:r>
              <a:rPr lang="en-US" sz="2000" b="1" dirty="0" smtClean="0"/>
              <a:t>On</a:t>
            </a:r>
            <a:endParaRPr lang="en-US" sz="2000" b="1" dirty="0"/>
          </a:p>
        </p:txBody>
      </p:sp>
      <p:sp>
        <p:nvSpPr>
          <p:cNvPr id="10" name="TextBox 9"/>
          <p:cNvSpPr txBox="1"/>
          <p:nvPr/>
        </p:nvSpPr>
        <p:spPr>
          <a:xfrm>
            <a:off x="3140019" y="3324945"/>
            <a:ext cx="4512446" cy="400110"/>
          </a:xfrm>
          <a:prstGeom prst="rect">
            <a:avLst/>
          </a:prstGeom>
          <a:noFill/>
        </p:spPr>
        <p:txBody>
          <a:bodyPr wrap="square" rtlCol="0">
            <a:spAutoFit/>
          </a:bodyPr>
          <a:lstStyle/>
          <a:p>
            <a:pPr algn="ctr"/>
            <a:r>
              <a:rPr lang="en-US" sz="2000" b="1" u="sng" dirty="0" smtClean="0">
                <a:solidFill>
                  <a:schemeClr val="accent1"/>
                </a:solidFill>
              </a:rPr>
              <a:t>DESKTOP VIRTUAL VOICE ASSISTANT</a:t>
            </a:r>
            <a:endParaRPr lang="en-US" sz="2000" b="1" u="sng" dirty="0">
              <a:solidFill>
                <a:schemeClr val="accent1"/>
              </a:solidFill>
            </a:endParaRPr>
          </a:p>
        </p:txBody>
      </p:sp>
      <p:sp>
        <p:nvSpPr>
          <p:cNvPr id="11" name="TextBox 10"/>
          <p:cNvSpPr txBox="1"/>
          <p:nvPr/>
        </p:nvSpPr>
        <p:spPr>
          <a:xfrm>
            <a:off x="3296982" y="1137661"/>
            <a:ext cx="4198521" cy="400110"/>
          </a:xfrm>
          <a:prstGeom prst="rect">
            <a:avLst/>
          </a:prstGeom>
          <a:noFill/>
        </p:spPr>
        <p:txBody>
          <a:bodyPr wrap="square" rtlCol="0">
            <a:spAutoFit/>
          </a:bodyPr>
          <a:lstStyle/>
          <a:p>
            <a:pPr algn="ctr"/>
            <a:r>
              <a:rPr lang="en-US" sz="2000" b="1" u="sng" dirty="0" smtClean="0">
                <a:solidFill>
                  <a:schemeClr val="accent1"/>
                </a:solidFill>
              </a:rPr>
              <a:t>Department Of Computer Science</a:t>
            </a:r>
            <a:endParaRPr lang="en-US" sz="2000" b="1" u="sng" dirty="0">
              <a:solidFill>
                <a:schemeClr val="accent1"/>
              </a:solidFill>
            </a:endParaRPr>
          </a:p>
        </p:txBody>
      </p:sp>
      <p:sp>
        <p:nvSpPr>
          <p:cNvPr id="12" name="TextBox 11"/>
          <p:cNvSpPr txBox="1"/>
          <p:nvPr/>
        </p:nvSpPr>
        <p:spPr>
          <a:xfrm>
            <a:off x="1468191" y="5177258"/>
            <a:ext cx="1828791" cy="400110"/>
          </a:xfrm>
          <a:prstGeom prst="rect">
            <a:avLst/>
          </a:prstGeom>
          <a:noFill/>
        </p:spPr>
        <p:txBody>
          <a:bodyPr wrap="square" rtlCol="0">
            <a:spAutoFit/>
          </a:bodyPr>
          <a:lstStyle/>
          <a:p>
            <a:r>
              <a:rPr lang="en-US" sz="2000" b="1" dirty="0" smtClean="0">
                <a:solidFill>
                  <a:schemeClr val="accent1"/>
                </a:solidFill>
              </a:rPr>
              <a:t>Submitted By</a:t>
            </a:r>
            <a:endParaRPr lang="en-US" sz="2000" b="1" dirty="0">
              <a:solidFill>
                <a:schemeClr val="accent1"/>
              </a:solidFill>
            </a:endParaRPr>
          </a:p>
        </p:txBody>
      </p:sp>
      <p:sp>
        <p:nvSpPr>
          <p:cNvPr id="2" name="TextBox 1"/>
          <p:cNvSpPr txBox="1"/>
          <p:nvPr/>
        </p:nvSpPr>
        <p:spPr>
          <a:xfrm>
            <a:off x="3655987" y="619841"/>
            <a:ext cx="3728438" cy="461665"/>
          </a:xfrm>
          <a:prstGeom prst="rect">
            <a:avLst/>
          </a:prstGeom>
          <a:noFill/>
        </p:spPr>
        <p:txBody>
          <a:bodyPr wrap="square" rtlCol="0">
            <a:spAutoFit/>
          </a:bodyPr>
          <a:lstStyle/>
          <a:p>
            <a:pPr algn="ctr"/>
            <a:r>
              <a:rPr lang="en-US" sz="2400" b="1" u="sng" dirty="0" smtClean="0">
                <a:solidFill>
                  <a:schemeClr val="accent1"/>
                </a:solidFill>
              </a:rPr>
              <a:t>AKS UNIVERSITY , SATNA</a:t>
            </a:r>
            <a:endParaRPr lang="en-US" sz="2400" b="1" u="sng" dirty="0">
              <a:solidFill>
                <a:schemeClr val="accent1"/>
              </a:solidFill>
            </a:endParaRPr>
          </a:p>
        </p:txBody>
      </p:sp>
      <p:sp>
        <p:nvSpPr>
          <p:cNvPr id="3" name="TextBox 2"/>
          <p:cNvSpPr txBox="1"/>
          <p:nvPr/>
        </p:nvSpPr>
        <p:spPr>
          <a:xfrm>
            <a:off x="555469" y="5629576"/>
            <a:ext cx="3972295" cy="400110"/>
          </a:xfrm>
          <a:prstGeom prst="rect">
            <a:avLst/>
          </a:prstGeom>
          <a:noFill/>
        </p:spPr>
        <p:txBody>
          <a:bodyPr wrap="square" rtlCol="0">
            <a:spAutoFit/>
          </a:bodyPr>
          <a:lstStyle/>
          <a:p>
            <a:r>
              <a:rPr lang="en-US" sz="2000" b="1" u="sng" dirty="0" smtClean="0"/>
              <a:t>Ankit Singh (B2192R10700036)</a:t>
            </a:r>
            <a:endParaRPr lang="en-US" sz="2000" b="1" u="sng" dirty="0"/>
          </a:p>
        </p:txBody>
      </p:sp>
      <p:sp>
        <p:nvSpPr>
          <p:cNvPr id="4" name="TextBox 3"/>
          <p:cNvSpPr txBox="1"/>
          <p:nvPr/>
        </p:nvSpPr>
        <p:spPr>
          <a:xfrm>
            <a:off x="5991896" y="5177258"/>
            <a:ext cx="2511380" cy="400110"/>
          </a:xfrm>
          <a:prstGeom prst="rect">
            <a:avLst/>
          </a:prstGeom>
          <a:noFill/>
        </p:spPr>
        <p:txBody>
          <a:bodyPr wrap="square" rtlCol="0">
            <a:spAutoFit/>
          </a:bodyPr>
          <a:lstStyle/>
          <a:p>
            <a:r>
              <a:rPr lang="en-US" sz="2000" b="1" dirty="0" smtClean="0">
                <a:solidFill>
                  <a:schemeClr val="accent1"/>
                </a:solidFill>
              </a:rPr>
              <a:t>Under Guidance Of</a:t>
            </a:r>
            <a:endParaRPr lang="en-US" sz="2000" b="1" dirty="0">
              <a:solidFill>
                <a:schemeClr val="accent1"/>
              </a:solidFill>
            </a:endParaRPr>
          </a:p>
        </p:txBody>
      </p:sp>
      <p:sp>
        <p:nvSpPr>
          <p:cNvPr id="6" name="TextBox 5"/>
          <p:cNvSpPr txBox="1"/>
          <p:nvPr/>
        </p:nvSpPr>
        <p:spPr>
          <a:xfrm>
            <a:off x="5541133" y="5629576"/>
            <a:ext cx="3412907" cy="400110"/>
          </a:xfrm>
          <a:prstGeom prst="rect">
            <a:avLst/>
          </a:prstGeom>
          <a:noFill/>
        </p:spPr>
        <p:txBody>
          <a:bodyPr wrap="square" rtlCol="0">
            <a:spAutoFit/>
          </a:bodyPr>
          <a:lstStyle/>
          <a:p>
            <a:r>
              <a:rPr lang="en-US" sz="2000" b="1" u="sng" dirty="0" smtClean="0"/>
              <a:t>Asst. Prof. Brijesh K. Soni</a:t>
            </a:r>
            <a:endParaRPr lang="en-US" sz="2000" b="1" u="sng" dirty="0"/>
          </a:p>
        </p:txBody>
      </p:sp>
    </p:spTree>
    <p:extLst>
      <p:ext uri="{BB962C8B-B14F-4D97-AF65-F5344CB8AC3E}">
        <p14:creationId xmlns:p14="http://schemas.microsoft.com/office/powerpoint/2010/main" val="661919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336185" y="2363273"/>
            <a:ext cx="2060619" cy="68258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3396804" y="2704563"/>
            <a:ext cx="8371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4233930" y="2363273"/>
            <a:ext cx="2060619" cy="68258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5003442" y="3071689"/>
            <a:ext cx="618186" cy="656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481070" y="4301543"/>
            <a:ext cx="2086378" cy="669701"/>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456090" y="3728433"/>
            <a:ext cx="1712890" cy="1609859"/>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131675" y="2112134"/>
            <a:ext cx="1184856" cy="87576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225047" y="3620572"/>
            <a:ext cx="1184856" cy="8757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7218606" y="5129010"/>
            <a:ext cx="1223494" cy="875763"/>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6378262" y="2994337"/>
            <a:ext cx="605307" cy="508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341234" y="5075886"/>
            <a:ext cx="769512" cy="262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362162" y="4110438"/>
            <a:ext cx="679359" cy="6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500609" y="3127956"/>
            <a:ext cx="605306" cy="492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3567449" y="4618685"/>
            <a:ext cx="888641" cy="17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362163" y="4262906"/>
            <a:ext cx="7276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6268791" y="5233911"/>
            <a:ext cx="714778" cy="249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573639" y="2519897"/>
            <a:ext cx="1585711" cy="369332"/>
          </a:xfrm>
          <a:prstGeom prst="rect">
            <a:avLst/>
          </a:prstGeom>
          <a:noFill/>
        </p:spPr>
        <p:txBody>
          <a:bodyPr wrap="square" rtlCol="0">
            <a:spAutoFit/>
          </a:bodyPr>
          <a:lstStyle/>
          <a:p>
            <a:r>
              <a:rPr lang="en-US" dirty="0" smtClean="0">
                <a:solidFill>
                  <a:schemeClr val="bg1"/>
                </a:solidFill>
              </a:rPr>
              <a:t>Voice Input</a:t>
            </a:r>
            <a:endParaRPr lang="en-US" dirty="0">
              <a:solidFill>
                <a:schemeClr val="bg1"/>
              </a:solidFill>
            </a:endParaRPr>
          </a:p>
        </p:txBody>
      </p:sp>
      <p:sp>
        <p:nvSpPr>
          <p:cNvPr id="39" name="TextBox 38"/>
          <p:cNvSpPr txBox="1"/>
          <p:nvPr/>
        </p:nvSpPr>
        <p:spPr>
          <a:xfrm>
            <a:off x="4172756" y="2386951"/>
            <a:ext cx="2285998" cy="646331"/>
          </a:xfrm>
          <a:prstGeom prst="rect">
            <a:avLst/>
          </a:prstGeom>
          <a:noFill/>
        </p:spPr>
        <p:txBody>
          <a:bodyPr wrap="square" rtlCol="0">
            <a:spAutoFit/>
          </a:bodyPr>
          <a:lstStyle/>
          <a:p>
            <a:r>
              <a:rPr lang="en-US" dirty="0" smtClean="0">
                <a:solidFill>
                  <a:schemeClr val="bg1"/>
                </a:solidFill>
              </a:rPr>
              <a:t>Speech Recognition       </a:t>
            </a:r>
            <a:r>
              <a:rPr lang="en-US" dirty="0">
                <a:solidFill>
                  <a:schemeClr val="bg1"/>
                </a:solidFill>
              </a:rPr>
              <a:t>	</a:t>
            </a:r>
            <a:r>
              <a:rPr lang="en-US" dirty="0" smtClean="0">
                <a:solidFill>
                  <a:schemeClr val="bg1"/>
                </a:solidFill>
              </a:rPr>
              <a:t>Module</a:t>
            </a:r>
            <a:endParaRPr lang="en-US" dirty="0">
              <a:solidFill>
                <a:schemeClr val="bg1"/>
              </a:solidFill>
            </a:endParaRPr>
          </a:p>
        </p:txBody>
      </p:sp>
      <p:sp>
        <p:nvSpPr>
          <p:cNvPr id="40" name="TextBox 39"/>
          <p:cNvSpPr txBox="1"/>
          <p:nvPr/>
        </p:nvSpPr>
        <p:spPr>
          <a:xfrm>
            <a:off x="4744256" y="4157020"/>
            <a:ext cx="1585711" cy="646331"/>
          </a:xfrm>
          <a:prstGeom prst="rect">
            <a:avLst/>
          </a:prstGeom>
          <a:noFill/>
        </p:spPr>
        <p:txBody>
          <a:bodyPr wrap="square" rtlCol="0">
            <a:spAutoFit/>
          </a:bodyPr>
          <a:lstStyle/>
          <a:p>
            <a:r>
              <a:rPr lang="en-US" dirty="0" smtClean="0">
                <a:solidFill>
                  <a:schemeClr val="bg1"/>
                </a:solidFill>
              </a:rPr>
              <a:t>Python Backend</a:t>
            </a:r>
            <a:endParaRPr lang="en-US" dirty="0">
              <a:solidFill>
                <a:schemeClr val="bg1"/>
              </a:solidFill>
            </a:endParaRPr>
          </a:p>
        </p:txBody>
      </p:sp>
      <p:sp>
        <p:nvSpPr>
          <p:cNvPr id="41" name="TextBox 40"/>
          <p:cNvSpPr txBox="1"/>
          <p:nvPr/>
        </p:nvSpPr>
        <p:spPr>
          <a:xfrm>
            <a:off x="7390861" y="2232772"/>
            <a:ext cx="878983" cy="646331"/>
          </a:xfrm>
          <a:prstGeom prst="rect">
            <a:avLst/>
          </a:prstGeom>
          <a:noFill/>
        </p:spPr>
        <p:txBody>
          <a:bodyPr wrap="square" rtlCol="0">
            <a:spAutoFit/>
          </a:bodyPr>
          <a:lstStyle/>
          <a:p>
            <a:r>
              <a:rPr lang="en-US" dirty="0" smtClean="0">
                <a:solidFill>
                  <a:schemeClr val="bg1"/>
                </a:solidFill>
              </a:rPr>
              <a:t>API</a:t>
            </a:r>
          </a:p>
          <a:p>
            <a:r>
              <a:rPr lang="en-US" dirty="0" smtClean="0">
                <a:solidFill>
                  <a:schemeClr val="bg1"/>
                </a:solidFill>
              </a:rPr>
              <a:t>Call</a:t>
            </a:r>
            <a:endParaRPr lang="en-US" dirty="0">
              <a:solidFill>
                <a:schemeClr val="bg1"/>
              </a:solidFill>
            </a:endParaRPr>
          </a:p>
        </p:txBody>
      </p:sp>
      <p:sp>
        <p:nvSpPr>
          <p:cNvPr id="42" name="TextBox 41"/>
          <p:cNvSpPr txBox="1"/>
          <p:nvPr/>
        </p:nvSpPr>
        <p:spPr>
          <a:xfrm>
            <a:off x="1579677" y="4319666"/>
            <a:ext cx="2013664" cy="646331"/>
          </a:xfrm>
          <a:prstGeom prst="rect">
            <a:avLst/>
          </a:prstGeom>
          <a:noFill/>
        </p:spPr>
        <p:txBody>
          <a:bodyPr wrap="square" rtlCol="0">
            <a:spAutoFit/>
          </a:bodyPr>
          <a:lstStyle/>
          <a:p>
            <a:r>
              <a:rPr lang="en-US" dirty="0" smtClean="0">
                <a:solidFill>
                  <a:schemeClr val="bg1"/>
                </a:solidFill>
              </a:rPr>
              <a:t>Text To Speech 	Module</a:t>
            </a:r>
            <a:endParaRPr lang="en-US" dirty="0">
              <a:solidFill>
                <a:schemeClr val="bg1"/>
              </a:solidFill>
            </a:endParaRPr>
          </a:p>
        </p:txBody>
      </p:sp>
      <p:sp>
        <p:nvSpPr>
          <p:cNvPr id="44" name="TextBox 43"/>
          <p:cNvSpPr txBox="1"/>
          <p:nvPr/>
        </p:nvSpPr>
        <p:spPr>
          <a:xfrm>
            <a:off x="7158235" y="5358545"/>
            <a:ext cx="1452090" cy="369332"/>
          </a:xfrm>
          <a:prstGeom prst="rect">
            <a:avLst/>
          </a:prstGeom>
          <a:noFill/>
        </p:spPr>
        <p:txBody>
          <a:bodyPr wrap="square" rtlCol="0">
            <a:spAutoFit/>
          </a:bodyPr>
          <a:lstStyle/>
          <a:p>
            <a:r>
              <a:rPr lang="en-US" dirty="0" smtClean="0">
                <a:solidFill>
                  <a:schemeClr val="bg1"/>
                </a:solidFill>
              </a:rPr>
              <a:t>System Call</a:t>
            </a:r>
            <a:endParaRPr lang="en-US" dirty="0">
              <a:solidFill>
                <a:schemeClr val="bg1"/>
              </a:solidFill>
            </a:endParaRPr>
          </a:p>
        </p:txBody>
      </p:sp>
      <p:sp>
        <p:nvSpPr>
          <p:cNvPr id="45" name="TextBox 44"/>
          <p:cNvSpPr txBox="1"/>
          <p:nvPr/>
        </p:nvSpPr>
        <p:spPr>
          <a:xfrm>
            <a:off x="7234703" y="3787272"/>
            <a:ext cx="1299155" cy="646331"/>
          </a:xfrm>
          <a:prstGeom prst="rect">
            <a:avLst/>
          </a:prstGeom>
          <a:noFill/>
        </p:spPr>
        <p:txBody>
          <a:bodyPr wrap="square" rtlCol="0">
            <a:spAutoFit/>
          </a:bodyPr>
          <a:lstStyle/>
          <a:p>
            <a:r>
              <a:rPr lang="en-US" dirty="0" smtClean="0">
                <a:solidFill>
                  <a:schemeClr val="bg1"/>
                </a:solidFill>
              </a:rPr>
              <a:t>Content Extraction</a:t>
            </a:r>
            <a:endParaRPr lang="en-US" dirty="0">
              <a:solidFill>
                <a:schemeClr val="bg1"/>
              </a:solidFill>
            </a:endParaRPr>
          </a:p>
        </p:txBody>
      </p:sp>
      <p:sp>
        <p:nvSpPr>
          <p:cNvPr id="48" name="TextBox 47"/>
          <p:cNvSpPr txBox="1"/>
          <p:nvPr/>
        </p:nvSpPr>
        <p:spPr>
          <a:xfrm>
            <a:off x="2524259" y="682199"/>
            <a:ext cx="4826355" cy="584775"/>
          </a:xfrm>
          <a:prstGeom prst="rect">
            <a:avLst/>
          </a:prstGeom>
          <a:noFill/>
        </p:spPr>
        <p:txBody>
          <a:bodyPr wrap="square" rtlCol="0">
            <a:spAutoFit/>
          </a:bodyPr>
          <a:lstStyle/>
          <a:p>
            <a:pPr algn="ctr"/>
            <a:r>
              <a:rPr lang="en-US" sz="3200" b="1" u="sng" dirty="0">
                <a:solidFill>
                  <a:schemeClr val="accent1"/>
                </a:solidFill>
              </a:rPr>
              <a:t>Working Mechanism</a:t>
            </a:r>
            <a:endParaRPr lang="en-US" sz="3200" dirty="0">
              <a:solidFill>
                <a:schemeClr val="accent1"/>
              </a:solidFill>
            </a:endParaRPr>
          </a:p>
        </p:txBody>
      </p:sp>
    </p:spTree>
    <p:extLst>
      <p:ext uri="{BB962C8B-B14F-4D97-AF65-F5344CB8AC3E}">
        <p14:creationId xmlns:p14="http://schemas.microsoft.com/office/powerpoint/2010/main" val="3703231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77334" y="582212"/>
            <a:ext cx="8596668" cy="924617"/>
          </a:xfrm>
        </p:spPr>
        <p:txBody>
          <a:bodyPr/>
          <a:lstStyle/>
          <a:p>
            <a:pPr algn="ctr"/>
            <a:r>
              <a:rPr lang="en-US" b="1" u="sng" dirty="0" smtClean="0"/>
              <a:t>Conclusion</a:t>
            </a:r>
            <a:endParaRPr lang="en-US" b="1" u="sng" dirty="0"/>
          </a:p>
        </p:txBody>
      </p:sp>
      <p:sp>
        <p:nvSpPr>
          <p:cNvPr id="8" name="Content Placeholder 7"/>
          <p:cNvSpPr>
            <a:spLocks noGrp="1"/>
          </p:cNvSpPr>
          <p:nvPr>
            <p:ph idx="1"/>
          </p:nvPr>
        </p:nvSpPr>
        <p:spPr>
          <a:xfrm>
            <a:off x="677334" y="1820831"/>
            <a:ext cx="8596668" cy="1136403"/>
          </a:xfrm>
        </p:spPr>
        <p:txBody>
          <a:bodyPr/>
          <a:lstStyle/>
          <a:p>
            <a:pPr marL="0" indent="0">
              <a:buNone/>
            </a:pPr>
            <a:r>
              <a:rPr lang="en-US" dirty="0"/>
              <a:t>The destiny of these assistants may have the virtual assistants integrated with Artificial Intelligence which incorporates Machine Learning, Neural Networks and IoT. With this technology, we are able to gain new heights. </a:t>
            </a:r>
          </a:p>
        </p:txBody>
      </p:sp>
      <p:sp>
        <p:nvSpPr>
          <p:cNvPr id="2" name="TextBox 1"/>
          <p:cNvSpPr txBox="1"/>
          <p:nvPr/>
        </p:nvSpPr>
        <p:spPr>
          <a:xfrm>
            <a:off x="677334" y="3799267"/>
            <a:ext cx="8596668"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future we are going to integrate artificial intelligence and machine learning.</a:t>
            </a:r>
          </a:p>
          <a:p>
            <a:pPr marL="285750" indent="-285750">
              <a:lnSpc>
                <a:spcPct val="200000"/>
              </a:lnSpc>
              <a:buFont typeface="Arial" panose="020B0604020202020204" pitchFamily="34" charset="0"/>
              <a:buChar char="•"/>
            </a:pPr>
            <a:r>
              <a:rPr lang="en-US" dirty="0" smtClean="0"/>
              <a:t>Automation In Next Level.</a:t>
            </a:r>
          </a:p>
          <a:p>
            <a:pPr marL="285750" indent="-285750">
              <a:lnSpc>
                <a:spcPct val="200000"/>
              </a:lnSpc>
              <a:buFont typeface="Arial" panose="020B0604020202020204" pitchFamily="34" charset="0"/>
              <a:buChar char="•"/>
            </a:pPr>
            <a:r>
              <a:rPr lang="en-US" dirty="0" smtClean="0"/>
              <a:t>Inspired From IRON MAN Movie</a:t>
            </a:r>
            <a:endParaRPr lang="en-US" dirty="0"/>
          </a:p>
        </p:txBody>
      </p:sp>
    </p:spTree>
    <p:extLst>
      <p:ext uri="{BB962C8B-B14F-4D97-AF65-F5344CB8AC3E}">
        <p14:creationId xmlns:p14="http://schemas.microsoft.com/office/powerpoint/2010/main" val="761032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5970" y="2683099"/>
            <a:ext cx="8596668" cy="1320800"/>
          </a:xfrm>
        </p:spPr>
        <p:txBody>
          <a:bodyPr>
            <a:normAutofit/>
          </a:bodyPr>
          <a:lstStyle/>
          <a:p>
            <a:pPr algn="ctr"/>
            <a:r>
              <a:rPr lang="en-US" sz="5400" b="1" u="sng" dirty="0"/>
              <a:t>Thank </a:t>
            </a:r>
            <a:r>
              <a:rPr lang="en-US" sz="5400" b="1" u="sng" dirty="0" smtClean="0"/>
              <a:t>You !</a:t>
            </a:r>
            <a:endParaRPr lang="en-US" sz="5400" u="sng" dirty="0"/>
          </a:p>
        </p:txBody>
      </p:sp>
    </p:spTree>
    <p:extLst>
      <p:ext uri="{BB962C8B-B14F-4D97-AF65-F5344CB8AC3E}">
        <p14:creationId xmlns:p14="http://schemas.microsoft.com/office/powerpoint/2010/main" val="3660006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11" y="558085"/>
            <a:ext cx="8596668" cy="807075"/>
          </a:xfrm>
        </p:spPr>
        <p:txBody>
          <a:bodyPr>
            <a:normAutofit/>
          </a:bodyPr>
          <a:lstStyle/>
          <a:p>
            <a:r>
              <a:rPr lang="en-US" sz="3200" b="1" u="sng" dirty="0" smtClean="0"/>
              <a:t>Why Desktop Voice Assistant ?</a:t>
            </a:r>
            <a:endParaRPr lang="en-US" sz="3200" b="1" u="sng" dirty="0"/>
          </a:p>
        </p:txBody>
      </p:sp>
      <p:sp>
        <p:nvSpPr>
          <p:cNvPr id="3" name="Content Placeholder 2"/>
          <p:cNvSpPr>
            <a:spLocks noGrp="1"/>
          </p:cNvSpPr>
          <p:nvPr>
            <p:ph idx="1"/>
          </p:nvPr>
        </p:nvSpPr>
        <p:spPr>
          <a:xfrm>
            <a:off x="934911" y="2228045"/>
            <a:ext cx="8596668" cy="2537138"/>
          </a:xfrm>
        </p:spPr>
        <p:txBody>
          <a:bodyPr>
            <a:normAutofit/>
          </a:bodyPr>
          <a:lstStyle/>
          <a:p>
            <a:r>
              <a:rPr lang="en-US" sz="2800" dirty="0" smtClean="0"/>
              <a:t>Current Market Demand</a:t>
            </a:r>
          </a:p>
          <a:p>
            <a:r>
              <a:rPr lang="en-US" sz="2800" dirty="0" smtClean="0"/>
              <a:t>Personal Assistant</a:t>
            </a:r>
          </a:p>
          <a:p>
            <a:r>
              <a:rPr lang="en-US" sz="2800" dirty="0" smtClean="0"/>
              <a:t>Automate Works</a:t>
            </a:r>
          </a:p>
          <a:p>
            <a:r>
              <a:rPr lang="en-US" sz="2800" dirty="0"/>
              <a:t>Improves productiveness</a:t>
            </a:r>
          </a:p>
          <a:p>
            <a:pPr marL="2286000" lvl="5" indent="0">
              <a:buNone/>
            </a:pPr>
            <a:endParaRPr lang="en-US" sz="2000" b="1" dirty="0" smtClean="0"/>
          </a:p>
        </p:txBody>
      </p:sp>
    </p:spTree>
    <p:extLst>
      <p:ext uri="{BB962C8B-B14F-4D97-AF65-F5344CB8AC3E}">
        <p14:creationId xmlns:p14="http://schemas.microsoft.com/office/powerpoint/2010/main" val="3856455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70963"/>
            <a:ext cx="8596668" cy="1320800"/>
          </a:xfrm>
        </p:spPr>
        <p:txBody>
          <a:bodyPr/>
          <a:lstStyle/>
          <a:p>
            <a:r>
              <a:rPr lang="en-US" b="1" u="sng" dirty="0" smtClean="0"/>
              <a:t>Features</a:t>
            </a:r>
            <a:r>
              <a:rPr lang="en-US" b="1" u="sng" dirty="0" smtClean="0">
                <a:latin typeface=" Comic Sans MS"/>
              </a:rPr>
              <a:t> </a:t>
            </a:r>
            <a:r>
              <a:rPr lang="en-US" b="1" u="sng" dirty="0" smtClean="0"/>
              <a:t>And Security</a:t>
            </a:r>
            <a:endParaRPr lang="en-US" b="1" u="sng" dirty="0"/>
          </a:p>
        </p:txBody>
      </p:sp>
      <p:sp>
        <p:nvSpPr>
          <p:cNvPr id="3" name="Content Placeholder 2"/>
          <p:cNvSpPr>
            <a:spLocks noGrp="1"/>
          </p:cNvSpPr>
          <p:nvPr>
            <p:ph idx="1"/>
          </p:nvPr>
        </p:nvSpPr>
        <p:spPr>
          <a:xfrm>
            <a:off x="677334" y="1680883"/>
            <a:ext cx="8596668" cy="4450976"/>
          </a:xfrm>
        </p:spPr>
        <p:txBody>
          <a:bodyPr>
            <a:normAutofit/>
          </a:bodyPr>
          <a:lstStyle/>
          <a:p>
            <a:r>
              <a:rPr lang="en-US" sz="2000" dirty="0" smtClean="0"/>
              <a:t>Opening And Closing Applications</a:t>
            </a:r>
          </a:p>
          <a:p>
            <a:r>
              <a:rPr lang="en-US" sz="2000" dirty="0" smtClean="0"/>
              <a:t>Web Browsing</a:t>
            </a:r>
          </a:p>
          <a:p>
            <a:r>
              <a:rPr lang="en-US" sz="2000" dirty="0" smtClean="0"/>
              <a:t>Youtube Searches</a:t>
            </a:r>
          </a:p>
          <a:p>
            <a:r>
              <a:rPr lang="en-US" sz="2000" dirty="0" smtClean="0"/>
              <a:t>Wikipedia Searches</a:t>
            </a:r>
          </a:p>
          <a:p>
            <a:r>
              <a:rPr lang="en-US" sz="2000" dirty="0" smtClean="0"/>
              <a:t>Shutdown And Restart PC</a:t>
            </a:r>
          </a:p>
          <a:p>
            <a:r>
              <a:rPr lang="en-US" sz="2000" dirty="0" smtClean="0"/>
              <a:t>Computational Intelligence</a:t>
            </a:r>
          </a:p>
          <a:p>
            <a:r>
              <a:rPr lang="en-US" sz="2000" dirty="0" smtClean="0"/>
              <a:t>Live Weather Forecasting</a:t>
            </a:r>
          </a:p>
          <a:p>
            <a:r>
              <a:rPr lang="en-US" sz="2000" dirty="0" smtClean="0"/>
              <a:t>Whatsapp Automation</a:t>
            </a:r>
          </a:p>
          <a:p>
            <a:r>
              <a:rPr lang="en-US" sz="2000" dirty="0" smtClean="0"/>
              <a:t>Capability Of Learning New Things In Run Time</a:t>
            </a:r>
          </a:p>
          <a:p>
            <a:r>
              <a:rPr lang="en-US" sz="2000" dirty="0" smtClean="0"/>
              <a:t>Face Recognition System (Security)</a:t>
            </a:r>
          </a:p>
          <a:p>
            <a:endParaRPr lang="en-US" dirty="0"/>
          </a:p>
        </p:txBody>
      </p:sp>
    </p:spTree>
    <p:extLst>
      <p:ext uri="{BB962C8B-B14F-4D97-AF65-F5344CB8AC3E}">
        <p14:creationId xmlns:p14="http://schemas.microsoft.com/office/powerpoint/2010/main" val="3071257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8758" t="164" r="15357"/>
          <a:stretch/>
        </p:blipFill>
        <p:spPr>
          <a:xfrm>
            <a:off x="399245" y="1416178"/>
            <a:ext cx="5613530" cy="517086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4738" y="1412146"/>
            <a:ext cx="5613530" cy="51749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cxnSp>
        <p:nvCxnSpPr>
          <p:cNvPr id="13" name="Straight Arrow Connector 12"/>
          <p:cNvCxnSpPr/>
          <p:nvPr/>
        </p:nvCxnSpPr>
        <p:spPr>
          <a:xfrm flipH="1">
            <a:off x="2060620" y="4855335"/>
            <a:ext cx="862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950921" y="4602016"/>
            <a:ext cx="1429555" cy="4465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6" name="TextBox 15"/>
          <p:cNvSpPr txBox="1"/>
          <p:nvPr/>
        </p:nvSpPr>
        <p:spPr>
          <a:xfrm>
            <a:off x="3036292" y="4671708"/>
            <a:ext cx="1376381" cy="369332"/>
          </a:xfrm>
          <a:prstGeom prst="rect">
            <a:avLst/>
          </a:prstGeom>
          <a:noFill/>
        </p:spPr>
        <p:txBody>
          <a:bodyPr wrap="square" rtlCol="0">
            <a:spAutoFit/>
          </a:bodyPr>
          <a:lstStyle/>
          <a:p>
            <a:r>
              <a:rPr lang="en-US" dirty="0" smtClean="0">
                <a:solidFill>
                  <a:schemeClr val="bg1"/>
                </a:solidFill>
              </a:rPr>
              <a:t>Command</a:t>
            </a:r>
            <a:endParaRPr lang="en-US" dirty="0">
              <a:solidFill>
                <a:schemeClr val="bg1"/>
              </a:solidFill>
            </a:endParaRPr>
          </a:p>
        </p:txBody>
      </p:sp>
      <p:cxnSp>
        <p:nvCxnSpPr>
          <p:cNvPr id="18" name="Straight Arrow Connector 17"/>
          <p:cNvCxnSpPr/>
          <p:nvPr/>
        </p:nvCxnSpPr>
        <p:spPr>
          <a:xfrm>
            <a:off x="9388699" y="5040001"/>
            <a:ext cx="566670" cy="459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8587720" y="4533363"/>
            <a:ext cx="1406286" cy="506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796270" y="4602222"/>
            <a:ext cx="1159099" cy="369332"/>
          </a:xfrm>
          <a:prstGeom prst="rect">
            <a:avLst/>
          </a:prstGeom>
          <a:noFill/>
        </p:spPr>
        <p:txBody>
          <a:bodyPr wrap="square" rtlCol="0">
            <a:spAutoFit/>
          </a:bodyPr>
          <a:lstStyle/>
          <a:p>
            <a:r>
              <a:rPr lang="en-US" dirty="0" smtClean="0">
                <a:solidFill>
                  <a:schemeClr val="bg1"/>
                </a:solidFill>
              </a:rPr>
              <a:t>Output</a:t>
            </a:r>
            <a:endParaRPr lang="en-US" dirty="0">
              <a:solidFill>
                <a:schemeClr val="bg1"/>
              </a:solidFill>
            </a:endParaRPr>
          </a:p>
        </p:txBody>
      </p:sp>
      <p:cxnSp>
        <p:nvCxnSpPr>
          <p:cNvPr id="22" name="Straight Arrow Connector 21"/>
          <p:cNvCxnSpPr/>
          <p:nvPr/>
        </p:nvCxnSpPr>
        <p:spPr>
          <a:xfrm flipH="1">
            <a:off x="2923504" y="5718220"/>
            <a:ext cx="742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3681382" y="5505718"/>
            <a:ext cx="1398188" cy="425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766240" y="5533553"/>
            <a:ext cx="1153490" cy="369332"/>
          </a:xfrm>
          <a:prstGeom prst="rect">
            <a:avLst/>
          </a:prstGeom>
          <a:noFill/>
        </p:spPr>
        <p:txBody>
          <a:bodyPr wrap="square" rtlCol="0">
            <a:spAutoFit/>
          </a:bodyPr>
          <a:lstStyle/>
          <a:p>
            <a:r>
              <a:rPr lang="en-US" dirty="0" smtClean="0">
                <a:solidFill>
                  <a:schemeClr val="bg1"/>
                </a:solidFill>
              </a:rPr>
              <a:t>Message</a:t>
            </a:r>
            <a:endParaRPr lang="en-US" dirty="0">
              <a:solidFill>
                <a:schemeClr val="bg1"/>
              </a:solidFill>
            </a:endParaRPr>
          </a:p>
        </p:txBody>
      </p:sp>
      <p:sp>
        <p:nvSpPr>
          <p:cNvPr id="25" name="TextBox 24"/>
          <p:cNvSpPr txBox="1"/>
          <p:nvPr/>
        </p:nvSpPr>
        <p:spPr>
          <a:xfrm>
            <a:off x="2923504" y="322533"/>
            <a:ext cx="5344732" cy="523220"/>
          </a:xfrm>
          <a:prstGeom prst="rect">
            <a:avLst/>
          </a:prstGeom>
          <a:noFill/>
        </p:spPr>
        <p:txBody>
          <a:bodyPr wrap="square" rtlCol="0">
            <a:spAutoFit/>
          </a:bodyPr>
          <a:lstStyle/>
          <a:p>
            <a:pPr algn="ctr"/>
            <a:r>
              <a:rPr lang="en-US" sz="2800" b="1" u="sng" dirty="0" smtClean="0">
                <a:solidFill>
                  <a:schemeClr val="accent1"/>
                </a:solidFill>
              </a:rPr>
              <a:t>Whatsapp Automation Result </a:t>
            </a:r>
            <a:endParaRPr lang="en-US" sz="2800" b="1" u="sng" dirty="0">
              <a:solidFill>
                <a:schemeClr val="accent1"/>
              </a:solidFill>
            </a:endParaRPr>
          </a:p>
        </p:txBody>
      </p:sp>
      <p:cxnSp>
        <p:nvCxnSpPr>
          <p:cNvPr id="27" name="Straight Arrow Connector 26"/>
          <p:cNvCxnSpPr/>
          <p:nvPr/>
        </p:nvCxnSpPr>
        <p:spPr>
          <a:xfrm flipH="1">
            <a:off x="1287889" y="5269640"/>
            <a:ext cx="1918121" cy="1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1936967" y="5112914"/>
            <a:ext cx="1712889" cy="412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889363" y="5125794"/>
            <a:ext cx="1808096" cy="369332"/>
          </a:xfrm>
          <a:prstGeom prst="rect">
            <a:avLst/>
          </a:prstGeom>
          <a:noFill/>
        </p:spPr>
        <p:txBody>
          <a:bodyPr wrap="square" rtlCol="0">
            <a:spAutoFit/>
          </a:bodyPr>
          <a:lstStyle/>
          <a:p>
            <a:r>
              <a:rPr lang="en-US" dirty="0" smtClean="0">
                <a:solidFill>
                  <a:schemeClr val="bg1"/>
                </a:solidFill>
              </a:rPr>
              <a:t>Recipient Name</a:t>
            </a:r>
            <a:endParaRPr lang="en-US" dirty="0">
              <a:solidFill>
                <a:schemeClr val="bg1"/>
              </a:solidFill>
            </a:endParaRPr>
          </a:p>
        </p:txBody>
      </p:sp>
    </p:spTree>
    <p:extLst>
      <p:ext uri="{BB962C8B-B14F-4D97-AF65-F5344CB8AC3E}">
        <p14:creationId xmlns:p14="http://schemas.microsoft.com/office/powerpoint/2010/main" val="1489400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8852" t="78" r="14016"/>
          <a:stretch/>
        </p:blipFill>
        <p:spPr>
          <a:xfrm>
            <a:off x="180306" y="1578230"/>
            <a:ext cx="5808371" cy="519312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498" y="1578230"/>
            <a:ext cx="5805730" cy="519312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cxnSp>
        <p:nvCxnSpPr>
          <p:cNvPr id="6" name="Straight Arrow Connector 5"/>
          <p:cNvCxnSpPr/>
          <p:nvPr/>
        </p:nvCxnSpPr>
        <p:spPr>
          <a:xfrm flipH="1">
            <a:off x="2575775" y="5383369"/>
            <a:ext cx="6568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232597" y="5170867"/>
            <a:ext cx="1300767" cy="425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a:off x="7740203" y="2395470"/>
            <a:ext cx="5666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8311993" y="2208726"/>
            <a:ext cx="1863561" cy="373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464418" y="5198702"/>
            <a:ext cx="1300767" cy="369332"/>
          </a:xfrm>
          <a:prstGeom prst="rect">
            <a:avLst/>
          </a:prstGeom>
          <a:noFill/>
        </p:spPr>
        <p:txBody>
          <a:bodyPr wrap="square" rtlCol="0">
            <a:spAutoFit/>
          </a:bodyPr>
          <a:lstStyle/>
          <a:p>
            <a:r>
              <a:rPr lang="en-US" dirty="0" smtClean="0">
                <a:solidFill>
                  <a:schemeClr val="bg1"/>
                </a:solidFill>
              </a:rPr>
              <a:t>Query</a:t>
            </a:r>
            <a:endParaRPr lang="en-US" dirty="0">
              <a:solidFill>
                <a:schemeClr val="bg1"/>
              </a:solidFill>
            </a:endParaRPr>
          </a:p>
        </p:txBody>
      </p:sp>
      <p:sp>
        <p:nvSpPr>
          <p:cNvPr id="12" name="TextBox 11"/>
          <p:cNvSpPr txBox="1"/>
          <p:nvPr/>
        </p:nvSpPr>
        <p:spPr>
          <a:xfrm>
            <a:off x="8306869" y="2208726"/>
            <a:ext cx="1850682" cy="369332"/>
          </a:xfrm>
          <a:prstGeom prst="rect">
            <a:avLst/>
          </a:prstGeom>
          <a:noFill/>
        </p:spPr>
        <p:txBody>
          <a:bodyPr wrap="square" rtlCol="0">
            <a:spAutoFit/>
          </a:bodyPr>
          <a:lstStyle/>
          <a:p>
            <a:r>
              <a:rPr lang="en-US" dirty="0" smtClean="0">
                <a:solidFill>
                  <a:schemeClr val="bg1"/>
                </a:solidFill>
              </a:rPr>
              <a:t>Searching String</a:t>
            </a:r>
            <a:endParaRPr lang="en-US" dirty="0">
              <a:solidFill>
                <a:schemeClr val="bg1"/>
              </a:solidFill>
            </a:endParaRPr>
          </a:p>
        </p:txBody>
      </p:sp>
      <p:cxnSp>
        <p:nvCxnSpPr>
          <p:cNvPr id="16" name="Straight Arrow Connector 15"/>
          <p:cNvCxnSpPr/>
          <p:nvPr/>
        </p:nvCxnSpPr>
        <p:spPr>
          <a:xfrm flipH="1" flipV="1">
            <a:off x="9401578" y="4855336"/>
            <a:ext cx="386366" cy="52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9787944" y="5383368"/>
            <a:ext cx="1738648" cy="553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845899" y="5475598"/>
            <a:ext cx="1622738" cy="369332"/>
          </a:xfrm>
          <a:prstGeom prst="rect">
            <a:avLst/>
          </a:prstGeom>
          <a:noFill/>
        </p:spPr>
        <p:txBody>
          <a:bodyPr wrap="square" rtlCol="0">
            <a:spAutoFit/>
          </a:bodyPr>
          <a:lstStyle/>
          <a:p>
            <a:r>
              <a:rPr lang="en-US" dirty="0" smtClean="0">
                <a:solidFill>
                  <a:schemeClr val="bg1"/>
                </a:solidFill>
              </a:rPr>
              <a:t>Output Page</a:t>
            </a:r>
            <a:endParaRPr lang="en-US" dirty="0">
              <a:solidFill>
                <a:schemeClr val="bg1"/>
              </a:solidFill>
            </a:endParaRPr>
          </a:p>
        </p:txBody>
      </p:sp>
      <p:sp>
        <p:nvSpPr>
          <p:cNvPr id="21" name="TextBox 20"/>
          <p:cNvSpPr txBox="1"/>
          <p:nvPr/>
        </p:nvSpPr>
        <p:spPr>
          <a:xfrm>
            <a:off x="3998890" y="404175"/>
            <a:ext cx="3741313" cy="523220"/>
          </a:xfrm>
          <a:prstGeom prst="rect">
            <a:avLst/>
          </a:prstGeom>
          <a:noFill/>
        </p:spPr>
        <p:txBody>
          <a:bodyPr wrap="square" rtlCol="0">
            <a:spAutoFit/>
          </a:bodyPr>
          <a:lstStyle/>
          <a:p>
            <a:pPr algn="ctr"/>
            <a:r>
              <a:rPr lang="en-US" sz="2800" b="1" u="sng" dirty="0" smtClean="0">
                <a:solidFill>
                  <a:schemeClr val="accent1"/>
                </a:solidFill>
              </a:rPr>
              <a:t>Web Browsing Result</a:t>
            </a:r>
            <a:endParaRPr lang="en-US" sz="2800" b="1" u="sng" dirty="0">
              <a:solidFill>
                <a:schemeClr val="accent1"/>
              </a:solidFill>
            </a:endParaRPr>
          </a:p>
        </p:txBody>
      </p:sp>
    </p:spTree>
    <p:extLst>
      <p:ext uri="{BB962C8B-B14F-4D97-AF65-F5344CB8AC3E}">
        <p14:creationId xmlns:p14="http://schemas.microsoft.com/office/powerpoint/2010/main" val="1235024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744" y="814169"/>
            <a:ext cx="8596668" cy="1320800"/>
          </a:xfrm>
        </p:spPr>
        <p:txBody>
          <a:bodyPr>
            <a:normAutofit/>
          </a:bodyPr>
          <a:lstStyle/>
          <a:p>
            <a:pPr algn="ctr"/>
            <a:r>
              <a:rPr lang="en-US" sz="3200" b="1" u="sng" dirty="0" smtClean="0"/>
              <a:t>Technology Used</a:t>
            </a:r>
            <a:endParaRPr lang="en-US" sz="3200" b="1" u="sng" dirty="0"/>
          </a:p>
        </p:txBody>
      </p:sp>
      <p:sp>
        <p:nvSpPr>
          <p:cNvPr id="4" name="Text Placeholder 3"/>
          <p:cNvSpPr>
            <a:spLocks noGrp="1"/>
          </p:cNvSpPr>
          <p:nvPr>
            <p:ph type="body" idx="1"/>
          </p:nvPr>
        </p:nvSpPr>
        <p:spPr>
          <a:xfrm>
            <a:off x="675744" y="2339540"/>
            <a:ext cx="4185623" cy="576262"/>
          </a:xfrm>
        </p:spPr>
        <p:txBody>
          <a:bodyPr/>
          <a:lstStyle/>
          <a:p>
            <a:r>
              <a:rPr lang="en-US" b="1" u="sng" dirty="0" smtClean="0">
                <a:solidFill>
                  <a:schemeClr val="accent1"/>
                </a:solidFill>
              </a:rPr>
              <a:t>Frontend</a:t>
            </a:r>
            <a:endParaRPr lang="en-US" b="1" u="sng" dirty="0">
              <a:solidFill>
                <a:schemeClr val="accent1"/>
              </a:solidFill>
            </a:endParaRPr>
          </a:p>
        </p:txBody>
      </p:sp>
      <p:sp>
        <p:nvSpPr>
          <p:cNvPr id="5" name="Content Placeholder 4"/>
          <p:cNvSpPr>
            <a:spLocks noGrp="1"/>
          </p:cNvSpPr>
          <p:nvPr>
            <p:ph sz="half" idx="2"/>
          </p:nvPr>
        </p:nvSpPr>
        <p:spPr>
          <a:xfrm>
            <a:off x="675744" y="3324944"/>
            <a:ext cx="4185623" cy="3304117"/>
          </a:xfrm>
        </p:spPr>
        <p:txBody>
          <a:bodyPr>
            <a:normAutofit/>
          </a:bodyPr>
          <a:lstStyle/>
          <a:p>
            <a:r>
              <a:rPr lang="en-US" sz="2000" dirty="0" smtClean="0"/>
              <a:t>Python 3.10.6</a:t>
            </a:r>
          </a:p>
          <a:p>
            <a:r>
              <a:rPr lang="en-US" sz="2000" dirty="0" smtClean="0"/>
              <a:t>VS Code IDE</a:t>
            </a:r>
            <a:endParaRPr lang="en-US" sz="2000" dirty="0"/>
          </a:p>
        </p:txBody>
      </p:sp>
      <p:sp>
        <p:nvSpPr>
          <p:cNvPr id="6" name="Text Placeholder 5"/>
          <p:cNvSpPr>
            <a:spLocks noGrp="1"/>
          </p:cNvSpPr>
          <p:nvPr>
            <p:ph type="body" sz="quarter" idx="3"/>
          </p:nvPr>
        </p:nvSpPr>
        <p:spPr>
          <a:xfrm>
            <a:off x="5088383" y="2339540"/>
            <a:ext cx="4185618" cy="576262"/>
          </a:xfrm>
        </p:spPr>
        <p:txBody>
          <a:bodyPr/>
          <a:lstStyle/>
          <a:p>
            <a:r>
              <a:rPr lang="en-US" b="1" u="sng" dirty="0" smtClean="0">
                <a:solidFill>
                  <a:schemeClr val="accent1"/>
                </a:solidFill>
              </a:rPr>
              <a:t>Backend</a:t>
            </a:r>
            <a:endParaRPr lang="en-US" b="1" u="sng" dirty="0">
              <a:solidFill>
                <a:schemeClr val="accent1"/>
              </a:solidFill>
            </a:endParaRPr>
          </a:p>
        </p:txBody>
      </p:sp>
      <p:sp>
        <p:nvSpPr>
          <p:cNvPr id="7" name="Content Placeholder 6"/>
          <p:cNvSpPr>
            <a:spLocks noGrp="1"/>
          </p:cNvSpPr>
          <p:nvPr>
            <p:ph sz="quarter" idx="4"/>
          </p:nvPr>
        </p:nvSpPr>
        <p:spPr>
          <a:xfrm>
            <a:off x="5088383" y="3324943"/>
            <a:ext cx="4185617" cy="3304117"/>
          </a:xfrm>
        </p:spPr>
        <p:txBody>
          <a:bodyPr>
            <a:normAutofit/>
          </a:bodyPr>
          <a:lstStyle/>
          <a:p>
            <a:r>
              <a:rPr lang="en-US" sz="2000" dirty="0" smtClean="0"/>
              <a:t>SQLite Database</a:t>
            </a:r>
          </a:p>
          <a:p>
            <a:r>
              <a:rPr lang="en-US" sz="2000" dirty="0" smtClean="0"/>
              <a:t>Wolfram Alpha API</a:t>
            </a:r>
          </a:p>
          <a:p>
            <a:r>
              <a:rPr lang="en-US" sz="2000" dirty="0" smtClean="0"/>
              <a:t>OpenWeatherMap API</a:t>
            </a:r>
            <a:endParaRPr lang="en-US" sz="2000" dirty="0"/>
          </a:p>
        </p:txBody>
      </p:sp>
    </p:spTree>
    <p:extLst>
      <p:ext uri="{BB962C8B-B14F-4D97-AF65-F5344CB8AC3E}">
        <p14:creationId xmlns:p14="http://schemas.microsoft.com/office/powerpoint/2010/main" val="559945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745" y="320927"/>
            <a:ext cx="8596668" cy="1160143"/>
          </a:xfrm>
        </p:spPr>
        <p:txBody>
          <a:bodyPr/>
          <a:lstStyle/>
          <a:p>
            <a:pPr algn="ctr"/>
            <a:r>
              <a:rPr lang="en-US" b="1" u="sng" dirty="0" smtClean="0"/>
              <a:t>Why Choosing Python ?</a:t>
            </a:r>
            <a:endParaRPr lang="en-US" b="1" u="sng" dirty="0"/>
          </a:p>
        </p:txBody>
      </p:sp>
      <p:sp>
        <p:nvSpPr>
          <p:cNvPr id="3" name="Text Placeholder 2"/>
          <p:cNvSpPr>
            <a:spLocks noGrp="1"/>
          </p:cNvSpPr>
          <p:nvPr>
            <p:ph type="body" idx="1"/>
          </p:nvPr>
        </p:nvSpPr>
        <p:spPr>
          <a:xfrm>
            <a:off x="675744" y="1634264"/>
            <a:ext cx="4185623" cy="576262"/>
          </a:xfrm>
        </p:spPr>
        <p:txBody>
          <a:bodyPr/>
          <a:lstStyle/>
          <a:p>
            <a:r>
              <a:rPr lang="en-US" b="1" u="sng" dirty="0" smtClean="0">
                <a:solidFill>
                  <a:schemeClr val="accent1"/>
                </a:solidFill>
              </a:rPr>
              <a:t>What Is Python ?</a:t>
            </a:r>
            <a:endParaRPr lang="en-US" b="1" u="sng" dirty="0">
              <a:solidFill>
                <a:schemeClr val="accent1"/>
              </a:solidFill>
            </a:endParaRPr>
          </a:p>
        </p:txBody>
      </p:sp>
      <p:sp>
        <p:nvSpPr>
          <p:cNvPr id="4" name="Content Placeholder 3"/>
          <p:cNvSpPr>
            <a:spLocks noGrp="1"/>
          </p:cNvSpPr>
          <p:nvPr>
            <p:ph sz="half" idx="2"/>
          </p:nvPr>
        </p:nvSpPr>
        <p:spPr>
          <a:xfrm>
            <a:off x="675743" y="2505425"/>
            <a:ext cx="4185623" cy="3998406"/>
          </a:xfrm>
        </p:spPr>
        <p:txBody>
          <a:bodyPr>
            <a:normAutofit fontScale="92500" lnSpcReduction="10000"/>
          </a:bodyPr>
          <a:lstStyle/>
          <a:p>
            <a:r>
              <a:rPr lang="en-US" sz="2000" dirty="0"/>
              <a:t>Python is an interpreted, object-oriented, high-level programming </a:t>
            </a:r>
            <a:r>
              <a:rPr lang="en-US" sz="2000" dirty="0" smtClean="0"/>
              <a:t>language.</a:t>
            </a:r>
          </a:p>
          <a:p>
            <a:r>
              <a:rPr lang="en-US" sz="2000" dirty="0"/>
              <a:t>C</a:t>
            </a:r>
            <a:r>
              <a:rPr lang="en-US" sz="2000" dirty="0" smtClean="0"/>
              <a:t>reated </a:t>
            </a:r>
            <a:r>
              <a:rPr lang="en-US" sz="2000" dirty="0"/>
              <a:t>by Guido van </a:t>
            </a:r>
            <a:r>
              <a:rPr lang="en-US" sz="2000" dirty="0" smtClean="0"/>
              <a:t>Rossum </a:t>
            </a:r>
            <a:r>
              <a:rPr lang="en-US" sz="2000" dirty="0"/>
              <a:t>in </a:t>
            </a:r>
            <a:r>
              <a:rPr lang="en-US" sz="2000" dirty="0" smtClean="0"/>
              <a:t>1991.</a:t>
            </a:r>
          </a:p>
          <a:p>
            <a:r>
              <a:rPr lang="en-US" sz="2000" dirty="0"/>
              <a:t>It is used for:</a:t>
            </a:r>
          </a:p>
          <a:p>
            <a:pPr lvl="1">
              <a:buFont typeface="Courier New" panose="02070309020205020404" pitchFamily="49" charset="0"/>
              <a:buChar char="o"/>
            </a:pPr>
            <a:r>
              <a:rPr lang="en-US" dirty="0" smtClean="0"/>
              <a:t>Web </a:t>
            </a:r>
            <a:r>
              <a:rPr lang="en-US" dirty="0"/>
              <a:t>D</a:t>
            </a:r>
            <a:r>
              <a:rPr lang="en-US" dirty="0" smtClean="0"/>
              <a:t>evelopment </a:t>
            </a:r>
            <a:r>
              <a:rPr lang="en-US" dirty="0"/>
              <a:t>(server-side),</a:t>
            </a:r>
          </a:p>
          <a:p>
            <a:pPr lvl="1">
              <a:buFont typeface="Courier New" panose="02070309020205020404" pitchFamily="49" charset="0"/>
              <a:buChar char="o"/>
            </a:pPr>
            <a:r>
              <a:rPr lang="en-US" dirty="0"/>
              <a:t>S</a:t>
            </a:r>
            <a:r>
              <a:rPr lang="en-US" dirty="0" smtClean="0"/>
              <a:t>oftware </a:t>
            </a:r>
            <a:r>
              <a:rPr lang="en-US" dirty="0"/>
              <a:t>D</a:t>
            </a:r>
            <a:r>
              <a:rPr lang="en-US" dirty="0" smtClean="0"/>
              <a:t>evelopment</a:t>
            </a:r>
            <a:r>
              <a:rPr lang="en-US" dirty="0"/>
              <a:t>,</a:t>
            </a:r>
          </a:p>
          <a:p>
            <a:pPr lvl="1">
              <a:buFont typeface="Courier New" panose="02070309020205020404" pitchFamily="49" charset="0"/>
              <a:buChar char="o"/>
            </a:pPr>
            <a:r>
              <a:rPr lang="en-US" dirty="0"/>
              <a:t>M</a:t>
            </a:r>
            <a:r>
              <a:rPr lang="en-US" dirty="0" smtClean="0"/>
              <a:t>athematics</a:t>
            </a:r>
            <a:r>
              <a:rPr lang="en-US" dirty="0"/>
              <a:t>,</a:t>
            </a:r>
          </a:p>
          <a:p>
            <a:pPr lvl="1">
              <a:buFont typeface="Courier New" panose="02070309020205020404" pitchFamily="49" charset="0"/>
              <a:buChar char="o"/>
            </a:pPr>
            <a:r>
              <a:rPr lang="en-US" dirty="0"/>
              <a:t>S</a:t>
            </a:r>
            <a:r>
              <a:rPr lang="en-US" dirty="0" smtClean="0"/>
              <a:t>ystem </a:t>
            </a:r>
            <a:r>
              <a:rPr lang="en-US" dirty="0"/>
              <a:t>S</a:t>
            </a:r>
            <a:r>
              <a:rPr lang="en-US" dirty="0" smtClean="0"/>
              <a:t>cripting,</a:t>
            </a:r>
          </a:p>
          <a:p>
            <a:pPr lvl="1">
              <a:buFont typeface="Courier New" panose="02070309020205020404" pitchFamily="49" charset="0"/>
              <a:buChar char="o"/>
            </a:pPr>
            <a:r>
              <a:rPr lang="en-US" dirty="0" smtClean="0"/>
              <a:t>Data Science,</a:t>
            </a:r>
          </a:p>
          <a:p>
            <a:pPr lvl="1">
              <a:buFont typeface="Courier New" panose="02070309020205020404" pitchFamily="49" charset="0"/>
              <a:buChar char="o"/>
            </a:pPr>
            <a:r>
              <a:rPr lang="en-US" dirty="0" smtClean="0"/>
              <a:t>Machine Learning.</a:t>
            </a:r>
          </a:p>
          <a:p>
            <a:pPr marL="0" indent="0">
              <a:buNone/>
            </a:pPr>
            <a:endParaRPr lang="en-US" dirty="0" smtClean="0"/>
          </a:p>
          <a:p>
            <a:pPr marL="457200" lvl="1" indent="0">
              <a:buNone/>
            </a:pPr>
            <a:endParaRPr lang="en-US" dirty="0"/>
          </a:p>
          <a:p>
            <a:endParaRPr lang="en-US" sz="2000" dirty="0"/>
          </a:p>
        </p:txBody>
      </p:sp>
      <p:sp>
        <p:nvSpPr>
          <p:cNvPr id="5" name="Text Placeholder 4"/>
          <p:cNvSpPr>
            <a:spLocks noGrp="1"/>
          </p:cNvSpPr>
          <p:nvPr>
            <p:ph type="body" sz="quarter" idx="3"/>
          </p:nvPr>
        </p:nvSpPr>
        <p:spPr>
          <a:xfrm>
            <a:off x="5086795" y="1634264"/>
            <a:ext cx="4185618" cy="576262"/>
          </a:xfrm>
        </p:spPr>
        <p:txBody>
          <a:bodyPr/>
          <a:lstStyle/>
          <a:p>
            <a:r>
              <a:rPr lang="en-US" b="1" u="sng" dirty="0" smtClean="0">
                <a:solidFill>
                  <a:schemeClr val="accent1"/>
                </a:solidFill>
              </a:rPr>
              <a:t>Advantages Of Python</a:t>
            </a:r>
            <a:endParaRPr lang="en-US" b="1" u="sng" dirty="0">
              <a:solidFill>
                <a:schemeClr val="accent1"/>
              </a:solidFill>
            </a:endParaRPr>
          </a:p>
        </p:txBody>
      </p:sp>
      <p:sp>
        <p:nvSpPr>
          <p:cNvPr id="6" name="Content Placeholder 5"/>
          <p:cNvSpPr>
            <a:spLocks noGrp="1"/>
          </p:cNvSpPr>
          <p:nvPr>
            <p:ph sz="quarter" idx="4"/>
          </p:nvPr>
        </p:nvSpPr>
        <p:spPr>
          <a:xfrm>
            <a:off x="5086795" y="2505425"/>
            <a:ext cx="4185617" cy="3998406"/>
          </a:xfrm>
        </p:spPr>
        <p:txBody>
          <a:bodyPr>
            <a:normAutofit/>
          </a:bodyPr>
          <a:lstStyle/>
          <a:p>
            <a:pPr fontAlgn="base"/>
            <a:r>
              <a:rPr lang="en-US" dirty="0" smtClean="0"/>
              <a:t>Versatile</a:t>
            </a:r>
            <a:r>
              <a:rPr lang="en-US" dirty="0"/>
              <a:t>, Easy to read, learn and </a:t>
            </a:r>
            <a:r>
              <a:rPr lang="en-US" dirty="0" smtClean="0"/>
              <a:t>write</a:t>
            </a:r>
            <a:endParaRPr lang="en-US" dirty="0"/>
          </a:p>
          <a:p>
            <a:pPr fontAlgn="base"/>
            <a:r>
              <a:rPr lang="en-US" dirty="0"/>
              <a:t>Open source and large active community </a:t>
            </a:r>
            <a:r>
              <a:rPr lang="en-US" dirty="0" smtClean="0"/>
              <a:t>base</a:t>
            </a:r>
          </a:p>
          <a:p>
            <a:pPr fontAlgn="base"/>
            <a:r>
              <a:rPr lang="en-US" dirty="0"/>
              <a:t>Extensive support </a:t>
            </a:r>
            <a:r>
              <a:rPr lang="en-US" dirty="0" smtClean="0"/>
              <a:t>libraries(NumPy </a:t>
            </a:r>
            <a:r>
              <a:rPr lang="en-US" dirty="0"/>
              <a:t>for numerical calculations, Pandas for data analytics, etc.) </a:t>
            </a:r>
          </a:p>
          <a:p>
            <a:pPr fontAlgn="base"/>
            <a:r>
              <a:rPr lang="en-US" dirty="0"/>
              <a:t>Presence of third-party </a:t>
            </a:r>
            <a:r>
              <a:rPr lang="en-US" dirty="0" smtClean="0"/>
              <a:t>modules.</a:t>
            </a:r>
            <a:endParaRPr lang="en-US" dirty="0"/>
          </a:p>
          <a:p>
            <a:pPr fontAlgn="base"/>
            <a:endParaRPr lang="en-US" dirty="0"/>
          </a:p>
          <a:p>
            <a:pPr fontAlgn="base"/>
            <a:endParaRPr lang="en-US" dirty="0"/>
          </a:p>
        </p:txBody>
      </p:sp>
    </p:spTree>
    <p:extLst>
      <p:ext uri="{BB962C8B-B14F-4D97-AF65-F5344CB8AC3E}">
        <p14:creationId xmlns:p14="http://schemas.microsoft.com/office/powerpoint/2010/main" val="1314418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37882" y="502275"/>
            <a:ext cx="9066727" cy="5970865"/>
          </a:xfrm>
          <a:prstGeom prst="rect">
            <a:avLst/>
          </a:prstGeom>
          <a:noFill/>
        </p:spPr>
        <p:txBody>
          <a:bodyPr wrap="square" rtlCol="0">
            <a:spAutoFit/>
          </a:bodyPr>
          <a:lstStyle/>
          <a:p>
            <a:r>
              <a:rPr lang="en-US" sz="2400" b="1" u="sng" dirty="0" smtClean="0">
                <a:solidFill>
                  <a:schemeClr val="accent1"/>
                </a:solidFill>
              </a:rPr>
              <a:t>What Is SQLite ?</a:t>
            </a:r>
          </a:p>
          <a:p>
            <a:endParaRPr lang="en-US" dirty="0" smtClean="0"/>
          </a:p>
          <a:p>
            <a:pPr marL="285750" indent="-285750">
              <a:buFont typeface="Wingdings" panose="05000000000000000000" pitchFamily="2" charset="2"/>
              <a:buChar char="Ø"/>
            </a:pPr>
            <a:r>
              <a:rPr lang="en-US" dirty="0"/>
              <a:t>SQLite is a self-contained, high-reliability</a:t>
            </a:r>
            <a:r>
              <a:rPr lang="en-US" dirty="0" smtClean="0"/>
              <a:t>, full-featured, </a:t>
            </a:r>
            <a:r>
              <a:rPr lang="en-US" dirty="0"/>
              <a:t>SQL database engine</a:t>
            </a:r>
            <a:r>
              <a:rPr lang="en-US" dirty="0" smtClean="0"/>
              <a:t>.</a:t>
            </a:r>
          </a:p>
          <a:p>
            <a:pPr marL="285750" indent="-285750">
              <a:buFont typeface="Wingdings" panose="05000000000000000000" pitchFamily="2" charset="2"/>
              <a:buChar char="Ø"/>
            </a:pPr>
            <a:r>
              <a:rPr lang="en-US" dirty="0" smtClean="0"/>
              <a:t>Lite Version</a:t>
            </a:r>
          </a:p>
          <a:p>
            <a:pPr marL="285750" indent="-285750">
              <a:buFont typeface="Wingdings" panose="05000000000000000000" pitchFamily="2" charset="2"/>
              <a:buChar char="Ø"/>
            </a:pPr>
            <a:r>
              <a:rPr lang="en-US" dirty="0" smtClean="0"/>
              <a:t>Similar To SQL</a:t>
            </a:r>
            <a:r>
              <a:rPr lang="en-US" dirty="0"/>
              <a:t> </a:t>
            </a:r>
            <a:endParaRPr lang="en-US" dirty="0" smtClean="0"/>
          </a:p>
          <a:p>
            <a:endParaRPr lang="en-US" dirty="0"/>
          </a:p>
          <a:p>
            <a:r>
              <a:rPr lang="en-US" sz="2400" b="1" u="sng" dirty="0" smtClean="0">
                <a:solidFill>
                  <a:schemeClr val="accent1"/>
                </a:solidFill>
              </a:rPr>
              <a:t>What Is API ?</a:t>
            </a:r>
          </a:p>
          <a:p>
            <a:endParaRPr lang="en-US" dirty="0" smtClean="0"/>
          </a:p>
          <a:p>
            <a:pPr marL="285750" indent="-285750">
              <a:buFont typeface="Wingdings" panose="05000000000000000000" pitchFamily="2" charset="2"/>
              <a:buChar char="Ø"/>
            </a:pPr>
            <a:r>
              <a:rPr lang="en-US" dirty="0"/>
              <a:t>API </a:t>
            </a:r>
            <a:r>
              <a:rPr lang="en-US" dirty="0" smtClean="0"/>
              <a:t>stands </a:t>
            </a:r>
            <a:r>
              <a:rPr lang="en-US" dirty="0"/>
              <a:t>for Application Programming Interface, which is a software intermediary that allows two applications to talk to each </a:t>
            </a:r>
            <a:r>
              <a:rPr lang="en-US" dirty="0" smtClean="0"/>
              <a:t>other.</a:t>
            </a:r>
          </a:p>
          <a:p>
            <a:endParaRPr lang="en-US" dirty="0"/>
          </a:p>
          <a:p>
            <a:r>
              <a:rPr lang="en-US" sz="2400" b="1" u="sng" dirty="0" smtClean="0">
                <a:solidFill>
                  <a:schemeClr val="accent1"/>
                </a:solidFill>
              </a:rPr>
              <a:t>Used API’s</a:t>
            </a:r>
          </a:p>
          <a:p>
            <a:pPr lvl="1"/>
            <a:endParaRPr lang="en-US" dirty="0"/>
          </a:p>
          <a:p>
            <a:pPr marL="800100" lvl="1" indent="-342900">
              <a:buFont typeface="Wingdings" panose="05000000000000000000" pitchFamily="2" charset="2"/>
              <a:buChar char="Ø"/>
            </a:pPr>
            <a:r>
              <a:rPr lang="en-US" sz="2000" b="1" u="sng" dirty="0" smtClean="0"/>
              <a:t>OpenWeatherMap API</a:t>
            </a:r>
          </a:p>
          <a:p>
            <a:pPr lvl="1"/>
            <a:endParaRPr lang="en-US" dirty="0" smtClean="0"/>
          </a:p>
          <a:p>
            <a:pPr marL="800100" lvl="1" indent="-342900">
              <a:buFont typeface="Wingdings" panose="05000000000000000000" pitchFamily="2" charset="2"/>
              <a:buChar char="Ø"/>
            </a:pPr>
            <a:r>
              <a:rPr lang="en-US" sz="2000" b="1" u="sng" dirty="0" smtClean="0"/>
              <a:t>Wolfram Alpha API</a:t>
            </a:r>
          </a:p>
          <a:p>
            <a:pPr marL="1657350" lvl="3" indent="-285750">
              <a:buFont typeface="Courier New" panose="02070309020205020404" pitchFamily="49" charset="0"/>
              <a:buChar char="o"/>
            </a:pPr>
            <a:endParaRPr lang="en-US" dirty="0" smtClean="0"/>
          </a:p>
          <a:p>
            <a:pPr marL="1257300" lvl="2" indent="-342900">
              <a:buFont typeface="Arial" panose="020B0604020202020204" pitchFamily="34" charset="0"/>
              <a:buChar char="•"/>
            </a:pPr>
            <a:endParaRPr lang="en-US" dirty="0" smtClean="0"/>
          </a:p>
          <a:p>
            <a:r>
              <a:rPr lang="en-US" dirty="0" smtClean="0"/>
              <a:t>    </a:t>
            </a:r>
          </a:p>
          <a:p>
            <a:endParaRPr lang="en-US" dirty="0" smtClean="0"/>
          </a:p>
        </p:txBody>
      </p:sp>
    </p:spTree>
    <p:extLst>
      <p:ext uri="{BB962C8B-B14F-4D97-AF65-F5344CB8AC3E}">
        <p14:creationId xmlns:p14="http://schemas.microsoft.com/office/powerpoint/2010/main" val="3759351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4096" y="167426"/>
            <a:ext cx="7920507" cy="584775"/>
          </a:xfrm>
          <a:prstGeom prst="rect">
            <a:avLst/>
          </a:prstGeom>
          <a:noFill/>
        </p:spPr>
        <p:txBody>
          <a:bodyPr wrap="square" rtlCol="0">
            <a:spAutoFit/>
          </a:bodyPr>
          <a:lstStyle/>
          <a:p>
            <a:r>
              <a:rPr lang="en-US" sz="3200" b="1" u="sng" dirty="0" smtClean="0">
                <a:solidFill>
                  <a:schemeClr val="accent1"/>
                </a:solidFill>
              </a:rPr>
              <a:t>Some Important Libraries</a:t>
            </a:r>
            <a:endParaRPr lang="en-US" sz="3200" b="1" u="sng" dirty="0">
              <a:solidFill>
                <a:schemeClr val="accent1"/>
              </a:solidFill>
            </a:endParaRPr>
          </a:p>
        </p:txBody>
      </p:sp>
      <p:sp>
        <p:nvSpPr>
          <p:cNvPr id="6" name="TextBox 5"/>
          <p:cNvSpPr txBox="1"/>
          <p:nvPr/>
        </p:nvSpPr>
        <p:spPr>
          <a:xfrm>
            <a:off x="734095" y="1275008"/>
            <a:ext cx="7920507" cy="563231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b="1" u="sng" dirty="0" smtClean="0">
                <a:solidFill>
                  <a:schemeClr val="accent1"/>
                </a:solidFill>
              </a:rPr>
              <a:t>speech_recognition</a:t>
            </a:r>
          </a:p>
          <a:p>
            <a:pPr marL="800100" lvl="1" indent="-342900">
              <a:lnSpc>
                <a:spcPct val="150000"/>
              </a:lnSpc>
              <a:buFont typeface="Arial" panose="020B0604020202020204" pitchFamily="34" charset="0"/>
              <a:buChar char="•"/>
            </a:pPr>
            <a:r>
              <a:rPr lang="en-US" dirty="0" smtClean="0"/>
              <a:t>microphone</a:t>
            </a:r>
          </a:p>
          <a:p>
            <a:pPr marL="800100" lvl="1" indent="-342900">
              <a:lnSpc>
                <a:spcPct val="150000"/>
              </a:lnSpc>
              <a:buFont typeface="Arial" panose="020B0604020202020204" pitchFamily="34" charset="0"/>
              <a:buChar char="•"/>
            </a:pPr>
            <a:r>
              <a:rPr lang="en-US" dirty="0" smtClean="0"/>
              <a:t>recognize_google</a:t>
            </a:r>
          </a:p>
          <a:p>
            <a:pPr marL="342900" indent="-342900">
              <a:lnSpc>
                <a:spcPct val="150000"/>
              </a:lnSpc>
              <a:buFont typeface="Wingdings" panose="05000000000000000000" pitchFamily="2" charset="2"/>
              <a:buChar char="Ø"/>
            </a:pPr>
            <a:r>
              <a:rPr lang="en-US" sz="2400" b="1" u="sng" dirty="0" smtClean="0">
                <a:solidFill>
                  <a:schemeClr val="accent1"/>
                </a:solidFill>
              </a:rPr>
              <a:t>Pyttsx3</a:t>
            </a:r>
            <a:endParaRPr lang="en-US" b="1" u="sng" dirty="0"/>
          </a:p>
          <a:p>
            <a:pPr marL="800100" lvl="1" indent="-342900">
              <a:lnSpc>
                <a:spcPct val="150000"/>
              </a:lnSpc>
              <a:buFont typeface="Arial" panose="020B0604020202020204" pitchFamily="34" charset="0"/>
              <a:buChar char="•"/>
            </a:pPr>
            <a:r>
              <a:rPr lang="en-US" dirty="0" smtClean="0"/>
              <a:t>say</a:t>
            </a:r>
          </a:p>
          <a:p>
            <a:pPr marL="342900" indent="-342900">
              <a:lnSpc>
                <a:spcPct val="150000"/>
              </a:lnSpc>
              <a:buFont typeface="Wingdings" panose="05000000000000000000" pitchFamily="2" charset="2"/>
              <a:buChar char="Ø"/>
            </a:pPr>
            <a:r>
              <a:rPr lang="en-US" sz="2400" b="1" u="sng" dirty="0" smtClean="0">
                <a:solidFill>
                  <a:schemeClr val="accent1"/>
                </a:solidFill>
              </a:rPr>
              <a:t>face_recognition</a:t>
            </a:r>
          </a:p>
          <a:p>
            <a:pPr marL="800100" lvl="1" indent="-342900">
              <a:lnSpc>
                <a:spcPct val="150000"/>
              </a:lnSpc>
              <a:buFont typeface="Arial" panose="020B0604020202020204" pitchFamily="34" charset="0"/>
              <a:buChar char="•"/>
            </a:pPr>
            <a:r>
              <a:rPr lang="en-US" dirty="0" smtClean="0"/>
              <a:t>face_encodings</a:t>
            </a:r>
          </a:p>
          <a:p>
            <a:pPr marL="800100" lvl="1" indent="-342900">
              <a:lnSpc>
                <a:spcPct val="150000"/>
              </a:lnSpc>
              <a:buFont typeface="Arial" panose="020B0604020202020204" pitchFamily="34" charset="0"/>
              <a:buChar char="•"/>
            </a:pPr>
            <a:r>
              <a:rPr lang="en-US" dirty="0" smtClean="0"/>
              <a:t>Compare_faces</a:t>
            </a:r>
          </a:p>
          <a:p>
            <a:pPr marL="342900" indent="-342900">
              <a:lnSpc>
                <a:spcPct val="150000"/>
              </a:lnSpc>
              <a:buFont typeface="Wingdings" panose="05000000000000000000" pitchFamily="2" charset="2"/>
              <a:buChar char="Ø"/>
            </a:pPr>
            <a:r>
              <a:rPr lang="en-US" sz="2400" b="1" u="sng" dirty="0">
                <a:solidFill>
                  <a:schemeClr val="accent1"/>
                </a:solidFill>
              </a:rPr>
              <a:t>p</a:t>
            </a:r>
            <a:r>
              <a:rPr lang="en-US" sz="2400" b="1" u="sng" dirty="0" smtClean="0">
                <a:solidFill>
                  <a:schemeClr val="accent1"/>
                </a:solidFill>
              </a:rPr>
              <a:t>ywhatkit</a:t>
            </a:r>
          </a:p>
          <a:p>
            <a:pPr marL="800100" lvl="1" indent="-342900">
              <a:lnSpc>
                <a:spcPct val="150000"/>
              </a:lnSpc>
              <a:buFont typeface="Arial" panose="020B0604020202020204" pitchFamily="34" charset="0"/>
              <a:buChar char="•"/>
            </a:pPr>
            <a:r>
              <a:rPr lang="en-US" dirty="0" smtClean="0"/>
              <a:t>Sendwhatmsg</a:t>
            </a:r>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347417796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864</TotalTime>
  <Words>318</Words>
  <Application>Microsoft Office PowerPoint</Application>
  <PresentationFormat>Widescreen</PresentationFormat>
  <Paragraphs>106</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 Comic Sans MS</vt:lpstr>
      <vt:lpstr>Arial</vt:lpstr>
      <vt:lpstr>Calibri</vt:lpstr>
      <vt:lpstr>Courier New</vt:lpstr>
      <vt:lpstr>Trebuchet MS</vt:lpstr>
      <vt:lpstr>Wingdings</vt:lpstr>
      <vt:lpstr>Wingdings 3</vt:lpstr>
      <vt:lpstr>Facet</vt:lpstr>
      <vt:lpstr>PowerPoint Presentation</vt:lpstr>
      <vt:lpstr>Why Desktop Voice Assistant ?</vt:lpstr>
      <vt:lpstr>Features And Security</vt:lpstr>
      <vt:lpstr>PowerPoint Presentation</vt:lpstr>
      <vt:lpstr>PowerPoint Presentation</vt:lpstr>
      <vt:lpstr>Technology Used</vt:lpstr>
      <vt:lpstr>Why Choosing Python ?</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Desktop Virtual Assistant</dc:title>
  <dc:creator>DELL</dc:creator>
  <cp:lastModifiedBy>DELL</cp:lastModifiedBy>
  <cp:revision>108</cp:revision>
  <dcterms:created xsi:type="dcterms:W3CDTF">2022-11-28T15:08:41Z</dcterms:created>
  <dcterms:modified xsi:type="dcterms:W3CDTF">2022-12-01T17:59:18Z</dcterms:modified>
</cp:coreProperties>
</file>