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2" r:id="rId4"/>
    <p:sldId id="303" r:id="rId5"/>
    <p:sldId id="293" r:id="rId6"/>
    <p:sldId id="416" r:id="rId7"/>
    <p:sldId id="295" r:id="rId8"/>
    <p:sldId id="418" r:id="rId9"/>
    <p:sldId id="422" r:id="rId10"/>
    <p:sldId id="406" r:id="rId11"/>
    <p:sldId id="302" r:id="rId12"/>
    <p:sldId id="409" r:id="rId13"/>
    <p:sldId id="306" r:id="rId14"/>
    <p:sldId id="478" r:id="rId15"/>
    <p:sldId id="269" r:id="rId16"/>
    <p:sldId id="268" r:id="rId17"/>
    <p:sldId id="267" r:id="rId18"/>
    <p:sldId id="421" r:id="rId19"/>
    <p:sldId id="262" r:id="rId20"/>
    <p:sldId id="264" r:id="rId21"/>
    <p:sldId id="263" r:id="rId22"/>
    <p:sldId id="265" r:id="rId23"/>
    <p:sldId id="266" r:id="rId24"/>
    <p:sldId id="411" r:id="rId25"/>
    <p:sldId id="412" r:id="rId26"/>
    <p:sldId id="413" r:id="rId27"/>
    <p:sldId id="475" r:id="rId28"/>
    <p:sldId id="476" r:id="rId29"/>
    <p:sldId id="260" r:id="rId30"/>
    <p:sldId id="425" r:id="rId31"/>
    <p:sldId id="426" r:id="rId32"/>
    <p:sldId id="427" r:id="rId33"/>
    <p:sldId id="428" r:id="rId34"/>
    <p:sldId id="429" r:id="rId35"/>
    <p:sldId id="436" r:id="rId36"/>
    <p:sldId id="443" r:id="rId37"/>
    <p:sldId id="477" r:id="rId38"/>
    <p:sldId id="465" r:id="rId39"/>
    <p:sldId id="466" r:id="rId40"/>
    <p:sldId id="430" r:id="rId41"/>
    <p:sldId id="444" r:id="rId42"/>
    <p:sldId id="438" r:id="rId43"/>
    <p:sldId id="431" r:id="rId44"/>
    <p:sldId id="432" r:id="rId45"/>
    <p:sldId id="435" r:id="rId46"/>
    <p:sldId id="437" r:id="rId47"/>
    <p:sldId id="442" r:id="rId48"/>
    <p:sldId id="464" r:id="rId49"/>
    <p:sldId id="434" r:id="rId50"/>
  </p:sldIdLst>
  <p:sldSz cx="17556163" cy="9875838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1">
          <p15:clr>
            <a:srgbClr val="A4A3A4"/>
          </p15:clr>
        </p15:guide>
        <p15:guide id="2" pos="5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6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441" y="39"/>
      </p:cViewPr>
      <p:guideLst>
        <p:guide orient="horz" pos="3111"/>
        <p:guide pos="55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3067912"/>
            <a:ext cx="14922739" cy="21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25" y="5596308"/>
            <a:ext cx="12289314" cy="2523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218" y="395492"/>
            <a:ext cx="3950137" cy="8426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08" y="395492"/>
            <a:ext cx="11557807" cy="8426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16" y="6346141"/>
            <a:ext cx="14922739" cy="1961451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816" y="4185802"/>
            <a:ext cx="14922739" cy="216033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08" y="2304363"/>
            <a:ext cx="7753972" cy="651759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4383" y="2304363"/>
            <a:ext cx="7753972" cy="651759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2210634"/>
            <a:ext cx="7757021" cy="9212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08" y="3131921"/>
            <a:ext cx="7757021" cy="56900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8288" y="2210634"/>
            <a:ext cx="7760068" cy="9212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8288" y="3131921"/>
            <a:ext cx="7760068" cy="56900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09" y="393205"/>
            <a:ext cx="5775857" cy="16734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972" y="393205"/>
            <a:ext cx="9814383" cy="842875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09" y="2066611"/>
            <a:ext cx="5775857" cy="6755348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31" y="6913087"/>
            <a:ext cx="10533698" cy="81612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1131" y="882424"/>
            <a:ext cx="10533698" cy="5925503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1131" y="7729215"/>
            <a:ext cx="10533698" cy="115903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808" y="395491"/>
            <a:ext cx="15800547" cy="1645973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2304363"/>
            <a:ext cx="15800547" cy="651759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08" y="9153439"/>
            <a:ext cx="4096438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6F68-7522-B64E-875A-DD5461BF1FF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356" y="9153439"/>
            <a:ext cx="5559452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917" y="9153439"/>
            <a:ext cx="4096438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EAED-3FCA-384D-8A3D-82FA3BD0F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Instructions for study tasks related to interoception, affect, and pain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Arial"/>
                <a:cs typeface="Arial"/>
              </a:rPr>
              <a:t>Ian Kleckner</a:t>
            </a:r>
          </a:p>
          <a:p>
            <a:r>
              <a:rPr lang="en-US" i="1" dirty="0" smtClean="0">
                <a:latin typeface="Arial"/>
                <a:cs typeface="Arial"/>
              </a:rPr>
              <a:t>University of Rochester Medical Center</a:t>
            </a:r>
          </a:p>
          <a:p>
            <a:r>
              <a:rPr lang="en-US" i="1" dirty="0" smtClean="0">
                <a:latin typeface="Arial"/>
                <a:cs typeface="Arial"/>
              </a:rPr>
              <a:t>Started 2012/01/21</a:t>
            </a:r>
          </a:p>
          <a:p>
            <a:r>
              <a:rPr lang="en-US" i="1" dirty="0" smtClean="0">
                <a:latin typeface="Arial"/>
                <a:cs typeface="Arial"/>
              </a:rPr>
              <a:t>Last update 2019/04/17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05" y="9144323"/>
            <a:ext cx="8621794" cy="63533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b="1" dirty="0" smtClean="0"/>
              <a:t>Notes slide – NOT for participant to see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3803835" y="6778971"/>
            <a:ext cx="316618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Please do not take your pulse directly using your hands or other objects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7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Instead, focus on your heart and your chest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Finally, please remain still during each trial (the beeping)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</a:t>
            </a:r>
            <a:r>
              <a:rPr lang="en-US" sz="11300" i="1" dirty="0" smtClean="0">
                <a:latin typeface="Arial"/>
                <a:cs typeface="Arial"/>
                <a:sym typeface="Wingdings"/>
              </a:rPr>
              <a:t>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47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Do you have any questions?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first trial will be practice with continued beeps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each heartbeat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</a:t>
            </a:r>
            <a:r>
              <a:rPr lang="en-US" sz="11300" i="1" dirty="0">
                <a:latin typeface="Arial"/>
                <a:cs typeface="Arial"/>
                <a:sym typeface="Wingdings"/>
              </a:rPr>
              <a:t>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0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Waiting to start</a:t>
            </a:r>
            <a:endParaRPr lang="en-US" sz="1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7556163" cy="387979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Did the beeps occur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your heartbeats?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7516" y="4413462"/>
            <a:ext cx="4930342" cy="334921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pPr marL="1959331" indent="-1959331" algn="ctr">
              <a:spcBef>
                <a:spcPct val="20000"/>
              </a:spcBef>
              <a:defRPr/>
            </a:pPr>
            <a:r>
              <a:rPr lang="en-US" sz="6400" dirty="0" smtClean="0">
                <a:latin typeface="Arial"/>
                <a:cs typeface="Arial"/>
              </a:rPr>
              <a:t>Left click for </a:t>
            </a:r>
          </a:p>
          <a:p>
            <a:pPr marL="1959331" indent="-1959331" algn="ctr">
              <a:spcBef>
                <a:spcPct val="20000"/>
              </a:spcBef>
              <a:defRPr/>
            </a:pPr>
            <a:r>
              <a:rPr lang="en-US" sz="6400" u="sng" dirty="0" smtClean="0">
                <a:latin typeface="Arial"/>
                <a:cs typeface="Arial"/>
              </a:rPr>
              <a:t>Yes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226512" y="4253804"/>
            <a:ext cx="4752304" cy="47523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55940" y="4413462"/>
            <a:ext cx="5333999" cy="334921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pPr marL="1959331" indent="-1959331" algn="ctr">
              <a:spcBef>
                <a:spcPct val="20000"/>
              </a:spcBef>
              <a:defRPr/>
            </a:pPr>
            <a:r>
              <a:rPr lang="en-US" sz="6400" dirty="0" smtClean="0">
                <a:latin typeface="Arial"/>
                <a:cs typeface="Arial"/>
              </a:rPr>
              <a:t>Right click for </a:t>
            </a:r>
          </a:p>
          <a:p>
            <a:pPr marL="1959331" indent="-1959331" algn="ctr">
              <a:spcBef>
                <a:spcPct val="20000"/>
              </a:spcBef>
              <a:defRPr/>
            </a:pPr>
            <a:r>
              <a:rPr lang="en-US" sz="6400" u="sng" dirty="0" smtClean="0">
                <a:latin typeface="Arial"/>
                <a:cs typeface="Arial"/>
              </a:rPr>
              <a:t>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075" y="9199659"/>
            <a:ext cx="51824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Researcher: </a:t>
            </a: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94967"/>
            <a:ext cx="17556163" cy="3584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8200" dirty="0" smtClean="0">
                <a:latin typeface="Arial"/>
                <a:cs typeface="Arial"/>
              </a:rPr>
              <a:t>How </a:t>
            </a:r>
            <a:r>
              <a:rPr lang="en-US" sz="8200" u="sng" dirty="0" smtClean="0">
                <a:latin typeface="Arial"/>
                <a:cs typeface="Arial"/>
              </a:rPr>
              <a:t>confident</a:t>
            </a:r>
            <a:r>
              <a:rPr lang="en-US" sz="8200" dirty="0" smtClean="0">
                <a:latin typeface="Arial"/>
                <a:cs typeface="Arial"/>
              </a:rPr>
              <a:t> are you in your response?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2466" y="623793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Low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998" y="6237933"/>
            <a:ext cx="6139068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Guess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736465" y="6237933"/>
            <a:ext cx="5487543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High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075" y="9199659"/>
            <a:ext cx="753764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Researcher: </a:t>
            </a: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`, </a:t>
            </a: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3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CORRECT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Beeps were presented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b="1" u="sng" dirty="0" smtClean="0">
                <a:latin typeface="Arial"/>
                <a:cs typeface="Arial"/>
              </a:rPr>
              <a:t>Heartbeat Detection Task</a:t>
            </a:r>
            <a:endParaRPr lang="en-US" sz="11300" b="1" u="sng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05" y="9144323"/>
            <a:ext cx="8621794" cy="63533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b="1" dirty="0" smtClean="0"/>
              <a:t>Notes slide – NOT for participant to see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CORRECT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Beeps were presented </a:t>
            </a:r>
            <a:r>
              <a:rPr lang="en-US" sz="11300" u="sng" dirty="0" smtClean="0">
                <a:latin typeface="Arial"/>
                <a:cs typeface="Arial"/>
              </a:rPr>
              <a:t>between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  <a:endParaRPr lang="en-US" sz="11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INCORRECT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Beeps were presented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INCORRECT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Beeps were presented </a:t>
            </a:r>
            <a:r>
              <a:rPr lang="en-US" sz="11300" u="sng" dirty="0" smtClean="0">
                <a:latin typeface="Arial"/>
                <a:cs typeface="Arial"/>
              </a:rPr>
              <a:t>between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  <a:endParaRPr lang="en-US" sz="11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Proceed to next trial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task is more than 25% complete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task is more than 50% complete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task is more than 75% complete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209199"/>
            <a:ext cx="16824642" cy="887384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900" b="1" u="sng" dirty="0" smtClean="0">
                <a:latin typeface="Arial"/>
                <a:cs typeface="Arial"/>
              </a:rPr>
              <a:t>Please stand by…</a:t>
            </a:r>
          </a:p>
          <a:p>
            <a:pPr algn="ctr">
              <a:buNone/>
            </a:pPr>
            <a:endParaRPr lang="en-US" sz="7900" dirty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7900" dirty="0">
                <a:latin typeface="Arial"/>
                <a:cs typeface="Arial"/>
              </a:rPr>
              <a:t>The researcher stopped the trial</a:t>
            </a:r>
          </a:p>
          <a:p>
            <a:pPr algn="ctr">
              <a:buNone/>
            </a:pPr>
            <a:endParaRPr lang="en-US" sz="79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7900" i="1" dirty="0" smtClean="0">
                <a:latin typeface="Arial"/>
                <a:cs typeface="Arial"/>
              </a:rPr>
              <a:t>When instructed, click to proceed</a:t>
            </a:r>
            <a:endParaRPr lang="en-US" sz="79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5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1" y="470279"/>
            <a:ext cx="16321722" cy="8351681"/>
          </a:xfrm>
        </p:spPr>
        <p:txBody>
          <a:bodyPr anchor="ctr">
            <a:normAutofit fontScale="70000" lnSpcReduction="20000"/>
          </a:bodyPr>
          <a:lstStyle/>
          <a:p>
            <a:pPr algn="ctr">
              <a:buNone/>
            </a:pPr>
            <a:r>
              <a:rPr lang="en-US" sz="11300" b="1" u="sng" dirty="0">
                <a:latin typeface="Arial"/>
                <a:cs typeface="Arial"/>
              </a:rPr>
              <a:t>Please stand by…</a:t>
            </a:r>
          </a:p>
          <a:p>
            <a:pPr algn="ctr">
              <a:buNone/>
            </a:pPr>
            <a:endParaRPr lang="en-US" sz="11300" b="1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Electrodes are not playing nicely</a:t>
            </a:r>
            <a:endParaRPr lang="en-US" sz="11300" dirty="0">
              <a:latin typeface="Arial"/>
              <a:cs typeface="Arial"/>
            </a:endParaRP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</a:rPr>
              <a:t>When instructed, 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2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The task is over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Please remain seated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goal of this task is to assess how well you can detect your heartbeat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b="1" u="sng" dirty="0" smtClean="0">
                <a:latin typeface="Arial"/>
                <a:cs typeface="Arial"/>
              </a:rPr>
              <a:t>Heartbeat Tracking Task</a:t>
            </a:r>
            <a:endParaRPr lang="en-US" sz="11300" b="1" u="sng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05" y="9144323"/>
            <a:ext cx="8621794" cy="63533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b="1" dirty="0" smtClean="0"/>
              <a:t>Notes slide – NOT for participant to see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The goal of this task is to assess how well you can detect your heartbeat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When prompted, you will begin silently counting each heartbeat you </a:t>
            </a:r>
            <a:r>
              <a:rPr lang="en-US" sz="11300" u="sng" dirty="0" smtClean="0">
                <a:latin typeface="Arial"/>
                <a:cs typeface="Arial"/>
              </a:rPr>
              <a:t>think</a:t>
            </a:r>
            <a:r>
              <a:rPr lang="en-US" sz="11300" dirty="0" smtClean="0">
                <a:latin typeface="Arial"/>
                <a:cs typeface="Arial"/>
              </a:rPr>
              <a:t> you had (whether or not you felt them)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When prompted again, you will report how many heartbeats you think you had so far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You will not know in advance how much time you will have to count your heartbeats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7556163" cy="144018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rial"/>
                <a:cs typeface="Arial"/>
              </a:rPr>
              <a:t>Each trial has three parts</a:t>
            </a:r>
            <a:endParaRPr lang="en-US" sz="7200" i="1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1223" y="3432243"/>
            <a:ext cx="4929974" cy="2774004"/>
            <a:chOff x="5901632" y="2331697"/>
            <a:chExt cx="3931960" cy="2212440"/>
          </a:xfrm>
        </p:grpSpPr>
        <p:pic>
          <p:nvPicPr>
            <p:cNvPr id="1029" name="Picture 5" descr="C:\Documents and Settings\lfbadmin\My Documents\kleckner\development\instructions-interoception-study1\Slide6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01632" y="2331697"/>
              <a:ext cx="3931960" cy="22124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/>
            <p:cNvSpPr txBox="1"/>
            <p:nvPr/>
          </p:nvSpPr>
          <p:spPr>
            <a:xfrm>
              <a:off x="6189416" y="2903669"/>
              <a:ext cx="3237429" cy="85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Count your heartbeats</a:t>
              </a:r>
              <a:endPara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44937" y="3432243"/>
            <a:ext cx="4929974" cy="2774004"/>
            <a:chOff x="10029193" y="2493628"/>
            <a:chExt cx="3356390" cy="1888577"/>
          </a:xfrm>
        </p:grpSpPr>
        <p:pic>
          <p:nvPicPr>
            <p:cNvPr id="1030" name="Picture 6" descr="C:\Documents and Settings\lfbadmin\My Documents\kleckner\development\instructions-interoception-study1\Slide6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29193" y="2493628"/>
              <a:ext cx="3356390" cy="1888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TextBox 20"/>
            <p:cNvSpPr txBox="1"/>
            <p:nvPr/>
          </p:nvSpPr>
          <p:spPr>
            <a:xfrm>
              <a:off x="10029193" y="2671969"/>
              <a:ext cx="33563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Stop counting.</a:t>
              </a:r>
            </a:p>
            <a:p>
              <a:pPr algn="ctr"/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Remember your number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31" name="Picture 7" descr="C:\Documents and Settings\lfbadmin\My Documents\kleckner\development\instructions-interoception-study1\Slide6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432" y="3432245"/>
            <a:ext cx="4929970" cy="2774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3881133" y="6931349"/>
            <a:ext cx="409278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Beep…Beep…BOOP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4249" y="6762686"/>
            <a:ext cx="135485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099" y="8098576"/>
            <a:ext cx="505206" cy="1020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063" y="8098576"/>
            <a:ext cx="505206" cy="1020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58" y="7458835"/>
            <a:ext cx="732066" cy="14789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4118" y="7458834"/>
            <a:ext cx="732066" cy="14789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You will also be asked how </a:t>
            </a:r>
            <a:r>
              <a:rPr lang="en-US" sz="11300" u="sng" dirty="0" smtClean="0">
                <a:latin typeface="Arial"/>
                <a:cs typeface="Arial"/>
              </a:rPr>
              <a:t>confident</a:t>
            </a:r>
            <a:r>
              <a:rPr lang="en-US" sz="11300" dirty="0" smtClean="0">
                <a:latin typeface="Arial"/>
                <a:cs typeface="Arial"/>
              </a:rPr>
              <a:t> you are in your response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7556163" cy="3692724"/>
          </a:xfrm>
        </p:spPr>
        <p:txBody>
          <a:bodyPr anchor="ctr">
            <a:normAutofit fontScale="62500" lnSpcReduction="20000"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On the next slide, practice using the scale</a:t>
            </a:r>
          </a:p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Left click</a:t>
            </a:r>
            <a:r>
              <a:rPr lang="en-US" sz="11300" dirty="0" smtClean="0">
                <a:latin typeface="Arial"/>
                <a:cs typeface="Arial"/>
              </a:rPr>
              <a:t> the mouse to </a:t>
            </a:r>
            <a:r>
              <a:rPr lang="en-US" sz="11300" u="sng" dirty="0" smtClean="0">
                <a:latin typeface="Arial"/>
                <a:cs typeface="Arial"/>
              </a:rPr>
              <a:t>set</a:t>
            </a:r>
            <a:r>
              <a:rPr lang="en-US" sz="11300" dirty="0" smtClean="0">
                <a:latin typeface="Arial"/>
                <a:cs typeface="Arial"/>
              </a:rPr>
              <a:t> your rating</a:t>
            </a:r>
          </a:p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Right click</a:t>
            </a:r>
            <a:r>
              <a:rPr lang="en-US" sz="11300" dirty="0" smtClean="0">
                <a:latin typeface="Arial"/>
                <a:cs typeface="Arial"/>
              </a:rPr>
              <a:t> the mouse to </a:t>
            </a:r>
            <a:r>
              <a:rPr lang="en-US" sz="11300" u="sng" dirty="0" smtClean="0">
                <a:latin typeface="Arial"/>
                <a:cs typeface="Arial"/>
              </a:rPr>
              <a:t>commit</a:t>
            </a:r>
            <a:endParaRPr lang="en-US" sz="11300" dirty="0">
              <a:latin typeface="Arial"/>
              <a:cs typeface="Arial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8796811"/>
            <a:ext cx="17556163" cy="1079027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6800" y="6180233"/>
            <a:ext cx="15076608" cy="0"/>
          </a:xfrm>
          <a:prstGeom prst="line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132466" y="616935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|</a:t>
            </a:r>
          </a:p>
          <a:p>
            <a:pPr marL="587799" indent="-587799" algn="ctr">
              <a:spcBef>
                <a:spcPct val="20000"/>
              </a:spcBef>
              <a:defRPr/>
            </a:pPr>
            <a:endParaRPr lang="en-US" sz="6000" dirty="0" smtClean="0">
              <a:latin typeface="Arial"/>
              <a:cs typeface="Arial"/>
            </a:endParaRPr>
          </a:p>
          <a:p>
            <a:pPr marL="587799" indent="-587799" algn="ctr">
              <a:spcBef>
                <a:spcPct val="20000"/>
              </a:spcBef>
              <a:defRPr/>
            </a:pPr>
            <a:endParaRPr lang="en-US" sz="6000" dirty="0" smtClean="0"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32466" y="623793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Low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6237933"/>
            <a:ext cx="5722030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Guess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068620" y="6237933"/>
            <a:ext cx="5487543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957356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Please do not take your pulse directly using your hands or other objects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40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Instead, focus on your heart and your chest and count as many heartbeats you </a:t>
            </a:r>
            <a:r>
              <a:rPr lang="en-US" sz="11300" u="sng" dirty="0" smtClean="0">
                <a:latin typeface="Arial"/>
                <a:cs typeface="Arial"/>
              </a:rPr>
              <a:t>think</a:t>
            </a:r>
            <a:r>
              <a:rPr lang="en-US" sz="11300" dirty="0" smtClean="0">
                <a:latin typeface="Arial"/>
                <a:cs typeface="Arial"/>
              </a:rPr>
              <a:t> you had even if you didn’t feel them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4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You will hear a series of 10 beeps, each of which is triggered by your heartbeat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Do you have any questions?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Please wait while we set up the next trial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Feel free to move if you want</a:t>
            </a:r>
            <a:endParaRPr lang="en-US" sz="1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Are you ready to start the next trial?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 smtClean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Get ready to start</a:t>
            </a: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counting heartbeats…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7556163" cy="9875838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your heartbeats</a:t>
            </a:r>
            <a:endParaRPr lang="en-US" sz="1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7556163" cy="98758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counting</a:t>
            </a:r>
          </a:p>
          <a:p>
            <a:pPr algn="ctr"/>
            <a:endParaRPr lang="en-US" sz="1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your number</a:t>
            </a:r>
            <a:endParaRPr lang="en-US" sz="1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How many heartbeats did you count?</a:t>
            </a:r>
            <a:endParaRPr lang="en-US" sz="1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94967"/>
            <a:ext cx="17556163" cy="3584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8200" dirty="0" smtClean="0">
                <a:latin typeface="Arial"/>
                <a:cs typeface="Arial"/>
              </a:rPr>
              <a:t>How </a:t>
            </a:r>
            <a:r>
              <a:rPr lang="en-US" sz="8200" u="sng" dirty="0" smtClean="0">
                <a:latin typeface="Arial"/>
                <a:cs typeface="Arial"/>
              </a:rPr>
              <a:t>confident</a:t>
            </a:r>
            <a:r>
              <a:rPr lang="en-US" sz="8200" dirty="0" smtClean="0">
                <a:latin typeface="Arial"/>
                <a:cs typeface="Arial"/>
              </a:rPr>
              <a:t> are you in your response?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2466" y="623793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Low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237933"/>
            <a:ext cx="5722030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Guess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80574" y="6237933"/>
            <a:ext cx="5487543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6523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Saving data, please wait…</a:t>
            </a:r>
            <a:endParaRPr lang="en-US" sz="113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37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8" y="470279"/>
            <a:ext cx="15800547" cy="8351681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The task is over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Please remain seated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Sometimes, the 10 beeps occur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Other times, the 10 beeps occur </a:t>
            </a:r>
            <a:r>
              <a:rPr lang="en-US" sz="11300" u="sng" dirty="0" smtClean="0">
                <a:latin typeface="Arial"/>
                <a:cs typeface="Arial"/>
              </a:rPr>
              <a:t>in between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For each series of 10 beeps, indicate whether you heard the beeps </a:t>
            </a:r>
            <a:r>
              <a:rPr lang="en-US" sz="11300" u="sng" dirty="0" smtClean="0">
                <a:latin typeface="Arial"/>
                <a:cs typeface="Arial"/>
              </a:rPr>
              <a:t>during</a:t>
            </a:r>
            <a:r>
              <a:rPr lang="en-US" sz="11300" dirty="0" smtClean="0">
                <a:latin typeface="Arial"/>
                <a:cs typeface="Arial"/>
              </a:rPr>
              <a:t> or </a:t>
            </a:r>
            <a:r>
              <a:rPr lang="en-US" sz="11300" u="sng" dirty="0" smtClean="0">
                <a:latin typeface="Arial"/>
                <a:cs typeface="Arial"/>
              </a:rPr>
              <a:t>between</a:t>
            </a:r>
            <a:r>
              <a:rPr lang="en-US" sz="11300" dirty="0" smtClean="0">
                <a:latin typeface="Arial"/>
                <a:cs typeface="Arial"/>
              </a:rPr>
              <a:t> your heartbeats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0279"/>
            <a:ext cx="17556163" cy="8351681"/>
          </a:xfrm>
        </p:spPr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en-US" sz="11300" dirty="0" smtClean="0">
                <a:latin typeface="Arial"/>
                <a:cs typeface="Arial"/>
              </a:rPr>
              <a:t>You will also be asked how </a:t>
            </a:r>
            <a:r>
              <a:rPr lang="en-US" sz="11300" u="sng" dirty="0" smtClean="0">
                <a:latin typeface="Arial"/>
                <a:cs typeface="Arial"/>
              </a:rPr>
              <a:t>confident</a:t>
            </a:r>
            <a:r>
              <a:rPr lang="en-US" sz="11300" dirty="0" smtClean="0">
                <a:latin typeface="Arial"/>
                <a:cs typeface="Arial"/>
              </a:rPr>
              <a:t> you are in your response</a:t>
            </a:r>
          </a:p>
          <a:p>
            <a:pPr algn="ctr">
              <a:buNone/>
            </a:pPr>
            <a:endParaRPr lang="en-US" sz="11300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7556163" cy="3692724"/>
          </a:xfrm>
        </p:spPr>
        <p:txBody>
          <a:bodyPr anchor="ctr">
            <a:normAutofit fontScale="62500" lnSpcReduction="20000"/>
          </a:bodyPr>
          <a:lstStyle/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On the next slide, practice using the scale</a:t>
            </a:r>
          </a:p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Left click</a:t>
            </a:r>
            <a:r>
              <a:rPr lang="en-US" sz="11300" dirty="0" smtClean="0">
                <a:latin typeface="Arial"/>
                <a:cs typeface="Arial"/>
              </a:rPr>
              <a:t> the mouse to </a:t>
            </a:r>
            <a:r>
              <a:rPr lang="en-US" sz="11300" u="sng" dirty="0" smtClean="0">
                <a:latin typeface="Arial"/>
                <a:cs typeface="Arial"/>
              </a:rPr>
              <a:t>set</a:t>
            </a:r>
            <a:r>
              <a:rPr lang="en-US" sz="11300" dirty="0" smtClean="0">
                <a:latin typeface="Arial"/>
                <a:cs typeface="Arial"/>
              </a:rPr>
              <a:t> your rating</a:t>
            </a:r>
          </a:p>
          <a:p>
            <a:pPr algn="ctr">
              <a:buNone/>
            </a:pPr>
            <a:r>
              <a:rPr lang="en-US" sz="11300" u="sng" dirty="0" smtClean="0">
                <a:latin typeface="Arial"/>
                <a:cs typeface="Arial"/>
              </a:rPr>
              <a:t>Right click</a:t>
            </a:r>
            <a:r>
              <a:rPr lang="en-US" sz="11300" dirty="0" smtClean="0">
                <a:latin typeface="Arial"/>
                <a:cs typeface="Arial"/>
              </a:rPr>
              <a:t> the mouse to </a:t>
            </a:r>
            <a:r>
              <a:rPr lang="en-US" sz="11300" u="sng" dirty="0" smtClean="0">
                <a:latin typeface="Arial"/>
                <a:cs typeface="Arial"/>
              </a:rPr>
              <a:t>commit</a:t>
            </a:r>
            <a:endParaRPr lang="en-US" sz="11300" dirty="0">
              <a:latin typeface="Arial"/>
              <a:cs typeface="Arial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8796811"/>
            <a:ext cx="17556163" cy="1079027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en-US" sz="11300" i="1" dirty="0">
                <a:latin typeface="Arial"/>
                <a:cs typeface="Arial"/>
                <a:sym typeface="Wingdings"/>
              </a:rPr>
              <a:t>Click to proceed</a:t>
            </a:r>
            <a:endParaRPr lang="en-US" sz="11300" i="1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6800" y="6180233"/>
            <a:ext cx="15076608" cy="0"/>
          </a:xfrm>
          <a:prstGeom prst="line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132466" y="616935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|</a:t>
            </a:r>
          </a:p>
          <a:p>
            <a:pPr marL="587799" indent="-587799" algn="ctr">
              <a:spcBef>
                <a:spcPct val="20000"/>
              </a:spcBef>
              <a:defRPr/>
            </a:pPr>
            <a:endParaRPr lang="en-US" sz="6000" dirty="0" smtClean="0">
              <a:latin typeface="Arial"/>
              <a:cs typeface="Arial"/>
            </a:endParaRPr>
          </a:p>
          <a:p>
            <a:pPr marL="587799" indent="-587799" algn="ctr">
              <a:spcBef>
                <a:spcPct val="20000"/>
              </a:spcBef>
              <a:defRPr/>
            </a:pPr>
            <a:endParaRPr lang="en-US" sz="6000" dirty="0" smtClean="0"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32466" y="6237933"/>
            <a:ext cx="5248561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ct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Low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6237933"/>
            <a:ext cx="5722030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Guess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068620" y="6237933"/>
            <a:ext cx="5487543" cy="2732618"/>
          </a:xfrm>
          <a:prstGeom prst="rect">
            <a:avLst/>
          </a:prstGeom>
        </p:spPr>
        <p:txBody>
          <a:bodyPr vert="horz" lIns="156746" tIns="78373" rIns="156746" bIns="78373" rtlCol="0" anchor="ctr">
            <a:noAutofit/>
          </a:bodyPr>
          <a:lstStyle/>
          <a:p>
            <a:pPr marL="587799" indent="-587799" algn="r">
              <a:spcBef>
                <a:spcPct val="20000"/>
              </a:spcBef>
              <a:defRPr/>
            </a:pPr>
            <a:r>
              <a:rPr lang="en-US" sz="6000" dirty="0" smtClean="0">
                <a:latin typeface="Arial"/>
                <a:cs typeface="Arial"/>
              </a:rPr>
              <a:t>High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28411</TotalTime>
  <Words>675</Words>
  <Application>Microsoft Office PowerPoint</Application>
  <PresentationFormat>Custom</PresentationFormat>
  <Paragraphs>159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Instructions for study tasks related to interoception, affect, and pain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Interoception and Affect Study 1</dc:title>
  <dc:creator>Ian Kleckner</dc:creator>
  <cp:lastModifiedBy>Kleckner, Ian</cp:lastModifiedBy>
  <cp:revision>521</cp:revision>
  <dcterms:created xsi:type="dcterms:W3CDTF">2012-05-14T20:30:18Z</dcterms:created>
  <dcterms:modified xsi:type="dcterms:W3CDTF">2020-01-24T15:22:57Z</dcterms:modified>
</cp:coreProperties>
</file>