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888" y="6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F2B3FF-2357-D347-349B-B088364F57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5E0F8B-9111-7956-F600-70ADBEDFBA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032643D-4D38-3FDA-897B-BB280A979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49A8-1790-4B16-883F-2D9B1F68556C}" type="datetimeFigureOut">
              <a:rPr lang="zh-TW" altLang="en-US" smtClean="0"/>
              <a:t>2024/8/10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4EF4543-9830-8C43-8BF5-18B941BFF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8F4FDDA-509B-8905-3325-20A9B9726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3EAC-94E9-49B1-82F9-724EA5B9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8451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B7C90F-9330-7B88-9456-1EAAE11AA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AAD0008-7FC8-6F74-C99E-DD7F6A3258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9527CAF-18DD-20F6-D3F4-DA0810A76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49A8-1790-4B16-883F-2D9B1F68556C}" type="datetimeFigureOut">
              <a:rPr lang="zh-TW" altLang="en-US" smtClean="0"/>
              <a:t>2024/8/10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1DD9B4-165F-942F-3E74-3AB14797D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F48583-5E9A-76FC-C2D1-95A6249CC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3EAC-94E9-49B1-82F9-724EA5B9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1152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BF48AC-8492-F31B-256B-D9965F56E1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E558579-4E58-F903-6572-03A076F918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F8A7BA2-2F30-2696-20F9-4570BC82B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49A8-1790-4B16-883F-2D9B1F68556C}" type="datetimeFigureOut">
              <a:rPr lang="zh-TW" altLang="en-US" smtClean="0"/>
              <a:t>2024/8/10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3A3022-BD3C-075A-EC58-CD494EDD3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6783621-EF06-CDB9-214C-FC734667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3EAC-94E9-49B1-82F9-724EA5B9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9845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F5BE7A-2EEA-9168-7C43-E2BCEF3C0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C058EE-9E17-4CFA-2FF1-52C65D8D2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354829-C3DD-B10D-8AFF-5D48B2D9E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49A8-1790-4B16-883F-2D9B1F68556C}" type="datetimeFigureOut">
              <a:rPr lang="zh-TW" altLang="en-US" smtClean="0"/>
              <a:t>2024/8/10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ADDC18-D283-59CF-8546-24925ED75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C48FD1-441B-5780-C79A-65DBBB9E5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3EAC-94E9-49B1-82F9-724EA5B9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857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426B6-6F2B-8D2A-F18D-8C14BDBF5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7B5A81D-C65A-2EB7-C076-87C09A8EDA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0D55B3E-2733-E670-C371-D45B73046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49A8-1790-4B16-883F-2D9B1F68556C}" type="datetimeFigureOut">
              <a:rPr lang="zh-TW" altLang="en-US" smtClean="0"/>
              <a:t>2024/8/10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AA71CB-1053-76F2-01C8-54B2F28B4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BECB091-F1B5-8FBF-B866-F49290F9C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3EAC-94E9-49B1-82F9-724EA5B9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907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713BC65-21EA-780F-0D32-69EDB6FF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175605-221B-7C3E-3E5C-3BCFABE11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BF7B832-7F5C-16F9-E723-9212055B1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776504C-982B-326A-F10A-448BAE664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49A8-1790-4B16-883F-2D9B1F68556C}" type="datetimeFigureOut">
              <a:rPr lang="zh-TW" altLang="en-US" smtClean="0"/>
              <a:t>2024/8/10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3259883-16C6-5200-6C34-15C2EECD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1E4EE63-A181-9132-B4B3-5AEBFA9F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3EAC-94E9-49B1-82F9-724EA5B9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8315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17A8F4-8AE7-D41D-7BE5-6D5F54234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36BB47D-AB85-2D73-201F-E1DCEA94D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28E171-DB92-AE2B-6DD8-E3EC63ECD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C6376FA-94FE-1A12-24E5-4E6811090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A89F9FE-C455-B12C-E492-51A6EF2C5D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B4CE3F4-AC26-9118-20CC-5A6C92176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49A8-1790-4B16-883F-2D9B1F68556C}" type="datetimeFigureOut">
              <a:rPr lang="zh-TW" altLang="en-US" smtClean="0"/>
              <a:t>2024/8/10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72751D13-674F-F3EE-8942-14F0A0828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54DBD5EA-F148-88D0-53D6-62092AEF6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3EAC-94E9-49B1-82F9-724EA5B9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2600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D20B49-C966-DBF0-AA0E-0C444490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8CA4BF19-2BF8-F779-B73E-0779FA0E8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49A8-1790-4B16-883F-2D9B1F68556C}" type="datetimeFigureOut">
              <a:rPr lang="zh-TW" altLang="en-US" smtClean="0"/>
              <a:t>2024/8/10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2F6DEB49-0DD2-B9DF-D435-E7DA70207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EAC385E-BD65-6854-9E63-F4538D357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3EAC-94E9-49B1-82F9-724EA5B9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5162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6A740506-44F7-7A73-BC06-9842AD21A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49A8-1790-4B16-883F-2D9B1F68556C}" type="datetimeFigureOut">
              <a:rPr lang="zh-TW" altLang="en-US" smtClean="0"/>
              <a:t>2024/8/10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5975DF14-4BC7-89A0-77D3-035920437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8FE5212-8065-334C-C0BB-09B884348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3EAC-94E9-49B1-82F9-724EA5B9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1169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EB7721-5FA1-2344-9609-D17803D2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599707-3D54-0153-263B-7CAC43BC61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57C5755-1800-FF65-33C2-968A054BA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34B2833-5BA1-6112-3504-FD2ADD3AB8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49A8-1790-4B16-883F-2D9B1F68556C}" type="datetimeFigureOut">
              <a:rPr lang="zh-TW" altLang="en-US" smtClean="0"/>
              <a:t>2024/8/10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9ACFDA6-81FF-4E33-E3B1-E84748B95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5857687-C3F5-5D0E-37D0-5E0965FFB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3EAC-94E9-49B1-82F9-724EA5B9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1850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48F03FA-C854-0A49-6F76-6C41AE1A4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2F19F07-A3F4-7CE6-2817-6D95D120A1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0C7FDF3-C3B6-C93C-4A16-2D6E02A0D6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68B551-BD3E-1298-62B5-52698CAE9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349A8-1790-4B16-883F-2D9B1F68556C}" type="datetimeFigureOut">
              <a:rPr lang="zh-TW" altLang="en-US" smtClean="0"/>
              <a:t>2024/8/10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1D4269E-5B62-4271-963C-B365C2041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AC63FA-A4AF-E237-5865-E4450473C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E33EAC-94E9-49B1-82F9-724EA5B9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162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EEAEB5-5973-B3CA-54C9-D8262BC379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0B9E8C9-44F8-E4BC-7CAA-CDBEBF8EA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82AC10-9024-D424-19E6-4F783A422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8349A8-1790-4B16-883F-2D9B1F68556C}" type="datetimeFigureOut">
              <a:rPr lang="zh-TW" altLang="en-US" smtClean="0"/>
              <a:t>2024/8/10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1212B09-C0A3-CB7C-BC19-BCF2D91FEA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F79954-03F1-D0CE-D85C-F0139F86F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E33EAC-94E9-49B1-82F9-724EA5B9A6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3098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214703E-9702-7275-B1E7-242B707DE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zh-TW" altLang="en-US" sz="4800">
                <a:solidFill>
                  <a:srgbClr val="FFFFFF"/>
                </a:solidFill>
              </a:rPr>
              <a:t>菱形方法及改良方法介紹</a:t>
            </a:r>
          </a:p>
        </p:txBody>
      </p:sp>
    </p:spTree>
    <p:extLst>
      <p:ext uri="{BB962C8B-B14F-4D97-AF65-F5344CB8AC3E}">
        <p14:creationId xmlns:p14="http://schemas.microsoft.com/office/powerpoint/2010/main" val="3251979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CA0AD8D-AEE0-D866-AC49-5E8582A4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zh-TW" altLang="en-US" sz="3600" dirty="0"/>
              <a:t>原始菱形方法</a:t>
            </a:r>
            <a:br>
              <a:rPr lang="en-US" altLang="zh-TW" sz="3600" dirty="0"/>
            </a:br>
            <a:r>
              <a:rPr lang="zh-TW" altLang="en-US" sz="3600" dirty="0"/>
              <a:t>及其限制</a:t>
            </a:r>
          </a:p>
        </p:txBody>
      </p:sp>
      <p:sp>
        <p:nvSpPr>
          <p:cNvPr id="22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0171EC22-4716-6608-2682-6AF63BD61075}"/>
                  </a:ext>
                </a:extLst>
              </p:cNvPr>
              <p:cNvSpPr>
                <a:spLocks noGrp="1" noChangeArrowheads="1"/>
              </p:cNvSpPr>
              <p:nvPr>
                <p:ph idx="1"/>
              </p:nvPr>
            </p:nvSpPr>
            <p:spPr bwMode="auto">
              <a:xfrm>
                <a:off x="645066" y="2031101"/>
                <a:ext cx="4282984" cy="3511943"/>
              </a:xfrm>
              <a:prstGeom prst="rect">
                <a:avLst/>
              </a:prstGeom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lIns="91440" tIns="45720" rIns="91440" bIns="45720" numCol="1" anchor="ctr" anchorCtr="0" compatLnSpc="1">
                <a:prstTxWarp prst="textNoShape">
                  <a:avLst/>
                </a:prstTxWarp>
                <a:normAutofit/>
              </a:bodyPr>
              <a:lstStyle/>
              <a:p>
                <a:pPr marL="0" marR="0" lvl="0" indent="0" defTabSz="914400" rtl="0" eaLnBrk="0" fontAlgn="base" latinLnBrk="0" hangingPunct="0">
                  <a:spcBef>
                    <a:spcPct val="0"/>
                  </a:spcBef>
                  <a:spcAft>
                    <a:spcPts val="600"/>
                  </a:spcAft>
                  <a:buClrTx/>
                  <a:buSzTx/>
                  <a:buFontTx/>
                  <a:buNone/>
                  <a:tabLst/>
                </a:pPr>
                <a:endParaRPr kumimoji="0" lang="zh-TW" altLang="zh-TW" sz="11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eaLnBrk="0" fontAlgn="base" hangingPunct="0">
                  <a:spcBef>
                    <a:spcPct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u"/>
                </a:pP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菱形預測器介紹 </a:t>
                </a:r>
                <a:r>
                  <a:rPr kumimoji="0" lang="zh-TW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：</a:t>
                </a:r>
                <a:endParaRPr kumimoji="0" lang="en-US" altLang="zh-TW" sz="11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lvl="1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使用上、下、左、右四個鄰近像素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u"/>
                </a:pP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像素分類</a:t>
                </a:r>
                <a:r>
                  <a:rPr kumimoji="0" lang="zh-TW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：</a:t>
                </a:r>
                <a:endParaRPr lang="en-US" altLang="zh-TW" sz="1100" dirty="0">
                  <a:latin typeface="Arial" panose="020B0604020202020204" pitchFamily="34" charset="0"/>
                </a:endParaRPr>
              </a:p>
              <a:p>
                <a:pPr lvl="1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kumimoji="0" lang="zh-TW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黑區</a:t>
                </a: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：行列座標和為偶數</a:t>
                </a:r>
                <a:endParaRPr kumimoji="0" lang="en-US" altLang="zh-TW" sz="11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lvl="1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zh-TW" altLang="en-US" sz="1100" dirty="0">
                    <a:latin typeface="Arial" panose="020B0604020202020204" pitchFamily="34" charset="0"/>
                  </a:rPr>
                  <a:t>白區</a:t>
                </a: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：行列座標和為奇數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u"/>
                </a:pP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嵌入過程</a:t>
                </a:r>
                <a:r>
                  <a:rPr kumimoji="0" lang="zh-TW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：</a:t>
                </a:r>
                <a:endParaRPr kumimoji="0" lang="en-US" altLang="zh-TW" sz="11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lvl="1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先嵌入</a:t>
                </a:r>
                <a:r>
                  <a:rPr lang="zh-TW" altLang="en-US" sz="1100" dirty="0">
                    <a:latin typeface="Arial" panose="020B0604020202020204" pitchFamily="34" charset="0"/>
                  </a:rPr>
                  <a:t>黑區</a:t>
                </a: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，再嵌入白</a:t>
                </a:r>
                <a:r>
                  <a:rPr kumimoji="0" lang="zh-TW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區</a:t>
                </a:r>
                <a:endParaRPr kumimoji="0" lang="en-US" altLang="zh-TW" sz="11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lvl="1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計算預測誤差：</a:t>
                </a:r>
                <a14:m>
                  <m:oMath xmlns:m="http://schemas.openxmlformats.org/officeDocument/2006/math">
                    <m:r>
                      <a:rPr kumimoji="0" lang="en-US" altLang="zh-TW" sz="11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𝑒</m:t>
                    </m:r>
                    <m:r>
                      <a:rPr kumimoji="0" lang="en-US" altLang="zh-TW" sz="11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kumimoji="0" lang="en-US" altLang="zh-TW" sz="11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US" altLang="zh-TW" sz="11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0" lang="en-US" altLang="zh-TW" sz="11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𝑥</m:t>
                    </m:r>
                    <m:r>
                      <a:rPr kumimoji="0" lang="en-US" altLang="zh-TW" sz="1100" b="0" i="1" u="none" strike="noStrike" cap="none" normalizeH="0" baseline="0" smtClean="0">
                        <a:ln>
                          <a:noFill/>
                        </a:ln>
                        <a:effectLst/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kumimoji="0" lang="en-US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擴展或移位預測誤差值嵌入訊息 </a:t>
                </a:r>
              </a:p>
              <a:p>
                <a:pPr eaLnBrk="0" fontAlgn="base" hangingPunct="0">
                  <a:spcBef>
                    <a:spcPct val="0"/>
                  </a:spcBef>
                  <a:spcAft>
                    <a:spcPts val="600"/>
                  </a:spcAft>
                  <a:buFont typeface="Wingdings" panose="05000000000000000000" pitchFamily="2" charset="2"/>
                  <a:buChar char="u"/>
                </a:pP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原始方法的</a:t>
                </a:r>
                <a:r>
                  <a:rPr kumimoji="0" lang="zh-TW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問題：</a:t>
                </a: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</a:t>
                </a:r>
                <a:endParaRPr kumimoji="0" lang="en-US" altLang="zh-TW" sz="11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lvl="1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最外圍像素無法預測和嵌入</a:t>
                </a:r>
                <a:endParaRPr kumimoji="0" lang="en-US" altLang="zh-TW" sz="11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lvl="1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固定使用預測誤差值</a:t>
                </a:r>
                <a:r>
                  <a:rPr kumimoji="0" lang="zh-TW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-1</a:t>
                </a:r>
                <a:r>
                  <a:rPr kumimoji="0" lang="zh-TW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和</a:t>
                </a:r>
                <a:r>
                  <a:rPr kumimoji="0" lang="zh-TW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0</a:t>
                </a:r>
                <a:r>
                  <a:rPr kumimoji="0" lang="zh-TW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嵌入</a:t>
                </a:r>
                <a:endParaRPr kumimoji="0" lang="en-US" altLang="zh-TW" sz="11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lvl="1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lang="zh-TW" altLang="en-US" sz="1100" dirty="0">
                    <a:latin typeface="Arial" panose="020B0604020202020204" pitchFamily="34" charset="0"/>
                  </a:rPr>
                  <a:t>沒</a:t>
                </a: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考慮</a:t>
                </a:r>
                <a:r>
                  <a:rPr kumimoji="0" lang="zh-TW" altLang="en-US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隱藏</a:t>
                </a:r>
                <a:r>
                  <a:rPr lang="zh-TW" altLang="en-US" sz="1100" dirty="0">
                    <a:latin typeface="Arial" panose="020B0604020202020204" pitchFamily="34" charset="0"/>
                  </a:rPr>
                  <a:t>資訊的</a:t>
                </a: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特性</a:t>
                </a:r>
                <a:endParaRPr kumimoji="0" lang="en-US" altLang="zh-TW" sz="1100" b="0" i="0" u="none" strike="noStrike" cap="none" normalizeH="0" baseline="0" dirty="0">
                  <a:ln>
                    <a:noFill/>
                  </a:ln>
                  <a:effectLst/>
                  <a:latin typeface="Arial" panose="020B0604020202020204" pitchFamily="34" charset="0"/>
                </a:endParaRPr>
              </a:p>
              <a:p>
                <a:pPr lvl="1" eaLnBrk="0" fontAlgn="base" hangingPunct="0">
                  <a:spcBef>
                    <a:spcPct val="0"/>
                  </a:spcBef>
                  <a:spcAft>
                    <a:spcPts val="600"/>
                  </a:spcAft>
                </a:pPr>
                <a:r>
                  <a:rPr kumimoji="0" lang="zh-TW" altLang="zh-TW" sz="1100" b="0" i="0" u="none" strike="noStrike" cap="none" normalizeH="0" baseline="0" dirty="0">
                    <a:ln>
                      <a:noFill/>
                    </a:ln>
                    <a:effectLst/>
                    <a:latin typeface="Arial" panose="020B0604020202020204" pitchFamily="34" charset="0"/>
                  </a:rPr>
                  <a:t>移位區間固定，影響影像品質 </a:t>
                </a:r>
              </a:p>
            </p:txBody>
          </p:sp>
        </mc:Choice>
        <mc:Fallback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0171EC22-4716-6608-2682-6AF63BD610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45066" y="2031101"/>
                <a:ext cx="4282984" cy="35119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D1BE1A1-CCD5-0158-09F9-8F97F95A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38" y="1603055"/>
            <a:ext cx="5628018" cy="341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680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CA0AD8D-AEE0-D866-AC49-5E8582A4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zh-TW" altLang="en-US" sz="3700" dirty="0"/>
              <a:t>改良菱形方法 </a:t>
            </a:r>
            <a:br>
              <a:rPr lang="en-US" altLang="zh-TW" sz="3700" dirty="0"/>
            </a:br>
            <a:r>
              <a:rPr lang="zh-TW" altLang="en-US" sz="3700" dirty="0"/>
              <a:t>改良點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Rectangle 19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71EC22-4716-6608-2682-6AF63BD61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0719" y="2330505"/>
            <a:ext cx="4559425" cy="397958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最外圍像素預測問題的解決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使用最近參考像素值替代缺失值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八種缺失情況的處理策略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增加可用於嵌入的像素數量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預測誤差值分析和自適應選擇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比較預測誤差值 </a:t>
            </a:r>
            <a:r>
              <a:rPr kumimoji="0" lang="en-US" altLang="zh-TW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-1</a:t>
            </a: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和 </a:t>
            </a:r>
            <a:r>
              <a:rPr kumimoji="0" lang="en-US" altLang="zh-TW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</a:t>
            </a: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的像素數量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選擇數量較多的進行嵌入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提高嵌入容量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機密訊息特性分析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分析機密訊息中 </a:t>
            </a:r>
            <a:r>
              <a:rPr kumimoji="0" lang="en-US" altLang="zh-TW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0</a:t>
            </a: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和 </a:t>
            </a:r>
            <a:r>
              <a:rPr kumimoji="0" lang="en-US" altLang="zh-TW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</a:t>
            </a: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的比例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根據比例決定預測誤差值修改方式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優化嵌入策略，提高影像品質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移位區域控制（</a:t>
            </a:r>
            <a:r>
              <a:rPr kumimoji="0" lang="en-US" altLang="zh-TW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α</a:t>
            </a: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參數）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引入 </a:t>
            </a:r>
            <a:r>
              <a:rPr kumimoji="0" lang="en-US" altLang="zh-TW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α</a:t>
            </a: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參數控制移位區域大小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計算左右移位閾值 </a:t>
            </a:r>
            <a:r>
              <a:rPr kumimoji="0" lang="en-US" altLang="zh-TW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Tl</a:t>
            </a: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和 </a:t>
            </a:r>
            <a:r>
              <a:rPr kumimoji="0" lang="en-US" altLang="zh-TW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減少需要移位的像素數量</a:t>
            </a:r>
            <a:endParaRPr kumimoji="0" lang="en-US" altLang="zh-TW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zh-TW" altLang="en-U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平衡嵌入容量和影像品質</a:t>
            </a:r>
            <a:endParaRPr kumimoji="0" lang="zh-TW" altLang="zh-TW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0A0770B7-FE6C-1D65-9CD3-3433344760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23" r="3515" b="-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188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6CA0AD8D-AEE0-D866-AC49-5E8582A4D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zh-TW" altLang="en-US" sz="3600" dirty="0"/>
              <a:t>改良方法與</a:t>
            </a:r>
            <a:br>
              <a:rPr lang="en-US" altLang="zh-TW" sz="3600" dirty="0"/>
            </a:br>
            <a:r>
              <a:rPr lang="zh-TW" altLang="en-US" sz="3600" dirty="0"/>
              <a:t>原始方法的對比</a:t>
            </a:r>
          </a:p>
        </p:txBody>
      </p:sp>
      <p:sp>
        <p:nvSpPr>
          <p:cNvPr id="23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171EC22-4716-6608-2682-6AF63BD6107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zh-TW" altLang="zh-TW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kumimoji="0" lang="zh-TW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嵌入容量提升</a:t>
            </a:r>
            <a:endParaRPr kumimoji="0" lang="en-US" altLang="zh-TW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kumimoji="0" lang="zh-TW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影像品質改善，</a:t>
            </a:r>
            <a:r>
              <a:rPr kumimoji="0" lang="en-US" altLang="zh-TW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PSNR</a:t>
            </a:r>
            <a:r>
              <a:rPr lang="zh-TW" altLang="en-US" sz="1500" dirty="0">
                <a:latin typeface="Arial" panose="020B0604020202020204" pitchFamily="34" charset="0"/>
              </a:rPr>
              <a:t>提</a:t>
            </a:r>
            <a:r>
              <a:rPr kumimoji="0" lang="zh-TW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升</a:t>
            </a:r>
            <a:endParaRPr kumimoji="0" lang="en-US" altLang="zh-TW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kumimoji="0" lang="zh-TW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不同影像類型的效果</a:t>
            </a:r>
            <a:endParaRPr lang="en-US" altLang="zh-TW" sz="1500" dirty="0"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kumimoji="0" lang="zh-TW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複雜紋理影像（如</a:t>
            </a:r>
            <a:r>
              <a:rPr kumimoji="0" lang="en-US" altLang="zh-TW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Baboon</a:t>
            </a:r>
            <a:r>
              <a:rPr kumimoji="0" lang="zh-TW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）：嵌入容量提升較小，但品質改善明顯</a:t>
            </a:r>
            <a:endParaRPr kumimoji="0" lang="en-US" altLang="zh-TW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kumimoji="0" lang="zh-TW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平滑區域較多的影像（如</a:t>
            </a:r>
            <a:r>
              <a:rPr kumimoji="0" lang="en-US" altLang="zh-TW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F16</a:t>
            </a:r>
            <a:r>
              <a:rPr kumimoji="0" lang="zh-TW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）：嵌入容量和品質都有顯著提升</a:t>
            </a:r>
            <a:endParaRPr kumimoji="0" lang="en-US" altLang="zh-TW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kumimoji="0" lang="zh-TW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整體效能</a:t>
            </a:r>
            <a:endParaRPr kumimoji="0" lang="en-US" altLang="zh-TW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kumimoji="0" lang="zh-TW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平均嵌入容量提升：約</a:t>
            </a:r>
            <a:r>
              <a:rPr kumimoji="0" lang="en-US" altLang="zh-TW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15-20%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kumimoji="0" lang="zh-TW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平均</a:t>
            </a:r>
            <a:r>
              <a:rPr kumimoji="0" lang="en-US" altLang="zh-TW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PSNR</a:t>
            </a:r>
            <a:r>
              <a:rPr kumimoji="0" lang="zh-TW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值提升：約 </a:t>
            </a:r>
            <a:r>
              <a:rPr kumimoji="0" lang="en-US" altLang="zh-TW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2 dB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  <a:buFont typeface="Wingdings" panose="05000000000000000000" pitchFamily="2" charset="2"/>
              <a:buChar char="u"/>
            </a:pPr>
            <a:r>
              <a:rPr kumimoji="0" lang="en-US" altLang="zh-TW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SSIM</a:t>
            </a:r>
            <a:r>
              <a:rPr kumimoji="0" lang="zh-TW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指數普遍提高：維持在</a:t>
            </a:r>
            <a:r>
              <a:rPr kumimoji="0" lang="en-US" altLang="zh-TW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0.99</a:t>
            </a:r>
            <a:r>
              <a:rPr kumimoji="0" lang="zh-TW" altLang="en-US" sz="1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以上</a:t>
            </a:r>
            <a:endParaRPr kumimoji="0" lang="zh-TW" altLang="zh-TW" sz="15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8A52566-74C5-ED57-C788-C57E0119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462354"/>
            <a:ext cx="5628018" cy="3700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3708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325</Words>
  <Application>Microsoft Office PowerPoint</Application>
  <PresentationFormat>寬螢幕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Wingdings</vt:lpstr>
      <vt:lpstr>Office 佈景主題</vt:lpstr>
      <vt:lpstr>菱形方法及改良方法介紹</vt:lpstr>
      <vt:lpstr>原始菱形方法 及其限制</vt:lpstr>
      <vt:lpstr>改良菱形方法  改良點</vt:lpstr>
      <vt:lpstr>改良方法與 原始方法的對比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紘屹 李</dc:creator>
  <cp:lastModifiedBy>紘屹 李</cp:lastModifiedBy>
  <cp:revision>1</cp:revision>
  <dcterms:created xsi:type="dcterms:W3CDTF">2024-08-10T13:05:10Z</dcterms:created>
  <dcterms:modified xsi:type="dcterms:W3CDTF">2024-08-10T13:43:32Z</dcterms:modified>
</cp:coreProperties>
</file>