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49337E-0A55-43F7-84E5-68672E9E8C05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53E2600-9ACF-408D-A9DD-A1653754B8A7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DD7E4F6-C4FD-425A-A0B0-18E96616715D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975BE7E-F49C-4275-A527-D1195551698E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A8F0C47-0BB7-4EDB-8FF0-B641B52A8079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069B214-6264-4F49-AF6E-F184253FD79A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84FC400-76D7-4F7A-842C-42CD4E04B895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Slide opcional</a:t>
            </a:r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2536608-B740-4AD7-9348-8C6B7B3EFE6A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C9928F0-55A2-4AE0-9034-EFE2980ED356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Aumentar tamanho </a:t>
            </a: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F3C0AAD-7B98-4D07-A39E-446798A7DF3E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B21F70D-2F3C-45F1-8761-D409B3E4B139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19CB7C4-8D1B-43BF-8DFA-3F0C4B8E9C53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7733BA2-494C-4E92-ABD4-E5202ADC7041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8865EE2-B6E1-4E83-9442-FB1D637A6F57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5C9A1D1-848D-4F92-968A-E85B30F84B92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173CFE3-E4AA-4FD1-9117-0A0E2D478AB7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2DD20CD-484A-445A-A99A-78EF2D4639C7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8F5F296-3E02-4F7E-8A63-E2F1975A4D72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75BEB02-BB2F-4E97-B9F9-0447C11CBFDA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B9C9C98-A1C4-44FC-B692-9C027F24294A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4C6A8A4-5F9E-4FDB-85C3-B7FF37B0503C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A600ABC-B51B-43BD-9B54-A007A9BCB658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A0DCA7-DE54-48C6-8362-B12A5DC72FFD}" type="slidenum">
              <a:rPr lang="pt-BR" sz="1200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tIns="91440" bIns="91440" anchor="b"/>
          <a:p>
            <a:r>
              <a:rPr lang="pt-BR" sz="60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B58688-E58B-4B8E-A829-A8C7146726C2}" type="slidenum">
              <a:rPr lang="pt-BR" sz="1200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417040" y="2268000"/>
            <a:ext cx="7357680" cy="2321280"/>
          </a:xfrm>
          <a:prstGeom prst="rect">
            <a:avLst/>
          </a:prstGeom>
        </p:spPr>
        <p:txBody>
          <a:bodyPr tIns="91440" bIns="91440" anchor="ctr"/>
          <a:p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0E4C9F-9876-4C86-AB79-F74C71A496EA}" type="slidenum">
              <a:rPr lang="pt-BR" sz="1200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5.xml"/><Relationship Id="rId9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91" descr=""/>
          <p:cNvPicPr/>
          <p:nvPr/>
        </p:nvPicPr>
        <p:blipFill>
          <a:blip r:embed="rId1"/>
          <a:srcRect l="0" t="0" r="0" b="51179"/>
          <a:stretch>
            <a:fillRect/>
          </a:stretch>
        </p:blipFill>
        <p:spPr>
          <a:xfrm>
            <a:off x="0" y="0"/>
            <a:ext cx="12273120" cy="6857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83" name="Shape 9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46240" y="3045600"/>
            <a:ext cx="2698920" cy="76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177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178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179" name="CustomShape 4"/>
          <p:cNvSpPr/>
          <p:nvPr/>
        </p:nvSpPr>
        <p:spPr>
          <a:xfrm>
            <a:off x="781200" y="2668320"/>
            <a:ext cx="9993960" cy="22647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lang="pt-BR" sz="3000">
                <a:solidFill>
                  <a:srgbClr val="7f7f7f"/>
                </a:solidFill>
                <a:latin typeface="Pontano Sans"/>
                <a:ea typeface="Pontano Sans"/>
              </a:rPr>
              <a:t>“</a:t>
            </a:r>
            <a:r>
              <a:rPr lang="pt-BR" sz="3000">
                <a:solidFill>
                  <a:srgbClr val="7f7f7f"/>
                </a:solidFill>
                <a:latin typeface="Pontano Sans"/>
                <a:ea typeface="Pontano Sans"/>
              </a:rPr>
              <a:t>É uma extensão para PHP que fornece funcionalidades de trace, depuração, informações para profiling, alocação de memória e análise de execução de scripts.”</a:t>
            </a:r>
            <a:endParaRPr/>
          </a:p>
          <a:p>
            <a:pPr>
              <a:lnSpc>
                <a:spcPct val="100000"/>
              </a:lnSpc>
            </a:pPr>
            <a:r>
              <a:rPr i="1" lang="pt-BR">
                <a:solidFill>
                  <a:srgbClr val="7f7f7f"/>
                </a:solidFill>
                <a:latin typeface="Pontano Sans"/>
                <a:ea typeface="Pontano Sans"/>
              </a:rPr>
              <a:t>(Fonte: Xdebug.org)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781200" y="1366560"/>
            <a:ext cx="6771960" cy="78444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5da5"/>
                </a:solidFill>
                <a:latin typeface="Arial"/>
                <a:ea typeface="Arial"/>
              </a:rPr>
              <a:t>Xdebug, o que é?</a:t>
            </a:r>
            <a:endParaRPr/>
          </a:p>
        </p:txBody>
      </p:sp>
      <p:pic>
        <p:nvPicPr>
          <p:cNvPr id="181" name="Shape 23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183" name="Shape 24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432360" y="2582640"/>
            <a:ext cx="5047920" cy="1692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Arial"/>
                <a:ea typeface="Arial"/>
              </a:rPr>
              <a:t>Vantagens em utilizar o Xdebug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874480" y="905040"/>
            <a:ext cx="6010200" cy="428544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3000">
                <a:solidFill>
                  <a:srgbClr val="ffffff"/>
                </a:solidFill>
                <a:latin typeface="Courier New"/>
                <a:ea typeface="Courier New"/>
              </a:rPr>
              <a:t>Ver o código rodando linha a linha em tempo real.</a:t>
            </a:r>
            <a:endParaRPr/>
          </a:p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3000">
                <a:solidFill>
                  <a:srgbClr val="ffffff"/>
                </a:solidFill>
                <a:latin typeface="Courier New"/>
                <a:ea typeface="Courier New"/>
              </a:rPr>
              <a:t>Ter controle do que está em memória.</a:t>
            </a:r>
            <a:endParaRPr/>
          </a:p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3000">
                <a:solidFill>
                  <a:srgbClr val="ffffff"/>
                </a:solidFill>
                <a:latin typeface="Courier New"/>
                <a:ea typeface="Courier New"/>
              </a:rPr>
              <a:t>Economizar horas na tentativa de entender códigos complexos/mal feitos.</a:t>
            </a:r>
            <a:endParaRPr/>
          </a:p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3000">
                <a:solidFill>
                  <a:srgbClr val="ffffff"/>
                </a:solidFill>
                <a:latin typeface="Courier New"/>
                <a:ea typeface="Courier New"/>
              </a:rPr>
              <a:t>Enxergar gargalos.</a:t>
            </a:r>
            <a:endParaRPr/>
          </a:p>
        </p:txBody>
      </p:sp>
      <p:pic>
        <p:nvPicPr>
          <p:cNvPr id="187" name="Shape 24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189" name="Shape 25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813600" y="3135960"/>
            <a:ext cx="5047920" cy="58572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Arial"/>
                <a:ea typeface="Arial"/>
              </a:rPr>
              <a:t>O que vamos precisar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192" name="CustomShape 4"/>
          <p:cNvSpPr/>
          <p:nvPr/>
        </p:nvSpPr>
        <p:spPr>
          <a:xfrm>
            <a:off x="6127200" y="1886400"/>
            <a:ext cx="5757120" cy="308520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2400">
                <a:solidFill>
                  <a:srgbClr val="ffffff"/>
                </a:solidFill>
                <a:latin typeface="Courier New"/>
                <a:ea typeface="Courier New"/>
              </a:rPr>
              <a:t>PHP &gt;=7.0</a:t>
            </a:r>
            <a:endParaRPr/>
          </a:p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2400">
                <a:solidFill>
                  <a:srgbClr val="ffffff"/>
                </a:solidFill>
                <a:latin typeface="Courier New"/>
                <a:ea typeface="Courier New"/>
              </a:rPr>
              <a:t>Servidor APACHE com módulo PHP.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ffffff"/>
                </a:solidFill>
                <a:latin typeface="Courier New"/>
                <a:ea typeface="Courier New"/>
              </a:rPr>
              <a:t>Acesso à internet.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ffffff"/>
                </a:solidFill>
                <a:latin typeface="Courier New"/>
                <a:ea typeface="Courier New"/>
              </a:rPr>
              <a:t>Privilégios de administrador do sistema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ffffff"/>
                </a:solidFill>
                <a:latin typeface="Courier New"/>
                <a:ea typeface="Courier New"/>
              </a:rPr>
              <a:t>PHP Storm(opcional).</a:t>
            </a:r>
            <a:endParaRPr/>
          </a:p>
        </p:txBody>
      </p:sp>
      <p:pic>
        <p:nvPicPr>
          <p:cNvPr id="193" name="Shape 25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195" name="Shape 26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2952000" y="3075840"/>
            <a:ext cx="6288120" cy="7059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algn="ctr"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Arial"/>
                <a:ea typeface="Arial"/>
              </a:rPr>
              <a:t>Instalando e configurando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199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00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01" name="CustomShape 4"/>
          <p:cNvSpPr/>
          <p:nvPr/>
        </p:nvSpPr>
        <p:spPr>
          <a:xfrm>
            <a:off x="5832000" y="2990880"/>
            <a:ext cx="5765760" cy="87588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sudo apt-get install php-xdebug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813600" y="2885400"/>
            <a:ext cx="4740120" cy="108720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5da5"/>
                </a:solidFill>
                <a:latin typeface="Arial"/>
                <a:ea typeface="Arial"/>
              </a:rPr>
              <a:t>Instalando o módulo do Xdebug para PHP</a:t>
            </a:r>
            <a:endParaRPr/>
          </a:p>
        </p:txBody>
      </p:sp>
      <p:pic>
        <p:nvPicPr>
          <p:cNvPr id="203" name="Shape 2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205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06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5832000" y="2332440"/>
            <a:ext cx="5765760" cy="219312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Php --version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Criar o arquivo info.php na pasta pública do Apache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Colar o seguinte código: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&lt;?php phpinfo();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Acessar localhost/info.php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8" name="CustomShape 5"/>
          <p:cNvSpPr/>
          <p:nvPr/>
        </p:nvSpPr>
        <p:spPr>
          <a:xfrm>
            <a:off x="813600" y="2885400"/>
            <a:ext cx="4740120" cy="108720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5da5"/>
                </a:solidFill>
                <a:latin typeface="Arial"/>
                <a:ea typeface="Arial"/>
              </a:rPr>
              <a:t>Verificando instalação do PHP</a:t>
            </a:r>
            <a:endParaRPr/>
          </a:p>
        </p:txBody>
      </p:sp>
      <p:pic>
        <p:nvPicPr>
          <p:cNvPr id="209" name="Shape 28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211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12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13" name="CustomShape 4"/>
          <p:cNvSpPr/>
          <p:nvPr/>
        </p:nvSpPr>
        <p:spPr>
          <a:xfrm>
            <a:off x="5688000" y="2466360"/>
            <a:ext cx="5909760" cy="192492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Copiar o conteúdo do phpinfo() e colar no form da seguinte url: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 u="sng">
                <a:solidFill>
                  <a:srgbClr val="0563c1"/>
                </a:solidFill>
                <a:latin typeface="Courier New"/>
                <a:ea typeface="Courier New"/>
              </a:rPr>
              <a:t>http://xdebug.org/wizard.php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Seguir o passo a passo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CustomShape 5"/>
          <p:cNvSpPr/>
          <p:nvPr/>
        </p:nvSpPr>
        <p:spPr>
          <a:xfrm>
            <a:off x="813600" y="2791440"/>
            <a:ext cx="4740120" cy="12747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5da5"/>
                </a:solidFill>
                <a:latin typeface="Arial"/>
                <a:ea typeface="Arial"/>
              </a:rPr>
              <a:t>Enviar conteúdo do phpinfo()</a:t>
            </a:r>
            <a:endParaRPr/>
          </a:p>
        </p:txBody>
      </p:sp>
      <p:pic>
        <p:nvPicPr>
          <p:cNvPr id="215" name="Shape 29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18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219" name="Shape 30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  <p:pic>
        <p:nvPicPr>
          <p:cNvPr id="220" name="Shape 30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30680" y="226440"/>
            <a:ext cx="10130040" cy="64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222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23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24" name="CustomShape 4"/>
          <p:cNvSpPr/>
          <p:nvPr/>
        </p:nvSpPr>
        <p:spPr>
          <a:xfrm>
            <a:off x="813600" y="2466360"/>
            <a:ext cx="10784520" cy="416520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[XDebug]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zend_extension = /usr/lib/php/20151012/xdebug.so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;; Only Zend OR (!) XDebug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xdebug.remote_enable=true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xdebug.remote_host=localhost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xdebug.remote_port=9000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xdebug.remote_handler=dbgp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xdebug.idekey=PHPSTORM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xdebug.profiler_enable=1</a:t>
            </a:r>
            <a:endParaRPr/>
          </a:p>
          <a:p>
            <a:pPr>
              <a:lnSpc>
                <a:spcPct val="100000"/>
              </a:lnSpc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</a:rPr>
              <a:t>xdebug.profiler_output_dir="&lt;AMP home\tmp&gt;"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CustomShape 5"/>
          <p:cNvSpPr/>
          <p:nvPr/>
        </p:nvSpPr>
        <p:spPr>
          <a:xfrm>
            <a:off x="813600" y="886680"/>
            <a:ext cx="9637200" cy="747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5da5"/>
                </a:solidFill>
                <a:latin typeface="Arial"/>
                <a:ea typeface="Arial"/>
              </a:rPr>
              <a:t>Adicionar o seguinte código ao php.ini</a:t>
            </a:r>
            <a:endParaRPr/>
          </a:p>
        </p:txBody>
      </p:sp>
      <p:pic>
        <p:nvPicPr>
          <p:cNvPr id="226" name="Shape 3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228" name="Shape 32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2952000" y="3075840"/>
            <a:ext cx="6288120" cy="7059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algn="ctr"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Arial"/>
                <a:ea typeface="Arial"/>
              </a:rPr>
              <a:t>Configurando o PHP Storm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4760" y="291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85" name="Shape 9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87" name="CustomShape 3"/>
          <p:cNvSpPr/>
          <p:nvPr/>
        </p:nvSpPr>
        <p:spPr>
          <a:xfrm>
            <a:off x="2668320" y="4210560"/>
            <a:ext cx="2457720" cy="477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d9d9d9"/>
                </a:solidFill>
                <a:latin typeface="Pontano Sans"/>
                <a:ea typeface="Pontano Sans"/>
              </a:rPr>
              <a:t>Michel Lima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2600280" y="1252080"/>
            <a:ext cx="2601720" cy="325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ffffff"/>
                </a:solidFill>
                <a:latin typeface="Pontano Sans"/>
                <a:ea typeface="Pontano Sans"/>
              </a:rPr>
              <a:t>Quem sou eu?</a:t>
            </a:r>
            <a:endParaRPr/>
          </a:p>
        </p:txBody>
      </p:sp>
      <p:pic>
        <p:nvPicPr>
          <p:cNvPr id="89" name="Shape 10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02480" y="2254320"/>
            <a:ext cx="1589400" cy="158400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6238080" y="846720"/>
            <a:ext cx="360" cy="5164560"/>
          </a:xfrm>
          <a:prstGeom prst="straightConnector1">
            <a:avLst/>
          </a:prstGeom>
          <a:noFill/>
          <a:ln w="9360">
            <a:solidFill>
              <a:srgbClr val="393f4f"/>
            </a:solidFill>
            <a:round/>
          </a:ln>
        </p:spPr>
      </p:sp>
      <p:sp>
        <p:nvSpPr>
          <p:cNvPr id="91" name="CustomShape 6"/>
          <p:cNvSpPr/>
          <p:nvPr/>
        </p:nvSpPr>
        <p:spPr>
          <a:xfrm>
            <a:off x="7555320" y="3685320"/>
            <a:ext cx="4233960" cy="12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000">
                <a:solidFill>
                  <a:srgbClr val="d9d9d9"/>
                </a:solidFill>
                <a:latin typeface="Pontano Sans"/>
                <a:ea typeface="Pontano Sans"/>
              </a:rPr>
              <a:t>Já trabalhei com Asp e C# .Net e hoje também me aventuro com desenvolvimento de apps mobile. </a:t>
            </a:r>
            <a:endParaRPr/>
          </a:p>
        </p:txBody>
      </p:sp>
      <p:sp>
        <p:nvSpPr>
          <p:cNvPr id="92" name="CustomShape 7"/>
          <p:cNvSpPr/>
          <p:nvPr/>
        </p:nvSpPr>
        <p:spPr>
          <a:xfrm>
            <a:off x="7555320" y="902160"/>
            <a:ext cx="4335480" cy="136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000">
                <a:solidFill>
                  <a:srgbClr val="d9d9d9"/>
                </a:solidFill>
                <a:latin typeface="Pontano Sans"/>
                <a:ea typeface="Pontano Sans"/>
              </a:rPr>
              <a:t>Cientista da computação e programador PHP fullstack  há mais de 6 anos.</a:t>
            </a:r>
            <a:endParaRPr/>
          </a:p>
        </p:txBody>
      </p:sp>
      <p:sp>
        <p:nvSpPr>
          <p:cNvPr id="93" name="CustomShape 8"/>
          <p:cNvSpPr/>
          <p:nvPr/>
        </p:nvSpPr>
        <p:spPr>
          <a:xfrm>
            <a:off x="7555320" y="4969440"/>
            <a:ext cx="4165920" cy="573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000">
                <a:solidFill>
                  <a:srgbClr val="d9d9d9"/>
                </a:solidFill>
                <a:latin typeface="Pontano Sans"/>
                <a:ea typeface="Pontano Sans"/>
              </a:rPr>
              <a:t>Desenvolvedor na Mundipagg.</a:t>
            </a:r>
            <a:endParaRPr/>
          </a:p>
        </p:txBody>
      </p:sp>
      <p:sp>
        <p:nvSpPr>
          <p:cNvPr id="94" name="CustomShape 9"/>
          <p:cNvSpPr/>
          <p:nvPr/>
        </p:nvSpPr>
        <p:spPr>
          <a:xfrm>
            <a:off x="7555320" y="2390400"/>
            <a:ext cx="4042080" cy="70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000">
                <a:solidFill>
                  <a:srgbClr val="d9d9d9"/>
                </a:solidFill>
                <a:latin typeface="Pontano Sans"/>
                <a:ea typeface="Pontano Sans"/>
              </a:rPr>
              <a:t>Especializado em plataformas de e-commerce.</a:t>
            </a:r>
            <a:endParaRPr/>
          </a:p>
        </p:txBody>
      </p:sp>
      <p:pic>
        <p:nvPicPr>
          <p:cNvPr id="95" name="Shape 10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61800" y="5149080"/>
            <a:ext cx="477000" cy="132480"/>
          </a:xfrm>
          <a:prstGeom prst="rect">
            <a:avLst/>
          </a:prstGeom>
          <a:ln>
            <a:noFill/>
          </a:ln>
        </p:spPr>
      </p:pic>
      <p:pic>
        <p:nvPicPr>
          <p:cNvPr id="96" name="Shape 11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658200" y="1218240"/>
            <a:ext cx="477000" cy="477000"/>
          </a:xfrm>
          <a:prstGeom prst="rect">
            <a:avLst/>
          </a:prstGeom>
          <a:ln>
            <a:noFill/>
          </a:ln>
        </p:spPr>
      </p:pic>
      <p:pic>
        <p:nvPicPr>
          <p:cNvPr id="97" name="Shape 111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658200" y="2642760"/>
            <a:ext cx="477000" cy="477000"/>
          </a:xfrm>
          <a:prstGeom prst="rect">
            <a:avLst/>
          </a:prstGeom>
          <a:ln>
            <a:noFill/>
          </a:ln>
        </p:spPr>
      </p:pic>
      <p:pic>
        <p:nvPicPr>
          <p:cNvPr id="98" name="Shape 11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658200" y="4053600"/>
            <a:ext cx="477000" cy="477000"/>
          </a:xfrm>
          <a:prstGeom prst="rect">
            <a:avLst/>
          </a:prstGeom>
          <a:ln>
            <a:noFill/>
          </a:ln>
        </p:spPr>
      </p:pic>
      <p:pic>
        <p:nvPicPr>
          <p:cNvPr id="99" name="Shape 1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697080" y="5643720"/>
            <a:ext cx="477000" cy="477000"/>
          </a:xfrm>
          <a:prstGeom prst="rect">
            <a:avLst/>
          </a:prstGeom>
          <a:ln>
            <a:noFill/>
          </a:ln>
        </p:spPr>
      </p:pic>
      <p:sp>
        <p:nvSpPr>
          <p:cNvPr id="100" name="CustomShape 10"/>
          <p:cNvSpPr/>
          <p:nvPr/>
        </p:nvSpPr>
        <p:spPr>
          <a:xfrm>
            <a:off x="7555320" y="5695920"/>
            <a:ext cx="4111200" cy="477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2000">
                <a:solidFill>
                  <a:srgbClr val="d9d9d9"/>
                </a:solidFill>
                <a:latin typeface="Pontano Sans"/>
                <a:ea typeface="Pontano Sans"/>
              </a:rPr>
              <a:t>Gamer nas horas vagas.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232" name="Shape 33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234" name="Shape 33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pic>
        <p:nvPicPr>
          <p:cNvPr id="235" name="Shape 336" descr=""/>
          <p:cNvPicPr/>
          <p:nvPr/>
        </p:nvPicPr>
        <p:blipFill>
          <a:blip r:embed="rId3"/>
          <a:srcRect l="85139" t="59114" r="75988" b="0"/>
          <a:stretch>
            <a:fillRect/>
          </a:stretch>
        </p:blipFill>
        <p:spPr>
          <a:xfrm>
            <a:off x="1483200" y="1169280"/>
            <a:ext cx="9281880" cy="543312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1454760" y="2985120"/>
            <a:ext cx="1659600" cy="2808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37" name="CustomShape 4"/>
          <p:cNvSpPr/>
          <p:nvPr/>
        </p:nvSpPr>
        <p:spPr>
          <a:xfrm>
            <a:off x="1483200" y="1203480"/>
            <a:ext cx="534960" cy="16704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38" name="CustomShape 5"/>
          <p:cNvSpPr/>
          <p:nvPr/>
        </p:nvSpPr>
        <p:spPr>
          <a:xfrm>
            <a:off x="522360" y="350640"/>
            <a:ext cx="5105880" cy="603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2400">
                <a:solidFill>
                  <a:srgbClr val="ffffff"/>
                </a:solidFill>
                <a:latin typeface="Arial"/>
                <a:ea typeface="Arial"/>
              </a:rPr>
              <a:t>Configurando o PHP Storm</a:t>
            </a:r>
            <a:endParaRPr/>
          </a:p>
        </p:txBody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240" name="Shape 34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242" name="Shape 34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pic>
        <p:nvPicPr>
          <p:cNvPr id="243" name="Shape 34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95480" y="847800"/>
            <a:ext cx="10000800" cy="57718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4022280" y="6290640"/>
            <a:ext cx="5239800" cy="3960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45" name="CustomShape 4"/>
          <p:cNvSpPr/>
          <p:nvPr/>
        </p:nvSpPr>
        <p:spPr>
          <a:xfrm>
            <a:off x="1431360" y="3405960"/>
            <a:ext cx="1027440" cy="3276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46" name="CustomShape 5"/>
          <p:cNvSpPr/>
          <p:nvPr/>
        </p:nvSpPr>
        <p:spPr>
          <a:xfrm>
            <a:off x="4936680" y="4073040"/>
            <a:ext cx="1027440" cy="5749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47" name="CustomShape 6"/>
          <p:cNvSpPr/>
          <p:nvPr/>
        </p:nvSpPr>
        <p:spPr>
          <a:xfrm>
            <a:off x="1279080" y="2596320"/>
            <a:ext cx="2272320" cy="2725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48" name="CustomShape 7"/>
          <p:cNvSpPr/>
          <p:nvPr/>
        </p:nvSpPr>
        <p:spPr>
          <a:xfrm>
            <a:off x="522360" y="350640"/>
            <a:ext cx="5105880" cy="603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2400">
                <a:solidFill>
                  <a:srgbClr val="ffffff"/>
                </a:solidFill>
                <a:latin typeface="Arial"/>
                <a:ea typeface="Arial"/>
              </a:rPr>
              <a:t>Configurando o PHP Storm</a:t>
            </a: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250" name="Shape 36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67520" y="885960"/>
            <a:ext cx="4304880" cy="5086080"/>
          </a:xfrm>
          <a:prstGeom prst="rect">
            <a:avLst/>
          </a:prstGeom>
          <a:ln>
            <a:noFill/>
          </a:ln>
        </p:spPr>
      </p:pic>
      <p:pic>
        <p:nvPicPr>
          <p:cNvPr id="251" name="Shape 36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52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253" name="Shape 36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7374960" y="1653480"/>
            <a:ext cx="1027440" cy="3276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55" name="CustomShape 4"/>
          <p:cNvSpPr/>
          <p:nvPr/>
        </p:nvSpPr>
        <p:spPr>
          <a:xfrm>
            <a:off x="7527240" y="2167920"/>
            <a:ext cx="1027440" cy="5749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56" name="CustomShape 5"/>
          <p:cNvSpPr/>
          <p:nvPr/>
        </p:nvSpPr>
        <p:spPr>
          <a:xfrm>
            <a:off x="7438320" y="5072760"/>
            <a:ext cx="1396080" cy="6786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57" name="CustomShape 6"/>
          <p:cNvSpPr/>
          <p:nvPr/>
        </p:nvSpPr>
        <p:spPr>
          <a:xfrm>
            <a:off x="522360" y="3093840"/>
            <a:ext cx="5105880" cy="603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2400">
                <a:solidFill>
                  <a:srgbClr val="ffffff"/>
                </a:solidFill>
                <a:latin typeface="Arial"/>
                <a:ea typeface="Arial"/>
              </a:rPr>
              <a:t>Criando bookmarks</a:t>
            </a:r>
            <a:endParaRPr/>
          </a:p>
        </p:txBody>
      </p:sp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259" name="Shape 3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86000" y="2141280"/>
            <a:ext cx="9419760" cy="2657160"/>
          </a:xfrm>
          <a:prstGeom prst="rect">
            <a:avLst/>
          </a:prstGeom>
          <a:ln>
            <a:noFill/>
          </a:ln>
        </p:spPr>
      </p:pic>
      <p:pic>
        <p:nvPicPr>
          <p:cNvPr id="260" name="Shape 37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262" name="Shape 37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63" name="CustomShape 3"/>
          <p:cNvSpPr/>
          <p:nvPr/>
        </p:nvSpPr>
        <p:spPr>
          <a:xfrm>
            <a:off x="9084960" y="3405960"/>
            <a:ext cx="546120" cy="3276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64" name="CustomShape 4"/>
          <p:cNvSpPr/>
          <p:nvPr/>
        </p:nvSpPr>
        <p:spPr>
          <a:xfrm>
            <a:off x="5586120" y="3035880"/>
            <a:ext cx="5036400" cy="3276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65" name="CustomShape 5"/>
          <p:cNvSpPr/>
          <p:nvPr/>
        </p:nvSpPr>
        <p:spPr>
          <a:xfrm>
            <a:off x="1597320" y="4329000"/>
            <a:ext cx="1136520" cy="48708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66" name="CustomShape 6"/>
          <p:cNvSpPr/>
          <p:nvPr/>
        </p:nvSpPr>
        <p:spPr>
          <a:xfrm>
            <a:off x="522360" y="960120"/>
            <a:ext cx="5105880" cy="603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2400">
                <a:solidFill>
                  <a:srgbClr val="ffffff"/>
                </a:solidFill>
                <a:latin typeface="Arial"/>
                <a:ea typeface="Arial"/>
              </a:rPr>
              <a:t>Configurando o PHP Storm</a:t>
            </a:r>
            <a:endParaRPr/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268" name="Shape 38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00320" y="1467000"/>
            <a:ext cx="7791120" cy="3924000"/>
          </a:xfrm>
          <a:prstGeom prst="rect">
            <a:avLst/>
          </a:prstGeom>
          <a:ln>
            <a:noFill/>
          </a:ln>
        </p:spPr>
      </p:pic>
      <p:pic>
        <p:nvPicPr>
          <p:cNvPr id="269" name="Shape 39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70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271" name="Shape 39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2376000" y="2375640"/>
            <a:ext cx="970560" cy="4111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73" name="CustomShape 4"/>
          <p:cNvSpPr/>
          <p:nvPr/>
        </p:nvSpPr>
        <p:spPr>
          <a:xfrm>
            <a:off x="5071320" y="2417400"/>
            <a:ext cx="1348920" cy="3276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74" name="CustomShape 5"/>
          <p:cNvSpPr/>
          <p:nvPr/>
        </p:nvSpPr>
        <p:spPr>
          <a:xfrm>
            <a:off x="522360" y="579240"/>
            <a:ext cx="5105880" cy="603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2400">
                <a:solidFill>
                  <a:srgbClr val="ffffff"/>
                </a:solidFill>
                <a:latin typeface="Arial"/>
                <a:ea typeface="Arial"/>
              </a:rPr>
              <a:t>Configurando o PHP Storm</a:t>
            </a:r>
            <a:endParaRPr/>
          </a:p>
        </p:txBody>
      </p:sp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276" name="Shape 40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813600" y="3135960"/>
            <a:ext cx="5047920" cy="58572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Arial"/>
                <a:ea typeface="Arial"/>
              </a:rPr>
              <a:t>Mãos à obra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279" name="Shape 40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pic>
        <p:nvPicPr>
          <p:cNvPr id="280" name="Shape 40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31120" y="2043000"/>
            <a:ext cx="4865400" cy="27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282" name="Shape 4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19880" y="2349720"/>
            <a:ext cx="6552360" cy="2158200"/>
          </a:xfrm>
          <a:prstGeom prst="rect">
            <a:avLst/>
          </a:prstGeom>
          <a:ln>
            <a:noFill/>
          </a:ln>
        </p:spPr>
      </p:pic>
      <p:pic>
        <p:nvPicPr>
          <p:cNvPr id="283" name="Shape 41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285" name="Shape 4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7103160" y="3003840"/>
            <a:ext cx="1024920" cy="83448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287" name="CustomShape 4"/>
          <p:cNvSpPr/>
          <p:nvPr/>
        </p:nvSpPr>
        <p:spPr>
          <a:xfrm>
            <a:off x="522360" y="884160"/>
            <a:ext cx="5105880" cy="603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2400">
                <a:solidFill>
                  <a:srgbClr val="ffffff"/>
                </a:solidFill>
                <a:latin typeface="Arial"/>
                <a:ea typeface="Arial"/>
              </a:rPr>
              <a:t>Habilitando listener</a:t>
            </a:r>
            <a:endParaRPr/>
          </a:p>
        </p:txBody>
      </p:sp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289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90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91" name="CustomShape 4"/>
          <p:cNvSpPr/>
          <p:nvPr/>
        </p:nvSpPr>
        <p:spPr>
          <a:xfrm>
            <a:off x="5688000" y="2439360"/>
            <a:ext cx="5909760" cy="197892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Acessar localhost/seuprojeto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Clicar em start debugger(link salvo nos favoritos)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Recarregar página e começar a depurar.</a:t>
            </a:r>
            <a:endParaRPr/>
          </a:p>
        </p:txBody>
      </p:sp>
      <p:sp>
        <p:nvSpPr>
          <p:cNvPr id="292" name="CustomShape 5"/>
          <p:cNvSpPr/>
          <p:nvPr/>
        </p:nvSpPr>
        <p:spPr>
          <a:xfrm>
            <a:off x="813600" y="3069360"/>
            <a:ext cx="4740120" cy="71892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5da5"/>
                </a:solidFill>
                <a:latin typeface="Arial"/>
                <a:ea typeface="Arial"/>
              </a:rPr>
              <a:t>Começar depuração</a:t>
            </a:r>
            <a:endParaRPr/>
          </a:p>
        </p:txBody>
      </p:sp>
      <p:pic>
        <p:nvPicPr>
          <p:cNvPr id="293" name="Shape 4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8" dur="indefinite" restart="never" nodeType="tmRoot">
          <p:childTnLst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295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96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297" name="CustomShape 4"/>
          <p:cNvSpPr/>
          <p:nvPr/>
        </p:nvSpPr>
        <p:spPr>
          <a:xfrm>
            <a:off x="3865680" y="1864800"/>
            <a:ext cx="7731720" cy="312804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Em </a:t>
            </a:r>
            <a:r>
              <a:rPr b="1" lang="pt-BR" sz="2400">
                <a:solidFill>
                  <a:srgbClr val="7f7f7f"/>
                </a:solidFill>
                <a:latin typeface="Courier New"/>
                <a:ea typeface="Courier New"/>
              </a:rPr>
              <a:t>poucos minutos</a:t>
            </a: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, sem conhecimento prévio, </a:t>
            </a:r>
            <a:r>
              <a:rPr b="1" lang="pt-BR" sz="2400">
                <a:solidFill>
                  <a:srgbClr val="7f7f7f"/>
                </a:solidFill>
                <a:latin typeface="Courier New"/>
                <a:ea typeface="Courier New"/>
              </a:rPr>
              <a:t>dominamos</a:t>
            </a: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 um código de ponta a ponta tomando ciência de </a:t>
            </a:r>
            <a:r>
              <a:rPr b="1" lang="pt-BR" sz="2400">
                <a:solidFill>
                  <a:srgbClr val="7f7f7f"/>
                </a:solidFill>
                <a:latin typeface="Courier New"/>
                <a:ea typeface="Courier New"/>
              </a:rPr>
              <a:t>tudo</a:t>
            </a: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 o que é executado, tornando possível sua manutenção de maneira muito mais eficaz.</a:t>
            </a:r>
            <a:endParaRPr/>
          </a:p>
        </p:txBody>
      </p:sp>
      <p:sp>
        <p:nvSpPr>
          <p:cNvPr id="298" name="CustomShape 5"/>
          <p:cNvSpPr/>
          <p:nvPr/>
        </p:nvSpPr>
        <p:spPr>
          <a:xfrm>
            <a:off x="813600" y="3069360"/>
            <a:ext cx="4740120" cy="71892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5da5"/>
                </a:solidFill>
                <a:latin typeface="Arial"/>
                <a:ea typeface="Arial"/>
              </a:rPr>
              <a:t>Conclusão</a:t>
            </a:r>
            <a:endParaRPr/>
          </a:p>
        </p:txBody>
      </p:sp>
      <p:pic>
        <p:nvPicPr>
          <p:cNvPr id="299" name="Shape 4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0" dur="indefinite" restart="never" nodeType="tmRoot">
          <p:childTnLst>
            <p:seq>
              <p:cTn id="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301" name="Shape 4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302" name="CustomShape 2"/>
          <p:cNvSpPr/>
          <p:nvPr/>
        </p:nvSpPr>
        <p:spPr>
          <a:xfrm>
            <a:off x="3571920" y="3135960"/>
            <a:ext cx="5047920" cy="58572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algn="ctr"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Arial"/>
                <a:ea typeface="Arial"/>
              </a:rPr>
              <a:t>Dúvidas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304" name="Shape 45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102" name="Shape 1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309680" y="2683800"/>
            <a:ext cx="9557640" cy="738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algn="ctr">
              <a:lnSpc>
                <a:spcPct val="100000"/>
              </a:lnSpc>
            </a:pPr>
            <a:r>
              <a:rPr lang="pt-BR" sz="4500">
                <a:solidFill>
                  <a:srgbClr val="ffffff"/>
                </a:solidFill>
                <a:latin typeface="Arial"/>
                <a:ea typeface="Arial"/>
              </a:rPr>
              <a:t>Depuração em PHP.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500">
                <a:solidFill>
                  <a:srgbClr val="ffffff"/>
                </a:solidFill>
                <a:latin typeface="Arial"/>
                <a:ea typeface="Arial"/>
              </a:rPr>
              <a:t>O que você usa?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 flipH="1" rot="10800000">
            <a:off x="4579200" y="733320"/>
            <a:ext cx="209160" cy="209160"/>
          </a:xfrm>
          <a:prstGeom prst="ellipse">
            <a:avLst/>
          </a:prstGeom>
          <a:blipFill>
            <a:blip r:embed="rId2"/>
            <a:tile/>
          </a:blipFill>
          <a:ln>
            <a:noFill/>
          </a:ln>
        </p:spPr>
      </p:sp>
      <p:sp>
        <p:nvSpPr>
          <p:cNvPr id="105" name="CustomShape 4"/>
          <p:cNvSpPr/>
          <p:nvPr/>
        </p:nvSpPr>
        <p:spPr>
          <a:xfrm flipH="1" rot="10800000">
            <a:off x="3039120" y="362520"/>
            <a:ext cx="86040" cy="86040"/>
          </a:xfrm>
          <a:prstGeom prst="ellipse">
            <a:avLst/>
          </a:prstGeom>
          <a:blipFill>
            <a:blip r:embed="rId3"/>
            <a:tile/>
          </a:blipFill>
          <a:ln>
            <a:noFill/>
          </a:ln>
        </p:spPr>
      </p:sp>
      <p:sp>
        <p:nvSpPr>
          <p:cNvPr id="106" name="CustomShape 5"/>
          <p:cNvSpPr/>
          <p:nvPr/>
        </p:nvSpPr>
        <p:spPr>
          <a:xfrm flipH="1" rot="10800000">
            <a:off x="2041560" y="1506240"/>
            <a:ext cx="86040" cy="86040"/>
          </a:xfrm>
          <a:prstGeom prst="ellipse">
            <a:avLst/>
          </a:prstGeom>
          <a:blipFill>
            <a:blip r:embed="rId4"/>
            <a:tile/>
          </a:blipFill>
          <a:ln>
            <a:noFill/>
          </a:ln>
        </p:spPr>
      </p:sp>
      <p:sp>
        <p:nvSpPr>
          <p:cNvPr id="107" name="CustomShape 6"/>
          <p:cNvSpPr/>
          <p:nvPr/>
        </p:nvSpPr>
        <p:spPr>
          <a:xfrm flipH="1">
            <a:off x="4725360" y="-9360"/>
            <a:ext cx="928080" cy="82944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08" name="CustomShape 7"/>
          <p:cNvSpPr/>
          <p:nvPr/>
        </p:nvSpPr>
        <p:spPr>
          <a:xfrm rot="10800000">
            <a:off x="611640" y="1318680"/>
            <a:ext cx="1495080" cy="25524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09" name="CustomShape 8"/>
          <p:cNvSpPr/>
          <p:nvPr/>
        </p:nvSpPr>
        <p:spPr>
          <a:xfrm rot="10800000">
            <a:off x="3078000" y="383040"/>
            <a:ext cx="1612440" cy="4471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10" name="CustomShape 9"/>
          <p:cNvSpPr/>
          <p:nvPr/>
        </p:nvSpPr>
        <p:spPr>
          <a:xfrm flipH="1">
            <a:off x="2095920" y="374400"/>
            <a:ext cx="991440" cy="11527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11" name="CustomShape 10"/>
          <p:cNvSpPr/>
          <p:nvPr/>
        </p:nvSpPr>
        <p:spPr>
          <a:xfrm>
            <a:off x="2890080" y="59400"/>
            <a:ext cx="198000" cy="3283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12" name="CustomShape 11"/>
          <p:cNvSpPr/>
          <p:nvPr/>
        </p:nvSpPr>
        <p:spPr>
          <a:xfrm flipH="1" rot="10800000">
            <a:off x="521640" y="1243080"/>
            <a:ext cx="160560" cy="160560"/>
          </a:xfrm>
          <a:prstGeom prst="ellipse">
            <a:avLst/>
          </a:prstGeom>
          <a:blipFill>
            <a:blip r:embed="rId5"/>
            <a:tile/>
          </a:blipFill>
          <a:ln>
            <a:noFill/>
          </a:ln>
        </p:spPr>
      </p:sp>
      <p:sp>
        <p:nvSpPr>
          <p:cNvPr id="113" name="CustomShape 12"/>
          <p:cNvSpPr/>
          <p:nvPr/>
        </p:nvSpPr>
        <p:spPr>
          <a:xfrm flipH="1">
            <a:off x="27720" y="1337040"/>
            <a:ext cx="541080" cy="54108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14" name="CustomShape 13"/>
          <p:cNvSpPr/>
          <p:nvPr/>
        </p:nvSpPr>
        <p:spPr>
          <a:xfrm rot="10800000">
            <a:off x="360" y="48600"/>
            <a:ext cx="597960" cy="128628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15" name="CustomShape 14"/>
          <p:cNvSpPr/>
          <p:nvPr/>
        </p:nvSpPr>
        <p:spPr>
          <a:xfrm flipH="1">
            <a:off x="613440" y="403560"/>
            <a:ext cx="2467080" cy="8683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16" name="CustomShape 15"/>
          <p:cNvSpPr/>
          <p:nvPr/>
        </p:nvSpPr>
        <p:spPr>
          <a:xfrm flipH="1">
            <a:off x="4681440" y="-32400"/>
            <a:ext cx="148320" cy="87516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17" name="CustomShape 16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306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307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308" name="CustomShape 4"/>
          <p:cNvSpPr/>
          <p:nvPr/>
        </p:nvSpPr>
        <p:spPr>
          <a:xfrm>
            <a:off x="4385160" y="2826720"/>
            <a:ext cx="7212600" cy="120420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E-mail: </a:t>
            </a:r>
            <a:r>
              <a:rPr lang="pt-BR" sz="2400" u="sng">
                <a:solidFill>
                  <a:srgbClr val="0563c1"/>
                </a:solidFill>
                <a:latin typeface="Courier New"/>
                <a:ea typeface="Courier New"/>
              </a:rPr>
              <a:t>michel.lima@mundipagg.com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github: michelpl</a:t>
            </a:r>
            <a:endParaRPr/>
          </a:p>
          <a:p>
            <a:pPr lvl="1">
              <a:lnSpc>
                <a:spcPct val="100000"/>
              </a:lnSpc>
              <a:buFont typeface="Courier"/>
              <a:buChar char="•"/>
            </a:pPr>
            <a:r>
              <a:rPr lang="pt-BR" sz="2400">
                <a:solidFill>
                  <a:srgbClr val="7f7f7f"/>
                </a:solidFill>
                <a:latin typeface="Courier New"/>
                <a:ea typeface="Courier New"/>
              </a:rPr>
              <a:t>twitter: Michel_PL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CustomShape 5"/>
          <p:cNvSpPr/>
          <p:nvPr/>
        </p:nvSpPr>
        <p:spPr>
          <a:xfrm>
            <a:off x="813600" y="3069360"/>
            <a:ext cx="4740120" cy="71892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5da5"/>
                </a:solidFill>
                <a:latin typeface="Arial"/>
                <a:ea typeface="Arial"/>
              </a:rPr>
              <a:t>Contato</a:t>
            </a:r>
            <a:endParaRPr/>
          </a:p>
        </p:txBody>
      </p:sp>
      <p:pic>
        <p:nvPicPr>
          <p:cNvPr id="310" name="Shape 46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466" descr=""/>
          <p:cNvPicPr/>
          <p:nvPr/>
        </p:nvPicPr>
        <p:blipFill>
          <a:blip r:embed="rId1"/>
          <a:srcRect l="0" t="0" r="0" b="51361"/>
          <a:stretch>
            <a:fillRect/>
          </a:stretch>
        </p:blipFill>
        <p:spPr>
          <a:xfrm>
            <a:off x="0" y="0"/>
            <a:ext cx="12273120" cy="6857640"/>
          </a:xfrm>
          <a:prstGeom prst="rect">
            <a:avLst/>
          </a:prstGeom>
          <a:ln>
            <a:noFill/>
          </a:ln>
        </p:spPr>
      </p:pic>
      <p:sp>
        <p:nvSpPr>
          <p:cNvPr id="312" name="CustomShape 1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313" name="CustomShape 2"/>
          <p:cNvSpPr/>
          <p:nvPr/>
        </p:nvSpPr>
        <p:spPr>
          <a:xfrm>
            <a:off x="763560" y="3036600"/>
            <a:ext cx="10746000" cy="78444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algn="ctr">
              <a:lnSpc>
                <a:spcPct val="100000"/>
              </a:lnSpc>
            </a:pPr>
            <a:r>
              <a:rPr b="1" lang="pt-BR" sz="4800">
                <a:solidFill>
                  <a:srgbClr val="005da5"/>
                </a:solidFill>
                <a:latin typeface="Arial"/>
                <a:ea typeface="Arial"/>
              </a:rPr>
              <a:t>Obrigado! :)</a:t>
            </a:r>
            <a:endParaRPr/>
          </a:p>
        </p:txBody>
      </p:sp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119" name="Shape 1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813600" y="1118880"/>
            <a:ext cx="4932360" cy="78444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Arial"/>
                <a:ea typeface="Arial"/>
              </a:rPr>
              <a:t>Motivação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122" name="Shape 14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pic>
        <p:nvPicPr>
          <p:cNvPr id="123" name="Shape 14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42360" y="3663000"/>
            <a:ext cx="6273000" cy="408240"/>
          </a:xfrm>
          <a:prstGeom prst="rect">
            <a:avLst/>
          </a:prstGeom>
          <a:ln>
            <a:noFill/>
          </a:ln>
        </p:spPr>
      </p:pic>
      <p:pic>
        <p:nvPicPr>
          <p:cNvPr id="124" name="Shape 14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856240" y="2892600"/>
            <a:ext cx="6645240" cy="408240"/>
          </a:xfrm>
          <a:prstGeom prst="rect">
            <a:avLst/>
          </a:prstGeom>
          <a:ln>
            <a:noFill/>
          </a:ln>
        </p:spPr>
      </p:pic>
      <p:pic>
        <p:nvPicPr>
          <p:cNvPr id="125" name="Shape 14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823120" y="4337280"/>
            <a:ext cx="6697800" cy="47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127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128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129" name="Shape 15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  <p:pic>
        <p:nvPicPr>
          <p:cNvPr id="130" name="Shape 15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6720" y="1742400"/>
            <a:ext cx="8168040" cy="436788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559800" y="772560"/>
            <a:ext cx="10393200" cy="78444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5da5"/>
                </a:solidFill>
                <a:latin typeface="Arial"/>
                <a:ea typeface="Arial"/>
              </a:rPr>
              <a:t>Tudo ok, até você encontrar um desses</a:t>
            </a:r>
            <a:endParaRPr/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4760" y="0"/>
            <a:ext cx="12206520" cy="6857640"/>
          </a:xfrm>
          <a:prstGeom prst="rect">
            <a:avLst/>
          </a:prstGeom>
          <a:gradFill>
            <a:gsLst>
              <a:gs pos="0">
                <a:srgbClr val="f8f3f7"/>
              </a:gs>
              <a:gs pos="100000">
                <a:srgbClr val="dee0e5"/>
              </a:gs>
            </a:gsLst>
            <a:path path="circle"/>
          </a:gradFill>
          <a:ln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134" name="CustomShape 3"/>
          <p:cNvSpPr/>
          <p:nvPr/>
        </p:nvSpPr>
        <p:spPr>
          <a:xfrm>
            <a:off x="0" y="0"/>
            <a:ext cx="12191760" cy="8964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135" name="Shape 16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4160"/>
            <a:ext cx="292680" cy="167040"/>
          </a:xfrm>
          <a:prstGeom prst="rect">
            <a:avLst/>
          </a:prstGeom>
          <a:ln>
            <a:noFill/>
          </a:ln>
        </p:spPr>
      </p:pic>
      <p:pic>
        <p:nvPicPr>
          <p:cNvPr id="136" name="Shape 17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07480" y="812520"/>
            <a:ext cx="6976800" cy="523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138" name="Shape 17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309680" y="2683800"/>
            <a:ext cx="9558000" cy="73836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 algn="ctr">
              <a:lnSpc>
                <a:spcPct val="100000"/>
              </a:lnSpc>
            </a:pPr>
            <a:r>
              <a:rPr lang="pt-BR" sz="4500">
                <a:solidFill>
                  <a:srgbClr val="ffffff"/>
                </a:solidFill>
                <a:latin typeface="Arial"/>
                <a:ea typeface="Arial"/>
              </a:rPr>
              <a:t>Depurando suas aplicações com Xdebug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 flipH="1" rot="10800000">
            <a:off x="4579920" y="733680"/>
            <a:ext cx="208800" cy="208800"/>
          </a:xfrm>
          <a:prstGeom prst="ellipse">
            <a:avLst/>
          </a:prstGeom>
          <a:blipFill>
            <a:blip r:embed="rId2"/>
            <a:tile/>
          </a:blipFill>
          <a:ln>
            <a:noFill/>
          </a:ln>
        </p:spPr>
      </p:sp>
      <p:sp>
        <p:nvSpPr>
          <p:cNvPr id="141" name="CustomShape 4"/>
          <p:cNvSpPr/>
          <p:nvPr/>
        </p:nvSpPr>
        <p:spPr>
          <a:xfrm flipH="1" rot="10800000">
            <a:off x="3039120" y="362160"/>
            <a:ext cx="86400" cy="86400"/>
          </a:xfrm>
          <a:prstGeom prst="ellipse">
            <a:avLst/>
          </a:prstGeom>
          <a:blipFill>
            <a:blip r:embed="rId3"/>
            <a:tile/>
          </a:blipFill>
          <a:ln>
            <a:noFill/>
          </a:ln>
        </p:spPr>
      </p:sp>
      <p:sp>
        <p:nvSpPr>
          <p:cNvPr id="142" name="CustomShape 5"/>
          <p:cNvSpPr/>
          <p:nvPr/>
        </p:nvSpPr>
        <p:spPr>
          <a:xfrm flipH="1" rot="10800000">
            <a:off x="2041920" y="1505880"/>
            <a:ext cx="86400" cy="86400"/>
          </a:xfrm>
          <a:prstGeom prst="ellipse">
            <a:avLst/>
          </a:prstGeom>
          <a:blipFill>
            <a:blip r:embed="rId4"/>
            <a:tile/>
          </a:blipFill>
          <a:ln>
            <a:noFill/>
          </a:ln>
        </p:spPr>
      </p:sp>
      <p:sp>
        <p:nvSpPr>
          <p:cNvPr id="143" name="CustomShape 6"/>
          <p:cNvSpPr/>
          <p:nvPr/>
        </p:nvSpPr>
        <p:spPr>
          <a:xfrm flipH="1">
            <a:off x="4725000" y="-9360"/>
            <a:ext cx="928080" cy="82944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44" name="CustomShape 7"/>
          <p:cNvSpPr/>
          <p:nvPr/>
        </p:nvSpPr>
        <p:spPr>
          <a:xfrm rot="10800000">
            <a:off x="611640" y="1318320"/>
            <a:ext cx="1494720" cy="25524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45" name="CustomShape 8"/>
          <p:cNvSpPr/>
          <p:nvPr/>
        </p:nvSpPr>
        <p:spPr>
          <a:xfrm rot="10800000">
            <a:off x="3078000" y="383040"/>
            <a:ext cx="1612080" cy="4471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46" name="CustomShape 9"/>
          <p:cNvSpPr/>
          <p:nvPr/>
        </p:nvSpPr>
        <p:spPr>
          <a:xfrm flipH="1">
            <a:off x="2095200" y="374400"/>
            <a:ext cx="991080" cy="11527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47" name="CustomShape 10"/>
          <p:cNvSpPr/>
          <p:nvPr/>
        </p:nvSpPr>
        <p:spPr>
          <a:xfrm>
            <a:off x="2889720" y="59400"/>
            <a:ext cx="198000" cy="3283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48" name="CustomShape 11"/>
          <p:cNvSpPr/>
          <p:nvPr/>
        </p:nvSpPr>
        <p:spPr>
          <a:xfrm flipH="1" rot="10800000">
            <a:off x="521640" y="1243080"/>
            <a:ext cx="160560" cy="160560"/>
          </a:xfrm>
          <a:prstGeom prst="ellipse">
            <a:avLst/>
          </a:prstGeom>
          <a:blipFill>
            <a:blip r:embed="rId5"/>
            <a:tile/>
          </a:blipFill>
          <a:ln>
            <a:noFill/>
          </a:ln>
        </p:spPr>
      </p:sp>
      <p:sp>
        <p:nvSpPr>
          <p:cNvPr id="149" name="CustomShape 12"/>
          <p:cNvSpPr/>
          <p:nvPr/>
        </p:nvSpPr>
        <p:spPr>
          <a:xfrm flipH="1">
            <a:off x="27720" y="1337040"/>
            <a:ext cx="541080" cy="54108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50" name="CustomShape 13"/>
          <p:cNvSpPr/>
          <p:nvPr/>
        </p:nvSpPr>
        <p:spPr>
          <a:xfrm rot="10800000">
            <a:off x="360" y="48960"/>
            <a:ext cx="597960" cy="12859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51" name="CustomShape 14"/>
          <p:cNvSpPr/>
          <p:nvPr/>
        </p:nvSpPr>
        <p:spPr>
          <a:xfrm flipH="1">
            <a:off x="613440" y="403560"/>
            <a:ext cx="2467080" cy="8683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52" name="CustomShape 15"/>
          <p:cNvSpPr/>
          <p:nvPr/>
        </p:nvSpPr>
        <p:spPr>
          <a:xfrm flipH="1">
            <a:off x="4680720" y="-32400"/>
            <a:ext cx="148320" cy="87516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53" name="CustomShape 16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155" name="Shape 19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 flipH="1" rot="10800000">
            <a:off x="4579920" y="733680"/>
            <a:ext cx="208800" cy="208800"/>
          </a:xfrm>
          <a:prstGeom prst="ellipse">
            <a:avLst/>
          </a:prstGeom>
          <a:blipFill>
            <a:blip r:embed="rId2"/>
            <a:tile/>
          </a:blipFill>
          <a:ln>
            <a:noFill/>
          </a:ln>
        </p:spPr>
      </p:sp>
      <p:sp>
        <p:nvSpPr>
          <p:cNvPr id="157" name="CustomShape 3"/>
          <p:cNvSpPr/>
          <p:nvPr/>
        </p:nvSpPr>
        <p:spPr>
          <a:xfrm flipH="1" rot="10800000">
            <a:off x="3039120" y="362160"/>
            <a:ext cx="86400" cy="86400"/>
          </a:xfrm>
          <a:prstGeom prst="ellipse">
            <a:avLst/>
          </a:prstGeom>
          <a:blipFill>
            <a:blip r:embed="rId3"/>
            <a:tile/>
          </a:blipFill>
          <a:ln>
            <a:noFill/>
          </a:ln>
        </p:spPr>
      </p:sp>
      <p:sp>
        <p:nvSpPr>
          <p:cNvPr id="158" name="CustomShape 4"/>
          <p:cNvSpPr/>
          <p:nvPr/>
        </p:nvSpPr>
        <p:spPr>
          <a:xfrm flipH="1" rot="10800000">
            <a:off x="2041920" y="1505880"/>
            <a:ext cx="86400" cy="86400"/>
          </a:xfrm>
          <a:prstGeom prst="ellipse">
            <a:avLst/>
          </a:prstGeom>
          <a:blipFill>
            <a:blip r:embed="rId4"/>
            <a:tile/>
          </a:blipFill>
          <a:ln>
            <a:noFill/>
          </a:ln>
        </p:spPr>
      </p:sp>
      <p:sp>
        <p:nvSpPr>
          <p:cNvPr id="159" name="CustomShape 5"/>
          <p:cNvSpPr/>
          <p:nvPr/>
        </p:nvSpPr>
        <p:spPr>
          <a:xfrm flipH="1">
            <a:off x="4725000" y="-9360"/>
            <a:ext cx="928080" cy="82944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60" name="CustomShape 6"/>
          <p:cNvSpPr/>
          <p:nvPr/>
        </p:nvSpPr>
        <p:spPr>
          <a:xfrm rot="10800000">
            <a:off x="611640" y="1318320"/>
            <a:ext cx="1494720" cy="25524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61" name="CustomShape 7"/>
          <p:cNvSpPr/>
          <p:nvPr/>
        </p:nvSpPr>
        <p:spPr>
          <a:xfrm rot="10800000">
            <a:off x="3078000" y="383040"/>
            <a:ext cx="1612080" cy="4471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62" name="CustomShape 8"/>
          <p:cNvSpPr/>
          <p:nvPr/>
        </p:nvSpPr>
        <p:spPr>
          <a:xfrm flipH="1">
            <a:off x="2095200" y="374400"/>
            <a:ext cx="991080" cy="11527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63" name="CustomShape 9"/>
          <p:cNvSpPr/>
          <p:nvPr/>
        </p:nvSpPr>
        <p:spPr>
          <a:xfrm>
            <a:off x="2889720" y="59400"/>
            <a:ext cx="198000" cy="3283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64" name="CustomShape 10"/>
          <p:cNvSpPr/>
          <p:nvPr/>
        </p:nvSpPr>
        <p:spPr>
          <a:xfrm flipH="1" rot="10800000">
            <a:off x="521640" y="1243080"/>
            <a:ext cx="160560" cy="160560"/>
          </a:xfrm>
          <a:prstGeom prst="ellipse">
            <a:avLst/>
          </a:prstGeom>
          <a:blipFill>
            <a:blip r:embed="rId5"/>
            <a:tile/>
          </a:blipFill>
          <a:ln>
            <a:noFill/>
          </a:ln>
        </p:spPr>
      </p:sp>
      <p:sp>
        <p:nvSpPr>
          <p:cNvPr id="165" name="CustomShape 11"/>
          <p:cNvSpPr/>
          <p:nvPr/>
        </p:nvSpPr>
        <p:spPr>
          <a:xfrm flipH="1">
            <a:off x="27720" y="1337040"/>
            <a:ext cx="541080" cy="54108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66" name="CustomShape 12"/>
          <p:cNvSpPr/>
          <p:nvPr/>
        </p:nvSpPr>
        <p:spPr>
          <a:xfrm rot="10800000">
            <a:off x="360" y="48960"/>
            <a:ext cx="597960" cy="12859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67" name="CustomShape 13"/>
          <p:cNvSpPr/>
          <p:nvPr/>
        </p:nvSpPr>
        <p:spPr>
          <a:xfrm flipH="1">
            <a:off x="613440" y="403560"/>
            <a:ext cx="2467080" cy="86832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68" name="CustomShape 14"/>
          <p:cNvSpPr/>
          <p:nvPr/>
        </p:nvSpPr>
        <p:spPr>
          <a:xfrm flipH="1">
            <a:off x="4680720" y="-32400"/>
            <a:ext cx="148320" cy="875160"/>
          </a:xfrm>
          <a:prstGeom prst="straightConnector1">
            <a:avLst/>
          </a:prstGeom>
          <a:noFill/>
          <a:ln w="25560">
            <a:solidFill>
              <a:srgbClr val="00316a"/>
            </a:solidFill>
            <a:miter/>
          </a:ln>
        </p:spPr>
      </p:sp>
      <p:sp>
        <p:nvSpPr>
          <p:cNvPr id="169" name="CustomShape 15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pic>
        <p:nvPicPr>
          <p:cNvPr id="170" name="Shape 21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950400" y="330120"/>
            <a:ext cx="10290600" cy="576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14760" y="-12960"/>
            <a:ext cx="12206520" cy="6870600"/>
          </a:xfrm>
          <a:prstGeom prst="rect">
            <a:avLst/>
          </a:prstGeom>
          <a:gradFill>
            <a:gsLst>
              <a:gs pos="0">
                <a:srgbClr val="004c90"/>
              </a:gs>
              <a:gs pos="100000">
                <a:srgbClr val="02376f"/>
              </a:gs>
            </a:gsLst>
            <a:path path="circle"/>
          </a:gradFill>
          <a:ln>
            <a:noFill/>
          </a:ln>
        </p:spPr>
        <p:txBody>
          <a:bodyPr lIns="35640" rIns="35640" tIns="35640" bIns="3564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/>
          </a:p>
        </p:txBody>
      </p:sp>
      <p:pic>
        <p:nvPicPr>
          <p:cNvPr id="172" name="Shape 2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8120" y="6466680"/>
            <a:ext cx="292680" cy="16704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813600" y="3024000"/>
            <a:ext cx="2508120" cy="784440"/>
          </a:xfrm>
          <a:prstGeom prst="rect">
            <a:avLst/>
          </a:prstGeom>
          <a:noFill/>
          <a:ln>
            <a:noFill/>
          </a:ln>
        </p:spPr>
        <p:txBody>
          <a:bodyPr lIns="22680" rIns="22680" tIns="22680" bIns="2268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ffffff"/>
                </a:solidFill>
                <a:latin typeface="Arial"/>
                <a:ea typeface="Arial"/>
              </a:rPr>
              <a:t>Conteúdo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-14760" y="-12960"/>
            <a:ext cx="12206520" cy="131400"/>
          </a:xfrm>
          <a:prstGeom prst="rect">
            <a:avLst/>
          </a:prstGeom>
          <a:solidFill>
            <a:srgbClr val="00ffd9"/>
          </a:solidFill>
          <a:ln>
            <a:noFill/>
          </a:ln>
        </p:spPr>
      </p:sp>
      <p:sp>
        <p:nvSpPr>
          <p:cNvPr id="175" name="CustomShape 4"/>
          <p:cNvSpPr/>
          <p:nvPr/>
        </p:nvSpPr>
        <p:spPr>
          <a:xfrm>
            <a:off x="4046400" y="1776600"/>
            <a:ext cx="7663680" cy="3439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3000">
                <a:solidFill>
                  <a:srgbClr val="ffffff"/>
                </a:solidFill>
                <a:latin typeface="Courier New"/>
                <a:ea typeface="Courier New"/>
              </a:rPr>
              <a:t>Xdebug, o que é?</a:t>
            </a:r>
            <a:endParaRPr/>
          </a:p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3000">
                <a:solidFill>
                  <a:srgbClr val="ffffff"/>
                </a:solidFill>
                <a:latin typeface="Courier New"/>
                <a:ea typeface="Courier New"/>
              </a:rPr>
              <a:t>Instalando e configurando o Xdebug. </a:t>
            </a:r>
            <a:endParaRPr/>
          </a:p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3000">
                <a:solidFill>
                  <a:srgbClr val="ffffff"/>
                </a:solidFill>
                <a:latin typeface="Courier New"/>
                <a:ea typeface="Courier New"/>
              </a:rPr>
              <a:t>Configurando o PHP Storm. </a:t>
            </a:r>
            <a:endParaRPr/>
          </a:p>
          <a:p>
            <a:pPr lvl="1">
              <a:lnSpc>
                <a:spcPct val="100000"/>
              </a:lnSpc>
              <a:buFont typeface="Pontano Sans"/>
              <a:buChar char="•"/>
            </a:pPr>
            <a:r>
              <a:rPr lang="pt-BR" sz="3000">
                <a:solidFill>
                  <a:srgbClr val="ffffff"/>
                </a:solidFill>
                <a:latin typeface="Courier New"/>
                <a:ea typeface="Courier New"/>
              </a:rPr>
              <a:t>Depurar um código ao vivo.</a:t>
            </a:r>
            <a:endParaRPr/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