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0"/>
  </p:notesMasterIdLst>
  <p:handoutMasterIdLst>
    <p:handoutMasterId r:id="rId11"/>
  </p:handoutMasterIdLst>
  <p:sldIdLst>
    <p:sldId id="256" r:id="rId3"/>
    <p:sldId id="269" r:id="rId4"/>
    <p:sldId id="270" r:id="rId5"/>
    <p:sldId id="266" r:id="rId6"/>
    <p:sldId id="268" r:id="rId7"/>
    <p:sldId id="267" r:id="rId8"/>
    <p:sldId id="271" r:id="rId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8223"/>
    <a:srgbClr val="397B0D"/>
    <a:srgbClr val="0CC1E0"/>
    <a:srgbClr val="000000"/>
    <a:srgbClr val="00499F"/>
    <a:srgbClr val="1B00FE"/>
    <a:srgbClr val="FFFFFF"/>
    <a:srgbClr val="5E92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04" autoAdjust="0"/>
    <p:restoredTop sz="94660"/>
  </p:normalViewPr>
  <p:slideViewPr>
    <p:cSldViewPr>
      <p:cViewPr varScale="1">
        <p:scale>
          <a:sx n="113" d="100"/>
          <a:sy n="113" d="100"/>
        </p:scale>
        <p:origin x="18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1716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D8A6094-01B7-41DB-944C-A482F4A22901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771775" y="3141663"/>
            <a:ext cx="5903913" cy="1109662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71775" y="3813175"/>
            <a:ext cx="5903913" cy="696913"/>
          </a:xfrm>
          <a:effectLst>
            <a:outerShdw dist="17961" dir="2700000" algn="ctr" rotWithShape="0">
              <a:schemeClr val="bg2"/>
            </a:outerShdw>
          </a:effectLst>
        </p:spPr>
        <p:txBody>
          <a:bodyPr/>
          <a:lstStyle>
            <a:lvl1pPr marL="0" indent="0" algn="r">
              <a:buFontTx/>
              <a:buNone/>
              <a:defRPr sz="2400" b="1"/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084888" y="1268413"/>
            <a:ext cx="1871662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68313" y="1268413"/>
            <a:ext cx="5464175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C2BC6B-86B7-4916-ADEF-A3F7F6AC2DC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E4C192-E2EE-40E9-94A2-62C0F973CCC1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6CE7A6-72E5-45D7-A418-0EB9A6AFF435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908175" y="1600200"/>
            <a:ext cx="33131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373688" y="1600200"/>
            <a:ext cx="33131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EB225-9441-43C0-8733-A6917F9E622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0F9B29-25AF-4FE6-930E-46E2B2FAA5CB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DD91F-8308-4441-A6D0-9EAA56AEB48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08DC3-8910-4530-B392-9F84876717D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D5B69-C1D4-49ED-A566-ACECE6C3ACD7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5AC5B9-679D-47FD-A354-CF0C06EA155E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82EFC-64A9-4B00-BC34-60FAA1259364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92938" y="274638"/>
            <a:ext cx="1693862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08175" y="274638"/>
            <a:ext cx="4932363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14C04-70D9-4DB3-9887-50A38ECB547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397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324350" y="1844675"/>
            <a:ext cx="36322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268413"/>
            <a:ext cx="74168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844675"/>
            <a:ext cx="74168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74638"/>
            <a:ext cx="670718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08175" y="1600200"/>
            <a:ext cx="67786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1904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ru-RU"/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ru-RU"/>
          </a:p>
        </p:txBody>
      </p:sp>
      <p:sp>
        <p:nvSpPr>
          <p:cNvPr id="1904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E0BFCDF1-F230-4FC7-A75D-DC1CFA4B764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880431" y="2692844"/>
            <a:ext cx="6192068" cy="936625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Salmon Population</a:t>
            </a:r>
            <a:b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</a:br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Statistics and Trends</a:t>
            </a:r>
            <a:r>
              <a:rPr lang="ru-RU" sz="4400" b="0" dirty="0">
                <a:solidFill>
                  <a:srgbClr val="5E9215"/>
                </a:solidFill>
                <a:latin typeface="HelveticaNeueLT Pro 33 ThEx" pitchFamily="34" charset="0"/>
              </a:rPr>
              <a:t> </a:t>
            </a:r>
            <a:endParaRPr lang="en-US" sz="4400" b="0" dirty="0">
              <a:solidFill>
                <a:srgbClr val="5E9215"/>
              </a:solidFill>
              <a:latin typeface="HelveticaNeueLT Pro 33 ThEx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3674392" y="2048416"/>
            <a:ext cx="460414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United States Northwest</a:t>
            </a:r>
          </a:p>
        </p:txBody>
      </p:sp>
      <p:sp>
        <p:nvSpPr>
          <p:cNvPr id="2" name="Rectangle 15">
            <a:extLst>
              <a:ext uri="{FF2B5EF4-FFF2-40B4-BE49-F238E27FC236}">
                <a16:creationId xmlns:a16="http://schemas.microsoft.com/office/drawing/2014/main" id="{EF2AC970-8599-EBF4-C8DA-A3E85DA65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294" y="3849227"/>
            <a:ext cx="32143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0" dirty="0">
                <a:solidFill>
                  <a:srgbClr val="5E9215"/>
                </a:solidFill>
                <a:latin typeface="HelveticaNeueLT Pro 33 ThEx" pitchFamily="34" charset="0"/>
              </a:rPr>
              <a:t>Predictive Model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A7DE8F3D-3BE5-F418-0538-CB4DF175A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997" y="4434002"/>
            <a:ext cx="13949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5E9215"/>
                </a:solidFill>
                <a:latin typeface="HelveticaNeueLT Pro 33 ThEx" pitchFamily="34" charset="0"/>
              </a:rPr>
              <a:t>Ian Mabon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DA504-C216-B097-A00A-0DA7DF342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B69536-7A77-05AA-0451-6A168EF687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95119" y="1700808"/>
            <a:ext cx="2353762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Takeaways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597F2860-BF25-2D59-B9C6-0BE18A159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Salmon populations in the US Northwest are growing over time as opposed to declining as previously thought.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The model created can be used to anticipate the number of spawners coming into a region at a given time, meaning special preparations can be anticipated and made before the spawning season begins.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The Oregon Coast has the most significant population among the Regions in this dataset with Coho Salmon being the most abundant.</a:t>
            </a: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  <a:p>
            <a:r>
              <a:rPr lang="en-US" altLang="ko-KR" sz="1800" dirty="0">
                <a:solidFill>
                  <a:srgbClr val="FF0000"/>
                </a:solidFill>
                <a:latin typeface="HelveticaNeueLT Pro 33 ThEx" pitchFamily="34" charset="0"/>
                <a:ea typeface="굴림" charset="-127"/>
              </a:rPr>
              <a:t>Conservationists can use this model to predict trends of salmon populations and create presentations for policymakers with the goal of protecting future salmon populations in the Northwest. </a:t>
            </a:r>
          </a:p>
          <a:p>
            <a:pPr marL="0" indent="0">
              <a:buNone/>
            </a:pPr>
            <a:endParaRPr lang="en-US" altLang="ko-KR" sz="18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9523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70202-C093-8E46-421E-A795AA8A6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7FBB3C71-4BC7-DAD5-035E-68355B1CB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Fluctuation in more recent measures but overall trending upward with the max population occurring in 2002 with 711,555 spawners in total.</a:t>
            </a:r>
          </a:p>
        </p:txBody>
      </p:sp>
      <p:pic>
        <p:nvPicPr>
          <p:cNvPr id="5" name="Picture 4" descr="A graph of a graph showing the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E5022178-3EA2-406D-561D-D8304B963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4" y="476672"/>
            <a:ext cx="6025356" cy="4380208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743ED430-73B2-3614-6F2E-D2C2A804F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219" y="281760"/>
            <a:ext cx="6204503" cy="46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E4BDCA-A9CA-2355-218F-6939A53FBD5B}"/>
              </a:ext>
            </a:extLst>
          </p:cNvPr>
          <p:cNvSpPr txBox="1">
            <a:spLocks/>
          </p:cNvSpPr>
          <p:nvPr/>
        </p:nvSpPr>
        <p:spPr bwMode="auto">
          <a:xfrm>
            <a:off x="2343153" y="4975309"/>
            <a:ext cx="5486400" cy="56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entury Gothic" pitchFamily="34" charset="0"/>
              </a:defRPr>
            </a:lvl9pPr>
          </a:lstStyle>
          <a:p>
            <a:r>
              <a:rPr lang="en-US" kern="0" dirty="0"/>
              <a:t>Total Salmon Population</a:t>
            </a:r>
          </a:p>
        </p:txBody>
      </p:sp>
    </p:spTree>
    <p:extLst>
      <p:ext uri="{BB962C8B-B14F-4D97-AF65-F5344CB8AC3E}">
        <p14:creationId xmlns:p14="http://schemas.microsoft.com/office/powerpoint/2010/main" val="669625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4C5FB-1D59-03F4-E625-29E07A41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F5E7E243-2DDC-93EC-696F-3F5B8956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752" y="4941168"/>
            <a:ext cx="5486400" cy="566738"/>
          </a:xfrm>
        </p:spPr>
        <p:txBody>
          <a:bodyPr/>
          <a:lstStyle/>
          <a:p>
            <a:r>
              <a:rPr lang="en-US" dirty="0"/>
              <a:t>Age Returns Per Year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B74DBF19-F1AB-8A58-8CA1-512294A2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The highest age returns over this time series data is Age 4 with the lowest being Age 7.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CA5F914-ABB7-A5CC-6A62-64146B3BF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32656"/>
            <a:ext cx="7092280" cy="432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20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4EB9E-FE91-A21E-F890-1EC09471F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A5B1C52-A6C7-7262-7437-E243C5831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0701" y="1700808"/>
            <a:ext cx="5382598" cy="649288"/>
          </a:xfrm>
        </p:spPr>
        <p:txBody>
          <a:bodyPr/>
          <a:lstStyle/>
          <a:p>
            <a:pPr algn="l"/>
            <a:r>
              <a:rPr lang="en-US" sz="3200" dirty="0">
                <a:solidFill>
                  <a:srgbClr val="5D8223"/>
                </a:solidFill>
                <a:latin typeface="HelveticaNeueLT Pro 33 ThEx" pitchFamily="34" charset="0"/>
              </a:rPr>
              <a:t>Takeaways from the Model</a:t>
            </a:r>
            <a:endParaRPr lang="uk-UA" sz="2400" dirty="0">
              <a:solidFill>
                <a:srgbClr val="5D8223"/>
              </a:solidFill>
              <a:latin typeface="HelveticaNeueLT Pro 33 ThEx" pitchFamily="34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E9B873F7-FCB1-3C18-0A24-97FA3078A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2469" y="2350096"/>
            <a:ext cx="7739062" cy="3888730"/>
          </a:xfrm>
        </p:spPr>
        <p:txBody>
          <a:bodyPr/>
          <a:lstStyle/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Model explains approximately 50% of the data at a 30% test/train split.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Train: 0.533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R Squared Test: 0.491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>
                <a:solidFill>
                  <a:srgbClr val="FF0000"/>
                </a:solidFill>
                <a:latin typeface="Arial" panose="020B0604020202020204" pitchFamily="34" charset="0"/>
              </a:rPr>
              <a:t>RMSE </a:t>
            </a: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= 4,734.31 meaning the model has an average root error of 4,734.31 number of spawners, but notable outliers may be skewing this estimate.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MAE = 2,676.86 means every prediction is, on average, plus or minus 2,676.86 compared to the actual number of spawners.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This model overall is decent at predicting the number of spawners but could be improved with more data (only 6,000 rows to create model).</a:t>
            </a: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</a:p>
          <a:p>
            <a:endParaRPr lang="en-US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400" dirty="0">
              <a:solidFill>
                <a:srgbClr val="FF0000"/>
              </a:solidFill>
              <a:latin typeface="HelveticaNeueLT Pro 33 ThEx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8754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AE769-5724-FFD0-A1ED-1AFE7CFB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12778507-484E-5739-683E-5E0E6DFBD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315" y="5085540"/>
            <a:ext cx="5486400" cy="566738"/>
          </a:xfrm>
        </p:spPr>
        <p:txBody>
          <a:bodyPr/>
          <a:lstStyle/>
          <a:p>
            <a:r>
              <a:rPr lang="en-US" dirty="0"/>
              <a:t>Actual vs Predicted Number of Spawners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10A9D82C-8BAA-4D92-28FA-212F3E5CD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9752" y="5652278"/>
            <a:ext cx="5486400" cy="804862"/>
          </a:xfrm>
        </p:spPr>
        <p:txBody>
          <a:bodyPr/>
          <a:lstStyle/>
          <a:p>
            <a:r>
              <a:rPr lang="en-US" dirty="0"/>
              <a:t>Most of the data looks like it is predicted well, but some outliers exist where the model under predicts very high actual number of spawners.</a:t>
            </a:r>
          </a:p>
        </p:txBody>
      </p:sp>
      <p:pic>
        <p:nvPicPr>
          <p:cNvPr id="5" name="Picture 4" descr="A graph of a graph showing the number of species&#10;&#10;Description automatically generated with medium confidence">
            <a:extLst>
              <a:ext uri="{FF2B5EF4-FFF2-40B4-BE49-F238E27FC236}">
                <a16:creationId xmlns:a16="http://schemas.microsoft.com/office/drawing/2014/main" id="{B564194C-17EC-67ED-E8B9-26DDCD2FD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274" y="476672"/>
            <a:ext cx="6025356" cy="43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79960-2C89-0F3C-1EE0-C1D0E3AB9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8" name="Rectangle 12">
            <a:extLst>
              <a:ext uri="{FF2B5EF4-FFF2-40B4-BE49-F238E27FC236}">
                <a16:creationId xmlns:a16="http://schemas.microsoft.com/office/drawing/2014/main" id="{A5817DE3-3C39-F490-9C94-2AE7A8A9C5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931008" y="2960687"/>
            <a:ext cx="6192068" cy="936625"/>
          </a:xfrm>
        </p:spPr>
        <p:txBody>
          <a:bodyPr/>
          <a:lstStyle/>
          <a:p>
            <a:pPr algn="ctr"/>
            <a:r>
              <a:rPr lang="en-US" sz="4400" b="0" dirty="0">
                <a:solidFill>
                  <a:srgbClr val="5E9215"/>
                </a:solidFill>
                <a:latin typeface="HelveticaNeueLT Pro 33 ThEx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335990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D5E1F3"/>
        </a:lt2>
        <a:accent1>
          <a:srgbClr val="BC4417"/>
        </a:accent1>
        <a:accent2>
          <a:srgbClr val="CF9C1C"/>
        </a:accent2>
        <a:accent3>
          <a:srgbClr val="FFFFFF"/>
        </a:accent3>
        <a:accent4>
          <a:srgbClr val="404040"/>
        </a:accent4>
        <a:accent5>
          <a:srgbClr val="DAB0AB"/>
        </a:accent5>
        <a:accent6>
          <a:srgbClr val="BB8D18"/>
        </a:accent6>
        <a:hlink>
          <a:srgbClr val="E8C97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986615"/>
        </a:lt2>
        <a:accent1>
          <a:srgbClr val="BF4413"/>
        </a:accent1>
        <a:accent2>
          <a:srgbClr val="FFAB21"/>
        </a:accent2>
        <a:accent3>
          <a:srgbClr val="FFFFFF"/>
        </a:accent3>
        <a:accent4>
          <a:srgbClr val="404040"/>
        </a:accent4>
        <a:accent5>
          <a:srgbClr val="DCB0AA"/>
        </a:accent5>
        <a:accent6>
          <a:srgbClr val="E79B1D"/>
        </a:accent6>
        <a:hlink>
          <a:srgbClr val="C5A37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4A1B17"/>
        </a:lt2>
        <a:accent1>
          <a:srgbClr val="C66C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DFBAAA"/>
        </a:accent5>
        <a:accent6>
          <a:srgbClr val="E6C013"/>
        </a:accent6>
        <a:hlink>
          <a:srgbClr val="FFDE93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000000"/>
        </a:dk2>
        <a:lt2>
          <a:srgbClr val="9B6902"/>
        </a:lt2>
        <a:accent1>
          <a:srgbClr val="C75E00"/>
        </a:accent1>
        <a:accent2>
          <a:srgbClr val="FED416"/>
        </a:accent2>
        <a:accent3>
          <a:srgbClr val="FFFFFF"/>
        </a:accent3>
        <a:accent4>
          <a:srgbClr val="404040"/>
        </a:accent4>
        <a:accent5>
          <a:srgbClr val="E0B6AA"/>
        </a:accent5>
        <a:accent6>
          <a:srgbClr val="E6C013"/>
        </a:accent6>
        <a:hlink>
          <a:srgbClr val="EE66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570301"/>
        </a:lt2>
        <a:accent1>
          <a:srgbClr val="D37E00"/>
        </a:accent1>
        <a:accent2>
          <a:srgbClr val="F5CB03"/>
        </a:accent2>
        <a:accent3>
          <a:srgbClr val="FFFFFF"/>
        </a:accent3>
        <a:accent4>
          <a:srgbClr val="404040"/>
        </a:accent4>
        <a:accent5>
          <a:srgbClr val="E6C0AA"/>
        </a:accent5>
        <a:accent6>
          <a:srgbClr val="DEB802"/>
        </a:accent6>
        <a:hlink>
          <a:srgbClr val="D860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713C0C"/>
        </a:lt2>
        <a:accent1>
          <a:srgbClr val="E4B058"/>
        </a:accent1>
        <a:accent2>
          <a:srgbClr val="FDD912"/>
        </a:accent2>
        <a:accent3>
          <a:srgbClr val="FFFFFF"/>
        </a:accent3>
        <a:accent4>
          <a:srgbClr val="404040"/>
        </a:accent4>
        <a:accent5>
          <a:srgbClr val="EFD4B4"/>
        </a:accent5>
        <a:accent6>
          <a:srgbClr val="E5C40F"/>
        </a:accent6>
        <a:hlink>
          <a:srgbClr val="E063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953900"/>
        </a:lt2>
        <a:accent1>
          <a:srgbClr val="B65300"/>
        </a:accent1>
        <a:accent2>
          <a:srgbClr val="CE6A00"/>
        </a:accent2>
        <a:accent3>
          <a:srgbClr val="FFFFFF"/>
        </a:accent3>
        <a:accent4>
          <a:srgbClr val="404040"/>
        </a:accent4>
        <a:accent5>
          <a:srgbClr val="D7B3AA"/>
        </a:accent5>
        <a:accent6>
          <a:srgbClr val="BA5F00"/>
        </a:accent6>
        <a:hlink>
          <a:srgbClr val="F0A806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D87200"/>
        </a:lt2>
        <a:accent1>
          <a:srgbClr val="E29B07"/>
        </a:accent1>
        <a:accent2>
          <a:srgbClr val="EDBF03"/>
        </a:accent2>
        <a:accent3>
          <a:srgbClr val="FFFFFF"/>
        </a:accent3>
        <a:accent4>
          <a:srgbClr val="404040"/>
        </a:accent4>
        <a:accent5>
          <a:srgbClr val="EECBAA"/>
        </a:accent5>
        <a:accent6>
          <a:srgbClr val="D7AD02"/>
        </a:accent6>
        <a:hlink>
          <a:srgbClr val="7CA43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D24D06"/>
        </a:lt2>
        <a:accent1>
          <a:srgbClr val="E59709"/>
        </a:accent1>
        <a:accent2>
          <a:srgbClr val="E9AC24"/>
        </a:accent2>
        <a:accent3>
          <a:srgbClr val="FFFFFF"/>
        </a:accent3>
        <a:accent4>
          <a:srgbClr val="404040"/>
        </a:accent4>
        <a:accent5>
          <a:srgbClr val="F0C9AA"/>
        </a:accent5>
        <a:accent6>
          <a:srgbClr val="D39B20"/>
        </a:accent6>
        <a:hlink>
          <a:srgbClr val="F7B80B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000000"/>
        </a:dk2>
        <a:lt2>
          <a:srgbClr val="CD5003"/>
        </a:lt2>
        <a:accent1>
          <a:srgbClr val="419DCF"/>
        </a:accent1>
        <a:accent2>
          <a:srgbClr val="BC1F1F"/>
        </a:accent2>
        <a:accent3>
          <a:srgbClr val="FFFFFF"/>
        </a:accent3>
        <a:accent4>
          <a:srgbClr val="404040"/>
        </a:accent4>
        <a:accent5>
          <a:srgbClr val="B0CCE4"/>
        </a:accent5>
        <a:accent6>
          <a:srgbClr val="AA1B1B"/>
        </a:accent6>
        <a:hlink>
          <a:srgbClr val="FFE42F"/>
        </a:hlink>
        <a:folHlink>
          <a:srgbClr val="FFE6C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000000"/>
        </a:dk2>
        <a:lt2>
          <a:srgbClr val="DF2905"/>
        </a:lt2>
        <a:accent1>
          <a:srgbClr val="D05203"/>
        </a:accent1>
        <a:accent2>
          <a:srgbClr val="72A3E1"/>
        </a:accent2>
        <a:accent3>
          <a:srgbClr val="FFFFFF"/>
        </a:accent3>
        <a:accent4>
          <a:srgbClr val="404040"/>
        </a:accent4>
        <a:accent5>
          <a:srgbClr val="E4B3AA"/>
        </a:accent5>
        <a:accent6>
          <a:srgbClr val="6793CC"/>
        </a:accent6>
        <a:hlink>
          <a:srgbClr val="F3A105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9116</TotalTime>
  <Words>308</Words>
  <Application>Microsoft Macintosh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HelveticaNeueLT Pro 33 ThEx</vt:lpstr>
      <vt:lpstr>template</vt:lpstr>
      <vt:lpstr>Custom Design</vt:lpstr>
      <vt:lpstr>Salmon Population Statistics and Trends </vt:lpstr>
      <vt:lpstr>Takeaways</vt:lpstr>
      <vt:lpstr>PowerPoint Presentation</vt:lpstr>
      <vt:lpstr>Age Returns Per Year</vt:lpstr>
      <vt:lpstr>Takeaways from the Model</vt:lpstr>
      <vt:lpstr>Actual vs Predicted Number of Spawners</vt:lpstr>
      <vt:lpstr>Thank You!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Mabon, Ian Stuart</cp:lastModifiedBy>
  <cp:revision>139</cp:revision>
  <dcterms:created xsi:type="dcterms:W3CDTF">2006-06-29T12:15:01Z</dcterms:created>
  <dcterms:modified xsi:type="dcterms:W3CDTF">2024-12-10T21:23:18Z</dcterms:modified>
</cp:coreProperties>
</file>