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256" r:id="rId3"/>
    <p:sldId id="257" r:id="rId4"/>
    <p:sldId id="260" r:id="rId5"/>
    <p:sldId id="259" r:id="rId6"/>
    <p:sldId id="264" r:id="rId7"/>
    <p:sldId id="265" r:id="rId8"/>
    <p:sldId id="266" r:id="rId9"/>
    <p:sldId id="267" r:id="rId10"/>
    <p:sldId id="268" r:id="rId11"/>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CC1E0"/>
    <a:srgbClr val="000000"/>
    <a:srgbClr val="00499F"/>
    <a:srgbClr val="1B00FE"/>
    <a:srgbClr val="FFFFFF"/>
    <a:srgbClr val="5E9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4" autoAdjust="0"/>
    <p:restoredTop sz="94660"/>
  </p:normalViewPr>
  <p:slideViewPr>
    <p:cSldViewPr>
      <p:cViewPr varScale="1">
        <p:scale>
          <a:sx n="113" d="100"/>
          <a:sy n="113" d="100"/>
        </p:scale>
        <p:origin x="1880" y="1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5D8A6094-01B7-41DB-944C-A482F4A22901}"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FC2BC6B-86B7-4916-ADEF-A3F7F6AC2DC7}"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FE4C192-E2EE-40E9-94A2-62C0F973CCC1}"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86CE7A6-72E5-45D7-A418-0EB9A6AFF435}"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27EB225-9441-43C0-8733-A6917F9E622F}"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BF0F9B29-25AF-4FE6-930E-46E2B2FAA5CB}"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F2BDD91F-8308-4441-A6D0-9EAA56AEB482}"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D6C08DC3-8910-4530-B392-9F84876717D8}"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13D5B69-C1D4-49ED-A566-ACECE6C3ACD7}"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E5AC5B9-679D-47FD-A354-CF0C06EA155E}"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6782EFC-64A9-4B00-BC34-60FAA1259364}"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F014C04-70D9-4DB3-9887-50A38ECB5472}"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Century Gothic" pitchFamily="34" charset="0"/>
        </a:defRPr>
      </a:lvl2pPr>
      <a:lvl3pPr algn="r" rtl="0" fontAlgn="base">
        <a:spcBef>
          <a:spcPct val="0"/>
        </a:spcBef>
        <a:spcAft>
          <a:spcPct val="0"/>
        </a:spcAft>
        <a:defRPr sz="3600" b="1">
          <a:solidFill>
            <a:schemeClr val="tx2"/>
          </a:solidFill>
          <a:latin typeface="Century Gothic" pitchFamily="34" charset="0"/>
        </a:defRPr>
      </a:lvl3pPr>
      <a:lvl4pPr algn="r" rtl="0" fontAlgn="base">
        <a:spcBef>
          <a:spcPct val="0"/>
        </a:spcBef>
        <a:spcAft>
          <a:spcPct val="0"/>
        </a:spcAft>
        <a:defRPr sz="3600" b="1">
          <a:solidFill>
            <a:schemeClr val="tx2"/>
          </a:solidFill>
          <a:latin typeface="Century Gothic" pitchFamily="34" charset="0"/>
        </a:defRPr>
      </a:lvl4pPr>
      <a:lvl5pPr algn="r" rtl="0" fontAlgn="base">
        <a:spcBef>
          <a:spcPct val="0"/>
        </a:spcBef>
        <a:spcAft>
          <a:spcPct val="0"/>
        </a:spcAft>
        <a:defRPr sz="3600" b="1">
          <a:solidFill>
            <a:schemeClr val="tx2"/>
          </a:solidFill>
          <a:latin typeface="Century Gothic" pitchFamily="34" charset="0"/>
        </a:defRPr>
      </a:lvl5pPr>
      <a:lvl6pPr marL="457200" algn="r" rtl="0" fontAlgn="base">
        <a:spcBef>
          <a:spcPct val="0"/>
        </a:spcBef>
        <a:spcAft>
          <a:spcPct val="0"/>
        </a:spcAft>
        <a:defRPr sz="3600" b="1">
          <a:solidFill>
            <a:schemeClr val="tx2"/>
          </a:solidFill>
          <a:latin typeface="Century Gothic" pitchFamily="34" charset="0"/>
        </a:defRPr>
      </a:lvl6pPr>
      <a:lvl7pPr marL="914400" algn="r" rtl="0" fontAlgn="base">
        <a:spcBef>
          <a:spcPct val="0"/>
        </a:spcBef>
        <a:spcAft>
          <a:spcPct val="0"/>
        </a:spcAft>
        <a:defRPr sz="3600" b="1">
          <a:solidFill>
            <a:schemeClr val="tx2"/>
          </a:solidFill>
          <a:latin typeface="Century Gothic" pitchFamily="34" charset="0"/>
        </a:defRPr>
      </a:lvl7pPr>
      <a:lvl8pPr marL="1371600" algn="r" rtl="0" fontAlgn="base">
        <a:spcBef>
          <a:spcPct val="0"/>
        </a:spcBef>
        <a:spcAft>
          <a:spcPct val="0"/>
        </a:spcAft>
        <a:defRPr sz="3600" b="1">
          <a:solidFill>
            <a:schemeClr val="tx2"/>
          </a:solidFill>
          <a:latin typeface="Century Gothic" pitchFamily="34" charset="0"/>
        </a:defRPr>
      </a:lvl8pPr>
      <a:lvl9pPr marL="1828800" algn="r" rtl="0" fontAlgn="base">
        <a:spcBef>
          <a:spcPct val="0"/>
        </a:spcBef>
        <a:spcAft>
          <a:spcPct val="0"/>
        </a:spcAft>
        <a:defRPr sz="3600" b="1">
          <a:solidFill>
            <a:schemeClr val="tx2"/>
          </a:solidFill>
          <a:latin typeface="Century Gothic" pitchFamily="34"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E0BFCDF1-F230-4FC7-A75D-DC1CFA4B7640}"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itchFamily="34" charset="0"/>
        </a:defRPr>
      </a:lvl2pPr>
      <a:lvl3pPr algn="ctr" rtl="0" fontAlgn="base">
        <a:spcBef>
          <a:spcPct val="0"/>
        </a:spcBef>
        <a:spcAft>
          <a:spcPct val="0"/>
        </a:spcAft>
        <a:defRPr sz="4400">
          <a:solidFill>
            <a:schemeClr val="tx2"/>
          </a:solidFill>
          <a:latin typeface="Century Gothic" pitchFamily="34" charset="0"/>
        </a:defRPr>
      </a:lvl3pPr>
      <a:lvl4pPr algn="ctr" rtl="0" fontAlgn="base">
        <a:spcBef>
          <a:spcPct val="0"/>
        </a:spcBef>
        <a:spcAft>
          <a:spcPct val="0"/>
        </a:spcAft>
        <a:defRPr sz="4400">
          <a:solidFill>
            <a:schemeClr val="tx2"/>
          </a:solidFill>
          <a:latin typeface="Century Gothic" pitchFamily="34" charset="0"/>
        </a:defRPr>
      </a:lvl4pPr>
      <a:lvl5pPr algn="ctr" rtl="0" fontAlgn="base">
        <a:spcBef>
          <a:spcPct val="0"/>
        </a:spcBef>
        <a:spcAft>
          <a:spcPct val="0"/>
        </a:spcAft>
        <a:defRPr sz="4400">
          <a:solidFill>
            <a:schemeClr val="tx2"/>
          </a:solidFill>
          <a:latin typeface="Century Gothic" pitchFamily="34" charset="0"/>
        </a:defRPr>
      </a:lvl5pPr>
      <a:lvl6pPr marL="457200" algn="ctr" rtl="0" fontAlgn="base">
        <a:spcBef>
          <a:spcPct val="0"/>
        </a:spcBef>
        <a:spcAft>
          <a:spcPct val="0"/>
        </a:spcAft>
        <a:defRPr sz="4400">
          <a:solidFill>
            <a:schemeClr val="tx2"/>
          </a:solidFill>
          <a:latin typeface="Century Gothic" pitchFamily="34" charset="0"/>
        </a:defRPr>
      </a:lvl6pPr>
      <a:lvl7pPr marL="914400" algn="ctr" rtl="0" fontAlgn="base">
        <a:spcBef>
          <a:spcPct val="0"/>
        </a:spcBef>
        <a:spcAft>
          <a:spcPct val="0"/>
        </a:spcAft>
        <a:defRPr sz="4400">
          <a:solidFill>
            <a:schemeClr val="tx2"/>
          </a:solidFill>
          <a:latin typeface="Century Gothic" pitchFamily="34" charset="0"/>
        </a:defRPr>
      </a:lvl7pPr>
      <a:lvl8pPr marL="1371600" algn="ctr" rtl="0" fontAlgn="base">
        <a:spcBef>
          <a:spcPct val="0"/>
        </a:spcBef>
        <a:spcAft>
          <a:spcPct val="0"/>
        </a:spcAft>
        <a:defRPr sz="4400">
          <a:solidFill>
            <a:schemeClr val="tx2"/>
          </a:solidFill>
          <a:latin typeface="Century Gothic" pitchFamily="34" charset="0"/>
        </a:defRPr>
      </a:lvl8pPr>
      <a:lvl9pPr marL="1828800" algn="ctr" rtl="0" fontAlgn="base">
        <a:spcBef>
          <a:spcPct val="0"/>
        </a:spcBef>
        <a:spcAft>
          <a:spcPct val="0"/>
        </a:spcAft>
        <a:defRPr sz="4400">
          <a:solidFill>
            <a:schemeClr val="tx2"/>
          </a:solidFill>
          <a:latin typeface="Century Gothic"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880432" y="2997201"/>
            <a:ext cx="6192068" cy="936625"/>
          </a:xfrm>
        </p:spPr>
        <p:txBody>
          <a:bodyPr/>
          <a:lstStyle/>
          <a:p>
            <a:pPr algn="ctr"/>
            <a:r>
              <a:rPr lang="en-US" sz="4400" b="0" dirty="0">
                <a:solidFill>
                  <a:srgbClr val="5E9215"/>
                </a:solidFill>
                <a:latin typeface="HelveticaNeueLT Pro 33 ThEx" pitchFamily="34" charset="0"/>
              </a:rPr>
              <a:t>Salmon Population</a:t>
            </a:r>
            <a:br>
              <a:rPr lang="en-US" sz="4400" b="0" dirty="0">
                <a:solidFill>
                  <a:srgbClr val="5E9215"/>
                </a:solidFill>
                <a:latin typeface="HelveticaNeueLT Pro 33 ThEx" pitchFamily="34" charset="0"/>
              </a:rPr>
            </a:br>
            <a:r>
              <a:rPr lang="en-US" sz="4400" b="0" dirty="0">
                <a:solidFill>
                  <a:srgbClr val="5E9215"/>
                </a:solidFill>
                <a:latin typeface="HelveticaNeueLT Pro 33 ThEx" pitchFamily="34" charset="0"/>
              </a:rPr>
              <a:t>Statistics and Trends</a:t>
            </a:r>
            <a:r>
              <a:rPr lang="ru-RU" sz="4400" b="0" dirty="0">
                <a:solidFill>
                  <a:srgbClr val="5E9215"/>
                </a:solidFill>
                <a:latin typeface="HelveticaNeueLT Pro 33 ThEx" pitchFamily="34" charset="0"/>
              </a:rPr>
              <a:t> </a:t>
            </a:r>
            <a:endParaRPr lang="en-US" sz="4400" b="0" dirty="0">
              <a:solidFill>
                <a:srgbClr val="5E9215"/>
              </a:solidFill>
              <a:latin typeface="HelveticaNeueLT Pro 33 ThEx" pitchFamily="34" charset="0"/>
            </a:endParaRPr>
          </a:p>
        </p:txBody>
      </p:sp>
      <p:sp>
        <p:nvSpPr>
          <p:cNvPr id="34831" name="Rectangle 15"/>
          <p:cNvSpPr>
            <a:spLocks noChangeArrowheads="1"/>
          </p:cNvSpPr>
          <p:nvPr/>
        </p:nvSpPr>
        <p:spPr bwMode="auto">
          <a:xfrm>
            <a:off x="3674393" y="2339400"/>
            <a:ext cx="4604146" cy="584775"/>
          </a:xfrm>
          <a:prstGeom prst="rect">
            <a:avLst/>
          </a:prstGeom>
          <a:noFill/>
          <a:ln w="9525">
            <a:noFill/>
            <a:miter lim="800000"/>
            <a:headEnd/>
            <a:tailEnd/>
          </a:ln>
          <a:effectLst/>
        </p:spPr>
        <p:txBody>
          <a:bodyPr wrap="none">
            <a:spAutoFit/>
          </a:bodyPr>
          <a:lstStyle/>
          <a:p>
            <a:r>
              <a:rPr lang="en-US" sz="3200" b="0" dirty="0">
                <a:solidFill>
                  <a:srgbClr val="5E9215"/>
                </a:solidFill>
                <a:latin typeface="HelveticaNeueLT Pro 33 ThEx" pitchFamily="34" charset="0"/>
              </a:rPr>
              <a:t>United States Northwest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1628775"/>
            <a:ext cx="8209408" cy="649288"/>
          </a:xfrm>
        </p:spPr>
        <p:txBody>
          <a:bodyPr/>
          <a:lstStyle/>
          <a:p>
            <a:pPr algn="l"/>
            <a:r>
              <a:rPr lang="en-US" sz="3200" dirty="0">
                <a:solidFill>
                  <a:srgbClr val="5E9215"/>
                </a:solidFill>
                <a:latin typeface="HelveticaNeueLT Pro 33 ThEx" pitchFamily="34" charset="0"/>
              </a:rPr>
              <a:t>Valuable Components of The Dataset</a:t>
            </a:r>
            <a:endParaRPr lang="uk-UA" sz="3200" dirty="0">
              <a:solidFill>
                <a:srgbClr val="5E9215"/>
              </a:solidFill>
              <a:latin typeface="HelveticaNeueLT Pro 33 ThEx" pitchFamily="34" charset="0"/>
            </a:endParaRPr>
          </a:p>
        </p:txBody>
      </p:sp>
      <p:sp>
        <p:nvSpPr>
          <p:cNvPr id="36867" name="Rectangle 3"/>
          <p:cNvSpPr>
            <a:spLocks noGrp="1" noChangeArrowheads="1"/>
          </p:cNvSpPr>
          <p:nvPr>
            <p:ph type="body" idx="1"/>
          </p:nvPr>
        </p:nvSpPr>
        <p:spPr>
          <a:xfrm>
            <a:off x="702469" y="2635573"/>
            <a:ext cx="7739062" cy="3888730"/>
          </a:xfrm>
        </p:spPr>
        <p:txBody>
          <a:bodyPr/>
          <a:lstStyle/>
          <a:p>
            <a:r>
              <a:rPr lang="en-US" sz="1400" b="1" i="0" u="none" strike="noStrike" dirty="0">
                <a:solidFill>
                  <a:srgbClr val="FF0000"/>
                </a:solidFill>
                <a:effectLst/>
                <a:latin typeface="Arial" panose="020B0604020202020204" pitchFamily="34" charset="0"/>
              </a:rPr>
              <a:t>Common Population Name:</a:t>
            </a:r>
            <a:r>
              <a:rPr lang="en-US" sz="1400" b="0" i="0" u="none" strike="noStrike" dirty="0">
                <a:solidFill>
                  <a:srgbClr val="FF0000"/>
                </a:solidFill>
                <a:effectLst/>
                <a:latin typeface="Arial" panose="020B0604020202020204" pitchFamily="34" charset="0"/>
              </a:rPr>
              <a:t> name of population as people may commonly refer to it.</a:t>
            </a:r>
            <a:br>
              <a:rPr lang="en-US" sz="1400" b="0" dirty="0">
                <a:solidFill>
                  <a:srgbClr val="FF0000"/>
                </a:solidFill>
                <a:effectLst/>
              </a:rPr>
            </a:br>
            <a:endParaRPr lang="en-US" sz="1400" b="0" dirty="0">
              <a:solidFill>
                <a:srgbClr val="FF0000"/>
              </a:solidFill>
              <a:effectLst/>
            </a:endParaRPr>
          </a:p>
          <a:p>
            <a:r>
              <a:rPr lang="en-US" sz="1400" b="1" i="0" u="none" strike="noStrike" dirty="0">
                <a:solidFill>
                  <a:srgbClr val="FF0000"/>
                </a:solidFill>
                <a:effectLst/>
                <a:latin typeface="Arial" panose="020B0604020202020204" pitchFamily="34" charset="0"/>
              </a:rPr>
              <a:t>ESU Name: </a:t>
            </a:r>
            <a:r>
              <a:rPr lang="en-US" sz="1400" b="0" i="0" u="none" strike="noStrike" dirty="0">
                <a:solidFill>
                  <a:srgbClr val="FF0000"/>
                </a:solidFill>
                <a:effectLst/>
                <a:latin typeface="Arial" panose="020B0604020202020204" pitchFamily="34" charset="0"/>
              </a:rPr>
              <a:t>a group of Pacific salmon or steelhead trout that is (1) substantially reproductively isolated from other conspecific units and (2) represents an important component of the evolutionary legacy of the species.</a:t>
            </a:r>
          </a:p>
          <a:p>
            <a:pPr marL="0" indent="0">
              <a:buNone/>
            </a:pPr>
            <a:endParaRPr lang="en-US" sz="1400" b="0" dirty="0">
              <a:solidFill>
                <a:srgbClr val="FF0000"/>
              </a:solidFill>
              <a:effectLst/>
            </a:endParaRPr>
          </a:p>
          <a:p>
            <a:r>
              <a:rPr lang="en-US" sz="1400" b="1" i="0" u="none" strike="noStrike" dirty="0">
                <a:solidFill>
                  <a:srgbClr val="FF0000"/>
                </a:solidFill>
                <a:effectLst/>
                <a:latin typeface="Arial" panose="020B0604020202020204" pitchFamily="34" charset="0"/>
              </a:rPr>
              <a:t>Species: </a:t>
            </a:r>
            <a:r>
              <a:rPr lang="en-US" sz="1400" b="0" i="0" u="none" strike="noStrike" dirty="0">
                <a:solidFill>
                  <a:srgbClr val="FF0000"/>
                </a:solidFill>
                <a:effectLst/>
                <a:latin typeface="Arial" panose="020B0604020202020204" pitchFamily="34" charset="0"/>
              </a:rPr>
              <a:t>The name of the species that the population belongs to.</a:t>
            </a:r>
            <a:endParaRPr lang="en-US" sz="1400" dirty="0">
              <a:solidFill>
                <a:srgbClr val="FF0000"/>
              </a:solidFill>
            </a:endParaRPr>
          </a:p>
          <a:p>
            <a:pPr marL="0" indent="0">
              <a:buNone/>
            </a:pPr>
            <a:endParaRPr lang="en-US" sz="1400" b="1" i="0" u="none" strike="noStrike" dirty="0">
              <a:solidFill>
                <a:srgbClr val="FF0000"/>
              </a:solidFill>
              <a:effectLst/>
              <a:latin typeface="Arial" panose="020B0604020202020204" pitchFamily="34" charset="0"/>
            </a:endParaRPr>
          </a:p>
          <a:p>
            <a:r>
              <a:rPr lang="en-US" sz="1400" b="1" i="0" u="none" strike="noStrike" dirty="0">
                <a:solidFill>
                  <a:srgbClr val="FF0000"/>
                </a:solidFill>
                <a:effectLst/>
                <a:latin typeface="Arial" panose="020B0604020202020204" pitchFamily="34" charset="0"/>
              </a:rPr>
              <a:t>Start/End Year: </a:t>
            </a:r>
            <a:r>
              <a:rPr lang="en-US" sz="1400" b="0" i="0" u="none" strike="noStrike" dirty="0">
                <a:solidFill>
                  <a:srgbClr val="FF0000"/>
                </a:solidFill>
                <a:effectLst/>
                <a:latin typeface="Arial" panose="020B0604020202020204" pitchFamily="34" charset="0"/>
              </a:rPr>
              <a:t>The earliest/latest year that viable salmonid population statistics are reported for this population.</a:t>
            </a:r>
            <a:endParaRPr lang="en-US" sz="1400" dirty="0">
              <a:solidFill>
                <a:srgbClr val="FF0000"/>
              </a:solidFill>
            </a:endParaRPr>
          </a:p>
          <a:p>
            <a:endParaRPr lang="en-US" sz="1400" b="1" i="0" u="none" strike="noStrike" dirty="0">
              <a:solidFill>
                <a:srgbClr val="FF0000"/>
              </a:solidFill>
              <a:effectLst/>
              <a:latin typeface="Arial" panose="020B0604020202020204" pitchFamily="34" charset="0"/>
            </a:endParaRPr>
          </a:p>
          <a:p>
            <a:r>
              <a:rPr lang="en-US" sz="1400" b="1" i="0" u="none" strike="noStrike" dirty="0">
                <a:solidFill>
                  <a:srgbClr val="FF0000"/>
                </a:solidFill>
                <a:effectLst/>
                <a:latin typeface="Arial" panose="020B0604020202020204" pitchFamily="34" charset="0"/>
              </a:rPr>
              <a:t>Number of Spawners: </a:t>
            </a:r>
            <a:r>
              <a:rPr lang="en-US" sz="1400" b="0" i="0" u="none" strike="noStrike" dirty="0">
                <a:solidFill>
                  <a:srgbClr val="FF0000"/>
                </a:solidFill>
                <a:effectLst/>
                <a:latin typeface="Arial" panose="020B0604020202020204" pitchFamily="34" charset="0"/>
              </a:rPr>
              <a:t>The total number of fish returning to spawn in the data collection year.</a:t>
            </a:r>
            <a:endParaRPr lang="en-US" sz="1400" dirty="0">
              <a:solidFill>
                <a:srgbClr val="FF0000"/>
              </a:solidFill>
            </a:endParaRPr>
          </a:p>
          <a:p>
            <a:endParaRPr lang="en-US" sz="1400" b="1" i="0" u="none" strike="noStrike" dirty="0">
              <a:solidFill>
                <a:srgbClr val="FF0000"/>
              </a:solidFill>
              <a:effectLst/>
              <a:latin typeface="Arial" panose="020B0604020202020204" pitchFamily="34" charset="0"/>
            </a:endParaRPr>
          </a:p>
          <a:p>
            <a:r>
              <a:rPr lang="en-US" sz="1400" b="1" i="0" u="none" strike="noStrike" dirty="0">
                <a:solidFill>
                  <a:srgbClr val="FF0000"/>
                </a:solidFill>
                <a:effectLst/>
                <a:latin typeface="Arial" panose="020B0604020202020204" pitchFamily="34" charset="0"/>
              </a:rPr>
              <a:t>Age 1-7 Returns: </a:t>
            </a:r>
            <a:r>
              <a:rPr lang="en-US" sz="1400" b="0" i="0" u="none" strike="noStrike" dirty="0">
                <a:solidFill>
                  <a:srgbClr val="FF0000"/>
                </a:solidFill>
                <a:effectLst/>
                <a:latin typeface="Arial" panose="020B0604020202020204" pitchFamily="34" charset="0"/>
              </a:rPr>
              <a:t>The fraction of fish who are defined as having an age of 1-7 that returned to spawn each year.</a:t>
            </a:r>
            <a:endParaRPr lang="en-US" sz="1400" b="0" dirty="0">
              <a:solidFill>
                <a:srgbClr val="FF0000"/>
              </a:solidFill>
              <a:effectLst/>
            </a:endParaRPr>
          </a:p>
          <a:p>
            <a:pPr marL="0" indent="0">
              <a:buNone/>
            </a:pPr>
            <a:br>
              <a:rPr lang="en-US" sz="1400" dirty="0">
                <a:solidFill>
                  <a:srgbClr val="FF0000"/>
                </a:solidFill>
              </a:rPr>
            </a:br>
            <a:endParaRPr lang="en-US" altLang="ko-KR" sz="1400" dirty="0">
              <a:solidFill>
                <a:srgbClr val="FF0000"/>
              </a:solidFill>
              <a:latin typeface="HelveticaNeueLT Pro 33 ThEx" pitchFamily="34" charset="0"/>
              <a:ea typeface="굴림" charset="-127"/>
            </a:endParaRPr>
          </a:p>
        </p:txBody>
      </p:sp>
      <p:sp>
        <p:nvSpPr>
          <p:cNvPr id="2" name="TextBox 1">
            <a:extLst>
              <a:ext uri="{FF2B5EF4-FFF2-40B4-BE49-F238E27FC236}">
                <a16:creationId xmlns:a16="http://schemas.microsoft.com/office/drawing/2014/main" id="{33172DBD-778C-9253-5F74-6B737CE7A29F}"/>
              </a:ext>
            </a:extLst>
          </p:cNvPr>
          <p:cNvSpPr txBox="1"/>
          <p:nvPr/>
        </p:nvSpPr>
        <p:spPr>
          <a:xfrm>
            <a:off x="1835696" y="2124159"/>
            <a:ext cx="5309980" cy="369332"/>
          </a:xfrm>
          <a:prstGeom prst="rect">
            <a:avLst/>
          </a:prstGeom>
          <a:noFill/>
        </p:spPr>
        <p:txBody>
          <a:bodyPr wrap="none" rtlCol="0">
            <a:spAutoFit/>
          </a:bodyPr>
          <a:lstStyle/>
          <a:p>
            <a:r>
              <a:rPr lang="en-US" sz="1800" b="1" i="0" u="sng" dirty="0">
                <a:solidFill>
                  <a:srgbClr val="5D8223"/>
                </a:solidFill>
                <a:effectLst/>
                <a:latin typeface="Arial" panose="020B0604020202020204" pitchFamily="34" charset="0"/>
              </a:rPr>
              <a:t>Taken from Column Definitions in Spreadsheet</a:t>
            </a:r>
            <a:endParaRPr lang="en-US" dirty="0">
              <a:solidFill>
                <a:srgbClr val="5D822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4B75-0F95-A7E5-BDE9-2E39157206FA}"/>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CFD4E101-FD83-63A6-ADFD-4F18BE3390EA}"/>
              </a:ext>
            </a:extLst>
          </p:cNvPr>
          <p:cNvSpPr>
            <a:spLocks noGrp="1" noChangeArrowheads="1"/>
          </p:cNvSpPr>
          <p:nvPr>
            <p:ph type="title"/>
          </p:nvPr>
        </p:nvSpPr>
        <p:spPr>
          <a:xfrm>
            <a:off x="2195612" y="1700808"/>
            <a:ext cx="4752776" cy="649288"/>
          </a:xfrm>
        </p:spPr>
        <p:txBody>
          <a:bodyPr/>
          <a:lstStyle/>
          <a:p>
            <a:pPr algn="l"/>
            <a:r>
              <a:rPr lang="en-US" sz="3200" dirty="0">
                <a:solidFill>
                  <a:srgbClr val="5D8223"/>
                </a:solidFill>
                <a:latin typeface="HelveticaNeueLT Pro 33 ThEx" pitchFamily="34" charset="0"/>
              </a:rPr>
              <a:t>Limitations of The Data</a:t>
            </a:r>
            <a:endParaRPr lang="uk-UA" sz="2400" dirty="0">
              <a:solidFill>
                <a:srgbClr val="5D8223"/>
              </a:solidFill>
              <a:latin typeface="HelveticaNeueLT Pro 33 ThEx" pitchFamily="34" charset="0"/>
            </a:endParaRPr>
          </a:p>
        </p:txBody>
      </p:sp>
      <p:sp>
        <p:nvSpPr>
          <p:cNvPr id="36867" name="Rectangle 3">
            <a:extLst>
              <a:ext uri="{FF2B5EF4-FFF2-40B4-BE49-F238E27FC236}">
                <a16:creationId xmlns:a16="http://schemas.microsoft.com/office/drawing/2014/main" id="{9F0BAD97-221F-FF52-664E-57867EF069E9}"/>
              </a:ext>
            </a:extLst>
          </p:cNvPr>
          <p:cNvSpPr>
            <a:spLocks noGrp="1" noChangeArrowheads="1"/>
          </p:cNvSpPr>
          <p:nvPr>
            <p:ph type="body" idx="1"/>
          </p:nvPr>
        </p:nvSpPr>
        <p:spPr>
          <a:xfrm>
            <a:off x="702469" y="2350096"/>
            <a:ext cx="7739062" cy="3888730"/>
          </a:xfrm>
        </p:spPr>
        <p:txBody>
          <a:bodyPr/>
          <a:lstStyle/>
          <a:p>
            <a:r>
              <a:rPr lang="en-US" sz="1800" b="0" i="0" u="none" strike="noStrike" dirty="0">
                <a:solidFill>
                  <a:srgbClr val="FF0000"/>
                </a:solidFill>
                <a:effectLst/>
                <a:latin typeface="Arial" panose="020B0604020202020204" pitchFamily="34" charset="0"/>
              </a:rPr>
              <a:t>There are a few columns with missing values including Natural Spawners with Jacks, Natural Spawners Excluding Jacks, Total Spawners with Jacks, Jack Fraction of Hatchery Spawners, and others, so it will be difficult to compare those columns to those with complete data. </a:t>
            </a:r>
          </a:p>
          <a:p>
            <a:endParaRPr lang="en-US" sz="1800" b="0" i="0" u="none" strike="noStrike" dirty="0">
              <a:solidFill>
                <a:srgbClr val="FF0000"/>
              </a:solidFill>
              <a:effectLst/>
              <a:latin typeface="Arial" panose="020B0604020202020204" pitchFamily="34" charset="0"/>
            </a:endParaRPr>
          </a:p>
          <a:p>
            <a:r>
              <a:rPr lang="en-US" sz="1800" b="0" i="0" u="none" strike="noStrike" dirty="0">
                <a:solidFill>
                  <a:srgbClr val="FF0000"/>
                </a:solidFill>
                <a:effectLst/>
                <a:latin typeface="Arial" panose="020B0604020202020204" pitchFamily="34" charset="0"/>
              </a:rPr>
              <a:t>Jacks refer to male salmon that mature faster than their fe</a:t>
            </a:r>
            <a:r>
              <a:rPr lang="en-US" sz="1800" dirty="0">
                <a:solidFill>
                  <a:srgbClr val="FF0000"/>
                </a:solidFill>
                <a:latin typeface="Arial" panose="020B0604020202020204" pitchFamily="34" charset="0"/>
              </a:rPr>
              <a:t>male counterparts (Janes) so this data is not important to the overall spawn rates of salmon since one Jack can fertilize many eggs from Janes.</a:t>
            </a:r>
            <a:endParaRPr lang="en-US" sz="1800" b="0" i="0" u="none" strike="noStrike" dirty="0">
              <a:solidFill>
                <a:srgbClr val="FF0000"/>
              </a:solidFill>
              <a:effectLst/>
              <a:latin typeface="Arial" panose="020B0604020202020204" pitchFamily="34" charset="0"/>
            </a:endParaRPr>
          </a:p>
          <a:p>
            <a:endParaRPr lang="en-US" sz="1800" dirty="0">
              <a:solidFill>
                <a:srgbClr val="FF0000"/>
              </a:solidFill>
              <a:latin typeface="Arial" panose="020B0604020202020204" pitchFamily="34" charset="0"/>
            </a:endParaRPr>
          </a:p>
          <a:p>
            <a:r>
              <a:rPr lang="en-US" sz="1800" dirty="0">
                <a:solidFill>
                  <a:srgbClr val="FF0000"/>
                </a:solidFill>
                <a:latin typeface="Arial" panose="020B0604020202020204" pitchFamily="34" charset="0"/>
              </a:rPr>
              <a:t>The data is limited the Northwest population but is divided into four regions and species counts for more detailed investigation.</a:t>
            </a:r>
          </a:p>
          <a:p>
            <a:pPr marL="0" indent="0">
              <a:buNone/>
            </a:pPr>
            <a:r>
              <a:rPr lang="en-US" sz="1800" dirty="0">
                <a:solidFill>
                  <a:srgbClr val="FF0000"/>
                </a:solidFill>
                <a:latin typeface="Arial" panose="020B0604020202020204" pitchFamily="34" charset="0"/>
              </a:rPr>
              <a:t> </a:t>
            </a:r>
          </a:p>
          <a:p>
            <a:endParaRPr lang="en-US" sz="1800" b="0" i="0" u="none" strike="noStrike" dirty="0">
              <a:solidFill>
                <a:srgbClr val="FF0000"/>
              </a:solidFill>
              <a:effectLst/>
              <a:latin typeface="Arial" panose="020B0604020202020204" pitchFamily="34" charset="0"/>
            </a:endParaRPr>
          </a:p>
          <a:p>
            <a:endParaRPr lang="en-US" altLang="ko-KR" sz="1400" dirty="0">
              <a:solidFill>
                <a:srgbClr val="FF0000"/>
              </a:solidFill>
              <a:latin typeface="HelveticaNeueLT Pro 33 ThEx" pitchFamily="34" charset="0"/>
              <a:ea typeface="굴림" charset="-127"/>
            </a:endParaRPr>
          </a:p>
        </p:txBody>
      </p:sp>
    </p:spTree>
    <p:extLst>
      <p:ext uri="{BB962C8B-B14F-4D97-AF65-F5344CB8AC3E}">
        <p14:creationId xmlns:p14="http://schemas.microsoft.com/office/powerpoint/2010/main" val="322316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71EF2772-BE7B-060E-F40C-DFABD81003AA}"/>
              </a:ext>
            </a:extLst>
          </p:cNvPr>
          <p:cNvSpPr>
            <a:spLocks noGrp="1"/>
          </p:cNvSpPr>
          <p:nvPr>
            <p:ph type="title"/>
          </p:nvPr>
        </p:nvSpPr>
        <p:spPr>
          <a:xfrm>
            <a:off x="2323315" y="5085540"/>
            <a:ext cx="5486400" cy="566738"/>
          </a:xfrm>
        </p:spPr>
        <p:txBody>
          <a:bodyPr/>
          <a:lstStyle/>
          <a:p>
            <a:r>
              <a:rPr lang="en-US" dirty="0"/>
              <a:t>Total Salmon Population</a:t>
            </a:r>
          </a:p>
        </p:txBody>
      </p:sp>
      <p:sp>
        <p:nvSpPr>
          <p:cNvPr id="1033" name="Text Placeholder 3">
            <a:extLst>
              <a:ext uri="{FF2B5EF4-FFF2-40B4-BE49-F238E27FC236}">
                <a16:creationId xmlns:a16="http://schemas.microsoft.com/office/drawing/2014/main" id="{6BB6343E-EC9B-80B6-C8E8-6DAAE27CAFF2}"/>
              </a:ext>
            </a:extLst>
          </p:cNvPr>
          <p:cNvSpPr>
            <a:spLocks noGrp="1"/>
          </p:cNvSpPr>
          <p:nvPr>
            <p:ph type="body" sz="half" idx="2"/>
          </p:nvPr>
        </p:nvSpPr>
        <p:spPr>
          <a:xfrm>
            <a:off x="2339752" y="5652278"/>
            <a:ext cx="5486400" cy="804862"/>
          </a:xfrm>
        </p:spPr>
        <p:txBody>
          <a:bodyPr/>
          <a:lstStyle/>
          <a:p>
            <a:r>
              <a:rPr lang="en-US" dirty="0"/>
              <a:t>Fluctuation in more recent measures but overall trending upward with the max population occurring in 2002 with 711,555 spawners in total.</a:t>
            </a:r>
          </a:p>
        </p:txBody>
      </p:sp>
      <p:pic>
        <p:nvPicPr>
          <p:cNvPr id="1028" name="Picture 4">
            <a:extLst>
              <a:ext uri="{FF2B5EF4-FFF2-40B4-BE49-F238E27FC236}">
                <a16:creationId xmlns:a16="http://schemas.microsoft.com/office/drawing/2014/main" id="{28025569-9C22-3EA3-DBF9-02D2E522F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0648"/>
            <a:ext cx="6204503" cy="468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79358-D18D-1641-16BA-A63B84E34836}"/>
            </a:ext>
          </a:extLst>
        </p:cNvPr>
        <p:cNvGrpSpPr/>
        <p:nvPr/>
      </p:nvGrpSpPr>
      <p:grpSpPr>
        <a:xfrm>
          <a:off x="0" y="0"/>
          <a:ext cx="0" cy="0"/>
          <a:chOff x="0" y="0"/>
          <a:chExt cx="0" cy="0"/>
        </a:xfrm>
      </p:grpSpPr>
      <p:sp>
        <p:nvSpPr>
          <p:cNvPr id="1031" name="Title 1">
            <a:extLst>
              <a:ext uri="{FF2B5EF4-FFF2-40B4-BE49-F238E27FC236}">
                <a16:creationId xmlns:a16="http://schemas.microsoft.com/office/drawing/2014/main" id="{D46758D4-2382-BCF7-1663-BEA6A9DE3B26}"/>
              </a:ext>
            </a:extLst>
          </p:cNvPr>
          <p:cNvSpPr>
            <a:spLocks noGrp="1"/>
          </p:cNvSpPr>
          <p:nvPr>
            <p:ph type="title"/>
          </p:nvPr>
        </p:nvSpPr>
        <p:spPr>
          <a:xfrm>
            <a:off x="2323315" y="5085540"/>
            <a:ext cx="5486400" cy="566738"/>
          </a:xfrm>
        </p:spPr>
        <p:txBody>
          <a:bodyPr/>
          <a:lstStyle/>
          <a:p>
            <a:r>
              <a:rPr lang="en-US" dirty="0"/>
              <a:t>Spawner Counts Per Region</a:t>
            </a:r>
          </a:p>
        </p:txBody>
      </p:sp>
      <p:sp>
        <p:nvSpPr>
          <p:cNvPr id="1033" name="Text Placeholder 3">
            <a:extLst>
              <a:ext uri="{FF2B5EF4-FFF2-40B4-BE49-F238E27FC236}">
                <a16:creationId xmlns:a16="http://schemas.microsoft.com/office/drawing/2014/main" id="{D7006EB4-B87B-C4B9-5B59-0E4209AE1476}"/>
              </a:ext>
            </a:extLst>
          </p:cNvPr>
          <p:cNvSpPr>
            <a:spLocks noGrp="1"/>
          </p:cNvSpPr>
          <p:nvPr>
            <p:ph type="body" sz="half" idx="2"/>
          </p:nvPr>
        </p:nvSpPr>
        <p:spPr>
          <a:xfrm>
            <a:off x="2339752" y="5652278"/>
            <a:ext cx="5486400" cy="804862"/>
          </a:xfrm>
        </p:spPr>
        <p:txBody>
          <a:bodyPr/>
          <a:lstStyle/>
          <a:p>
            <a:r>
              <a:rPr lang="en-US" dirty="0"/>
              <a:t>Oregon has the largest population but only started recording data in 1990. Semi-consistent population with recent spikes in 2002 and 2014.</a:t>
            </a:r>
          </a:p>
        </p:txBody>
      </p:sp>
      <p:pic>
        <p:nvPicPr>
          <p:cNvPr id="3074" name="Picture 2">
            <a:extLst>
              <a:ext uri="{FF2B5EF4-FFF2-40B4-BE49-F238E27FC236}">
                <a16:creationId xmlns:a16="http://schemas.microsoft.com/office/drawing/2014/main" id="{F4D62423-F347-0463-1E4A-4A02AD7C6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1013"/>
            <a:ext cx="6061224" cy="458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8AC10-76FC-1981-71EC-3B5604E726EF}"/>
            </a:ext>
          </a:extLst>
        </p:cNvPr>
        <p:cNvGrpSpPr/>
        <p:nvPr/>
      </p:nvGrpSpPr>
      <p:grpSpPr>
        <a:xfrm>
          <a:off x="0" y="0"/>
          <a:ext cx="0" cy="0"/>
          <a:chOff x="0" y="0"/>
          <a:chExt cx="0" cy="0"/>
        </a:xfrm>
      </p:grpSpPr>
      <p:sp>
        <p:nvSpPr>
          <p:cNvPr id="1031" name="Title 1">
            <a:extLst>
              <a:ext uri="{FF2B5EF4-FFF2-40B4-BE49-F238E27FC236}">
                <a16:creationId xmlns:a16="http://schemas.microsoft.com/office/drawing/2014/main" id="{596F5CB5-E6C3-B332-018C-71F316277659}"/>
              </a:ext>
            </a:extLst>
          </p:cNvPr>
          <p:cNvSpPr>
            <a:spLocks noGrp="1"/>
          </p:cNvSpPr>
          <p:nvPr>
            <p:ph type="title"/>
          </p:nvPr>
        </p:nvSpPr>
        <p:spPr>
          <a:xfrm>
            <a:off x="2323315" y="5085540"/>
            <a:ext cx="5486400" cy="566738"/>
          </a:xfrm>
        </p:spPr>
        <p:txBody>
          <a:bodyPr/>
          <a:lstStyle/>
          <a:p>
            <a:r>
              <a:rPr lang="en-US" dirty="0"/>
              <a:t>Spawners Per Run</a:t>
            </a:r>
          </a:p>
        </p:txBody>
      </p:sp>
      <p:sp>
        <p:nvSpPr>
          <p:cNvPr id="1033" name="Text Placeholder 3">
            <a:extLst>
              <a:ext uri="{FF2B5EF4-FFF2-40B4-BE49-F238E27FC236}">
                <a16:creationId xmlns:a16="http://schemas.microsoft.com/office/drawing/2014/main" id="{90A52C30-76B3-815E-0272-E9DC532BAF5F}"/>
              </a:ext>
            </a:extLst>
          </p:cNvPr>
          <p:cNvSpPr>
            <a:spLocks noGrp="1"/>
          </p:cNvSpPr>
          <p:nvPr>
            <p:ph type="body" sz="half" idx="2"/>
          </p:nvPr>
        </p:nvSpPr>
        <p:spPr>
          <a:xfrm>
            <a:off x="2339752" y="5652278"/>
            <a:ext cx="5486400" cy="804862"/>
          </a:xfrm>
        </p:spPr>
        <p:txBody>
          <a:bodyPr/>
          <a:lstStyle/>
          <a:p>
            <a:r>
              <a:rPr lang="en-US" dirty="0"/>
              <a:t>The number of spawners per season in each region. Some columns like “early-late-run” don’t make much sense but most notable spikes are in the summer and late fall runs.</a:t>
            </a:r>
          </a:p>
        </p:txBody>
      </p:sp>
      <p:pic>
        <p:nvPicPr>
          <p:cNvPr id="4098" name="Picture 2">
            <a:extLst>
              <a:ext uri="{FF2B5EF4-FFF2-40B4-BE49-F238E27FC236}">
                <a16:creationId xmlns:a16="http://schemas.microsoft.com/office/drawing/2014/main" id="{4905821D-51C1-556F-FD2B-5983A8628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12272"/>
            <a:ext cx="5604867" cy="495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7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4C5FB-1D59-03F4-E625-29E07A41F244}"/>
            </a:ext>
          </a:extLst>
        </p:cNvPr>
        <p:cNvGrpSpPr/>
        <p:nvPr/>
      </p:nvGrpSpPr>
      <p:grpSpPr>
        <a:xfrm>
          <a:off x="0" y="0"/>
          <a:ext cx="0" cy="0"/>
          <a:chOff x="0" y="0"/>
          <a:chExt cx="0" cy="0"/>
        </a:xfrm>
      </p:grpSpPr>
      <p:sp>
        <p:nvSpPr>
          <p:cNvPr id="1031" name="Title 1">
            <a:extLst>
              <a:ext uri="{FF2B5EF4-FFF2-40B4-BE49-F238E27FC236}">
                <a16:creationId xmlns:a16="http://schemas.microsoft.com/office/drawing/2014/main" id="{F5E7E243-2DDC-93EC-696F-3F5B8956FD69}"/>
              </a:ext>
            </a:extLst>
          </p:cNvPr>
          <p:cNvSpPr>
            <a:spLocks noGrp="1"/>
          </p:cNvSpPr>
          <p:nvPr>
            <p:ph type="title"/>
          </p:nvPr>
        </p:nvSpPr>
        <p:spPr>
          <a:xfrm>
            <a:off x="2323315" y="5085540"/>
            <a:ext cx="5486400" cy="566738"/>
          </a:xfrm>
        </p:spPr>
        <p:txBody>
          <a:bodyPr/>
          <a:lstStyle/>
          <a:p>
            <a:r>
              <a:rPr lang="en-US" dirty="0"/>
              <a:t>Age Returns Per Year</a:t>
            </a:r>
          </a:p>
        </p:txBody>
      </p:sp>
      <p:sp>
        <p:nvSpPr>
          <p:cNvPr id="1033" name="Text Placeholder 3">
            <a:extLst>
              <a:ext uri="{FF2B5EF4-FFF2-40B4-BE49-F238E27FC236}">
                <a16:creationId xmlns:a16="http://schemas.microsoft.com/office/drawing/2014/main" id="{B74DBF19-F1AB-8A58-8CA1-512294A2A7F8}"/>
              </a:ext>
            </a:extLst>
          </p:cNvPr>
          <p:cNvSpPr>
            <a:spLocks noGrp="1"/>
          </p:cNvSpPr>
          <p:nvPr>
            <p:ph type="body" sz="half" idx="2"/>
          </p:nvPr>
        </p:nvSpPr>
        <p:spPr>
          <a:xfrm>
            <a:off x="2339752" y="5652278"/>
            <a:ext cx="5486400" cy="804862"/>
          </a:xfrm>
        </p:spPr>
        <p:txBody>
          <a:bodyPr/>
          <a:lstStyle/>
          <a:p>
            <a:r>
              <a:rPr lang="en-US" dirty="0"/>
              <a:t>The highest age returns over this time series data is Age 4 with the lowest being Age 7.</a:t>
            </a:r>
          </a:p>
        </p:txBody>
      </p:sp>
      <p:pic>
        <p:nvPicPr>
          <p:cNvPr id="5124" name="Picture 4">
            <a:extLst>
              <a:ext uri="{FF2B5EF4-FFF2-40B4-BE49-F238E27FC236}">
                <a16:creationId xmlns:a16="http://schemas.microsoft.com/office/drawing/2014/main" id="{CCA5F914-ABB7-A5CC-6A62-64146B3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32656"/>
            <a:ext cx="7092280" cy="432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20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AE769-5724-FFD0-A1ED-1AFE7CFBA7DA}"/>
            </a:ext>
          </a:extLst>
        </p:cNvPr>
        <p:cNvGrpSpPr/>
        <p:nvPr/>
      </p:nvGrpSpPr>
      <p:grpSpPr>
        <a:xfrm>
          <a:off x="0" y="0"/>
          <a:ext cx="0" cy="0"/>
          <a:chOff x="0" y="0"/>
          <a:chExt cx="0" cy="0"/>
        </a:xfrm>
      </p:grpSpPr>
      <p:sp>
        <p:nvSpPr>
          <p:cNvPr id="1031" name="Title 1">
            <a:extLst>
              <a:ext uri="{FF2B5EF4-FFF2-40B4-BE49-F238E27FC236}">
                <a16:creationId xmlns:a16="http://schemas.microsoft.com/office/drawing/2014/main" id="{12778507-484E-5739-683E-5E0E6DFBDDFD}"/>
              </a:ext>
            </a:extLst>
          </p:cNvPr>
          <p:cNvSpPr>
            <a:spLocks noGrp="1"/>
          </p:cNvSpPr>
          <p:nvPr>
            <p:ph type="title"/>
          </p:nvPr>
        </p:nvSpPr>
        <p:spPr>
          <a:xfrm>
            <a:off x="2323315" y="5085540"/>
            <a:ext cx="5486400" cy="566738"/>
          </a:xfrm>
        </p:spPr>
        <p:txBody>
          <a:bodyPr/>
          <a:lstStyle/>
          <a:p>
            <a:r>
              <a:rPr lang="en-US" dirty="0"/>
              <a:t>Number of Spawners by Species</a:t>
            </a:r>
          </a:p>
        </p:txBody>
      </p:sp>
      <p:sp>
        <p:nvSpPr>
          <p:cNvPr id="1033" name="Text Placeholder 3">
            <a:extLst>
              <a:ext uri="{FF2B5EF4-FFF2-40B4-BE49-F238E27FC236}">
                <a16:creationId xmlns:a16="http://schemas.microsoft.com/office/drawing/2014/main" id="{10A9D82C-8BAA-4D92-28FA-212F3E5CD50E}"/>
              </a:ext>
            </a:extLst>
          </p:cNvPr>
          <p:cNvSpPr>
            <a:spLocks noGrp="1"/>
          </p:cNvSpPr>
          <p:nvPr>
            <p:ph type="body" sz="half" idx="2"/>
          </p:nvPr>
        </p:nvSpPr>
        <p:spPr>
          <a:xfrm>
            <a:off x="2339752" y="5652278"/>
            <a:ext cx="5486400" cy="804862"/>
          </a:xfrm>
        </p:spPr>
        <p:txBody>
          <a:bodyPr/>
          <a:lstStyle/>
          <a:p>
            <a:r>
              <a:rPr lang="en-US" dirty="0"/>
              <a:t>Small amount of spawners for most salmon species but notably Coho Salmon from the Oregon Coast has a significantly large population especially more recently.</a:t>
            </a:r>
          </a:p>
        </p:txBody>
      </p:sp>
      <p:pic>
        <p:nvPicPr>
          <p:cNvPr id="6146" name="Picture 2">
            <a:extLst>
              <a:ext uri="{FF2B5EF4-FFF2-40B4-BE49-F238E27FC236}">
                <a16:creationId xmlns:a16="http://schemas.microsoft.com/office/drawing/2014/main" id="{DAB49178-89E6-3BA1-120C-0AEB8ED2E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20688"/>
            <a:ext cx="6955713"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2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4EB9E-FE91-A21E-F890-1EC09471F193}"/>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6A5B1C52-A6C7-7262-7437-E243C5831238}"/>
              </a:ext>
            </a:extLst>
          </p:cNvPr>
          <p:cNvSpPr>
            <a:spLocks noGrp="1" noChangeArrowheads="1"/>
          </p:cNvSpPr>
          <p:nvPr>
            <p:ph type="title"/>
          </p:nvPr>
        </p:nvSpPr>
        <p:spPr>
          <a:xfrm>
            <a:off x="2015716" y="1700808"/>
            <a:ext cx="5112568" cy="649288"/>
          </a:xfrm>
        </p:spPr>
        <p:txBody>
          <a:bodyPr/>
          <a:lstStyle/>
          <a:p>
            <a:pPr algn="l"/>
            <a:r>
              <a:rPr lang="en-US" sz="3200" dirty="0">
                <a:solidFill>
                  <a:srgbClr val="5D8223"/>
                </a:solidFill>
                <a:latin typeface="HelveticaNeueLT Pro 33 ThEx" pitchFamily="34" charset="0"/>
              </a:rPr>
              <a:t>Takeaways from the Data</a:t>
            </a:r>
            <a:endParaRPr lang="uk-UA" sz="2400" dirty="0">
              <a:solidFill>
                <a:srgbClr val="5D8223"/>
              </a:solidFill>
              <a:latin typeface="HelveticaNeueLT Pro 33 ThEx" pitchFamily="34" charset="0"/>
            </a:endParaRPr>
          </a:p>
        </p:txBody>
      </p:sp>
      <p:sp>
        <p:nvSpPr>
          <p:cNvPr id="36867" name="Rectangle 3">
            <a:extLst>
              <a:ext uri="{FF2B5EF4-FFF2-40B4-BE49-F238E27FC236}">
                <a16:creationId xmlns:a16="http://schemas.microsoft.com/office/drawing/2014/main" id="{E9B873F7-FCB1-3C18-0A24-97FA3078A520}"/>
              </a:ext>
            </a:extLst>
          </p:cNvPr>
          <p:cNvSpPr>
            <a:spLocks noGrp="1" noChangeArrowheads="1"/>
          </p:cNvSpPr>
          <p:nvPr>
            <p:ph type="body" idx="1"/>
          </p:nvPr>
        </p:nvSpPr>
        <p:spPr>
          <a:xfrm>
            <a:off x="702469" y="2492896"/>
            <a:ext cx="7739062" cy="3888730"/>
          </a:xfrm>
        </p:spPr>
        <p:txBody>
          <a:bodyPr/>
          <a:lstStyle/>
          <a:p>
            <a:r>
              <a:rPr lang="en-US" sz="1800" dirty="0">
                <a:solidFill>
                  <a:srgbClr val="FF0000"/>
                </a:solidFill>
                <a:latin typeface="Arial" panose="020B0604020202020204" pitchFamily="34" charset="0"/>
              </a:rPr>
              <a:t>Salmon populations in the US Northwest are growing over time as opposed to declining as previously thought.</a:t>
            </a:r>
          </a:p>
          <a:p>
            <a:endParaRPr lang="en-US" sz="1800" dirty="0">
              <a:solidFill>
                <a:srgbClr val="FF0000"/>
              </a:solidFill>
              <a:latin typeface="Arial" panose="020B0604020202020204" pitchFamily="34" charset="0"/>
            </a:endParaRPr>
          </a:p>
          <a:p>
            <a:r>
              <a:rPr lang="en-US" sz="1800" dirty="0">
                <a:solidFill>
                  <a:srgbClr val="FF0000"/>
                </a:solidFill>
                <a:latin typeface="Arial" panose="020B0604020202020204" pitchFamily="34" charset="0"/>
              </a:rPr>
              <a:t>The Oregon Coast has the most significant population among the Regions in this dataset with Coho Salmon being the most abundant.</a:t>
            </a:r>
          </a:p>
          <a:p>
            <a:endParaRPr lang="en-US" sz="1800" dirty="0">
              <a:solidFill>
                <a:srgbClr val="FF0000"/>
              </a:solidFill>
              <a:latin typeface="Arial" panose="020B0604020202020204" pitchFamily="34" charset="0"/>
            </a:endParaRPr>
          </a:p>
          <a:p>
            <a:r>
              <a:rPr lang="en-US" sz="1800" dirty="0">
                <a:solidFill>
                  <a:srgbClr val="FF0000"/>
                </a:solidFill>
                <a:latin typeface="Arial" panose="020B0604020202020204" pitchFamily="34" charset="0"/>
              </a:rPr>
              <a:t>Age 4 Spawners return the most and Late Fall and Summer have the most returns.</a:t>
            </a:r>
          </a:p>
          <a:p>
            <a:endParaRPr lang="en-US" sz="1800" dirty="0">
              <a:solidFill>
                <a:srgbClr val="FF0000"/>
              </a:solidFill>
              <a:latin typeface="Arial" panose="020B0604020202020204" pitchFamily="34" charset="0"/>
            </a:endParaRPr>
          </a:p>
          <a:p>
            <a:r>
              <a:rPr lang="en-US" sz="1800" dirty="0">
                <a:solidFill>
                  <a:srgbClr val="FF0000"/>
                </a:solidFill>
                <a:latin typeface="Arial" panose="020B0604020202020204" pitchFamily="34" charset="0"/>
              </a:rPr>
              <a:t>All in all, salmon populations in the Northwest are on the rise and it seems conservation efforts have been successful in the last 70 years.</a:t>
            </a:r>
          </a:p>
          <a:p>
            <a:endParaRPr lang="en-US" sz="1800" dirty="0">
              <a:solidFill>
                <a:srgbClr val="FF0000"/>
              </a:solidFill>
              <a:latin typeface="Arial" panose="020B0604020202020204" pitchFamily="34" charset="0"/>
            </a:endParaRPr>
          </a:p>
          <a:p>
            <a:endParaRPr lang="en-US" sz="1800" dirty="0">
              <a:solidFill>
                <a:srgbClr val="FF0000"/>
              </a:solidFill>
              <a:latin typeface="Arial" panose="020B0604020202020204" pitchFamily="34" charset="0"/>
            </a:endParaRPr>
          </a:p>
          <a:p>
            <a:pPr marL="0" indent="0">
              <a:buNone/>
            </a:pPr>
            <a:r>
              <a:rPr lang="en-US" sz="1800" dirty="0">
                <a:solidFill>
                  <a:srgbClr val="FF0000"/>
                </a:solidFill>
                <a:latin typeface="Arial" panose="020B0604020202020204" pitchFamily="34" charset="0"/>
              </a:rPr>
              <a:t> </a:t>
            </a:r>
          </a:p>
          <a:p>
            <a:endParaRPr lang="en-US" sz="1800" b="0" i="0" u="none" strike="noStrike" dirty="0">
              <a:solidFill>
                <a:srgbClr val="FF0000"/>
              </a:solidFill>
              <a:effectLst/>
              <a:latin typeface="Arial" panose="020B0604020202020204" pitchFamily="34" charset="0"/>
            </a:endParaRPr>
          </a:p>
          <a:p>
            <a:endParaRPr lang="en-US" altLang="ko-KR" sz="1400" dirty="0">
              <a:solidFill>
                <a:srgbClr val="FF0000"/>
              </a:solidFill>
              <a:latin typeface="HelveticaNeueLT Pro 33 ThEx" pitchFamily="34" charset="0"/>
              <a:ea typeface="굴림" charset="-127"/>
            </a:endParaRPr>
          </a:p>
        </p:txBody>
      </p:sp>
    </p:spTree>
    <p:extLst>
      <p:ext uri="{BB962C8B-B14F-4D97-AF65-F5344CB8AC3E}">
        <p14:creationId xmlns:p14="http://schemas.microsoft.com/office/powerpoint/2010/main" val="2108754342"/>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7711</TotalTime>
  <Words>493</Words>
  <Application>Microsoft Macintosh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Century Gothic</vt:lpstr>
      <vt:lpstr>HelveticaNeueLT Pro 33 ThEx</vt:lpstr>
      <vt:lpstr>template</vt:lpstr>
      <vt:lpstr>Custom Design</vt:lpstr>
      <vt:lpstr>Salmon Population Statistics and Trends </vt:lpstr>
      <vt:lpstr>Valuable Components of The Dataset</vt:lpstr>
      <vt:lpstr>Limitations of The Data</vt:lpstr>
      <vt:lpstr>Total Salmon Population</vt:lpstr>
      <vt:lpstr>Spawner Counts Per Region</vt:lpstr>
      <vt:lpstr>Spawners Per Run</vt:lpstr>
      <vt:lpstr>Age Returns Per Year</vt:lpstr>
      <vt:lpstr>Number of Spawners by Species</vt:lpstr>
      <vt:lpstr>Takeaways from the Data</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Mabon, Ian Stuart</cp:lastModifiedBy>
  <cp:revision>135</cp:revision>
  <dcterms:created xsi:type="dcterms:W3CDTF">2006-06-29T12:15:01Z</dcterms:created>
  <dcterms:modified xsi:type="dcterms:W3CDTF">2024-10-29T03:21:05Z</dcterms:modified>
</cp:coreProperties>
</file>