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92" r:id="rId3"/>
    <p:sldId id="29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1" r:id="rId13"/>
    <p:sldId id="267" r:id="rId14"/>
    <p:sldId id="262" r:id="rId15"/>
    <p:sldId id="270" r:id="rId16"/>
    <p:sldId id="268" r:id="rId17"/>
    <p:sldId id="269" r:id="rId18"/>
    <p:sldId id="271" r:id="rId19"/>
    <p:sldId id="275" r:id="rId20"/>
    <p:sldId id="273" r:id="rId21"/>
    <p:sldId id="272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2205-AB73-794E-B6BF-78E5E0F1D3C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B49DD-1D6A-B04F-9B1D-BBFEE012BC10}">
      <dgm:prSet phldrT="[Text]"/>
      <dgm:spPr/>
      <dgm:t>
        <a:bodyPr/>
        <a:lstStyle/>
        <a:p>
          <a:r>
            <a:rPr lang="en-US" dirty="0" smtClean="0"/>
            <a:t>WEB CLIENT (</a:t>
          </a:r>
          <a:r>
            <a:rPr lang="en-US" dirty="0" err="1" smtClean="0"/>
            <a:t>Javascript</a:t>
          </a:r>
          <a:r>
            <a:rPr lang="en-US" dirty="0" smtClean="0"/>
            <a:t>)</a:t>
          </a:r>
          <a:endParaRPr lang="en-US" dirty="0"/>
        </a:p>
      </dgm:t>
    </dgm:pt>
    <dgm:pt modelId="{CECF72AA-45C1-BD43-9275-341FB2ED7609}" type="parTrans" cxnId="{D3717D55-14DD-C34A-BD6E-07BB677A0B4E}">
      <dgm:prSet/>
      <dgm:spPr/>
      <dgm:t>
        <a:bodyPr/>
        <a:lstStyle/>
        <a:p>
          <a:endParaRPr lang="en-US"/>
        </a:p>
      </dgm:t>
    </dgm:pt>
    <dgm:pt modelId="{17081B87-F969-9640-B5BA-C3CF0EDA888E}" type="sibTrans" cxnId="{D3717D55-14DD-C34A-BD6E-07BB677A0B4E}">
      <dgm:prSet/>
      <dgm:spPr/>
      <dgm:t>
        <a:bodyPr/>
        <a:lstStyle/>
        <a:p>
          <a:endParaRPr lang="en-US"/>
        </a:p>
      </dgm:t>
    </dgm:pt>
    <dgm:pt modelId="{36580163-74A3-C745-A3EC-DFB160089420}">
      <dgm:prSet phldrT="[Text]"/>
      <dgm:spPr/>
      <dgm:t>
        <a:bodyPr/>
        <a:lstStyle/>
        <a:p>
          <a:r>
            <a:rPr lang="en-US" dirty="0" err="1" smtClean="0"/>
            <a:t>Joomla</a:t>
          </a:r>
          <a:r>
            <a:rPr lang="en-US" dirty="0" smtClean="0"/>
            <a:t> Framework Layer (Articles)</a:t>
          </a:r>
          <a:endParaRPr lang="en-US" dirty="0"/>
        </a:p>
      </dgm:t>
    </dgm:pt>
    <dgm:pt modelId="{7AE3C380-7BC2-B745-9211-7A51A6096F1E}" type="parTrans" cxnId="{EB331C7D-9DAC-6F4B-AA78-1CDBBB394C5E}">
      <dgm:prSet/>
      <dgm:spPr/>
      <dgm:t>
        <a:bodyPr/>
        <a:lstStyle/>
        <a:p>
          <a:endParaRPr lang="en-US"/>
        </a:p>
      </dgm:t>
    </dgm:pt>
    <dgm:pt modelId="{DA17F07D-563B-EF46-81D6-9F1293D4E412}" type="sibTrans" cxnId="{EB331C7D-9DAC-6F4B-AA78-1CDBBB394C5E}">
      <dgm:prSet/>
      <dgm:spPr/>
      <dgm:t>
        <a:bodyPr/>
        <a:lstStyle/>
        <a:p>
          <a:endParaRPr lang="en-US"/>
        </a:p>
      </dgm:t>
    </dgm:pt>
    <dgm:pt modelId="{CD57C72F-4376-8742-B7E6-4B3885383EA8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Layer (Activities/Proxy)</a:t>
          </a:r>
          <a:endParaRPr lang="en-US" dirty="0"/>
        </a:p>
      </dgm:t>
    </dgm:pt>
    <dgm:pt modelId="{2C48D864-4E9B-6A4E-99E0-7F99B5858B76}" type="sibTrans" cxnId="{F7BDE70B-C865-4547-888C-285E9BF6E90F}">
      <dgm:prSet/>
      <dgm:spPr/>
      <dgm:t>
        <a:bodyPr/>
        <a:lstStyle/>
        <a:p>
          <a:endParaRPr lang="en-US"/>
        </a:p>
      </dgm:t>
    </dgm:pt>
    <dgm:pt modelId="{1C881484-EF71-3A4A-A8CA-B21A5D8B1D3C}" type="parTrans" cxnId="{F7BDE70B-C865-4547-888C-285E9BF6E90F}">
      <dgm:prSet/>
      <dgm:spPr/>
      <dgm:t>
        <a:bodyPr/>
        <a:lstStyle/>
        <a:p>
          <a:endParaRPr lang="en-US"/>
        </a:p>
      </dgm:t>
    </dgm:pt>
    <dgm:pt modelId="{60E440B6-AC9A-9542-B0A7-F0FD939006C4}" type="pres">
      <dgm:prSet presAssocID="{CD792205-AB73-794E-B6BF-78E5E0F1D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E2E0DB-04D3-E54F-A450-9DA76D473A64}" type="pres">
      <dgm:prSet presAssocID="{36580163-74A3-C745-A3EC-DFB160089420}" presName="boxAndChildren" presStyleCnt="0"/>
      <dgm:spPr/>
    </dgm:pt>
    <dgm:pt modelId="{C283C55D-6B59-104D-A120-61C932EBC365}" type="pres">
      <dgm:prSet presAssocID="{36580163-74A3-C745-A3EC-DFB160089420}" presName="parentTextBox" presStyleLbl="node1" presStyleIdx="0" presStyleCnt="3"/>
      <dgm:spPr/>
      <dgm:t>
        <a:bodyPr/>
        <a:lstStyle/>
        <a:p>
          <a:endParaRPr lang="en-US"/>
        </a:p>
      </dgm:t>
    </dgm:pt>
    <dgm:pt modelId="{1B1390CA-CAC1-104B-B868-C09E89823A7B}" type="pres">
      <dgm:prSet presAssocID="{2C48D864-4E9B-6A4E-99E0-7F99B5858B76}" presName="sp" presStyleCnt="0"/>
      <dgm:spPr/>
    </dgm:pt>
    <dgm:pt modelId="{D8DB2BC8-F848-1547-B7E4-B7508A976D95}" type="pres">
      <dgm:prSet presAssocID="{CD57C72F-4376-8742-B7E6-4B3885383EA8}" presName="arrowAndChildren" presStyleCnt="0"/>
      <dgm:spPr/>
    </dgm:pt>
    <dgm:pt modelId="{3EC71D4D-9965-594D-865B-42842696B990}" type="pres">
      <dgm:prSet presAssocID="{CD57C72F-4376-8742-B7E6-4B3885383EA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5F54BC3-356D-F246-8305-E60913EBC615}" type="pres">
      <dgm:prSet presAssocID="{17081B87-F969-9640-B5BA-C3CF0EDA888E}" presName="sp" presStyleCnt="0"/>
      <dgm:spPr/>
    </dgm:pt>
    <dgm:pt modelId="{7FCF875B-1D1C-E848-95AB-A03C27BCAA61}" type="pres">
      <dgm:prSet presAssocID="{FE2B49DD-1D6A-B04F-9B1D-BBFEE012BC10}" presName="arrowAndChildren" presStyleCnt="0"/>
      <dgm:spPr/>
    </dgm:pt>
    <dgm:pt modelId="{AC1C8A27-F874-A749-9D13-4E99FB9EC3C4}" type="pres">
      <dgm:prSet presAssocID="{FE2B49DD-1D6A-B04F-9B1D-BBFEE012BC10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596CF5AD-52E0-A94D-AB69-A3704A9AFB93}" type="presOf" srcId="{36580163-74A3-C745-A3EC-DFB160089420}" destId="{C283C55D-6B59-104D-A120-61C932EBC365}" srcOrd="0" destOrd="0" presId="urn:microsoft.com/office/officeart/2005/8/layout/process4"/>
    <dgm:cxn modelId="{D3717D55-14DD-C34A-BD6E-07BB677A0B4E}" srcId="{CD792205-AB73-794E-B6BF-78E5E0F1D3C9}" destId="{FE2B49DD-1D6A-B04F-9B1D-BBFEE012BC10}" srcOrd="0" destOrd="0" parTransId="{CECF72AA-45C1-BD43-9275-341FB2ED7609}" sibTransId="{17081B87-F969-9640-B5BA-C3CF0EDA888E}"/>
    <dgm:cxn modelId="{EB331C7D-9DAC-6F4B-AA78-1CDBBB394C5E}" srcId="{CD792205-AB73-794E-B6BF-78E5E0F1D3C9}" destId="{36580163-74A3-C745-A3EC-DFB160089420}" srcOrd="2" destOrd="0" parTransId="{7AE3C380-7BC2-B745-9211-7A51A6096F1E}" sibTransId="{DA17F07D-563B-EF46-81D6-9F1293D4E412}"/>
    <dgm:cxn modelId="{7E5F5087-2A64-9E48-98B1-61763A768481}" type="presOf" srcId="{CD792205-AB73-794E-B6BF-78E5E0F1D3C9}" destId="{60E440B6-AC9A-9542-B0A7-F0FD939006C4}" srcOrd="0" destOrd="0" presId="urn:microsoft.com/office/officeart/2005/8/layout/process4"/>
    <dgm:cxn modelId="{72C521E8-5C3F-994C-89E3-8F886CFBB693}" type="presOf" srcId="{CD57C72F-4376-8742-B7E6-4B3885383EA8}" destId="{3EC71D4D-9965-594D-865B-42842696B990}" srcOrd="0" destOrd="0" presId="urn:microsoft.com/office/officeart/2005/8/layout/process4"/>
    <dgm:cxn modelId="{3EB615E1-6D34-2B4C-9C92-3FDC1227981B}" type="presOf" srcId="{FE2B49DD-1D6A-B04F-9B1D-BBFEE012BC10}" destId="{AC1C8A27-F874-A749-9D13-4E99FB9EC3C4}" srcOrd="0" destOrd="0" presId="urn:microsoft.com/office/officeart/2005/8/layout/process4"/>
    <dgm:cxn modelId="{F7BDE70B-C865-4547-888C-285E9BF6E90F}" srcId="{CD792205-AB73-794E-B6BF-78E5E0F1D3C9}" destId="{CD57C72F-4376-8742-B7E6-4B3885383EA8}" srcOrd="1" destOrd="0" parTransId="{1C881484-EF71-3A4A-A8CA-B21A5D8B1D3C}" sibTransId="{2C48D864-4E9B-6A4E-99E0-7F99B5858B76}"/>
    <dgm:cxn modelId="{5C89CEB6-8575-C047-9EFA-E4C8EDA43707}" type="presParOf" srcId="{60E440B6-AC9A-9542-B0A7-F0FD939006C4}" destId="{C9E2E0DB-04D3-E54F-A450-9DA76D473A64}" srcOrd="0" destOrd="0" presId="urn:microsoft.com/office/officeart/2005/8/layout/process4"/>
    <dgm:cxn modelId="{48FE3511-3851-7A48-B8AC-3E80E4ADCAD5}" type="presParOf" srcId="{C9E2E0DB-04D3-E54F-A450-9DA76D473A64}" destId="{C283C55D-6B59-104D-A120-61C932EBC365}" srcOrd="0" destOrd="0" presId="urn:microsoft.com/office/officeart/2005/8/layout/process4"/>
    <dgm:cxn modelId="{D819B7F7-4811-364D-B546-BDF7432F6CEF}" type="presParOf" srcId="{60E440B6-AC9A-9542-B0A7-F0FD939006C4}" destId="{1B1390CA-CAC1-104B-B868-C09E89823A7B}" srcOrd="1" destOrd="0" presId="urn:microsoft.com/office/officeart/2005/8/layout/process4"/>
    <dgm:cxn modelId="{296C83C5-E8C5-D64C-B005-FBEB154DC42A}" type="presParOf" srcId="{60E440B6-AC9A-9542-B0A7-F0FD939006C4}" destId="{D8DB2BC8-F848-1547-B7E4-B7508A976D95}" srcOrd="2" destOrd="0" presId="urn:microsoft.com/office/officeart/2005/8/layout/process4"/>
    <dgm:cxn modelId="{F42C1DA2-C7F4-CD4F-B36B-E471250BEDC0}" type="presParOf" srcId="{D8DB2BC8-F848-1547-B7E4-B7508A976D95}" destId="{3EC71D4D-9965-594D-865B-42842696B990}" srcOrd="0" destOrd="0" presId="urn:microsoft.com/office/officeart/2005/8/layout/process4"/>
    <dgm:cxn modelId="{63201D33-069B-2A46-9F9A-7D2BBF07A644}" type="presParOf" srcId="{60E440B6-AC9A-9542-B0A7-F0FD939006C4}" destId="{05F54BC3-356D-F246-8305-E60913EBC615}" srcOrd="3" destOrd="0" presId="urn:microsoft.com/office/officeart/2005/8/layout/process4"/>
    <dgm:cxn modelId="{ED31307B-5D88-0043-889E-9970FA1DF55F}" type="presParOf" srcId="{60E440B6-AC9A-9542-B0A7-F0FD939006C4}" destId="{7FCF875B-1D1C-E848-95AB-A03C27BCAA61}" srcOrd="4" destOrd="0" presId="urn:microsoft.com/office/officeart/2005/8/layout/process4"/>
    <dgm:cxn modelId="{2F4E3BE7-779D-8144-8E2B-617200793AAB}" type="presParOf" srcId="{7FCF875B-1D1C-E848-95AB-A03C27BCAA61}" destId="{AC1C8A27-F874-A749-9D13-4E99FB9EC3C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2205-AB73-794E-B6BF-78E5E0F1D3C9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B49DD-1D6A-B04F-9B1D-BBFEE012BC10}">
      <dgm:prSet phldrT="[Text]"/>
      <dgm:spPr/>
      <dgm:t>
        <a:bodyPr/>
        <a:lstStyle/>
        <a:p>
          <a:r>
            <a:rPr lang="en-US" dirty="0" smtClean="0"/>
            <a:t>PHP Application</a:t>
          </a:r>
          <a:endParaRPr lang="en-US" dirty="0"/>
        </a:p>
      </dgm:t>
    </dgm:pt>
    <dgm:pt modelId="{CECF72AA-45C1-BD43-9275-341FB2ED7609}" type="parTrans" cxnId="{D3717D55-14DD-C34A-BD6E-07BB677A0B4E}">
      <dgm:prSet/>
      <dgm:spPr/>
      <dgm:t>
        <a:bodyPr/>
        <a:lstStyle/>
        <a:p>
          <a:endParaRPr lang="en-US"/>
        </a:p>
      </dgm:t>
    </dgm:pt>
    <dgm:pt modelId="{17081B87-F969-9640-B5BA-C3CF0EDA888E}" type="sibTrans" cxnId="{D3717D55-14DD-C34A-BD6E-07BB677A0B4E}">
      <dgm:prSet/>
      <dgm:spPr/>
      <dgm:t>
        <a:bodyPr/>
        <a:lstStyle/>
        <a:p>
          <a:endParaRPr lang="en-US"/>
        </a:p>
      </dgm:t>
    </dgm:pt>
    <dgm:pt modelId="{36580163-74A3-C745-A3EC-DFB160089420}">
      <dgm:prSet phldrT="[Text]"/>
      <dgm:spPr/>
      <dgm:t>
        <a:bodyPr/>
        <a:lstStyle/>
        <a:p>
          <a:r>
            <a:rPr lang="en-US" dirty="0" err="1" smtClean="0"/>
            <a:t>Joomla</a:t>
          </a:r>
          <a:r>
            <a:rPr lang="en-US" dirty="0" smtClean="0"/>
            <a:t> Framework Layer (Articles)</a:t>
          </a:r>
          <a:endParaRPr lang="en-US" dirty="0"/>
        </a:p>
      </dgm:t>
    </dgm:pt>
    <dgm:pt modelId="{7AE3C380-7BC2-B745-9211-7A51A6096F1E}" type="parTrans" cxnId="{EB331C7D-9DAC-6F4B-AA78-1CDBBB394C5E}">
      <dgm:prSet/>
      <dgm:spPr/>
      <dgm:t>
        <a:bodyPr/>
        <a:lstStyle/>
        <a:p>
          <a:endParaRPr lang="en-US"/>
        </a:p>
      </dgm:t>
    </dgm:pt>
    <dgm:pt modelId="{DA17F07D-563B-EF46-81D6-9F1293D4E412}" type="sibTrans" cxnId="{EB331C7D-9DAC-6F4B-AA78-1CDBBB394C5E}">
      <dgm:prSet/>
      <dgm:spPr/>
      <dgm:t>
        <a:bodyPr/>
        <a:lstStyle/>
        <a:p>
          <a:endParaRPr lang="en-US"/>
        </a:p>
      </dgm:t>
    </dgm:pt>
    <dgm:pt modelId="{CD57C72F-4376-8742-B7E6-4B3885383EA8}">
      <dgm:prSet phldrT="[Text]"/>
      <dgm:spPr/>
      <dgm:t>
        <a:bodyPr/>
        <a:lstStyle/>
        <a:p>
          <a:r>
            <a:rPr lang="en-US" dirty="0" err="1" smtClean="0"/>
            <a:t>NodeJS</a:t>
          </a:r>
          <a:r>
            <a:rPr lang="en-US" dirty="0" smtClean="0"/>
            <a:t> Layer (Activities/Proxy)</a:t>
          </a:r>
          <a:endParaRPr lang="en-US" dirty="0"/>
        </a:p>
      </dgm:t>
    </dgm:pt>
    <dgm:pt modelId="{2C48D864-4E9B-6A4E-99E0-7F99B5858B76}" type="sibTrans" cxnId="{F7BDE70B-C865-4547-888C-285E9BF6E90F}">
      <dgm:prSet/>
      <dgm:spPr/>
      <dgm:t>
        <a:bodyPr/>
        <a:lstStyle/>
        <a:p>
          <a:endParaRPr lang="en-US"/>
        </a:p>
      </dgm:t>
    </dgm:pt>
    <dgm:pt modelId="{1C881484-EF71-3A4A-A8CA-B21A5D8B1D3C}" type="parTrans" cxnId="{F7BDE70B-C865-4547-888C-285E9BF6E90F}">
      <dgm:prSet/>
      <dgm:spPr/>
      <dgm:t>
        <a:bodyPr/>
        <a:lstStyle/>
        <a:p>
          <a:endParaRPr lang="en-US"/>
        </a:p>
      </dgm:t>
    </dgm:pt>
    <dgm:pt modelId="{60E440B6-AC9A-9542-B0A7-F0FD939006C4}" type="pres">
      <dgm:prSet presAssocID="{CD792205-AB73-794E-B6BF-78E5E0F1D3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E2E0DB-04D3-E54F-A450-9DA76D473A64}" type="pres">
      <dgm:prSet presAssocID="{36580163-74A3-C745-A3EC-DFB160089420}" presName="boxAndChildren" presStyleCnt="0"/>
      <dgm:spPr/>
    </dgm:pt>
    <dgm:pt modelId="{C283C55D-6B59-104D-A120-61C932EBC365}" type="pres">
      <dgm:prSet presAssocID="{36580163-74A3-C745-A3EC-DFB160089420}" presName="parentTextBox" presStyleLbl="node1" presStyleIdx="0" presStyleCnt="3"/>
      <dgm:spPr/>
      <dgm:t>
        <a:bodyPr/>
        <a:lstStyle/>
        <a:p>
          <a:endParaRPr lang="en-US"/>
        </a:p>
      </dgm:t>
    </dgm:pt>
    <dgm:pt modelId="{1B1390CA-CAC1-104B-B868-C09E89823A7B}" type="pres">
      <dgm:prSet presAssocID="{2C48D864-4E9B-6A4E-99E0-7F99B5858B76}" presName="sp" presStyleCnt="0"/>
      <dgm:spPr/>
    </dgm:pt>
    <dgm:pt modelId="{D8DB2BC8-F848-1547-B7E4-B7508A976D95}" type="pres">
      <dgm:prSet presAssocID="{CD57C72F-4376-8742-B7E6-4B3885383EA8}" presName="arrowAndChildren" presStyleCnt="0"/>
      <dgm:spPr/>
    </dgm:pt>
    <dgm:pt modelId="{3EC71D4D-9965-594D-865B-42842696B990}" type="pres">
      <dgm:prSet presAssocID="{CD57C72F-4376-8742-B7E6-4B3885383EA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5F54BC3-356D-F246-8305-E60913EBC615}" type="pres">
      <dgm:prSet presAssocID="{17081B87-F969-9640-B5BA-C3CF0EDA888E}" presName="sp" presStyleCnt="0"/>
      <dgm:spPr/>
    </dgm:pt>
    <dgm:pt modelId="{7FCF875B-1D1C-E848-95AB-A03C27BCAA61}" type="pres">
      <dgm:prSet presAssocID="{FE2B49DD-1D6A-B04F-9B1D-BBFEE012BC10}" presName="arrowAndChildren" presStyleCnt="0"/>
      <dgm:spPr/>
    </dgm:pt>
    <dgm:pt modelId="{AC1C8A27-F874-A749-9D13-4E99FB9EC3C4}" type="pres">
      <dgm:prSet presAssocID="{FE2B49DD-1D6A-B04F-9B1D-BBFEE012BC10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46FA2015-1514-904A-BCF9-1B3B9F7BA118}" type="presOf" srcId="{FE2B49DD-1D6A-B04F-9B1D-BBFEE012BC10}" destId="{AC1C8A27-F874-A749-9D13-4E99FB9EC3C4}" srcOrd="0" destOrd="0" presId="urn:microsoft.com/office/officeart/2005/8/layout/process4"/>
    <dgm:cxn modelId="{8DC65140-AABA-4246-9566-EFEAA5CE6680}" type="presOf" srcId="{CD792205-AB73-794E-B6BF-78E5E0F1D3C9}" destId="{60E440B6-AC9A-9542-B0A7-F0FD939006C4}" srcOrd="0" destOrd="0" presId="urn:microsoft.com/office/officeart/2005/8/layout/process4"/>
    <dgm:cxn modelId="{CC0396E3-FAFA-D64D-A0D8-049FDDCBBC44}" type="presOf" srcId="{CD57C72F-4376-8742-B7E6-4B3885383EA8}" destId="{3EC71D4D-9965-594D-865B-42842696B990}" srcOrd="0" destOrd="0" presId="urn:microsoft.com/office/officeart/2005/8/layout/process4"/>
    <dgm:cxn modelId="{D3717D55-14DD-C34A-BD6E-07BB677A0B4E}" srcId="{CD792205-AB73-794E-B6BF-78E5E0F1D3C9}" destId="{FE2B49DD-1D6A-B04F-9B1D-BBFEE012BC10}" srcOrd="0" destOrd="0" parTransId="{CECF72AA-45C1-BD43-9275-341FB2ED7609}" sibTransId="{17081B87-F969-9640-B5BA-C3CF0EDA888E}"/>
    <dgm:cxn modelId="{EB331C7D-9DAC-6F4B-AA78-1CDBBB394C5E}" srcId="{CD792205-AB73-794E-B6BF-78E5E0F1D3C9}" destId="{36580163-74A3-C745-A3EC-DFB160089420}" srcOrd="2" destOrd="0" parTransId="{7AE3C380-7BC2-B745-9211-7A51A6096F1E}" sibTransId="{DA17F07D-563B-EF46-81D6-9F1293D4E412}"/>
    <dgm:cxn modelId="{75D6A639-DC6E-6741-ACD0-83B3C2E5C978}" type="presOf" srcId="{36580163-74A3-C745-A3EC-DFB160089420}" destId="{C283C55D-6B59-104D-A120-61C932EBC365}" srcOrd="0" destOrd="0" presId="urn:microsoft.com/office/officeart/2005/8/layout/process4"/>
    <dgm:cxn modelId="{F7BDE70B-C865-4547-888C-285E9BF6E90F}" srcId="{CD792205-AB73-794E-B6BF-78E5E0F1D3C9}" destId="{CD57C72F-4376-8742-B7E6-4B3885383EA8}" srcOrd="1" destOrd="0" parTransId="{1C881484-EF71-3A4A-A8CA-B21A5D8B1D3C}" sibTransId="{2C48D864-4E9B-6A4E-99E0-7F99B5858B76}"/>
    <dgm:cxn modelId="{65700F6D-0230-FC4E-9AFF-9504B9A5CDFA}" type="presParOf" srcId="{60E440B6-AC9A-9542-B0A7-F0FD939006C4}" destId="{C9E2E0DB-04D3-E54F-A450-9DA76D473A64}" srcOrd="0" destOrd="0" presId="urn:microsoft.com/office/officeart/2005/8/layout/process4"/>
    <dgm:cxn modelId="{88CE954F-691C-5946-8E3D-7837AF64EDD2}" type="presParOf" srcId="{C9E2E0DB-04D3-E54F-A450-9DA76D473A64}" destId="{C283C55D-6B59-104D-A120-61C932EBC365}" srcOrd="0" destOrd="0" presId="urn:microsoft.com/office/officeart/2005/8/layout/process4"/>
    <dgm:cxn modelId="{DE3029F8-51CA-4346-AFF1-D93CC621E59A}" type="presParOf" srcId="{60E440B6-AC9A-9542-B0A7-F0FD939006C4}" destId="{1B1390CA-CAC1-104B-B868-C09E89823A7B}" srcOrd="1" destOrd="0" presId="urn:microsoft.com/office/officeart/2005/8/layout/process4"/>
    <dgm:cxn modelId="{2D4882A2-3756-834E-8C55-EB97B47E6AB6}" type="presParOf" srcId="{60E440B6-AC9A-9542-B0A7-F0FD939006C4}" destId="{D8DB2BC8-F848-1547-B7E4-B7508A976D95}" srcOrd="2" destOrd="0" presId="urn:microsoft.com/office/officeart/2005/8/layout/process4"/>
    <dgm:cxn modelId="{25B84891-3C7C-664D-811E-A7D1F20AE819}" type="presParOf" srcId="{D8DB2BC8-F848-1547-B7E4-B7508A976D95}" destId="{3EC71D4D-9965-594D-865B-42842696B990}" srcOrd="0" destOrd="0" presId="urn:microsoft.com/office/officeart/2005/8/layout/process4"/>
    <dgm:cxn modelId="{FC48C85E-3546-9C43-A25A-5E903E2BA6E8}" type="presParOf" srcId="{60E440B6-AC9A-9542-B0A7-F0FD939006C4}" destId="{05F54BC3-356D-F246-8305-E60913EBC615}" srcOrd="3" destOrd="0" presId="urn:microsoft.com/office/officeart/2005/8/layout/process4"/>
    <dgm:cxn modelId="{517E41D2-46AA-DA42-8AC0-72D93220B630}" type="presParOf" srcId="{60E440B6-AC9A-9542-B0A7-F0FD939006C4}" destId="{7FCF875B-1D1C-E848-95AB-A03C27BCAA61}" srcOrd="4" destOrd="0" presId="urn:microsoft.com/office/officeart/2005/8/layout/process4"/>
    <dgm:cxn modelId="{199C2A92-6100-E048-A95E-5A8074211AD3}" type="presParOf" srcId="{7FCF875B-1D1C-E848-95AB-A03C27BCAA61}" destId="{AC1C8A27-F874-A749-9D13-4E99FB9EC3C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3C55D-6B59-104D-A120-61C932EBC365}">
      <dsp:nvSpPr>
        <dsp:cNvPr id="0" name=""/>
        <dsp:cNvSpPr/>
      </dsp:nvSpPr>
      <dsp:spPr>
        <a:xfrm>
          <a:off x="0" y="2729406"/>
          <a:ext cx="6096000" cy="8958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Joomla</a:t>
          </a:r>
          <a:r>
            <a:rPr lang="en-US" sz="3100" kern="1200" dirty="0" smtClean="0"/>
            <a:t> Framework Layer (Articles)</a:t>
          </a:r>
          <a:endParaRPr lang="en-US" sz="3100" kern="1200" dirty="0"/>
        </a:p>
      </dsp:txBody>
      <dsp:txXfrm>
        <a:off x="0" y="2729406"/>
        <a:ext cx="6096000" cy="895852"/>
      </dsp:txXfrm>
    </dsp:sp>
    <dsp:sp modelId="{3EC71D4D-9965-594D-865B-42842696B990}">
      <dsp:nvSpPr>
        <dsp:cNvPr id="0" name=""/>
        <dsp:cNvSpPr/>
      </dsp:nvSpPr>
      <dsp:spPr>
        <a:xfrm rot="10800000">
          <a:off x="0" y="1365023"/>
          <a:ext cx="6096000" cy="137782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NodeJS</a:t>
          </a:r>
          <a:r>
            <a:rPr lang="en-US" sz="3100" kern="1200" dirty="0" smtClean="0"/>
            <a:t> Layer (Activities/Proxy)</a:t>
          </a:r>
          <a:endParaRPr lang="en-US" sz="3100" kern="1200" dirty="0"/>
        </a:p>
      </dsp:txBody>
      <dsp:txXfrm rot="10800000">
        <a:off x="0" y="1365023"/>
        <a:ext cx="6096000" cy="895266"/>
      </dsp:txXfrm>
    </dsp:sp>
    <dsp:sp modelId="{AC1C8A27-F874-A749-9D13-4E99FB9EC3C4}">
      <dsp:nvSpPr>
        <dsp:cNvPr id="0" name=""/>
        <dsp:cNvSpPr/>
      </dsp:nvSpPr>
      <dsp:spPr>
        <a:xfrm rot="10800000">
          <a:off x="0" y="640"/>
          <a:ext cx="6096000" cy="137782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WEB CLIENT (</a:t>
          </a:r>
          <a:r>
            <a:rPr lang="en-US" sz="3100" kern="1200" dirty="0" err="1" smtClean="0"/>
            <a:t>Javascript</a:t>
          </a:r>
          <a:r>
            <a:rPr lang="en-US" sz="3100" kern="1200" dirty="0" smtClean="0"/>
            <a:t>)</a:t>
          </a:r>
          <a:endParaRPr lang="en-US" sz="3100" kern="1200" dirty="0"/>
        </a:p>
      </dsp:txBody>
      <dsp:txXfrm rot="10800000">
        <a:off x="0" y="640"/>
        <a:ext cx="6096000" cy="895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3C55D-6B59-104D-A120-61C932EBC365}">
      <dsp:nvSpPr>
        <dsp:cNvPr id="0" name=""/>
        <dsp:cNvSpPr/>
      </dsp:nvSpPr>
      <dsp:spPr>
        <a:xfrm>
          <a:off x="0" y="2729406"/>
          <a:ext cx="6096000" cy="8958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Joomla</a:t>
          </a:r>
          <a:r>
            <a:rPr lang="en-US" sz="3100" kern="1200" dirty="0" smtClean="0"/>
            <a:t> Framework Layer (Articles)</a:t>
          </a:r>
          <a:endParaRPr lang="en-US" sz="3100" kern="1200" dirty="0"/>
        </a:p>
      </dsp:txBody>
      <dsp:txXfrm>
        <a:off x="0" y="2729406"/>
        <a:ext cx="6096000" cy="895852"/>
      </dsp:txXfrm>
    </dsp:sp>
    <dsp:sp modelId="{3EC71D4D-9965-594D-865B-42842696B990}">
      <dsp:nvSpPr>
        <dsp:cNvPr id="0" name=""/>
        <dsp:cNvSpPr/>
      </dsp:nvSpPr>
      <dsp:spPr>
        <a:xfrm rot="10800000">
          <a:off x="0" y="1365023"/>
          <a:ext cx="6096000" cy="137782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NodeJS</a:t>
          </a:r>
          <a:r>
            <a:rPr lang="en-US" sz="3100" kern="1200" dirty="0" smtClean="0"/>
            <a:t> Layer (Activities/Proxy)</a:t>
          </a:r>
          <a:endParaRPr lang="en-US" sz="3100" kern="1200" dirty="0"/>
        </a:p>
      </dsp:txBody>
      <dsp:txXfrm rot="10800000">
        <a:off x="0" y="1365023"/>
        <a:ext cx="6096000" cy="895266"/>
      </dsp:txXfrm>
    </dsp:sp>
    <dsp:sp modelId="{AC1C8A27-F874-A749-9D13-4E99FB9EC3C4}">
      <dsp:nvSpPr>
        <dsp:cNvPr id="0" name=""/>
        <dsp:cNvSpPr/>
      </dsp:nvSpPr>
      <dsp:spPr>
        <a:xfrm rot="10800000">
          <a:off x="0" y="640"/>
          <a:ext cx="6096000" cy="137782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PHP Application</a:t>
          </a:r>
          <a:endParaRPr lang="en-US" sz="3100" kern="1200" dirty="0"/>
        </a:p>
      </dsp:txBody>
      <dsp:txXfrm rot="10800000">
        <a:off x="0" y="640"/>
        <a:ext cx="6096000" cy="895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0555EE-8FFA-DF4B-97D1-D2FFEFB991E9}" type="datetimeFigureOut">
              <a:rPr lang="en-US" smtClean="0"/>
              <a:t>6/18/14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7C37AC-5A1B-2A40-B528-80D71E4F1DF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jpe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, the </a:t>
            </a:r>
            <a:r>
              <a:rPr lang="en-US" dirty="0" err="1" smtClean="0"/>
              <a:t>Joomla</a:t>
            </a:r>
            <a:r>
              <a:rPr lang="en-US" dirty="0" smtClean="0"/>
              <a:t> Framework, and the 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</a:t>
            </a:r>
            <a:r>
              <a:rPr lang="en-US" dirty="0" err="1" smtClean="0"/>
              <a:t>MacLENNAN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sites even take things as far as storing data in flat files on the web server…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7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GUESTBOOKS!</a:t>
            </a:r>
            <a:endParaRPr lang="en-US" dirty="0"/>
          </a:p>
        </p:txBody>
      </p:sp>
      <p:pic>
        <p:nvPicPr>
          <p:cNvPr id="4" name="Content Placeholder 3" descr="253969-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3" b="262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723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AMAZON!</a:t>
            </a:r>
            <a:endParaRPr lang="en-US" dirty="0"/>
          </a:p>
        </p:txBody>
      </p:sp>
      <p:pic>
        <p:nvPicPr>
          <p:cNvPr id="4" name="Content Placeholder 3" descr="classic-amazon-500x335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0695"/>
          <a:stretch/>
        </p:blipFill>
        <p:spPr>
          <a:xfrm>
            <a:off x="548640" y="914400"/>
            <a:ext cx="8382000" cy="3922776"/>
          </a:xfrm>
          <a:scene3d>
            <a:camera prst="orthographicFront"/>
            <a:lightRig rig="threePt" dir="t"/>
          </a:scene3d>
          <a:sp3d>
            <a:bevelT w="0"/>
          </a:sp3d>
        </p:spPr>
      </p:pic>
    </p:spTree>
    <p:extLst>
      <p:ext uri="{BB962C8B-B14F-4D97-AF65-F5344CB8AC3E}">
        <p14:creationId xmlns:p14="http://schemas.microsoft.com/office/powerpoint/2010/main" val="182912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GEOCITIES!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becomes easier for users to create their own home page on the World Wide Web</a:t>
            </a:r>
          </a:p>
          <a:p>
            <a:r>
              <a:rPr lang="en-US" dirty="0" smtClean="0"/>
              <a:t>Users can add all sorts of images, and sometimes, they can even add music!</a:t>
            </a:r>
          </a:p>
          <a:p>
            <a:r>
              <a:rPr lang="en-US" dirty="0" smtClean="0"/>
              <a:t>If your website doesn’t play Beethoven (or at least ask to download and install RealPlayer or the like), don’t bother!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1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GEOCITIES</a:t>
            </a:r>
            <a:endParaRPr lang="en-US" dirty="0"/>
          </a:p>
        </p:txBody>
      </p:sp>
      <p:pic>
        <p:nvPicPr>
          <p:cNvPr id="4" name="Content Placeholder 3" descr="geocitiesscr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101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BACKGROUNDS AND BORDERS</a:t>
            </a:r>
            <a:endParaRPr lang="en-US" dirty="0"/>
          </a:p>
        </p:txBody>
      </p:sp>
      <p:pic>
        <p:nvPicPr>
          <p:cNvPr id="4" name="Content Placeholder 3" descr="screenshot_18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1" b="84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327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and Content are Separated</a:t>
            </a:r>
          </a:p>
          <a:p>
            <a:r>
              <a:rPr lang="en-US" dirty="0" smtClean="0"/>
              <a:t>Users can download templates, and only have to write the content and add a few pictures</a:t>
            </a:r>
          </a:p>
          <a:p>
            <a:r>
              <a:rPr lang="en-US" dirty="0" smtClean="0"/>
              <a:t>Empowers users to create their own web sites like they never could before</a:t>
            </a:r>
          </a:p>
          <a:p>
            <a:r>
              <a:rPr lang="en-US" dirty="0" smtClean="0"/>
              <a:t>Content stored in a database</a:t>
            </a:r>
          </a:p>
          <a:p>
            <a:r>
              <a:rPr lang="en-US" dirty="0" smtClean="0"/>
              <a:t>Every page generated with 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8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MAMBO!</a:t>
            </a:r>
            <a:endParaRPr lang="en-US" dirty="0"/>
          </a:p>
        </p:txBody>
      </p:sp>
      <p:pic>
        <p:nvPicPr>
          <p:cNvPr id="4" name="Content Placeholder 3" descr="Mambo-99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r="2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4446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mbo-99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 b="29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2008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JOOMLA!</a:t>
            </a:r>
            <a:endParaRPr lang="en-US" dirty="0"/>
          </a:p>
        </p:txBody>
      </p:sp>
      <p:pic>
        <p:nvPicPr>
          <p:cNvPr id="4" name="Content Placeholder 3" descr="JumpBox-for-the-Joomla-Content-Management-System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0" b="18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125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roles with the </a:t>
            </a:r>
            <a:r>
              <a:rPr lang="en-US" dirty="0" err="1" smtClean="0"/>
              <a:t>Joomla</a:t>
            </a:r>
            <a:r>
              <a:rPr lang="en-US" dirty="0" smtClean="0"/>
              <a:t>! Project since 2005/2006 including:</a:t>
            </a:r>
          </a:p>
          <a:p>
            <a:pPr>
              <a:buFont typeface="Arial"/>
              <a:buChar char="•"/>
            </a:pPr>
            <a:r>
              <a:rPr lang="en-US" dirty="0" smtClean="0"/>
              <a:t>Developer Documentation Team Leader</a:t>
            </a:r>
          </a:p>
          <a:p>
            <a:pPr>
              <a:buFont typeface="Arial"/>
              <a:buChar char="•"/>
            </a:pPr>
            <a:r>
              <a:rPr lang="en-US" dirty="0" smtClean="0"/>
              <a:t>Bug Squad Co-maintainer</a:t>
            </a:r>
          </a:p>
          <a:p>
            <a:pPr>
              <a:buFont typeface="Arial"/>
              <a:buChar char="•"/>
            </a:pPr>
            <a:r>
              <a:rPr lang="en-US" dirty="0" smtClean="0"/>
              <a:t>1.5 Release Maintainer</a:t>
            </a:r>
          </a:p>
          <a:p>
            <a:pPr>
              <a:buFont typeface="Arial"/>
              <a:buChar char="•"/>
            </a:pPr>
            <a:r>
              <a:rPr lang="en-US" dirty="0" smtClean="0"/>
              <a:t>Production Working Group Leadership Team Member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Joomla</a:t>
            </a:r>
            <a:r>
              <a:rPr lang="en-US" dirty="0" smtClean="0"/>
              <a:t> Platform/Framework Maintainer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3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oomla-Flash-Uploader-1969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7" b="9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5867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joomla_ss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7" b="89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680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oomla3-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7" b="18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99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interaction with web sites is still the web browser</a:t>
            </a:r>
          </a:p>
          <a:p>
            <a:r>
              <a:rPr lang="en-US" dirty="0" smtClean="0"/>
              <a:t>You can get a feed of content from a site, but it is hard to automate in any way</a:t>
            </a:r>
          </a:p>
          <a:p>
            <a:r>
              <a:rPr lang="en-US" dirty="0" smtClean="0"/>
              <a:t>Inter System Communication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 and MUTUAL FUND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05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references used to be lists of functions, classes and methods for a library written in a specific programming language</a:t>
            </a:r>
          </a:p>
          <a:p>
            <a:r>
              <a:rPr lang="en-US" dirty="0" err="1" smtClean="0"/>
              <a:t>Api.joomla.org</a:t>
            </a:r>
            <a:r>
              <a:rPr lang="en-US" dirty="0" smtClean="0"/>
              <a:t> was a list of classes and methods available in the </a:t>
            </a:r>
            <a:r>
              <a:rPr lang="en-US" dirty="0" err="1" smtClean="0"/>
              <a:t>Joomla</a:t>
            </a:r>
            <a:r>
              <a:rPr lang="en-US" dirty="0" smtClean="0"/>
              <a:t> Framework that extension developers could use in their extensions.</a:t>
            </a:r>
          </a:p>
          <a:p>
            <a:r>
              <a:rPr lang="en-US" dirty="0" smtClean="0"/>
              <a:t>Extensions had to be written in PHP.</a:t>
            </a:r>
          </a:p>
          <a:p>
            <a:r>
              <a:rPr lang="en-US" dirty="0" smtClean="0"/>
              <a:t>They have to all live on the same system.</a:t>
            </a:r>
          </a:p>
          <a:p>
            <a:r>
              <a:rPr lang="en-US" dirty="0" smtClean="0"/>
              <a:t>They are all tightly integrated and coupled.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4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JOOMLA API REFERENCE</a:t>
            </a:r>
            <a:endParaRPr lang="en-US" dirty="0"/>
          </a:p>
        </p:txBody>
      </p:sp>
      <p:pic>
        <p:nvPicPr>
          <p:cNvPr id="4" name="Content Placeholder 3" descr="Screen Shot 2014-05-28 at 9.44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4" b="19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235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of API has rather changed.  </a:t>
            </a:r>
          </a:p>
          <a:p>
            <a:r>
              <a:rPr lang="en-US" dirty="0" smtClean="0"/>
              <a:t>An API is now frequently recognized as a way to interact with a website or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5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FLAVOURS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</a:t>
            </a:r>
          </a:p>
          <a:p>
            <a:r>
              <a:rPr lang="en-US" dirty="0" smtClean="0"/>
              <a:t>XML-RPC</a:t>
            </a:r>
          </a:p>
          <a:p>
            <a:r>
              <a:rPr lang="en-US" dirty="0" smtClean="0"/>
              <a:t>JSON-RPC</a:t>
            </a:r>
          </a:p>
          <a:p>
            <a:r>
              <a:rPr lang="en-US" dirty="0" smtClean="0"/>
              <a:t>JSON-WSP</a:t>
            </a:r>
          </a:p>
          <a:p>
            <a:r>
              <a:rPr lang="en-US" dirty="0" smtClean="0"/>
              <a:t>WSDL</a:t>
            </a:r>
          </a:p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5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WITH APIs</a:t>
            </a:r>
            <a:endParaRPr lang="en-US" dirty="0"/>
          </a:p>
        </p:txBody>
      </p:sp>
      <p:pic>
        <p:nvPicPr>
          <p:cNvPr id="4" name="Content Placeholder 3" descr="ebay-inventory-management-pos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1" b="18271"/>
          <a:stretch>
            <a:fillRect/>
          </a:stretch>
        </p:blipFill>
        <p:spPr>
          <a:xfrm>
            <a:off x="162165" y="3557843"/>
            <a:ext cx="2759784" cy="1313614"/>
          </a:xfrm>
        </p:spPr>
      </p:pic>
      <p:pic>
        <p:nvPicPr>
          <p:cNvPr id="5" name="Picture 4" descr="facebook-logo_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7" y="1921531"/>
            <a:ext cx="2968725" cy="2283091"/>
          </a:xfrm>
          <a:prstGeom prst="rect">
            <a:avLst/>
          </a:prstGeom>
        </p:spPr>
      </p:pic>
      <p:pic>
        <p:nvPicPr>
          <p:cNvPr id="6" name="Picture 5" descr="logo11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7" y="1415251"/>
            <a:ext cx="2867144" cy="1012560"/>
          </a:xfrm>
          <a:prstGeom prst="rect">
            <a:avLst/>
          </a:prstGeom>
        </p:spPr>
      </p:pic>
      <p:pic>
        <p:nvPicPr>
          <p:cNvPr id="7" name="Picture 6" descr="twitte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70" y="1011307"/>
            <a:ext cx="2773529" cy="1043375"/>
          </a:xfrm>
          <a:prstGeom prst="rect">
            <a:avLst/>
          </a:prstGeom>
        </p:spPr>
      </p:pic>
      <p:pic>
        <p:nvPicPr>
          <p:cNvPr id="8" name="Picture 7" descr="github-logo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70" y="2240401"/>
            <a:ext cx="3035525" cy="1203743"/>
          </a:xfrm>
          <a:prstGeom prst="rect">
            <a:avLst/>
          </a:prstGeom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870" y="3557843"/>
            <a:ext cx="2643984" cy="1273029"/>
          </a:xfrm>
          <a:prstGeom prst="rect">
            <a:avLst/>
          </a:prstGeom>
        </p:spPr>
      </p:pic>
      <p:pic>
        <p:nvPicPr>
          <p:cNvPr id="10" name="Picture 9" descr="ms-logo-site-shar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27" y="311573"/>
            <a:ext cx="2207356" cy="2207356"/>
          </a:xfrm>
          <a:prstGeom prst="rect">
            <a:avLst/>
          </a:prstGeom>
        </p:spPr>
      </p:pic>
      <p:pic>
        <p:nvPicPr>
          <p:cNvPr id="11" name="Picture 10" descr="400px-Wikimedia_Foundation_RGB_logo_with_text.svg_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65" y="2131304"/>
            <a:ext cx="2073318" cy="20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Brief History of the World Wide Web</a:t>
            </a:r>
          </a:p>
          <a:p>
            <a:pPr>
              <a:buFont typeface="Arial"/>
              <a:buChar char="•"/>
            </a:pPr>
            <a:r>
              <a:rPr lang="en-US" dirty="0" smtClean="0"/>
              <a:t>Why APIs?</a:t>
            </a:r>
          </a:p>
          <a:p>
            <a:pPr>
              <a:buFont typeface="Arial"/>
              <a:buChar char="•"/>
            </a:pPr>
            <a:r>
              <a:rPr lang="en-US" dirty="0" smtClean="0"/>
              <a:t>Example / DEMO</a:t>
            </a:r>
          </a:p>
          <a:p>
            <a:pPr>
              <a:buFont typeface="Arial"/>
              <a:buChar char="•"/>
            </a:pP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5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APIs?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Easy to share and propagate content</a:t>
            </a:r>
          </a:p>
          <a:p>
            <a:pPr>
              <a:buAutoNum type="arabicPeriod"/>
            </a:pPr>
            <a:r>
              <a:rPr lang="en-US" dirty="0" smtClean="0"/>
              <a:t>Separate server from the client (Mobile anyone?)</a:t>
            </a:r>
          </a:p>
          <a:p>
            <a:pPr>
              <a:buAutoNum type="arabicPeriod"/>
            </a:pPr>
            <a:r>
              <a:rPr lang="en-US" dirty="0" smtClean="0"/>
              <a:t>Enable others to build new and interesting interfaces for you (search for twitter apps on your phone if you want examples)</a:t>
            </a:r>
          </a:p>
        </p:txBody>
      </p:sp>
    </p:spTree>
    <p:extLst>
      <p:ext uri="{BB962C8B-B14F-4D97-AF65-F5344CB8AC3E}">
        <p14:creationId xmlns:p14="http://schemas.microsoft.com/office/powerpoint/2010/main" val="192040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AGNOSTIC SYSTEM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an API in &lt;pick language&gt; and interface with it from &lt;pick other language&gt;</a:t>
            </a:r>
          </a:p>
          <a:p>
            <a:r>
              <a:rPr lang="en-US" dirty="0" smtClean="0"/>
              <a:t>You can easily tie multiple systems using disparate technologies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8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LANGUAGE SHOULD I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doesn’t matter.</a:t>
            </a:r>
          </a:p>
          <a:p>
            <a:endParaRPr lang="en-US" dirty="0"/>
          </a:p>
          <a:p>
            <a:r>
              <a:rPr lang="en-US" dirty="0" smtClean="0"/>
              <a:t>Pick one and build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8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8546351"/>
              </p:ext>
            </p:extLst>
          </p:nvPr>
        </p:nvGraphicFramePr>
        <p:xfrm>
          <a:off x="1524000" y="1156336"/>
          <a:ext cx="6096000" cy="362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82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NOT THE ONLY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example shows an application where all the display logic lives in the browser – HTML and </a:t>
            </a:r>
            <a:r>
              <a:rPr lang="en-US" dirty="0" err="1" smtClean="0"/>
              <a:t>Javascript</a:t>
            </a:r>
            <a:r>
              <a:rPr lang="en-US" dirty="0" smtClean="0"/>
              <a:t> controls the application logic</a:t>
            </a:r>
          </a:p>
          <a:p>
            <a:pPr>
              <a:buFont typeface="Arial"/>
              <a:buChar char="•"/>
            </a:pPr>
            <a:r>
              <a:rPr lang="en-US" dirty="0" smtClean="0"/>
              <a:t>You can also create an application that generates your page on the server and prepopulates your data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71569743"/>
              </p:ext>
            </p:extLst>
          </p:nvPr>
        </p:nvGraphicFramePr>
        <p:xfrm>
          <a:off x="1524000" y="1156336"/>
          <a:ext cx="6096000" cy="362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67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NOT THE ONLY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You can mix and match the layers any way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57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2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Code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ianmacl</a:t>
            </a:r>
            <a:r>
              <a:rPr lang="en-US" dirty="0"/>
              <a:t>/JAB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THE WEB (WITH PICTURES)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The web used to be…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collection of HTML files, scattered with images, icons and logos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Primarily Passive – you could click on links to other pages, but things were mostly static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Creating content was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ALTAVISTA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34" y="1100628"/>
            <a:ext cx="5060992" cy="3579849"/>
          </a:xfrm>
        </p:spPr>
      </p:pic>
    </p:spTree>
    <p:extLst>
      <p:ext uri="{BB962C8B-B14F-4D97-AF65-F5344CB8AC3E}">
        <p14:creationId xmlns:p14="http://schemas.microsoft.com/office/powerpoint/2010/main" val="381742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KLINGON LANGUAGE INSTITUTE</a:t>
            </a:r>
            <a:endParaRPr lang="en-US" dirty="0"/>
          </a:p>
        </p:txBody>
      </p:sp>
      <p:pic>
        <p:nvPicPr>
          <p:cNvPr id="4" name="Content Placeholder 3" descr="xlarge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b="7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750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HOME PAGES</a:t>
            </a:r>
            <a:endParaRPr lang="en-US" dirty="0"/>
          </a:p>
        </p:txBody>
      </p:sp>
      <p:pic>
        <p:nvPicPr>
          <p:cNvPr id="4" name="Content Placeholder 3" descr="1030503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8" b="18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524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CGI gives you the ability to generate dynamic pages.</a:t>
            </a:r>
          </a:p>
          <a:p>
            <a:r>
              <a:rPr lang="en-US" dirty="0" smtClean="0"/>
              <a:t>You can add all sorts of nifty doodads to your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11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COUNTERS!</a:t>
            </a:r>
            <a:endParaRPr lang="en-US" dirty="0"/>
          </a:p>
        </p:txBody>
      </p:sp>
      <p:pic>
        <p:nvPicPr>
          <p:cNvPr id="4" name="Content Placeholder 3" descr="web-coun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27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488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1486</TotalTime>
  <Words>653</Words>
  <Application>Microsoft Macintosh PowerPoint</Application>
  <PresentationFormat>On-screen Show (4:3)</PresentationFormat>
  <Paragraphs>94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Angles</vt:lpstr>
      <vt:lpstr>NodeJS, the Joomla Framework, and the Future</vt:lpstr>
      <vt:lpstr>About ME</vt:lpstr>
      <vt:lpstr>Introduction</vt:lpstr>
      <vt:lpstr>A Brief HISTORY OF THE WEB (WITH PICTURES)</vt:lpstr>
      <vt:lpstr>ALTAVISTA</vt:lpstr>
      <vt:lpstr>KLINGON LANGUAGE INSTITUTE</vt:lpstr>
      <vt:lpstr>PERSONAL HOME PAGES</vt:lpstr>
      <vt:lpstr>ENTER CGI</vt:lpstr>
      <vt:lpstr>WEB COUNTERS!</vt:lpstr>
      <vt:lpstr>CGI…</vt:lpstr>
      <vt:lpstr>GUESTBOOKS!</vt:lpstr>
      <vt:lpstr>AMAZON!</vt:lpstr>
      <vt:lpstr>ENTER GEOCITIES!</vt:lpstr>
      <vt:lpstr>GEOCITIES</vt:lpstr>
      <vt:lpstr>FANCY BACKGROUNDS AND BORDERS</vt:lpstr>
      <vt:lpstr>Enter the CMS</vt:lpstr>
      <vt:lpstr>MAMBO!</vt:lpstr>
      <vt:lpstr>PowerPoint Presentation</vt:lpstr>
      <vt:lpstr>JOOMLA!</vt:lpstr>
      <vt:lpstr>PowerPoint Presentation</vt:lpstr>
      <vt:lpstr>PowerPoint Presentation</vt:lpstr>
      <vt:lpstr>PowerPoint Presentation</vt:lpstr>
      <vt:lpstr>BUT…</vt:lpstr>
      <vt:lpstr>Perl and MUTUAL FUND QUOTES</vt:lpstr>
      <vt:lpstr>THE RISE OF THE API</vt:lpstr>
      <vt:lpstr>JOOMLA API REFERENCE</vt:lpstr>
      <vt:lpstr>APIs TODAY</vt:lpstr>
      <vt:lpstr>VARIOUS FLAVOURS</vt:lpstr>
      <vt:lpstr>COMPANIES WITH APIs</vt:lpstr>
      <vt:lpstr>WHY APIs?</vt:lpstr>
      <vt:lpstr>LANGUAGE AGNOSTIC SYSTEM INTERFACES</vt:lpstr>
      <vt:lpstr>SO WHAT LANGUAGE SHOULD I USE?</vt:lpstr>
      <vt:lpstr>EXAMPLE</vt:lpstr>
      <vt:lpstr>THAT’S NOT THE ONLY WAY</vt:lpstr>
      <vt:lpstr>EXAMPLE</vt:lpstr>
      <vt:lpstr>THAT’S NOT THE ONLY WAY</vt:lpstr>
      <vt:lpstr>QUESTIONS</vt:lpstr>
      <vt:lpstr>DEMO Code AVAILABLE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the Joomla Framework, and the Future</dc:title>
  <dc:creator>Microsoft Office User</dc:creator>
  <cp:lastModifiedBy>Microsoft Office User</cp:lastModifiedBy>
  <cp:revision>17</cp:revision>
  <dcterms:created xsi:type="dcterms:W3CDTF">2014-05-29T00:19:39Z</dcterms:created>
  <dcterms:modified xsi:type="dcterms:W3CDTF">2014-06-18T13:09:26Z</dcterms:modified>
</cp:coreProperties>
</file>