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63549" autoAdjust="0"/>
  </p:normalViewPr>
  <p:slideViewPr>
    <p:cSldViewPr snapToGrid="0">
      <p:cViewPr varScale="1">
        <p:scale>
          <a:sx n="71" d="100"/>
          <a:sy n="71" d="100"/>
        </p:scale>
        <p:origin x="14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fs\slw546\w2k\workspace\ppp\PPP\Evaluation\results.od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PPP Completion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Wei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Sheet1!$C$4:$J$4</c:f>
              <c:strCache>
                <c:ptCount val="8"/>
                <c:pt idx="0">
                  <c:v>WallFollower [l]</c:v>
                </c:pt>
                <c:pt idx="1">
                  <c:v>WallFollower [r]</c:v>
                </c:pt>
                <c:pt idx="2">
                  <c:v>Explorer</c:v>
                </c:pt>
                <c:pt idx="3">
                  <c:v>Explorer [Limited Memory: 5x5]</c:v>
                </c:pt>
                <c:pt idx="4">
                  <c:v>Explorer [Noise: 0.10]</c:v>
                </c:pt>
                <c:pt idx="5">
                  <c:v>Long Term Explorer</c:v>
                </c:pt>
                <c:pt idx="6">
                  <c:v>Bumper</c:v>
                </c:pt>
                <c:pt idx="7">
                  <c:v>Decision Bumper</c:v>
                </c:pt>
              </c:strCache>
            </c:strRef>
          </c:cat>
          <c:val>
            <c:numRef>
              <c:f>Sheet1!$C$5:$J$5</c:f>
              <c:numCache>
                <c:formatCode>General</c:formatCode>
                <c:ptCount val="8"/>
                <c:pt idx="0">
                  <c:v>74.5</c:v>
                </c:pt>
                <c:pt idx="1">
                  <c:v>78.333333333333329</c:v>
                </c:pt>
                <c:pt idx="2">
                  <c:v>76.816666666666663</c:v>
                </c:pt>
                <c:pt idx="3">
                  <c:v>16.54666666666667</c:v>
                </c:pt>
                <c:pt idx="4">
                  <c:v>65.926666666666662</c:v>
                </c:pt>
                <c:pt idx="5">
                  <c:v>97.010000000000019</c:v>
                </c:pt>
                <c:pt idx="6">
                  <c:v>32.193333333333335</c:v>
                </c:pt>
                <c:pt idx="7">
                  <c:v>32.86</c:v>
                </c:pt>
              </c:numCache>
            </c:numRef>
          </c:val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Difficulty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Sheet1!$C$4:$J$4</c:f>
              <c:strCache>
                <c:ptCount val="8"/>
                <c:pt idx="0">
                  <c:v>WallFollower [l]</c:v>
                </c:pt>
                <c:pt idx="1">
                  <c:v>WallFollower [r]</c:v>
                </c:pt>
                <c:pt idx="2">
                  <c:v>Explorer</c:v>
                </c:pt>
                <c:pt idx="3">
                  <c:v>Explorer [Limited Memory: 5x5]</c:v>
                </c:pt>
                <c:pt idx="4">
                  <c:v>Explorer [Noise: 0.10]</c:v>
                </c:pt>
                <c:pt idx="5">
                  <c:v>Long Term Explorer</c:v>
                </c:pt>
                <c:pt idx="6">
                  <c:v>Bumper</c:v>
                </c:pt>
                <c:pt idx="7">
                  <c:v>Decision Bumper</c:v>
                </c:pt>
              </c:strCache>
            </c:strRef>
          </c:cat>
          <c:val>
            <c:numRef>
              <c:f>Sheet1!$C$6:$J$6</c:f>
              <c:numCache>
                <c:formatCode>General</c:formatCode>
                <c:ptCount val="8"/>
                <c:pt idx="0">
                  <c:v>81.243333333333339</c:v>
                </c:pt>
                <c:pt idx="1">
                  <c:v>93.325000000000003</c:v>
                </c:pt>
                <c:pt idx="2">
                  <c:v>80.90333333333335</c:v>
                </c:pt>
                <c:pt idx="3">
                  <c:v>18.84</c:v>
                </c:pt>
                <c:pt idx="4">
                  <c:v>68.151666666666657</c:v>
                </c:pt>
                <c:pt idx="5">
                  <c:v>94.818333333333328</c:v>
                </c:pt>
                <c:pt idx="6">
                  <c:v>71.118333333333339</c:v>
                </c:pt>
                <c:pt idx="7">
                  <c:v>73.451666666666668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155360"/>
        <c:axId val="358157712"/>
      </c:barChart>
      <c:catAx>
        <c:axId val="35815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57712"/>
        <c:crosses val="autoZero"/>
        <c:auto val="1"/>
        <c:lblAlgn val="ctr"/>
        <c:lblOffset val="100"/>
        <c:noMultiLvlLbl val="0"/>
      </c:catAx>
      <c:valAx>
        <c:axId val="35815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15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A466A-49B9-4C9D-B56A-65F484DAD8E0}" type="datetimeFigureOut">
              <a:rPr lang="en-GB" smtClean="0"/>
              <a:t>28/04/2016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9C610-56B6-4C45-B0C1-5A2B2DBA5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52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PPP – example of simple PPP on the </a:t>
            </a:r>
            <a:r>
              <a:rPr lang="en-GB" dirty="0" smtClean="0"/>
              <a:t>right</a:t>
            </a:r>
          </a:p>
          <a:p>
            <a:endParaRPr lang="en-GB" dirty="0" smtClean="0"/>
          </a:p>
          <a:p>
            <a:r>
              <a:rPr lang="en-GB" dirty="0" smtClean="0"/>
              <a:t>What is a Path Planning Problem?</a:t>
            </a:r>
          </a:p>
          <a:p>
            <a:r>
              <a:rPr lang="en-GB" baseline="0" dirty="0" smtClean="0"/>
              <a:t>  example of a simple PPP on right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Specification</a:t>
            </a:r>
            <a:r>
              <a:rPr lang="en-GB" baseline="0" dirty="0" smtClean="0"/>
              <a:t> of an </a:t>
            </a:r>
            <a:r>
              <a:rPr lang="en-GB" baseline="0" dirty="0" smtClean="0"/>
              <a:t>environment</a:t>
            </a:r>
          </a:p>
          <a:p>
            <a:r>
              <a:rPr lang="en-GB" baseline="0" dirty="0" smtClean="0"/>
              <a:t>E.g. dimensions, location of obstacles, start/goal </a:t>
            </a:r>
            <a:r>
              <a:rPr lang="en-GB" baseline="0" dirty="0" err="1" smtClean="0"/>
              <a:t>pos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Maybe more complex with terrain, elevation, multiple goals..</a:t>
            </a:r>
            <a:endParaRPr lang="en-GB" baseline="0" dirty="0" smtClean="0"/>
          </a:p>
          <a:p>
            <a:r>
              <a:rPr lang="en-GB" baseline="0" dirty="0" smtClean="0"/>
              <a:t>Rules </a:t>
            </a:r>
            <a:r>
              <a:rPr lang="en-GB" baseline="0" dirty="0" smtClean="0"/>
              <a:t>for movement, e.g. forbid diagonal moves in a grid </a:t>
            </a:r>
            <a:r>
              <a:rPr lang="en-GB" baseline="0" dirty="0" smtClean="0"/>
              <a:t>PPP</a:t>
            </a:r>
          </a:p>
          <a:p>
            <a:endParaRPr lang="en-GB" baseline="0" dirty="0" smtClean="0"/>
          </a:p>
          <a:p>
            <a:r>
              <a:rPr lang="en-GB" baseline="0" dirty="0" smtClean="0"/>
              <a:t>Likely a simulated environment, but also could be used to lay physical objects out and test a real robot</a:t>
            </a:r>
          </a:p>
          <a:p>
            <a:endParaRPr lang="en-GB" baseline="0" dirty="0" smtClean="0"/>
          </a:p>
          <a:p>
            <a:r>
              <a:rPr lang="en-GB" baseline="0" dirty="0" smtClean="0"/>
              <a:t>PPPs </a:t>
            </a:r>
            <a:r>
              <a:rPr lang="en-GB" baseline="0" dirty="0" smtClean="0"/>
              <a:t>might also make specifications about the robot:</a:t>
            </a:r>
          </a:p>
          <a:p>
            <a:r>
              <a:rPr lang="en-GB" baseline="0" dirty="0" smtClean="0"/>
              <a:t>Sensor configuration, locomotion, etc</a:t>
            </a:r>
            <a:r>
              <a:rPr lang="en-GB" baseline="0" dirty="0" smtClean="0"/>
              <a:t>.</a:t>
            </a:r>
          </a:p>
          <a:p>
            <a:r>
              <a:rPr lang="en-GB" baseline="0" dirty="0" smtClean="0"/>
              <a:t>But this makes them less generically applicable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Objective: Plan a path through the environment from the start to the goal(s)</a:t>
            </a:r>
          </a:p>
          <a:p>
            <a:r>
              <a:rPr lang="en-GB" baseline="0" dirty="0" smtClean="0"/>
              <a:t>Ideally an optimal path, but often we’ll settle for a “good enough” path depending on the </a:t>
            </a:r>
            <a:r>
              <a:rPr lang="en-GB" baseline="0" dirty="0" smtClean="0"/>
              <a:t>application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Second part of problem:</a:t>
            </a:r>
            <a:endParaRPr lang="en-GB" baseline="0" dirty="0" smtClean="0"/>
          </a:p>
          <a:p>
            <a:r>
              <a:rPr lang="en-GB" baseline="0" dirty="0" smtClean="0"/>
              <a:t>successfully </a:t>
            </a:r>
            <a:r>
              <a:rPr lang="en-GB" baseline="0" dirty="0" smtClean="0"/>
              <a:t>execute the plan</a:t>
            </a:r>
          </a:p>
          <a:p>
            <a:r>
              <a:rPr lang="en-GB" baseline="0" dirty="0" smtClean="0"/>
              <a:t>Without damaging the robot/environment, breaking the PPP’s rules, etc.</a:t>
            </a:r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Uses:</a:t>
            </a:r>
          </a:p>
          <a:p>
            <a:r>
              <a:rPr lang="en-GB" baseline="0" dirty="0" smtClean="0"/>
              <a:t>Test the algorithms and capabilities of autonomous robotics</a:t>
            </a:r>
          </a:p>
          <a:p>
            <a:r>
              <a:rPr lang="en-GB" baseline="0" dirty="0" smtClean="0"/>
              <a:t>Test in a formal and controlled manner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Why?</a:t>
            </a:r>
          </a:p>
          <a:p>
            <a:r>
              <a:rPr lang="en-GB" baseline="0" dirty="0" smtClean="0"/>
              <a:t>Autonomous robotics are increasingly finding applications in unpredictable, dynamic environments such as on the roads</a:t>
            </a:r>
          </a:p>
          <a:p>
            <a:r>
              <a:rPr lang="en-GB" baseline="0" dirty="0" smtClean="0"/>
              <a:t>Human oversight may be minimal and the application may well be safety critical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Consider e.g. a driverless car:</a:t>
            </a:r>
          </a:p>
          <a:p>
            <a:r>
              <a:rPr lang="en-GB" baseline="0" dirty="0" smtClean="0"/>
              <a:t>Controlled testing – in simulation or a safe environment – to reduce risk to the robot and humans. The car itself is expensive; mistakes on the road might injure or kill.</a:t>
            </a:r>
          </a:p>
          <a:p>
            <a:r>
              <a:rPr lang="en-GB" baseline="0" dirty="0" smtClean="0"/>
              <a:t>Formal testing –  safety bodies must be satisfied of that the robot is not a danger to others on the roads. </a:t>
            </a:r>
            <a:r>
              <a:rPr lang="en-GB" baseline="0" dirty="0" smtClean="0"/>
              <a:t>PPP others method of formally describing tests carried out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62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Consider</a:t>
            </a:r>
            <a:r>
              <a:rPr lang="en-GB" dirty="0" smtClean="0"/>
              <a:t>, for example, the number of different situations encountered</a:t>
            </a:r>
            <a:r>
              <a:rPr lang="en-GB" baseline="0" dirty="0" smtClean="0"/>
              <a:t> driving on the roads</a:t>
            </a:r>
          </a:p>
          <a:p>
            <a:r>
              <a:rPr lang="en-GB" dirty="0" smtClean="0"/>
              <a:t>Handcrafting</a:t>
            </a:r>
            <a:r>
              <a:rPr lang="en-GB" baseline="0" dirty="0" smtClean="0"/>
              <a:t> PPPs for these situations would be costly and time consuming, and wouldn’t cover situations we didn’t </a:t>
            </a:r>
            <a:r>
              <a:rPr lang="en-GB" baseline="0" dirty="0" smtClean="0"/>
              <a:t>foresee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Therefore, we generate PPPs automatically</a:t>
            </a:r>
          </a:p>
          <a:p>
            <a:r>
              <a:rPr lang="en-GB" baseline="0" dirty="0" smtClean="0"/>
              <a:t>Reduces costs and times</a:t>
            </a:r>
          </a:p>
          <a:p>
            <a:r>
              <a:rPr lang="en-GB" baseline="0" dirty="0" smtClean="0"/>
              <a:t>Produce large sets of test cases</a:t>
            </a:r>
          </a:p>
          <a:p>
            <a:r>
              <a:rPr lang="en-GB" baseline="0" dirty="0" smtClean="0"/>
              <a:t>Hopefully, cover unforeseen circumstances</a:t>
            </a:r>
          </a:p>
          <a:p>
            <a:r>
              <a:rPr lang="en-GB" baseline="0" dirty="0" smtClean="0"/>
              <a:t>Provide diversity by selecting subset of diverse tests from range of produced PPPs</a:t>
            </a:r>
          </a:p>
          <a:p>
            <a:endParaRPr lang="en-GB" baseline="0" dirty="0" smtClean="0"/>
          </a:p>
          <a:p>
            <a:r>
              <a:rPr lang="en-GB" baseline="0" dirty="0" smtClean="0"/>
              <a:t>How</a:t>
            </a:r>
          </a:p>
          <a:p>
            <a:r>
              <a:rPr lang="en-GB" baseline="0" dirty="0" err="1" smtClean="0"/>
              <a:t>Ashlock</a:t>
            </a:r>
            <a:r>
              <a:rPr lang="en-GB" baseline="0" dirty="0" smtClean="0"/>
              <a:t> proposed a genetic algorithm approach to generation of simple 2D PPPs</a:t>
            </a:r>
          </a:p>
          <a:p>
            <a:r>
              <a:rPr lang="en-GB" baseline="0" dirty="0" smtClean="0"/>
              <a:t>Wei implemented and improved upon this approach by improving the fitness function</a:t>
            </a:r>
          </a:p>
          <a:p>
            <a:r>
              <a:rPr lang="en-GB" baseline="0" dirty="0" smtClean="0"/>
              <a:t>They use UPGMA to assess PPPs according to a set of taxonomic characters, gathering like PPPs into branches of a tree</a:t>
            </a:r>
          </a:p>
          <a:p>
            <a:r>
              <a:rPr lang="en-GB" baseline="0" dirty="0" smtClean="0"/>
              <a:t>This project further extends the approach by introducing a new fitness function as an alternative to the prior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04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This </a:t>
            </a:r>
            <a:r>
              <a:rPr lang="en-GB" baseline="0" dirty="0" smtClean="0"/>
              <a:t>project introduces a new fitness function to </a:t>
            </a:r>
            <a:r>
              <a:rPr lang="en-GB" baseline="0" dirty="0" smtClean="0"/>
              <a:t>Wei’s generator</a:t>
            </a:r>
            <a:r>
              <a:rPr lang="en-GB" baseline="0" dirty="0" smtClean="0"/>
              <a:t>, evaluating and selects for ‘difficulty’ in the </a:t>
            </a:r>
            <a:r>
              <a:rPr lang="en-GB" baseline="0" dirty="0" smtClean="0"/>
              <a:t>PPPs</a:t>
            </a:r>
          </a:p>
          <a:p>
            <a:r>
              <a:rPr lang="en-GB" baseline="0" dirty="0" smtClean="0"/>
              <a:t>Fitness function should improve fault finding, </a:t>
            </a:r>
            <a:r>
              <a:rPr lang="en-GB" baseline="0" dirty="0" err="1" smtClean="0"/>
              <a:t>ie</a:t>
            </a:r>
            <a:r>
              <a:rPr lang="en-GB" baseline="0" dirty="0" smtClean="0"/>
              <a:t>. Produce PPPs which manifest faults in agents tested on them</a:t>
            </a:r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Difficulty is abstract – there’s a lot of literature on factors for testing autonomous robots</a:t>
            </a:r>
          </a:p>
          <a:p>
            <a:r>
              <a:rPr lang="en-GB" baseline="0" dirty="0" smtClean="0"/>
              <a:t>Inspiration can also be drawn from various tournaments and competitions e.g. </a:t>
            </a:r>
            <a:r>
              <a:rPr lang="en-GB" baseline="0" dirty="0" err="1" smtClean="0"/>
              <a:t>RoboCup</a:t>
            </a:r>
            <a:r>
              <a:rPr lang="en-GB" baseline="0" dirty="0" smtClean="0"/>
              <a:t>, DARPA challenges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this project I focus on difficulty of exploration of an environment – it should however be noted that there are many other facets!</a:t>
            </a:r>
          </a:p>
          <a:p>
            <a:r>
              <a:rPr lang="en-GB" baseline="0" dirty="0" smtClean="0"/>
              <a:t>Idea:</a:t>
            </a:r>
          </a:p>
          <a:p>
            <a:r>
              <a:rPr lang="en-GB" baseline="0" dirty="0" smtClean="0"/>
              <a:t>PPPs which are hard to explore must in some way obscure and obstruct the optimal route through the PPP</a:t>
            </a:r>
          </a:p>
          <a:p>
            <a:r>
              <a:rPr lang="en-GB" baseline="0" dirty="0" smtClean="0"/>
              <a:t>Therefore, the optimal route should be harder to follow, and this should hopefully manifest more faults</a:t>
            </a:r>
          </a:p>
          <a:p>
            <a:r>
              <a:rPr lang="en-GB" baseline="0" dirty="0" smtClean="0"/>
              <a:t>I tried several approaches to measuring the difficulty of exploration, evolving the fitness function each development iteration</a:t>
            </a:r>
          </a:p>
          <a:p>
            <a:r>
              <a:rPr lang="en-GB" baseline="0" dirty="0" smtClean="0"/>
              <a:t>I settled on a weighted sum taking into account multiple factors which describe the PPP environment in terms of explorative difficulty</a:t>
            </a:r>
          </a:p>
          <a:p>
            <a:r>
              <a:rPr lang="en-GB" baseline="0" dirty="0" smtClean="0"/>
              <a:t>Use of this fitness function encourages the generator to select for PPPs which best satisfy these factors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Examples:</a:t>
            </a:r>
          </a:p>
          <a:p>
            <a:r>
              <a:rPr lang="en-GB" baseline="0" dirty="0" smtClean="0"/>
              <a:t>Use of all of the obstacle budget</a:t>
            </a:r>
          </a:p>
          <a:p>
            <a:r>
              <a:rPr lang="en-GB" baseline="0" dirty="0" smtClean="0"/>
              <a:t>How ‘open’ the environment is – are there areas which are a wide plain, or is the environment claustrophobic?</a:t>
            </a:r>
          </a:p>
          <a:p>
            <a:r>
              <a:rPr lang="en-GB" baseline="0" dirty="0" smtClean="0"/>
              <a:t>How many squares of the PPPs are visible from various locations according to a perfect sensor – restricted visibility makes exploration harder.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</a:p>
          <a:p>
            <a:endParaRPr lang="en-GB" dirty="0" smtClean="0"/>
          </a:p>
          <a:p>
            <a:r>
              <a:rPr lang="en-GB" dirty="0" smtClean="0"/>
              <a:t>I</a:t>
            </a:r>
            <a:r>
              <a:rPr lang="en-GB" baseline="0" dirty="0" smtClean="0"/>
              <a:t> produced a simulator to evaluate the PPPs</a:t>
            </a:r>
          </a:p>
          <a:p>
            <a:r>
              <a:rPr lang="en-GB" baseline="0" dirty="0" smtClean="0"/>
              <a:t>Set of agents with intentional faults in path planning</a:t>
            </a:r>
          </a:p>
          <a:p>
            <a:r>
              <a:rPr lang="en-GB" baseline="0" dirty="0" smtClean="0"/>
              <a:t>PPP pass rate shows how good it was at discovering faults</a:t>
            </a:r>
          </a:p>
          <a:p>
            <a:r>
              <a:rPr lang="en-GB" baseline="0" dirty="0" smtClean="0"/>
              <a:t>	Low pass rate = high fault discovery</a:t>
            </a:r>
          </a:p>
          <a:p>
            <a:endParaRPr lang="en-GB" baseline="0" dirty="0" smtClean="0"/>
          </a:p>
          <a:p>
            <a:r>
              <a:rPr lang="en-GB" baseline="0" dirty="0" smtClean="0"/>
              <a:t>Method</a:t>
            </a:r>
          </a:p>
          <a:p>
            <a:r>
              <a:rPr lang="en-GB" baseline="0" dirty="0" smtClean="0"/>
              <a:t>Generated 60 PPPs by each fitness function with 10,000 mating events</a:t>
            </a:r>
          </a:p>
          <a:p>
            <a:r>
              <a:rPr lang="en-GB" baseline="0" dirty="0" smtClean="0"/>
              <a:t>Each test agent runs on each PPP in the set 1000 times</a:t>
            </a:r>
          </a:p>
          <a:p>
            <a:r>
              <a:rPr lang="en-GB" baseline="0" dirty="0" smtClean="0"/>
              <a:t>	minimise effect of non determinism in their algorithm</a:t>
            </a:r>
          </a:p>
          <a:p>
            <a:endParaRPr lang="en-GB" baseline="0" dirty="0" smtClean="0"/>
          </a:p>
          <a:p>
            <a:r>
              <a:rPr lang="en-GB" baseline="0" dirty="0" smtClean="0"/>
              <a:t>Diversity – existing UPGMA implementation used to produce tree graphs describing PPP set</a:t>
            </a:r>
          </a:p>
          <a:p>
            <a:r>
              <a:rPr lang="en-GB" baseline="0" dirty="0" smtClean="0"/>
              <a:t>This was investigated by comparison to see if PPPs with similar layouts were more correctly grouped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8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Fault Finding</a:t>
            </a:r>
          </a:p>
          <a:p>
            <a:endParaRPr lang="en-GB" dirty="0" smtClean="0"/>
          </a:p>
          <a:p>
            <a:r>
              <a:rPr lang="en-GB" dirty="0" smtClean="0"/>
              <a:t>Evolving</a:t>
            </a:r>
            <a:r>
              <a:rPr lang="en-GB" baseline="0" dirty="0" smtClean="0"/>
              <a:t> PPPs for difficulty did not improve the ability to manifest test agent faults. </a:t>
            </a:r>
            <a:endParaRPr lang="en-GB" baseline="0" dirty="0" smtClean="0"/>
          </a:p>
          <a:p>
            <a:r>
              <a:rPr lang="en-GB" baseline="0" dirty="0" smtClean="0"/>
              <a:t>Avg. pass rate over ‘difficult’ PPPs higher than Wei PPPs as shown on graph</a:t>
            </a:r>
          </a:p>
          <a:p>
            <a:r>
              <a:rPr lang="en-GB" baseline="0" dirty="0" smtClean="0"/>
              <a:t>The faults of 3 agents were found significantly less often</a:t>
            </a:r>
          </a:p>
          <a:p>
            <a:endParaRPr lang="en-GB" baseline="0" dirty="0" smtClean="0"/>
          </a:p>
          <a:p>
            <a:r>
              <a:rPr lang="en-GB" baseline="0" dirty="0" smtClean="0"/>
              <a:t>It is plausible that the simplicity of the PPPs generated – 2d grids, restricted number and type of obstacles – does not reward a more complex </a:t>
            </a:r>
            <a:r>
              <a:rPr lang="en-GB" baseline="0" dirty="0" smtClean="0"/>
              <a:t>solution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7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Diversity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As discussed on the previous slide, the evaluation of difficulty produced many descriptions of the PPP environment</a:t>
            </a:r>
          </a:p>
          <a:p>
            <a:r>
              <a:rPr lang="en-GB" baseline="0" dirty="0" smtClean="0"/>
              <a:t>These were incorporated into the taxonomic character set.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 produced trees for the new and old character set over a single set of 60 PPPs</a:t>
            </a:r>
          </a:p>
          <a:p>
            <a:r>
              <a:rPr lang="en-GB" baseline="0" dirty="0" smtClean="0"/>
              <a:t>By comparison between the two, the new set was better at classifying PPPs with similar layouts in the environment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B9C610-56B6-4C45-B0C1-5A2B2DBA5C2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1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37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8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7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4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28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7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0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35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1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Evolution of Difficult Path Planning Problems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Stephen Webb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983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 smtClean="0"/>
              <a:t>Path Planning Problems and their uses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Evolving PPPs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Introducing Difficulty to PPP </a:t>
            </a:r>
            <a:r>
              <a:rPr lang="en-GB" dirty="0" smtClean="0"/>
              <a:t>Evolution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Evaluation Method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 Planning Problems (PPP)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Specification of an Environment</a:t>
            </a:r>
          </a:p>
          <a:p>
            <a:pPr lvl="2"/>
            <a:r>
              <a:rPr lang="en-GB" sz="1800" dirty="0" smtClean="0"/>
              <a:t>2d / 3d</a:t>
            </a:r>
          </a:p>
          <a:p>
            <a:pPr lvl="2"/>
            <a:r>
              <a:rPr lang="en-GB" sz="1800" dirty="0" smtClean="0"/>
              <a:t>Obstacles</a:t>
            </a:r>
          </a:p>
          <a:p>
            <a:pPr lvl="2"/>
            <a:r>
              <a:rPr lang="en-GB" sz="1800" dirty="0" smtClean="0"/>
              <a:t>Start Position</a:t>
            </a:r>
          </a:p>
          <a:p>
            <a:pPr lvl="2"/>
            <a:r>
              <a:rPr lang="en-GB" sz="1800" dirty="0" smtClean="0"/>
              <a:t>Goal Positions(s)</a:t>
            </a:r>
          </a:p>
          <a:p>
            <a:pPr lvl="2"/>
            <a:r>
              <a:rPr lang="en-GB" sz="1800" dirty="0" smtClean="0"/>
              <a:t>Initial configuration of the robot</a:t>
            </a:r>
          </a:p>
          <a:p>
            <a:pPr lvl="2"/>
            <a:r>
              <a:rPr lang="en-GB" sz="1800" dirty="0" smtClean="0"/>
              <a:t>Terrain, Elevation, Material… </a:t>
            </a:r>
          </a:p>
          <a:p>
            <a:r>
              <a:rPr lang="en-GB" dirty="0" smtClean="0"/>
              <a:t>Objective: Plan and successfully execute a route from the start to the goal position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094" y="2773362"/>
            <a:ext cx="3295650" cy="3048000"/>
          </a:xfrm>
        </p:spPr>
      </p:pic>
    </p:spTree>
    <p:extLst>
      <p:ext uri="{BB962C8B-B14F-4D97-AF65-F5344CB8AC3E}">
        <p14:creationId xmlns:p14="http://schemas.microsoft.com/office/powerpoint/2010/main" val="22716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Uses – Testing Autonomous Robotics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695802"/>
            <a:ext cx="4754562" cy="320312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695801"/>
            <a:ext cx="4754562" cy="3203123"/>
          </a:xfrm>
        </p:spPr>
      </p:pic>
    </p:spTree>
    <p:extLst>
      <p:ext uri="{BB962C8B-B14F-4D97-AF65-F5344CB8AC3E}">
        <p14:creationId xmlns:p14="http://schemas.microsoft.com/office/powerpoint/2010/main" val="41008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Evolving PPPs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Why?</a:t>
            </a:r>
          </a:p>
          <a:p>
            <a:pPr lvl="2"/>
            <a:r>
              <a:rPr lang="en-GB" sz="1600" dirty="0" smtClean="0"/>
              <a:t>To provide diversity</a:t>
            </a:r>
          </a:p>
          <a:p>
            <a:pPr lvl="2"/>
            <a:r>
              <a:rPr lang="en-GB" sz="1600" dirty="0" smtClean="0"/>
              <a:t>To reduce costs</a:t>
            </a:r>
          </a:p>
          <a:p>
            <a:pPr lvl="2"/>
            <a:r>
              <a:rPr lang="en-GB" sz="1600" dirty="0" smtClean="0"/>
              <a:t>To cover unforeseen circumstances</a:t>
            </a:r>
          </a:p>
          <a:p>
            <a:pPr lvl="2"/>
            <a:endParaRPr lang="en-GB" dirty="0"/>
          </a:p>
          <a:p>
            <a:r>
              <a:rPr lang="en-GB" dirty="0" smtClean="0"/>
              <a:t>How?</a:t>
            </a:r>
          </a:p>
          <a:p>
            <a:pPr lvl="1"/>
            <a:r>
              <a:rPr lang="en-GB" dirty="0" smtClean="0"/>
              <a:t>Genetic Algorithm</a:t>
            </a:r>
          </a:p>
          <a:p>
            <a:pPr lvl="2"/>
            <a:r>
              <a:rPr lang="en-GB" sz="1600" dirty="0" smtClean="0"/>
              <a:t>D.A. </a:t>
            </a:r>
            <a:r>
              <a:rPr lang="en-GB" sz="1600" dirty="0" err="1" smtClean="0"/>
              <a:t>Ashlock</a:t>
            </a:r>
            <a:r>
              <a:rPr lang="en-GB" sz="1600" dirty="0" smtClean="0"/>
              <a:t> “Evolving </a:t>
            </a:r>
            <a:r>
              <a:rPr lang="en-GB" sz="1600" dirty="0"/>
              <a:t>A Diverse Collection of Robot Path Planning </a:t>
            </a:r>
            <a:r>
              <a:rPr lang="en-GB" sz="1600" dirty="0" smtClean="0"/>
              <a:t>Problems”</a:t>
            </a:r>
          </a:p>
          <a:p>
            <a:pPr lvl="2"/>
            <a:r>
              <a:rPr lang="en-GB" sz="1600" dirty="0" smtClean="0"/>
              <a:t>Improvements by H. Wei: “Evolving Path-Planning problems to find faults in autonomous mobile robots”</a:t>
            </a:r>
          </a:p>
          <a:p>
            <a:pPr lvl="2"/>
            <a:r>
              <a:rPr lang="en-GB" sz="1600" dirty="0"/>
              <a:t>Diversity is assessed by </a:t>
            </a:r>
            <a:r>
              <a:rPr lang="en-GB" sz="1600" dirty="0" smtClean="0"/>
              <a:t>UPGMA, producing trees connecting similar PPPs</a:t>
            </a:r>
          </a:p>
          <a:p>
            <a:pPr lvl="2"/>
            <a:r>
              <a:rPr lang="en-GB" sz="1600" dirty="0" smtClean="0"/>
              <a:t>This project further extends the approach of the above two</a:t>
            </a:r>
          </a:p>
          <a:p>
            <a:pPr lvl="1"/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4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Difficulty to PPP </a:t>
            </a:r>
            <a:r>
              <a:rPr lang="en-GB" dirty="0" smtClean="0"/>
              <a:t>Evolution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Aim:</a:t>
            </a:r>
          </a:p>
          <a:p>
            <a:pPr lvl="1"/>
            <a:r>
              <a:rPr lang="en-GB" dirty="0" smtClean="0"/>
              <a:t>Improve the ability of generated PPPs to find faults in test agents</a:t>
            </a:r>
          </a:p>
          <a:p>
            <a:pPr lvl="1"/>
            <a:endParaRPr lang="en-GB" dirty="0"/>
          </a:p>
          <a:p>
            <a:r>
              <a:rPr lang="en-GB" dirty="0" smtClean="0"/>
              <a:t>Difficult PPPs</a:t>
            </a:r>
          </a:p>
          <a:p>
            <a:pPr lvl="1"/>
            <a:r>
              <a:rPr lang="en-GB" dirty="0" smtClean="0"/>
              <a:t>Difficulty is abstract</a:t>
            </a:r>
          </a:p>
          <a:p>
            <a:pPr lvl="1"/>
            <a:r>
              <a:rPr lang="en-GB" dirty="0" smtClean="0"/>
              <a:t>In this project, I focus on difficulty of exploration</a:t>
            </a:r>
          </a:p>
          <a:p>
            <a:pPr lvl="1"/>
            <a:r>
              <a:rPr lang="en-GB" dirty="0" smtClean="0"/>
              <a:t>PPPs which are hard to explore obscure and obstruct the optimal </a:t>
            </a:r>
            <a:r>
              <a:rPr lang="en-GB" dirty="0" smtClean="0"/>
              <a:t>route</a:t>
            </a:r>
          </a:p>
          <a:p>
            <a:pPr lvl="1"/>
            <a:endParaRPr lang="en-GB" dirty="0"/>
          </a:p>
          <a:p>
            <a:r>
              <a:rPr lang="en-GB" dirty="0" smtClean="0"/>
              <a:t>Method</a:t>
            </a:r>
            <a:endParaRPr lang="en-GB" dirty="0" smtClean="0"/>
          </a:p>
          <a:p>
            <a:pPr lvl="1"/>
            <a:r>
              <a:rPr lang="en-GB" dirty="0" smtClean="0"/>
              <a:t>Multiple approaches are used to measure the exploration difficulty of a PPP in the project</a:t>
            </a:r>
          </a:p>
          <a:p>
            <a:pPr lvl="1"/>
            <a:r>
              <a:rPr lang="en-GB" dirty="0" smtClean="0"/>
              <a:t>I settled on a </a:t>
            </a:r>
            <a:r>
              <a:rPr lang="en-GB" dirty="0" smtClean="0"/>
              <a:t>fitness function taking </a:t>
            </a:r>
            <a:r>
              <a:rPr lang="en-GB" dirty="0" smtClean="0"/>
              <a:t>into account multiple factors:</a:t>
            </a:r>
          </a:p>
          <a:p>
            <a:pPr lvl="2"/>
            <a:r>
              <a:rPr lang="en-GB" sz="1500" dirty="0" smtClean="0"/>
              <a:t>Horizontal </a:t>
            </a:r>
            <a:r>
              <a:rPr lang="en-GB" sz="1500" dirty="0" smtClean="0"/>
              <a:t>and Vertical ‘Openness’</a:t>
            </a:r>
          </a:p>
          <a:p>
            <a:pPr lvl="2"/>
            <a:r>
              <a:rPr lang="en-GB" sz="1500" dirty="0" smtClean="0"/>
              <a:t>Visibility of the map from various </a:t>
            </a:r>
            <a:r>
              <a:rPr lang="en-GB" sz="1500" dirty="0" smtClean="0"/>
              <a:t>locations</a:t>
            </a:r>
          </a:p>
          <a:p>
            <a:pPr lvl="2"/>
            <a:r>
              <a:rPr lang="en-GB" sz="1500" dirty="0" smtClean="0"/>
              <a:t>(Adjustable) weights on each factor</a:t>
            </a:r>
            <a:endParaRPr lang="en-GB" sz="1500" dirty="0" smtClean="0"/>
          </a:p>
          <a:p>
            <a:pPr lvl="2"/>
            <a:r>
              <a:rPr lang="en-GB" sz="1500" dirty="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580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Methodology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Simulation of Test Agents with faults</a:t>
            </a:r>
          </a:p>
          <a:p>
            <a:pPr lvl="2"/>
            <a:r>
              <a:rPr lang="en-GB" sz="1700" dirty="0" smtClean="0"/>
              <a:t>I produced a simulator with a set of test agents with intentionally faulty path planning algorithms</a:t>
            </a:r>
          </a:p>
          <a:p>
            <a:pPr lvl="2"/>
            <a:r>
              <a:rPr lang="en-GB" sz="1700" dirty="0" smtClean="0"/>
              <a:t>A ‘good’ PPP will have a low pass rate as it will manifest the agent faults and prevent completion</a:t>
            </a:r>
          </a:p>
          <a:p>
            <a:pPr lvl="2"/>
            <a:endParaRPr lang="en-GB" dirty="0"/>
          </a:p>
          <a:p>
            <a:r>
              <a:rPr lang="en-GB" dirty="0" smtClean="0"/>
              <a:t>Methodology</a:t>
            </a:r>
          </a:p>
          <a:p>
            <a:pPr lvl="1"/>
            <a:r>
              <a:rPr lang="en-GB" dirty="0" smtClean="0"/>
              <a:t>Set of 60 PPPs per fitness function – Wei vs Mine</a:t>
            </a:r>
          </a:p>
          <a:p>
            <a:pPr lvl="1"/>
            <a:r>
              <a:rPr lang="en-GB" dirty="0" smtClean="0"/>
              <a:t>Each agent runs on each PPP 1000 times</a:t>
            </a:r>
          </a:p>
          <a:p>
            <a:pPr lvl="2"/>
            <a:r>
              <a:rPr lang="en-GB" sz="1600" dirty="0" smtClean="0"/>
              <a:t>To make nondeterminism (e.g. tie breaks) negligible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37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300" dirty="0" smtClean="0">
                <a:solidFill>
                  <a:schemeClr val="accent1"/>
                </a:solidFill>
              </a:rPr>
              <a:t>Fault Finding</a:t>
            </a:r>
          </a:p>
          <a:p>
            <a:r>
              <a:rPr lang="en-GB" dirty="0" smtClean="0"/>
              <a:t>Difficult PPPs did not improve upon the ability of the existing fitness function to find faults in test agents.</a:t>
            </a:r>
          </a:p>
          <a:p>
            <a:r>
              <a:rPr lang="en-GB" dirty="0" smtClean="0"/>
              <a:t>In </a:t>
            </a:r>
            <a:r>
              <a:rPr lang="en-GB" dirty="0" smtClean="0"/>
              <a:t>the case of some test agents used by this project, statistically less faults were discovered</a:t>
            </a:r>
            <a:r>
              <a:rPr lang="en-GB" dirty="0" smtClean="0"/>
              <a:t>.</a:t>
            </a:r>
          </a:p>
          <a:p>
            <a:pPr lvl="2"/>
            <a:r>
              <a:rPr lang="en-GB" sz="1600" dirty="0" smtClean="0"/>
              <a:t>This is shown by significantly higher pass rates</a:t>
            </a:r>
            <a:endParaRPr lang="en-GB" sz="1600" dirty="0"/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2571229"/>
              </p:ext>
            </p:extLst>
          </p:nvPr>
        </p:nvGraphicFramePr>
        <p:xfrm>
          <a:off x="5779007" y="2084832"/>
          <a:ext cx="5960275" cy="4223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03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2300" dirty="0" smtClean="0">
                <a:solidFill>
                  <a:schemeClr val="accent1"/>
                </a:solidFill>
              </a:rPr>
              <a:t>Diversity</a:t>
            </a:r>
          </a:p>
          <a:p>
            <a:r>
              <a:rPr lang="en-GB" dirty="0" smtClean="0"/>
              <a:t>The </a:t>
            </a:r>
            <a:r>
              <a:rPr lang="en-GB" dirty="0"/>
              <a:t>approach to measurement of difficulty produced many factors describing the environment of a PPP.</a:t>
            </a:r>
          </a:p>
          <a:p>
            <a:endParaRPr lang="en-GB" dirty="0"/>
          </a:p>
          <a:p>
            <a:r>
              <a:rPr lang="en-GB" dirty="0"/>
              <a:t>Incorporating these descriptions as taxonomic characters improved the classification of PPPs</a:t>
            </a:r>
          </a:p>
          <a:p>
            <a:endParaRPr lang="en-GB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814" y="2084832"/>
            <a:ext cx="5038268" cy="4223893"/>
          </a:xfrm>
        </p:spPr>
      </p:pic>
    </p:spTree>
    <p:extLst>
      <p:ext uri="{BB962C8B-B14F-4D97-AF65-F5344CB8AC3E}">
        <p14:creationId xmlns:p14="http://schemas.microsoft.com/office/powerpoint/2010/main" val="304303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199</TotalTime>
  <Words>1231</Words>
  <Application>Microsoft Office PowerPoint</Application>
  <PresentationFormat>Widescreen</PresentationFormat>
  <Paragraphs>171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Evolution of Difficult Path Planning Problems</vt:lpstr>
      <vt:lpstr>Agenda</vt:lpstr>
      <vt:lpstr>Path Planning Problems (PPP)</vt:lpstr>
      <vt:lpstr>Uses – Testing Autonomous Robotics</vt:lpstr>
      <vt:lpstr>Evolving PPPs</vt:lpstr>
      <vt:lpstr>Introducing Difficulty to PPP Evolution</vt:lpstr>
      <vt:lpstr>Evaluation Methodology</vt:lpstr>
      <vt:lpstr>Results</vt:lpstr>
      <vt:lpstr>Results</vt:lpstr>
    </vt:vector>
  </TitlesOfParts>
  <Company>The University of York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Difficult Path Planning Problems</dc:title>
  <dc:creator>Stephen Webb</dc:creator>
  <cp:lastModifiedBy>Stephen Webb</cp:lastModifiedBy>
  <cp:revision>19</cp:revision>
  <dcterms:created xsi:type="dcterms:W3CDTF">2016-04-24T15:03:13Z</dcterms:created>
  <dcterms:modified xsi:type="dcterms:W3CDTF">2016-04-28T11:12:40Z</dcterms:modified>
</cp:coreProperties>
</file>