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63549" autoAdjust="0"/>
  </p:normalViewPr>
  <p:slideViewPr>
    <p:cSldViewPr snapToGrid="0">
      <p:cViewPr varScale="1">
        <p:scale>
          <a:sx n="71" d="100"/>
          <a:sy n="71" d="100"/>
        </p:scale>
        <p:origin x="14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A466A-49B9-4C9D-B56A-65F484DAD8E0}" type="datetimeFigureOut">
              <a:rPr lang="en-GB" smtClean="0"/>
              <a:t>24/04/2016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9C610-56B6-4C45-B0C1-5A2B2DBA5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521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PPP – example of simple PPP on the right</a:t>
            </a:r>
          </a:p>
          <a:p>
            <a:r>
              <a:rPr lang="en-GB" dirty="0" smtClean="0"/>
              <a:t>Specification</a:t>
            </a:r>
            <a:r>
              <a:rPr lang="en-GB" baseline="0" dirty="0" smtClean="0"/>
              <a:t> of an environment</a:t>
            </a:r>
          </a:p>
          <a:p>
            <a:r>
              <a:rPr lang="en-GB" dirty="0" smtClean="0"/>
              <a:t>E.g. Dimensions, Size, location</a:t>
            </a:r>
            <a:r>
              <a:rPr lang="en-GB" baseline="0" dirty="0" smtClean="0"/>
              <a:t> on obstacles, terrain types, a start position and a goal (or multiple goals)</a:t>
            </a:r>
          </a:p>
          <a:p>
            <a:r>
              <a:rPr lang="en-GB" baseline="0" dirty="0" smtClean="0"/>
              <a:t>Rules for movement, e.g. forbid diagonal moves in a grid PPP</a:t>
            </a:r>
          </a:p>
          <a:p>
            <a:r>
              <a:rPr lang="en-GB" baseline="0" dirty="0" smtClean="0"/>
              <a:t>Likely a simulated environment, but also could be used to lay physical objects out and test a real robot</a:t>
            </a:r>
          </a:p>
          <a:p>
            <a:endParaRPr lang="en-GB" baseline="0" dirty="0" smtClean="0"/>
          </a:p>
          <a:p>
            <a:r>
              <a:rPr lang="en-GB" baseline="0" dirty="0" smtClean="0"/>
              <a:t>More specialised PPPs might also make specifications about the robot:</a:t>
            </a:r>
          </a:p>
          <a:p>
            <a:r>
              <a:rPr lang="en-GB" baseline="0" dirty="0" smtClean="0"/>
              <a:t>Sensor configuration, locomotion, etc.</a:t>
            </a:r>
          </a:p>
          <a:p>
            <a:endParaRPr lang="en-GB" baseline="0" dirty="0" smtClean="0"/>
          </a:p>
          <a:p>
            <a:r>
              <a:rPr lang="en-GB" baseline="0" dirty="0" smtClean="0"/>
              <a:t>Objective: Plan a path through the environment from the start to the goal(s)</a:t>
            </a:r>
          </a:p>
          <a:p>
            <a:r>
              <a:rPr lang="en-GB" baseline="0" dirty="0" smtClean="0"/>
              <a:t>Ideally an optimal path, but often we’ll settle for a “good enough” path depending on the application</a:t>
            </a:r>
          </a:p>
          <a:p>
            <a:r>
              <a:rPr lang="en-GB" baseline="0" dirty="0" smtClean="0"/>
              <a:t>Then successfully execute the plan</a:t>
            </a:r>
          </a:p>
          <a:p>
            <a:r>
              <a:rPr lang="en-GB" baseline="0" dirty="0" smtClean="0"/>
              <a:t>Without damaging the robot/environment, breaking the PPP’s rules, etc.</a:t>
            </a:r>
          </a:p>
          <a:p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9C610-56B6-4C45-B0C1-5A2B2DBA5C2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480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Uses:</a:t>
            </a:r>
          </a:p>
          <a:p>
            <a:r>
              <a:rPr lang="en-GB" baseline="0" dirty="0" smtClean="0"/>
              <a:t>Test the algorithms and capabilities of autonomous robotics</a:t>
            </a:r>
          </a:p>
          <a:p>
            <a:r>
              <a:rPr lang="en-GB" baseline="0" dirty="0" smtClean="0"/>
              <a:t>Test in a formal and controlled manner</a:t>
            </a:r>
          </a:p>
          <a:p>
            <a:endParaRPr lang="en-GB" baseline="0" dirty="0" smtClean="0"/>
          </a:p>
          <a:p>
            <a:r>
              <a:rPr lang="en-GB" baseline="0" dirty="0" smtClean="0"/>
              <a:t>Why?</a:t>
            </a:r>
          </a:p>
          <a:p>
            <a:r>
              <a:rPr lang="en-GB" baseline="0" dirty="0" smtClean="0"/>
              <a:t>Autonomous robotics are increasingly finding applications in unpredictable, dynamic environments such as on the roads</a:t>
            </a:r>
          </a:p>
          <a:p>
            <a:r>
              <a:rPr lang="en-GB" baseline="0" dirty="0" smtClean="0"/>
              <a:t>Human oversight may be minimal and the application may well be safety critical</a:t>
            </a:r>
          </a:p>
          <a:p>
            <a:endParaRPr lang="en-GB" baseline="0" dirty="0" smtClean="0"/>
          </a:p>
          <a:p>
            <a:r>
              <a:rPr lang="en-GB" baseline="0" dirty="0" smtClean="0"/>
              <a:t>Consider e.g. a driverless car:</a:t>
            </a:r>
          </a:p>
          <a:p>
            <a:r>
              <a:rPr lang="en-GB" baseline="0" dirty="0" smtClean="0"/>
              <a:t>Controlled testing – in simulation or a safe environment – to reduce risk to the robot and humans. The car itself is expensive; mistakes on the road might injure or kill.</a:t>
            </a:r>
          </a:p>
          <a:p>
            <a:r>
              <a:rPr lang="en-GB" baseline="0" dirty="0" smtClean="0"/>
              <a:t>Formal testing –  safety bodies must be satisfied of that the robot is not a danger to others on the roads. Safety standards are strict</a:t>
            </a:r>
          </a:p>
          <a:p>
            <a:r>
              <a:rPr lang="en-GB" baseline="0" dirty="0" smtClean="0"/>
              <a:t>Diverse testing – A wide range of tests will need to be carried out in order to satisfy a safety body that the car can behave appropriately in any situation it might encounter on the road.</a:t>
            </a:r>
          </a:p>
          <a:p>
            <a:r>
              <a:rPr lang="en-GB" baseline="0" dirty="0" smtClean="0"/>
              <a:t>But the range of every situation is practically infinite – so we must test a diverse subset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9C610-56B6-4C45-B0C1-5A2B2DBA5C2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562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Previous slide mentioned diverse testing</a:t>
            </a:r>
          </a:p>
          <a:p>
            <a:r>
              <a:rPr lang="en-GB" dirty="0" smtClean="0"/>
              <a:t>Consider, for example, the number of different situations encountered</a:t>
            </a:r>
            <a:r>
              <a:rPr lang="en-GB" baseline="0" dirty="0" smtClean="0"/>
              <a:t> driving on the roads</a:t>
            </a:r>
          </a:p>
          <a:p>
            <a:r>
              <a:rPr lang="en-GB" dirty="0" smtClean="0"/>
              <a:t>Handcrafting</a:t>
            </a:r>
            <a:r>
              <a:rPr lang="en-GB" baseline="0" dirty="0" smtClean="0"/>
              <a:t> PPPs for these situations would be costly and time consuming, and wouldn’t cover situations we didn’t </a:t>
            </a:r>
            <a:r>
              <a:rPr lang="en-GB" baseline="0" dirty="0" err="1" smtClean="0"/>
              <a:t>forsee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Therefore, we generate PPPs automatically</a:t>
            </a:r>
          </a:p>
          <a:p>
            <a:r>
              <a:rPr lang="en-GB" baseline="0" dirty="0" smtClean="0"/>
              <a:t>Reduces costs and times</a:t>
            </a:r>
          </a:p>
          <a:p>
            <a:r>
              <a:rPr lang="en-GB" baseline="0" dirty="0" smtClean="0"/>
              <a:t>Produce large sets of test cases</a:t>
            </a:r>
          </a:p>
          <a:p>
            <a:r>
              <a:rPr lang="en-GB" baseline="0" dirty="0" smtClean="0"/>
              <a:t>Hopefully, cover unforeseen circumstances</a:t>
            </a:r>
          </a:p>
          <a:p>
            <a:r>
              <a:rPr lang="en-GB" baseline="0" dirty="0" smtClean="0"/>
              <a:t>Provide diversity by selecting subset of diverse tests from range of produced PPPs</a:t>
            </a:r>
          </a:p>
          <a:p>
            <a:endParaRPr lang="en-GB" baseline="0" dirty="0" smtClean="0"/>
          </a:p>
          <a:p>
            <a:r>
              <a:rPr lang="en-GB" baseline="0" dirty="0" smtClean="0"/>
              <a:t>How</a:t>
            </a:r>
          </a:p>
          <a:p>
            <a:r>
              <a:rPr lang="en-GB" baseline="0" dirty="0" err="1" smtClean="0"/>
              <a:t>Ashlock</a:t>
            </a:r>
            <a:r>
              <a:rPr lang="en-GB" baseline="0" dirty="0" smtClean="0"/>
              <a:t> proposed a genetic algorithm approach to generation of simple 2D PPPs</a:t>
            </a:r>
          </a:p>
          <a:p>
            <a:r>
              <a:rPr lang="en-GB" baseline="0" dirty="0" smtClean="0"/>
              <a:t>Wei implemented and improved upon this approach by improving the fitness function</a:t>
            </a:r>
          </a:p>
          <a:p>
            <a:r>
              <a:rPr lang="en-GB" baseline="0" dirty="0" smtClean="0"/>
              <a:t>They use UPGMA to assess PPPs according to a set of taxonomic characters, gathering like PPPs into branches of a tree</a:t>
            </a:r>
          </a:p>
          <a:p>
            <a:r>
              <a:rPr lang="en-GB" baseline="0" dirty="0" smtClean="0"/>
              <a:t>This project further extends the approach by introducing a new fitness function as an alternative to the prior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9C610-56B6-4C45-B0C1-5A2B2DBA5C2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704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</a:t>
            </a:r>
            <a:r>
              <a:rPr lang="en-GB" baseline="0" dirty="0" smtClean="0"/>
              <a:t> illustrate how diversity if described in the existing work</a:t>
            </a:r>
          </a:p>
          <a:p>
            <a:endParaRPr lang="en-GB" baseline="0" dirty="0" smtClean="0"/>
          </a:p>
          <a:p>
            <a:r>
              <a:rPr lang="en-GB" baseline="0" dirty="0" smtClean="0"/>
              <a:t>Similar PPPs are grouped together, then groups are linked, groups of groups.. </a:t>
            </a:r>
            <a:r>
              <a:rPr lang="en-GB" baseline="0" dirty="0" err="1" smtClean="0"/>
              <a:t>Etc</a:t>
            </a:r>
            <a:r>
              <a:rPr lang="en-GB" baseline="0" dirty="0" smtClean="0"/>
              <a:t>, until all groups are linked</a:t>
            </a:r>
          </a:p>
          <a:p>
            <a:r>
              <a:rPr lang="en-GB" baseline="0" dirty="0" smtClean="0"/>
              <a:t>Diversity is achieved by selecting individual PPPs from many distinct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9C610-56B6-4C45-B0C1-5A2B2DBA5C2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634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In the simple case, we want to produce PPPs that manifest faults (known or unknown) in the robots we test on them</a:t>
            </a:r>
          </a:p>
          <a:p>
            <a:r>
              <a:rPr lang="en-GB" baseline="0" dirty="0" smtClean="0"/>
              <a:t>This project introduces a new fitness function to the generator, evaluating and selects for ‘difficulty’ in the PPPs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goal is therefore to produce a fitness function which, via production of difficult PPPs, better manifests faults in robots tested upon them</a:t>
            </a:r>
          </a:p>
          <a:p>
            <a:endParaRPr lang="en-GB" baseline="0" dirty="0" smtClean="0"/>
          </a:p>
          <a:p>
            <a:r>
              <a:rPr lang="en-GB" baseline="0" dirty="0" smtClean="0"/>
              <a:t>Difficulty is abstract – there’s a lot of literature on factors for testing autonomous robots</a:t>
            </a:r>
          </a:p>
          <a:p>
            <a:r>
              <a:rPr lang="en-GB" baseline="0" dirty="0" smtClean="0"/>
              <a:t>Inspiration can also be drawn from various tournaments and competitions e.g. </a:t>
            </a:r>
            <a:r>
              <a:rPr lang="en-GB" baseline="0" dirty="0" err="1" smtClean="0"/>
              <a:t>RoboCup</a:t>
            </a:r>
            <a:r>
              <a:rPr lang="en-GB" baseline="0" dirty="0" smtClean="0"/>
              <a:t>, DARPA challenges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 this project I focus on difficulty of exploration of an environment – it should however be noted that there are many other facets!</a:t>
            </a:r>
          </a:p>
          <a:p>
            <a:r>
              <a:rPr lang="en-GB" baseline="0" dirty="0" smtClean="0"/>
              <a:t>Idea:</a:t>
            </a:r>
          </a:p>
          <a:p>
            <a:r>
              <a:rPr lang="en-GB" baseline="0" dirty="0" smtClean="0"/>
              <a:t>PPPs which are hard to explore must in some way obscure and obstruct the optimal route through the PPP</a:t>
            </a:r>
          </a:p>
          <a:p>
            <a:r>
              <a:rPr lang="en-GB" baseline="0" dirty="0" smtClean="0"/>
              <a:t>Therefore, the optimal route should be harder to follow, and this should hopefully manifest more faults</a:t>
            </a:r>
          </a:p>
          <a:p>
            <a:r>
              <a:rPr lang="en-GB" baseline="0" dirty="0" smtClean="0"/>
              <a:t>I tried several approaches to measuring the difficulty of exploration, evolving the fitness function each development iteration</a:t>
            </a:r>
          </a:p>
          <a:p>
            <a:r>
              <a:rPr lang="en-GB" baseline="0" dirty="0" smtClean="0"/>
              <a:t>I settled on a weighted sum taking into account multiple factors which describe the PPP environment in terms of explorative difficulty</a:t>
            </a:r>
          </a:p>
          <a:p>
            <a:r>
              <a:rPr lang="en-GB" baseline="0" dirty="0" smtClean="0"/>
              <a:t>Use of this fitness function encourages the generator to select for PPPs which best satisfy these factors</a:t>
            </a:r>
          </a:p>
          <a:p>
            <a:endParaRPr lang="en-GB" baseline="0" dirty="0" smtClean="0"/>
          </a:p>
          <a:p>
            <a:r>
              <a:rPr lang="en-GB" baseline="0" dirty="0" smtClean="0"/>
              <a:t>Examples:</a:t>
            </a:r>
          </a:p>
          <a:p>
            <a:r>
              <a:rPr lang="en-GB" baseline="0" dirty="0" smtClean="0"/>
              <a:t>Use of all of the obstacle budget</a:t>
            </a:r>
          </a:p>
          <a:p>
            <a:r>
              <a:rPr lang="en-GB" baseline="0" dirty="0" smtClean="0"/>
              <a:t>How ‘open’ the environment is – are there areas which are a wide plain, or is the environment claustrophobic?</a:t>
            </a:r>
          </a:p>
          <a:p>
            <a:r>
              <a:rPr lang="en-GB" baseline="0" dirty="0" smtClean="0"/>
              <a:t>How many squares of the PPPs are visible from various locations according to a perfect sensor – restricted visibility makes exploration harder.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9C610-56B6-4C45-B0C1-5A2B2DBA5C2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82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Fault Finding</a:t>
            </a:r>
          </a:p>
          <a:p>
            <a:endParaRPr lang="en-GB" dirty="0" smtClean="0"/>
          </a:p>
          <a:p>
            <a:r>
              <a:rPr lang="en-GB" dirty="0" smtClean="0"/>
              <a:t>Evolving</a:t>
            </a:r>
            <a:r>
              <a:rPr lang="en-GB" baseline="0" dirty="0" smtClean="0"/>
              <a:t> PPPs for difficulty did not improve the ability to manifest test agent faults. This was confirmed by comparison between 8 test agents, over 60 PPPs generated by the existing fitness function against 60 generated by my own.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 is plausible that the simplicity of the PPPs generated – 2d grids, restricted number and type of obstacles – does not reward a more complex solution</a:t>
            </a:r>
          </a:p>
          <a:p>
            <a:endParaRPr lang="en-GB" baseline="0" dirty="0" smtClean="0"/>
          </a:p>
          <a:p>
            <a:r>
              <a:rPr lang="en-GB" baseline="0" dirty="0" smtClean="0"/>
              <a:t>Diversity</a:t>
            </a:r>
          </a:p>
          <a:p>
            <a:endParaRPr lang="en-GB" baseline="0" dirty="0" smtClean="0"/>
          </a:p>
          <a:p>
            <a:r>
              <a:rPr lang="en-GB" baseline="0" dirty="0" smtClean="0"/>
              <a:t>As discussed on the previous slide, the evaluation of difficulty produced many descriptions of the PPP environment</a:t>
            </a:r>
          </a:p>
          <a:p>
            <a:r>
              <a:rPr lang="en-GB" baseline="0" dirty="0" smtClean="0"/>
              <a:t>These were incorporated into the taxonomic character set. Over a single set of 60 PPPs, I produced trees for the old set and the extended set.</a:t>
            </a:r>
          </a:p>
          <a:p>
            <a:r>
              <a:rPr lang="en-GB" baseline="0" dirty="0" smtClean="0"/>
              <a:t>By comparison between the two, the new set was better at classifying PPPs with similar layouts in the environment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9C610-56B6-4C45-B0C1-5A2B2DBA5C2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379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Evolution of Difficult Path Planning Problems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Stephen Webb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83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Path Planning Problems and their uses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Generation of PPPs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Introducing Difficulty to PPP Generation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Results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89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Path Planning Problems (PPP)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Specification of an Environment</a:t>
            </a:r>
          </a:p>
          <a:p>
            <a:pPr lvl="2"/>
            <a:r>
              <a:rPr lang="en-GB" sz="1800" dirty="0" smtClean="0"/>
              <a:t>2d / 3d</a:t>
            </a:r>
          </a:p>
          <a:p>
            <a:pPr lvl="2"/>
            <a:r>
              <a:rPr lang="en-GB" sz="1800" dirty="0" smtClean="0"/>
              <a:t>Obstacles</a:t>
            </a:r>
          </a:p>
          <a:p>
            <a:pPr lvl="2"/>
            <a:r>
              <a:rPr lang="en-GB" sz="1800" dirty="0" smtClean="0"/>
              <a:t>Start Position</a:t>
            </a:r>
          </a:p>
          <a:p>
            <a:pPr lvl="2"/>
            <a:r>
              <a:rPr lang="en-GB" sz="1800" dirty="0" smtClean="0"/>
              <a:t>Goal Positions(s)</a:t>
            </a:r>
          </a:p>
          <a:p>
            <a:pPr lvl="2"/>
            <a:r>
              <a:rPr lang="en-GB" sz="1800" dirty="0" smtClean="0"/>
              <a:t>Initial configuration of the robot</a:t>
            </a:r>
          </a:p>
          <a:p>
            <a:pPr lvl="2"/>
            <a:r>
              <a:rPr lang="en-GB" sz="1800" dirty="0" smtClean="0"/>
              <a:t>Terrain, Elevation, Material… </a:t>
            </a:r>
          </a:p>
          <a:p>
            <a:r>
              <a:rPr lang="en-GB" dirty="0" smtClean="0"/>
              <a:t>Objective: Plan and successfully execute a route from the start to the goal position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134" y="2286000"/>
            <a:ext cx="4386966" cy="4057310"/>
          </a:xfrm>
        </p:spPr>
      </p:pic>
    </p:spTree>
    <p:extLst>
      <p:ext uri="{BB962C8B-B14F-4D97-AF65-F5344CB8AC3E}">
        <p14:creationId xmlns:p14="http://schemas.microsoft.com/office/powerpoint/2010/main" val="227167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Uses – Testing Autonomous Robotics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695802"/>
            <a:ext cx="4754562" cy="320312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695801"/>
            <a:ext cx="4754562" cy="3203123"/>
          </a:xfrm>
        </p:spPr>
      </p:pic>
    </p:spTree>
    <p:extLst>
      <p:ext uri="{BB962C8B-B14F-4D97-AF65-F5344CB8AC3E}">
        <p14:creationId xmlns:p14="http://schemas.microsoft.com/office/powerpoint/2010/main" val="410086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Generation of PPPs</a:t>
            </a:r>
            <a:endParaRPr lang="en-GB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Why?</a:t>
            </a:r>
          </a:p>
          <a:p>
            <a:pPr lvl="2"/>
            <a:r>
              <a:rPr lang="en-GB" sz="1600" dirty="0" smtClean="0"/>
              <a:t>To provide diversity</a:t>
            </a:r>
          </a:p>
          <a:p>
            <a:pPr lvl="2"/>
            <a:r>
              <a:rPr lang="en-GB" sz="1600" dirty="0" smtClean="0"/>
              <a:t>To reduce costs</a:t>
            </a:r>
          </a:p>
          <a:p>
            <a:pPr lvl="2"/>
            <a:r>
              <a:rPr lang="en-GB" sz="1600" dirty="0" smtClean="0"/>
              <a:t>To cover unforeseen circumstances</a:t>
            </a:r>
          </a:p>
          <a:p>
            <a:pPr lvl="2"/>
            <a:endParaRPr lang="en-GB" dirty="0"/>
          </a:p>
          <a:p>
            <a:r>
              <a:rPr lang="en-GB" dirty="0" smtClean="0"/>
              <a:t>How?</a:t>
            </a:r>
          </a:p>
          <a:p>
            <a:pPr lvl="1"/>
            <a:r>
              <a:rPr lang="en-GB" dirty="0" smtClean="0"/>
              <a:t>Genetic Algorithm</a:t>
            </a:r>
          </a:p>
          <a:p>
            <a:pPr lvl="2"/>
            <a:r>
              <a:rPr lang="en-GB" sz="1600" dirty="0" smtClean="0"/>
              <a:t>D.A. </a:t>
            </a:r>
            <a:r>
              <a:rPr lang="en-GB" sz="1600" dirty="0" err="1" smtClean="0"/>
              <a:t>Ashlock</a:t>
            </a:r>
            <a:r>
              <a:rPr lang="en-GB" sz="1600" dirty="0" smtClean="0"/>
              <a:t> “Evolving </a:t>
            </a:r>
            <a:r>
              <a:rPr lang="en-GB" sz="1600" dirty="0"/>
              <a:t>A Diverse Collection of Robot Path Planning </a:t>
            </a:r>
            <a:r>
              <a:rPr lang="en-GB" sz="1600" dirty="0" smtClean="0"/>
              <a:t>Problems”</a:t>
            </a:r>
          </a:p>
          <a:p>
            <a:pPr lvl="2"/>
            <a:r>
              <a:rPr lang="en-GB" sz="1600" dirty="0" smtClean="0"/>
              <a:t>Improvements by H. Wei: “Evolving Path-Planning problems to find faults in autonomous mobile robots”</a:t>
            </a:r>
          </a:p>
          <a:p>
            <a:pPr lvl="2"/>
            <a:r>
              <a:rPr lang="en-GB" sz="1600" dirty="0"/>
              <a:t>Diversity is assessed by </a:t>
            </a:r>
            <a:r>
              <a:rPr lang="en-GB" sz="1600" dirty="0" smtClean="0"/>
              <a:t>UPGMA, producing trees connecting similar PPPs</a:t>
            </a:r>
          </a:p>
          <a:p>
            <a:pPr lvl="2"/>
            <a:r>
              <a:rPr lang="en-GB" sz="1600" dirty="0" smtClean="0"/>
              <a:t>This project further extends the approach of the above two</a:t>
            </a:r>
          </a:p>
          <a:p>
            <a:pPr lvl="1"/>
            <a:endParaRPr lang="en-GB" dirty="0" smtClean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943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4" y="343169"/>
            <a:ext cx="10661366" cy="6277775"/>
          </a:xfrm>
        </p:spPr>
      </p:pic>
    </p:spTree>
    <p:extLst>
      <p:ext uri="{BB962C8B-B14F-4D97-AF65-F5344CB8AC3E}">
        <p14:creationId xmlns:p14="http://schemas.microsoft.com/office/powerpoint/2010/main" val="341324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Introducing Difficulty to PPP generation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Aim:</a:t>
            </a:r>
          </a:p>
          <a:p>
            <a:pPr lvl="1"/>
            <a:r>
              <a:rPr lang="en-GB" dirty="0" smtClean="0"/>
              <a:t>Improve the ability of generated PPPs to find faults in test agents</a:t>
            </a:r>
          </a:p>
          <a:p>
            <a:pPr lvl="1"/>
            <a:endParaRPr lang="en-GB" dirty="0"/>
          </a:p>
          <a:p>
            <a:r>
              <a:rPr lang="en-GB" dirty="0" smtClean="0"/>
              <a:t>Difficult PPPs</a:t>
            </a:r>
          </a:p>
          <a:p>
            <a:pPr lvl="1"/>
            <a:r>
              <a:rPr lang="en-GB" dirty="0" smtClean="0"/>
              <a:t>Difficulty is abstract</a:t>
            </a:r>
          </a:p>
          <a:p>
            <a:pPr lvl="1"/>
            <a:r>
              <a:rPr lang="en-GB" dirty="0" smtClean="0"/>
              <a:t>In this project, I focus on difficulty of exploration</a:t>
            </a:r>
          </a:p>
          <a:p>
            <a:pPr lvl="1"/>
            <a:r>
              <a:rPr lang="en-GB" dirty="0" smtClean="0"/>
              <a:t>PPPs which are hard to explore obscure and obstruct the optimal route</a:t>
            </a:r>
          </a:p>
          <a:p>
            <a:pPr lvl="1"/>
            <a:r>
              <a:rPr lang="en-GB" dirty="0" smtClean="0"/>
              <a:t>Multiple approaches are used to measure the exploration difficulty of a PPP in the project</a:t>
            </a:r>
          </a:p>
          <a:p>
            <a:pPr lvl="1"/>
            <a:r>
              <a:rPr lang="en-GB" dirty="0" smtClean="0"/>
              <a:t>I settled on a weighted sum taking into account multiple factors:</a:t>
            </a:r>
          </a:p>
          <a:p>
            <a:pPr lvl="2"/>
            <a:r>
              <a:rPr lang="en-GB" dirty="0" smtClean="0"/>
              <a:t>Obstacle usage</a:t>
            </a:r>
          </a:p>
          <a:p>
            <a:pPr lvl="2"/>
            <a:r>
              <a:rPr lang="en-GB" dirty="0" smtClean="0"/>
              <a:t>Horizontal and Vertical ‘Openness’</a:t>
            </a:r>
          </a:p>
          <a:p>
            <a:pPr lvl="2"/>
            <a:r>
              <a:rPr lang="en-GB" dirty="0" smtClean="0"/>
              <a:t>Visibility of the map from various locations</a:t>
            </a:r>
          </a:p>
          <a:p>
            <a:pPr lvl="2"/>
            <a:r>
              <a:rPr lang="en-GB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15801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Fault Finding</a:t>
            </a:r>
            <a:endParaRPr lang="en-GB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Difficult PPPs did not improve upon the ability of the existing fitness function to find faults in test agents.</a:t>
            </a:r>
          </a:p>
          <a:p>
            <a:r>
              <a:rPr lang="en-GB" dirty="0" smtClean="0"/>
              <a:t>In the case of some test agents used by this project, statistically less faults were discovered.</a:t>
            </a:r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Diversity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The approach to measurement of difficulty produced many factors describing the environment of a PPP.</a:t>
            </a:r>
          </a:p>
          <a:p>
            <a:endParaRPr lang="en-GB" dirty="0"/>
          </a:p>
          <a:p>
            <a:r>
              <a:rPr lang="en-GB" dirty="0" smtClean="0"/>
              <a:t>Incorporating these descriptions as taxonomic characters improved the classification of PPPs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036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140</TotalTime>
  <Words>1217</Words>
  <Application>Microsoft Office PowerPoint</Application>
  <PresentationFormat>Widescreen</PresentationFormat>
  <Paragraphs>137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Tw Cen MT</vt:lpstr>
      <vt:lpstr>Tw Cen MT Condensed</vt:lpstr>
      <vt:lpstr>Wingdings 3</vt:lpstr>
      <vt:lpstr>Integral</vt:lpstr>
      <vt:lpstr>Evolution of Difficult Path Planning Problems</vt:lpstr>
      <vt:lpstr>Agenda</vt:lpstr>
      <vt:lpstr>Path Planning Problems (PPP)</vt:lpstr>
      <vt:lpstr>Uses – Testing Autonomous Robotics</vt:lpstr>
      <vt:lpstr>Generation of PPPs</vt:lpstr>
      <vt:lpstr>PowerPoint Presentation</vt:lpstr>
      <vt:lpstr>Introducing Difficulty to PPP generation</vt:lpstr>
      <vt:lpstr>Results</vt:lpstr>
    </vt:vector>
  </TitlesOfParts>
  <Company>The University of York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of Difficult Path Planning Problems</dc:title>
  <dc:creator>Stephen Webb</dc:creator>
  <cp:lastModifiedBy>Stephen Webb</cp:lastModifiedBy>
  <cp:revision>12</cp:revision>
  <dcterms:created xsi:type="dcterms:W3CDTF">2016-04-24T15:03:13Z</dcterms:created>
  <dcterms:modified xsi:type="dcterms:W3CDTF">2016-04-24T17:23:16Z</dcterms:modified>
</cp:coreProperties>
</file>